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301" r:id="rId6"/>
    <p:sldId id="261" r:id="rId7"/>
    <p:sldId id="311" r:id="rId8"/>
    <p:sldId id="262" r:id="rId9"/>
    <p:sldId id="263" r:id="rId10"/>
    <p:sldId id="266" r:id="rId11"/>
    <p:sldId id="267" r:id="rId12"/>
    <p:sldId id="268" r:id="rId13"/>
    <p:sldId id="269" r:id="rId14"/>
    <p:sldId id="275" r:id="rId15"/>
    <p:sldId id="312" r:id="rId16"/>
    <p:sldId id="276" r:id="rId17"/>
    <p:sldId id="277" r:id="rId18"/>
    <p:sldId id="302" r:id="rId19"/>
    <p:sldId id="278" r:id="rId20"/>
    <p:sldId id="279" r:id="rId21"/>
    <p:sldId id="303" r:id="rId22"/>
    <p:sldId id="280" r:id="rId23"/>
    <p:sldId id="282" r:id="rId24"/>
    <p:sldId id="283" r:id="rId25"/>
    <p:sldId id="284" r:id="rId26"/>
    <p:sldId id="285" r:id="rId27"/>
    <p:sldId id="286" r:id="rId28"/>
    <p:sldId id="304" r:id="rId29"/>
    <p:sldId id="288" r:id="rId30"/>
    <p:sldId id="305" r:id="rId31"/>
    <p:sldId id="307" r:id="rId32"/>
    <p:sldId id="306" r:id="rId33"/>
    <p:sldId id="299" r:id="rId34"/>
    <p:sldId id="300" r:id="rId35"/>
    <p:sldId id="309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orient="horz" pos="327">
          <p15:clr>
            <a:srgbClr val="A4A3A4"/>
          </p15:clr>
        </p15:guide>
        <p15:guide id="3" orient="horz" pos="491">
          <p15:clr>
            <a:srgbClr val="A4A3A4"/>
          </p15:clr>
        </p15:guide>
        <p15:guide id="4" pos="28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FD"/>
    <a:srgbClr val="33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2430" autoAdjust="0"/>
  </p:normalViewPr>
  <p:slideViewPr>
    <p:cSldViewPr snapToGrid="0" showGuides="1">
      <p:cViewPr varScale="1">
        <p:scale>
          <a:sx n="87" d="100"/>
          <a:sy n="87" d="100"/>
        </p:scale>
        <p:origin x="1330" y="72"/>
      </p:cViewPr>
      <p:guideLst>
        <p:guide orient="horz" pos="2909"/>
        <p:guide orient="horz" pos="327"/>
        <p:guide orient="horz" pos="491"/>
        <p:guide pos="28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AFA6B4-5013-4641-918C-34F9726ACB34}" type="datetime1">
              <a:rPr lang="en-US" altLang="en-US"/>
              <a:pPr>
                <a:defRPr/>
              </a:pPr>
              <a:t>21-Sep-20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7390DA-3579-44AE-A088-7CACFA7F3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828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ヒラギノ角ゴ Pro W3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91B6C43-27F0-4E6A-8308-44586017D78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314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C0AF-32A2-4702-A945-0E6C752BF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68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78D3-5E36-4ED6-B740-BEDBD8B2E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47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2B21-7448-4A94-8F5F-063107E5E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72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1F3E-6818-47F1-91DF-AB7C8A693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38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8141-58B5-429B-B866-07657FF25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1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6D30-924D-42A2-AA9E-9A5FCCC1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85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46CF-51B7-4B18-A637-E00A5AC2B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5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B3EC-D03E-4083-AD06-631860403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90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18E4-EDA4-4B2E-AD2D-4BBF42971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70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A53C4-F356-4FE0-A6DB-951E5AE7A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52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A417-DC0D-4B9B-BE1D-6DE7D171A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41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1AD720-638B-4327-8DA5-E4D1E3EE4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000000"/>
                </a:solidFill>
                <a:ea typeface="ヒラギノ角ゴ Pro W3" charset="-128"/>
              </a:rPr>
              <a:t>© 2017 Pearson Education, Inc.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0241" y="-10048"/>
            <a:ext cx="9144000" cy="11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180214"/>
          </a:xfrm>
          <a:prstGeom prst="rect">
            <a:avLst/>
          </a:prstGeom>
          <a:solidFill>
            <a:srgbClr val="333399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F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5673725" y="1376363"/>
            <a:ext cx="3470275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/>
              <a:t>Acids and Bases: </a:t>
            </a:r>
          </a:p>
          <a:p>
            <a:pPr algn="ctr" eaLnBrk="1" hangingPunct="1">
              <a:buFontTx/>
              <a:buNone/>
            </a:pPr>
            <a:r>
              <a:rPr lang="en-US" altLang="en-US" sz="2400"/>
              <a:t>Central to Understanding Organic Chemistry</a:t>
            </a:r>
          </a:p>
          <a:p>
            <a:pPr algn="ctr" eaLnBrk="1" hangingPunct="1">
              <a:buFontTx/>
              <a:buNone/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ea typeface="ヒラギノ角ゴ Pro W3" charset="-128"/>
              </a:rPr>
              <a:t>Paula Yurkanis Bruice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ea typeface="ヒラギノ角ゴ Pro W3" charset="-128"/>
              </a:rPr>
              <a:t>University of California,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ea typeface="ヒラギノ角ゴ Pro W3" charset="-128"/>
              </a:rPr>
              <a:t>Santa Barbara</a:t>
            </a:r>
          </a:p>
        </p:txBody>
      </p:sp>
      <p:pic>
        <p:nvPicPr>
          <p:cNvPr id="2051" name="Picture 1" descr="02_00_ChOpe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341563"/>
            <a:ext cx="5486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5"/>
          <p:cNvSpPr>
            <a:spLocks noChangeArrowheads="1"/>
          </p:cNvSpPr>
          <p:nvPr/>
        </p:nvSpPr>
        <p:spPr bwMode="auto">
          <a:xfrm>
            <a:off x="0" y="214276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Chapter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ChangeArrowheads="1"/>
          </p:cNvSpPr>
          <p:nvPr/>
        </p:nvSpPr>
        <p:spPr bwMode="auto">
          <a:xfrm>
            <a:off x="0" y="52055"/>
            <a:ext cx="914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Carboxylic Acids </a:t>
            </a:r>
            <a:r>
              <a:rPr lang="en-US" altLang="en-US" b="1" dirty="0" smtClean="0">
                <a:solidFill>
                  <a:srgbClr val="000000"/>
                </a:solidFill>
              </a:rPr>
              <a:t>are </a:t>
            </a:r>
            <a:r>
              <a:rPr lang="en-US" altLang="en-US" b="1" dirty="0">
                <a:solidFill>
                  <a:srgbClr val="000000"/>
                </a:solidFill>
              </a:rPr>
              <a:t>the Most </a:t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b="1" dirty="0">
                <a:solidFill>
                  <a:srgbClr val="000000"/>
                </a:solidFill>
              </a:rPr>
              <a:t>Common Organic Acids</a:t>
            </a:r>
          </a:p>
        </p:txBody>
      </p:sp>
      <p:pic>
        <p:nvPicPr>
          <p:cNvPr id="11267" name="Picture 1" descr="02_Pg57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"/>
          <a:stretch>
            <a:fillRect/>
          </a:stretch>
        </p:blipFill>
        <p:spPr bwMode="auto">
          <a:xfrm>
            <a:off x="2398713" y="2762251"/>
            <a:ext cx="4050331" cy="197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/>
          </p:cNvSpPr>
          <p:nvPr/>
        </p:nvSpPr>
        <p:spPr bwMode="auto">
          <a:xfrm>
            <a:off x="0" y="-2082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</a:rPr>
              <a:t>Alcohols</a:t>
            </a:r>
          </a:p>
        </p:txBody>
      </p:sp>
      <p:pic>
        <p:nvPicPr>
          <p:cNvPr id="12291" name="Picture 1" descr="02_Pg58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5"/>
          <a:stretch>
            <a:fillRect/>
          </a:stretch>
        </p:blipFill>
        <p:spPr bwMode="auto">
          <a:xfrm>
            <a:off x="2508250" y="3111500"/>
            <a:ext cx="41275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/>
          </p:cNvSpPr>
          <p:nvPr/>
        </p:nvSpPr>
        <p:spPr bwMode="auto">
          <a:xfrm>
            <a:off x="0" y="-1853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Amines</a:t>
            </a:r>
          </a:p>
        </p:txBody>
      </p:sp>
      <p:pic>
        <p:nvPicPr>
          <p:cNvPr id="13315" name="Picture 1" descr="02_Pg58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8"/>
          <a:stretch>
            <a:fillRect/>
          </a:stretch>
        </p:blipFill>
        <p:spPr bwMode="auto">
          <a:xfrm>
            <a:off x="1827213" y="3124200"/>
            <a:ext cx="50752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Protonated Amines</a:t>
            </a:r>
          </a:p>
        </p:txBody>
      </p:sp>
      <p:pic>
        <p:nvPicPr>
          <p:cNvPr id="14339" name="Picture 1" descr="02_Pg58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2"/>
          <a:stretch>
            <a:fillRect/>
          </a:stretch>
        </p:blipFill>
        <p:spPr bwMode="auto">
          <a:xfrm>
            <a:off x="304800" y="3346450"/>
            <a:ext cx="8534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9459" name="Title 1"/>
          <p:cNvSpPr>
            <a:spLocks/>
          </p:cNvSpPr>
          <p:nvPr/>
        </p:nvSpPr>
        <p:spPr bwMode="auto">
          <a:xfrm>
            <a:off x="0" y="3123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Approximate </a:t>
            </a:r>
            <a:r>
              <a:rPr lang="en-US" altLang="en-US" sz="3600" b="1" dirty="0" err="1" smtClean="0">
                <a:solidFill>
                  <a:srgbClr val="000000"/>
                </a:solidFill>
              </a:rPr>
              <a:t>p</a:t>
            </a:r>
            <a:r>
              <a:rPr lang="en-US" altLang="en-US" sz="3600" b="1" i="1" dirty="0" err="1" smtClean="0">
                <a:solidFill>
                  <a:srgbClr val="000000"/>
                </a:solidFill>
              </a:rPr>
              <a:t>K</a:t>
            </a:r>
            <a:r>
              <a:rPr lang="en-US" altLang="en-US" sz="3600" b="1" baseline="-25000" dirty="0" err="1" smtClean="0">
                <a:solidFill>
                  <a:srgbClr val="000000"/>
                </a:solidFill>
              </a:rPr>
              <a:t>a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Values</a:t>
            </a:r>
            <a:endParaRPr lang="en-US" altLang="en-US" sz="3600" b="1" dirty="0">
              <a:solidFill>
                <a:srgbClr val="000000"/>
              </a:solidFill>
            </a:endParaRP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"/>
          <a:stretch>
            <a:fillRect/>
          </a:stretch>
        </p:blipFill>
        <p:spPr bwMode="auto">
          <a:xfrm>
            <a:off x="1016000" y="1609725"/>
            <a:ext cx="7112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BD8A7-2C1D-4164-B539-9419576DFD98}" type="slidenum">
              <a:rPr lang="he-IL"/>
              <a:pPr>
                <a:defRPr/>
              </a:pPr>
              <a:t>15</a:t>
            </a:fld>
            <a:endParaRPr lang="en-US"/>
          </a:p>
        </p:txBody>
      </p:sp>
      <p:pic>
        <p:nvPicPr>
          <p:cNvPr id="69635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32" y="465871"/>
            <a:ext cx="4111625" cy="647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7" name="Line 259"/>
          <p:cNvSpPr>
            <a:spLocks noChangeShapeType="1"/>
          </p:cNvSpPr>
          <p:nvPr/>
        </p:nvSpPr>
        <p:spPr bwMode="auto">
          <a:xfrm>
            <a:off x="6400800" y="4114800"/>
            <a:ext cx="0" cy="381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4525106" y="2276418"/>
            <a:ext cx="4495800" cy="2651987"/>
            <a:chOff x="4630614" y="1578265"/>
            <a:chExt cx="4495800" cy="2651987"/>
          </a:xfrm>
        </p:grpSpPr>
        <p:sp>
          <p:nvSpPr>
            <p:cNvPr id="69636" name="Text Box 258"/>
            <p:cNvSpPr txBox="1">
              <a:spLocks noChangeArrowheads="1"/>
            </p:cNvSpPr>
            <p:nvPr/>
          </p:nvSpPr>
          <p:spPr bwMode="auto">
            <a:xfrm>
              <a:off x="4630614" y="1578265"/>
              <a:ext cx="4495800" cy="1667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9pPr>
            </a:lstStyle>
            <a:p>
              <a:pPr algn="r" rtl="1" eaLnBrk="1" hangingPunct="1">
                <a:lnSpc>
                  <a:spcPct val="70000"/>
                </a:lnSpc>
              </a:pPr>
              <a:r>
                <a:rPr lang="he-IL" u="sng" dirty="0"/>
                <a:t>חומצות חזקות</a:t>
              </a:r>
              <a:r>
                <a:rPr lang="he-IL" dirty="0"/>
                <a:t>:</a:t>
              </a:r>
            </a:p>
            <a:p>
              <a:pPr algn="r" rtl="1" eaLnBrk="1" hangingPunct="1">
                <a:lnSpc>
                  <a:spcPct val="70000"/>
                </a:lnSpc>
              </a:pP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HCl</a:t>
              </a:r>
              <a:r>
                <a:rPr lang="he-IL" dirty="0"/>
                <a:t> (חומצת מלח)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pK</a:t>
              </a:r>
              <a:r>
                <a:rPr lang="en-US" baseline="-25000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 -7</a:t>
              </a:r>
            </a:p>
            <a:p>
              <a:pPr algn="r" rtl="1" eaLnBrk="1" hangingPunct="1">
                <a:lnSpc>
                  <a:spcPct val="70000"/>
                </a:lnSpc>
              </a:pP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HBr</a:t>
              </a:r>
              <a:r>
                <a:rPr lang="he-IL" dirty="0"/>
                <a:t> (</a:t>
              </a:r>
              <a:r>
                <a:rPr lang="en-US" dirty="0"/>
                <a:t>(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pK</a:t>
              </a:r>
              <a:r>
                <a:rPr lang="en-US" baseline="-25000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 -9</a:t>
              </a:r>
            </a:p>
            <a:p>
              <a:pPr algn="r" rtl="1" eaLnBrk="1" hangingPunct="1">
                <a:lnSpc>
                  <a:spcPct val="70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HI</a:t>
              </a:r>
              <a:r>
                <a:rPr lang="he-IL" dirty="0"/>
                <a:t> (</a:t>
              </a:r>
              <a:r>
                <a:rPr lang="en-US" dirty="0"/>
                <a:t>(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pKa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 -10</a:t>
              </a:r>
            </a:p>
            <a:p>
              <a:pPr algn="r" rtl="1" eaLnBrk="1" hangingPunct="1">
                <a:lnSpc>
                  <a:spcPct val="70000"/>
                </a:lnSpc>
              </a:pPr>
              <a:r>
                <a:rPr lang="he-IL" dirty="0">
                  <a:latin typeface="Times New Roman" pitchFamily="18" charset="0"/>
                </a:rPr>
                <a:t>חומצה חנקתית</a:t>
              </a:r>
              <a:r>
                <a:rPr lang="he-IL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(HNO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pKa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 -1.3)</a:t>
              </a:r>
            </a:p>
            <a:p>
              <a:pPr algn="r" rtl="1" eaLnBrk="1" hangingPunct="1">
                <a:lnSpc>
                  <a:spcPct val="70000"/>
                </a:lnSpc>
              </a:pPr>
              <a:r>
                <a:rPr lang="he-IL" dirty="0">
                  <a:latin typeface="Times New Roman" pitchFamily="18" charset="0"/>
                </a:rPr>
                <a:t>חומצה גופרתית</a:t>
              </a:r>
              <a:r>
                <a:rPr lang="he-IL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(H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pKa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 -5)</a:t>
              </a:r>
            </a:p>
          </p:txBody>
        </p:sp>
        <p:sp>
          <p:nvSpPr>
            <p:cNvPr id="69638" name="Line 260"/>
            <p:cNvSpPr>
              <a:spLocks noChangeShapeType="1"/>
            </p:cNvSpPr>
            <p:nvPr/>
          </p:nvSpPr>
          <p:spPr bwMode="auto">
            <a:xfrm>
              <a:off x="6292000" y="3212976"/>
              <a:ext cx="76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69639" name="Text Box 263"/>
            <p:cNvSpPr txBox="1">
              <a:spLocks noChangeArrowheads="1"/>
            </p:cNvSpPr>
            <p:nvPr/>
          </p:nvSpPr>
          <p:spPr bwMode="auto">
            <a:xfrm>
              <a:off x="5220072" y="3773052"/>
              <a:ext cx="1828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David" pitchFamily="34" charset="-79"/>
                </a:defRPr>
              </a:lvl9pPr>
            </a:lstStyle>
            <a:p>
              <a:pPr eaLnBrk="1" hangingPunct="1"/>
              <a:r>
                <a:rPr lang="he-IL" dirty="0"/>
                <a:t>למימן הראשון</a:t>
              </a:r>
              <a:endParaRPr lang="en-US" dirty="0"/>
            </a:p>
          </p:txBody>
        </p:sp>
      </p:grpSp>
      <p:sp>
        <p:nvSpPr>
          <p:cNvPr id="69640" name="Text Box 264"/>
          <p:cNvSpPr txBox="1">
            <a:spLocks noChangeArrowheads="1"/>
          </p:cNvSpPr>
          <p:nvPr/>
        </p:nvSpPr>
        <p:spPr bwMode="auto">
          <a:xfrm>
            <a:off x="152400" y="1524000"/>
            <a:ext cx="1676400" cy="1562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r" rtl="1" eaLnBrk="1" hangingPunct="1"/>
            <a:r>
              <a:rPr lang="he-IL"/>
              <a:t>חומצה חזקה יותר , בסיס מצומד חלש יותר</a:t>
            </a:r>
            <a:endParaRPr lang="en-US"/>
          </a:p>
        </p:txBody>
      </p:sp>
      <p:sp>
        <p:nvSpPr>
          <p:cNvPr id="69641" name="Rectangle 266"/>
          <p:cNvSpPr>
            <a:spLocks noChangeArrowheads="1"/>
          </p:cNvSpPr>
          <p:nvPr/>
        </p:nvSpPr>
        <p:spPr bwMode="auto">
          <a:xfrm>
            <a:off x="5541766" y="1313093"/>
            <a:ext cx="2973892" cy="50090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RCO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e-IL" dirty="0"/>
              <a:t>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חומצות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קרבוקסיליות</a:t>
            </a:r>
            <a:r>
              <a:rPr lang="he-IL" dirty="0">
                <a:latin typeface="David" pitchFamily="34" charset="-79"/>
                <a:cs typeface="David" pitchFamily="34" charset="-79"/>
              </a:rPr>
              <a:t>, </a:t>
            </a:r>
          </a:p>
          <a:p>
            <a:pPr algn="r" rtl="1">
              <a:lnSpc>
                <a:spcPct val="70000"/>
              </a:lnSpc>
            </a:pPr>
            <a:r>
              <a:rPr lang="he-IL" dirty="0">
                <a:latin typeface="David" pitchFamily="34" charset="-79"/>
                <a:cs typeface="David" pitchFamily="34" charset="-79"/>
              </a:rPr>
              <a:t>חומצות חלשות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38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20881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Which 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Reactant is </a:t>
            </a:r>
            <a:r>
              <a:rPr lang="en-US" altLang="en-US" sz="4000" b="1" dirty="0">
                <a:solidFill>
                  <a:srgbClr val="000000"/>
                </a:solidFill>
              </a:rPr>
              <a:t>the 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Acid</a:t>
            </a:r>
            <a:r>
              <a:rPr lang="en-US" altLang="en-US" sz="40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429937" y="4614929"/>
            <a:ext cx="265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Water</a:t>
            </a:r>
            <a:r>
              <a:rPr lang="en-US" altLang="en-US" sz="2400" dirty="0"/>
              <a:t> is the </a:t>
            </a:r>
            <a:r>
              <a:rPr lang="en-US" altLang="en-US" sz="2400" dirty="0">
                <a:solidFill>
                  <a:srgbClr val="0000FF"/>
                </a:solidFill>
              </a:rPr>
              <a:t>base.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428850" y="4614930"/>
            <a:ext cx="254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Water</a:t>
            </a:r>
            <a:r>
              <a:rPr lang="en-US" altLang="en-US" sz="2400" dirty="0"/>
              <a:t> is the </a:t>
            </a:r>
            <a:r>
              <a:rPr lang="en-US" altLang="en-US" sz="2400" dirty="0">
                <a:solidFill>
                  <a:srgbClr val="0000FF"/>
                </a:solidFill>
              </a:rPr>
              <a:t>acid.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57200" y="1690688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         The </a:t>
            </a:r>
            <a:r>
              <a:rPr lang="en-US" altLang="en-US" sz="2800" dirty="0">
                <a:solidFill>
                  <a:srgbClr val="0000FF"/>
                </a:solidFill>
              </a:rPr>
              <a:t>stronger acid </a:t>
            </a:r>
            <a:r>
              <a:rPr lang="en-US" altLang="en-US" sz="2800" dirty="0"/>
              <a:t>behaves as the </a:t>
            </a:r>
            <a:r>
              <a:rPr lang="en-US" altLang="en-US" sz="2800" dirty="0">
                <a:solidFill>
                  <a:srgbClr val="0000FF"/>
                </a:solidFill>
              </a:rPr>
              <a:t>acid.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4"/>
          <a:stretch>
            <a:fillRect/>
          </a:stretch>
        </p:blipFill>
        <p:spPr bwMode="auto">
          <a:xfrm>
            <a:off x="304800" y="3016256"/>
            <a:ext cx="853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217119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The Position of Equilibrium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67906" y="1955385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 equilibrium favors </a:t>
            </a:r>
            <a:r>
              <a:rPr lang="en-US" altLang="en-US" sz="2800" dirty="0">
                <a:solidFill>
                  <a:srgbClr val="0000FF"/>
                </a:solidFill>
              </a:rPr>
              <a:t>formation</a:t>
            </a:r>
            <a:r>
              <a:rPr lang="en-US" altLang="en-US" sz="2800" dirty="0"/>
              <a:t> of the </a:t>
            </a:r>
            <a:r>
              <a:rPr lang="en-US" altLang="en-US" sz="2800" dirty="0">
                <a:solidFill>
                  <a:srgbClr val="0000FF"/>
                </a:solidFill>
              </a:rPr>
              <a:t>weaker acid</a:t>
            </a:r>
            <a:r>
              <a:rPr lang="en-US" altLang="en-US" sz="2800" dirty="0"/>
              <a:t>.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4"/>
          <a:stretch>
            <a:fillRect/>
          </a:stretch>
        </p:blipFill>
        <p:spPr bwMode="auto">
          <a:xfrm>
            <a:off x="304800" y="2928938"/>
            <a:ext cx="8534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The Strength of an Acid i</a:t>
            </a:r>
            <a:r>
              <a:rPr lang="en-US" altLang="en-US" b="1" dirty="0" smtClean="0">
                <a:solidFill>
                  <a:srgbClr val="000000"/>
                </a:solidFill>
              </a:rPr>
              <a:t>s </a:t>
            </a:r>
            <a:r>
              <a:rPr lang="en-US" altLang="en-US" b="1" dirty="0">
                <a:solidFill>
                  <a:srgbClr val="000000"/>
                </a:solidFill>
              </a:rPr>
              <a:t>Determined by the Stability of </a:t>
            </a:r>
            <a:r>
              <a:rPr lang="en-US" altLang="en-US" b="1" dirty="0" smtClean="0">
                <a:solidFill>
                  <a:srgbClr val="000000"/>
                </a:solidFill>
              </a:rPr>
              <a:t>Its Conjugate </a:t>
            </a:r>
            <a:r>
              <a:rPr lang="en-US" altLang="en-US" b="1" dirty="0">
                <a:solidFill>
                  <a:srgbClr val="000000"/>
                </a:solidFill>
              </a:rPr>
              <a:t>Base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220154" y="4336538"/>
            <a:ext cx="429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Stable </a:t>
            </a:r>
            <a:r>
              <a:rPr lang="en-US" altLang="en-US" sz="2400" dirty="0"/>
              <a:t>bases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are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weak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bases.</a:t>
            </a: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2508635" y="2069385"/>
            <a:ext cx="4184805" cy="161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"/>
          <a:stretch>
            <a:fillRect/>
          </a:stretch>
        </p:blipFill>
        <p:spPr bwMode="auto">
          <a:xfrm>
            <a:off x="2478078" y="5006018"/>
            <a:ext cx="3792375" cy="160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21" y="1404022"/>
            <a:ext cx="8159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more stable </a:t>
            </a:r>
            <a:r>
              <a:rPr lang="en-US" sz="2400" dirty="0"/>
              <a:t>the conjugate </a:t>
            </a:r>
            <a:r>
              <a:rPr lang="en-US" sz="2400" dirty="0">
                <a:solidFill>
                  <a:srgbClr val="0000FF"/>
                </a:solidFill>
              </a:rPr>
              <a:t>base</a:t>
            </a:r>
            <a:r>
              <a:rPr lang="en-US" sz="2400" dirty="0"/>
              <a:t>, the </a:t>
            </a:r>
            <a:r>
              <a:rPr lang="en-US" sz="2400" dirty="0">
                <a:solidFill>
                  <a:srgbClr val="0000FF"/>
                </a:solidFill>
              </a:rPr>
              <a:t>stronger the acid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21516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Electronegativity Affects </a:t>
            </a:r>
            <a:r>
              <a:rPr lang="en-US" altLang="en-US" sz="3600" b="1" dirty="0" err="1">
                <a:solidFill>
                  <a:srgbClr val="000000"/>
                </a:solidFill>
              </a:rPr>
              <a:t>p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K</a:t>
            </a:r>
            <a:r>
              <a:rPr lang="en-US" altLang="en-US" sz="3600" b="1" baseline="-25000" dirty="0" err="1">
                <a:solidFill>
                  <a:srgbClr val="000000"/>
                </a:solidFill>
              </a:rPr>
              <a:t>a</a:t>
            </a:r>
            <a:r>
              <a:rPr lang="en-US" altLang="en-US" sz="3600" b="1" dirty="0">
                <a:solidFill>
                  <a:srgbClr val="000000"/>
                </a:solidFill>
              </a:rPr>
              <a:t> Values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964791" y="3373446"/>
            <a:ext cx="6903044" cy="12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             When </a:t>
            </a:r>
            <a:r>
              <a:rPr lang="en-US" altLang="en-US" sz="2400" dirty="0">
                <a:solidFill>
                  <a:srgbClr val="000000"/>
                </a:solidFill>
              </a:rPr>
              <a:t>atoms are </a:t>
            </a: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00FF"/>
                </a:solidFill>
              </a:rPr>
              <a:t>same size</a:t>
            </a:r>
            <a:r>
              <a:rPr lang="en-US" altLang="en-US" sz="2400" dirty="0"/>
              <a:t>, </a:t>
            </a: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    the </a:t>
            </a:r>
            <a:r>
              <a:rPr lang="en-US" altLang="en-US" sz="2400" dirty="0">
                <a:solidFill>
                  <a:srgbClr val="0000FF"/>
                </a:solidFill>
              </a:rPr>
              <a:t>strongest acid </a:t>
            </a:r>
            <a:r>
              <a:rPr lang="en-US" altLang="en-US" sz="2400" dirty="0"/>
              <a:t>has its hydrogen attached </a:t>
            </a: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           to </a:t>
            </a: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00FF"/>
                </a:solidFill>
              </a:rPr>
              <a:t>most electronegative atom</a:t>
            </a:r>
            <a:r>
              <a:rPr lang="en-US" altLang="en-US" sz="2400" dirty="0"/>
              <a:t>.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"/>
          <a:stretch>
            <a:fillRect/>
          </a:stretch>
        </p:blipFill>
        <p:spPr bwMode="auto">
          <a:xfrm>
            <a:off x="2564585" y="1432332"/>
            <a:ext cx="4340853" cy="163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2590781" y="4881945"/>
            <a:ext cx="4018894" cy="15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An Acid Loses a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Proton</a:t>
            </a:r>
            <a:endParaRPr lang="en-US" altLang="en-US" sz="36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A Base Gains a Proton</a:t>
            </a: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6"/>
          <a:stretch>
            <a:fillRect/>
          </a:stretch>
        </p:blipFill>
        <p:spPr bwMode="auto">
          <a:xfrm>
            <a:off x="1125004" y="2362595"/>
            <a:ext cx="6552757" cy="27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-277804" y="0"/>
            <a:ext cx="96537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Why a</a:t>
            </a:r>
            <a:r>
              <a:rPr lang="en-US" altLang="en-US" b="1" dirty="0" smtClean="0">
                <a:solidFill>
                  <a:srgbClr val="000000"/>
                </a:solidFill>
              </a:rPr>
              <a:t>re Alcohols Stronger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</a:rPr>
              <a:t>Acids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than Amines</a:t>
            </a:r>
            <a:r>
              <a:rPr lang="en-US" altLang="en-US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411286" y="4792339"/>
            <a:ext cx="648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Oxygen</a:t>
            </a:r>
            <a:r>
              <a:rPr lang="en-US" altLang="en-US" sz="2400" dirty="0"/>
              <a:t> is more electronegative than </a:t>
            </a:r>
            <a:r>
              <a:rPr lang="en-US" altLang="en-US" sz="2400" dirty="0">
                <a:solidFill>
                  <a:srgbClr val="0000FF"/>
                </a:solidFill>
              </a:rPr>
              <a:t>nitrogen</a:t>
            </a:r>
            <a:r>
              <a:rPr lang="en-US" altLang="en-US" sz="2400" dirty="0"/>
              <a:t>.</a:t>
            </a:r>
          </a:p>
        </p:txBody>
      </p:sp>
      <p:pic>
        <p:nvPicPr>
          <p:cNvPr id="24580" name="Picture 1" descr="02_Pg63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"/>
          <a:stretch>
            <a:fillRect/>
          </a:stretch>
        </p:blipFill>
        <p:spPr bwMode="auto">
          <a:xfrm>
            <a:off x="1784732" y="2561862"/>
            <a:ext cx="5229844" cy="130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Why a</a:t>
            </a:r>
            <a:r>
              <a:rPr lang="en-US" altLang="en-US" b="1" dirty="0" smtClean="0">
                <a:solidFill>
                  <a:srgbClr val="000000"/>
                </a:solidFill>
              </a:rPr>
              <a:t>re Protonated Alcohols Stronger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</a:rPr>
              <a:t>Acids </a:t>
            </a:r>
            <a:r>
              <a:rPr lang="en-US" altLang="en-US" b="1" dirty="0">
                <a:solidFill>
                  <a:srgbClr val="000000"/>
                </a:solidFill>
              </a:rPr>
              <a:t>than </a:t>
            </a:r>
            <a:r>
              <a:rPr lang="en-US" altLang="en-US" b="1" dirty="0" smtClean="0">
                <a:solidFill>
                  <a:srgbClr val="000000"/>
                </a:solidFill>
              </a:rPr>
              <a:t>Protonated Amines</a:t>
            </a:r>
            <a:r>
              <a:rPr lang="en-US" altLang="en-US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351756" y="4494703"/>
            <a:ext cx="648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Oxygen</a:t>
            </a:r>
            <a:r>
              <a:rPr lang="en-US" altLang="en-US" sz="2400" dirty="0"/>
              <a:t> is more electronegative than </a:t>
            </a:r>
            <a:r>
              <a:rPr lang="en-US" altLang="en-US" sz="2400" dirty="0">
                <a:solidFill>
                  <a:srgbClr val="0000FF"/>
                </a:solidFill>
              </a:rPr>
              <a:t>nitrogen.</a:t>
            </a:r>
          </a:p>
        </p:txBody>
      </p:sp>
      <p:pic>
        <p:nvPicPr>
          <p:cNvPr id="25604" name="Picture 2" descr="02_Pg63_UnFigur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6"/>
          <a:stretch>
            <a:fillRect/>
          </a:stretch>
        </p:blipFill>
        <p:spPr bwMode="auto">
          <a:xfrm>
            <a:off x="787383" y="2466222"/>
            <a:ext cx="7864258" cy="132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0" y="261384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Hybridization Affects Electronegativity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267754" y="5536718"/>
            <a:ext cx="5588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         The </a:t>
            </a:r>
            <a:r>
              <a:rPr lang="en-US" altLang="en-US" sz="2400" dirty="0">
                <a:solidFill>
                  <a:srgbClr val="0000FF"/>
                </a:solidFill>
              </a:rPr>
              <a:t>strongest acid </a:t>
            </a:r>
            <a:r>
              <a:rPr lang="en-US" altLang="en-US" sz="2400" dirty="0"/>
              <a:t>has the </a:t>
            </a: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most </a:t>
            </a:r>
            <a:r>
              <a:rPr lang="en-US" altLang="en-US" sz="2400" dirty="0"/>
              <a:t>stable (weakest) </a:t>
            </a:r>
            <a:r>
              <a:rPr lang="en-US" altLang="en-US" sz="2400" dirty="0">
                <a:solidFill>
                  <a:srgbClr val="0000FF"/>
                </a:solidFill>
              </a:rPr>
              <a:t>conjugate base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2"/>
          <a:stretch>
            <a:fillRect/>
          </a:stretch>
        </p:blipFill>
        <p:spPr bwMode="auto">
          <a:xfrm>
            <a:off x="404813" y="1832986"/>
            <a:ext cx="6135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 bwMode="auto">
          <a:xfrm>
            <a:off x="654050" y="3491145"/>
            <a:ext cx="56388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"/>
          <a:stretch>
            <a:fillRect/>
          </a:stretch>
        </p:blipFill>
        <p:spPr bwMode="auto">
          <a:xfrm>
            <a:off x="7200901" y="1493260"/>
            <a:ext cx="1447800" cy="50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0" y="218706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Size Affects </a:t>
            </a:r>
            <a:r>
              <a:rPr lang="en-US" altLang="en-US" sz="4000" b="1" dirty="0" err="1">
                <a:solidFill>
                  <a:srgbClr val="000000"/>
                </a:solidFill>
              </a:rPr>
              <a:t>p</a:t>
            </a:r>
            <a:r>
              <a:rPr lang="en-US" altLang="en-US" sz="4000" b="1" i="1" dirty="0" err="1">
                <a:solidFill>
                  <a:srgbClr val="000000"/>
                </a:solidFill>
              </a:rPr>
              <a:t>K</a:t>
            </a:r>
            <a:r>
              <a:rPr lang="en-US" altLang="en-US" sz="4000" b="1" baseline="-25000" dirty="0" err="1">
                <a:solidFill>
                  <a:srgbClr val="000000"/>
                </a:solidFill>
              </a:rPr>
              <a:t>a</a:t>
            </a:r>
            <a:r>
              <a:rPr lang="en-US" altLang="en-US" sz="4000" b="1" dirty="0">
                <a:solidFill>
                  <a:srgbClr val="000000"/>
                </a:solidFill>
              </a:rPr>
              <a:t> Values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072339" y="4973678"/>
            <a:ext cx="661690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              When </a:t>
            </a:r>
            <a:r>
              <a:rPr lang="en-US" altLang="en-US" sz="2400" dirty="0">
                <a:solidFill>
                  <a:srgbClr val="000000"/>
                </a:solidFill>
              </a:rPr>
              <a:t>atoms </a:t>
            </a:r>
            <a:r>
              <a:rPr lang="en-US" altLang="en-US" sz="2400" dirty="0">
                <a:solidFill>
                  <a:srgbClr val="0000FF"/>
                </a:solidFill>
              </a:rPr>
              <a:t>differ in size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 the </a:t>
            </a:r>
            <a:r>
              <a:rPr lang="en-US" altLang="en-US" sz="2400" dirty="0">
                <a:solidFill>
                  <a:srgbClr val="0000FF"/>
                </a:solidFill>
              </a:rPr>
              <a:t>strongest acid </a:t>
            </a:r>
            <a:r>
              <a:rPr lang="en-US" altLang="en-US" sz="2400" dirty="0">
                <a:solidFill>
                  <a:srgbClr val="000000"/>
                </a:solidFill>
              </a:rPr>
              <a:t>has its hydrogen bo</a:t>
            </a:r>
            <a:r>
              <a:rPr lang="en-US" altLang="en-US" sz="2400" dirty="0"/>
              <a:t>n</a:t>
            </a:r>
            <a:r>
              <a:rPr lang="en-US" altLang="en-US" sz="2400" dirty="0">
                <a:solidFill>
                  <a:srgbClr val="000000"/>
                </a:solidFill>
              </a:rPr>
              <a:t>ded 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                   to </a:t>
            </a:r>
            <a:r>
              <a:rPr lang="en-US" altLang="en-US" sz="2400" dirty="0">
                <a:solidFill>
                  <a:srgbClr val="000000"/>
                </a:solidFill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</a:rPr>
              <a:t>largest atom</a:t>
            </a:r>
            <a:r>
              <a:rPr lang="en-US" altLang="en-US" sz="2400" dirty="0"/>
              <a:t>.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"/>
          <a:stretch>
            <a:fillRect/>
          </a:stretch>
        </p:blipFill>
        <p:spPr bwMode="auto">
          <a:xfrm>
            <a:off x="2243139" y="1655763"/>
            <a:ext cx="4106690" cy="318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218706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Some </a:t>
            </a:r>
            <a:r>
              <a:rPr lang="en-US" altLang="en-US" sz="4000" b="1" dirty="0" err="1">
                <a:solidFill>
                  <a:srgbClr val="000000"/>
                </a:solidFill>
              </a:rPr>
              <a:t>p</a:t>
            </a:r>
            <a:r>
              <a:rPr lang="en-US" altLang="en-US" sz="4000" b="1" i="1" dirty="0" err="1">
                <a:solidFill>
                  <a:srgbClr val="000000"/>
                </a:solidFill>
              </a:rPr>
              <a:t>K</a:t>
            </a:r>
            <a:r>
              <a:rPr lang="en-US" altLang="en-US" sz="4000" b="1" baseline="-25000" dirty="0" err="1">
                <a:solidFill>
                  <a:srgbClr val="000000"/>
                </a:solidFill>
              </a:rPr>
              <a:t>a</a:t>
            </a:r>
            <a:r>
              <a:rPr lang="en-US" altLang="en-US" sz="4000" b="1" dirty="0">
                <a:solidFill>
                  <a:srgbClr val="000000"/>
                </a:solidFill>
              </a:rPr>
              <a:t> Values</a:t>
            </a:r>
          </a:p>
        </p:txBody>
      </p:sp>
      <p:pic>
        <p:nvPicPr>
          <p:cNvPr id="28675" name="Picture 1" descr="02_Pg65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"/>
          <a:stretch>
            <a:fillRect/>
          </a:stretch>
        </p:blipFill>
        <p:spPr bwMode="auto">
          <a:xfrm>
            <a:off x="7772400" y="1447800"/>
            <a:ext cx="962025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02_02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"/>
          <a:stretch>
            <a:fillRect/>
          </a:stretch>
        </p:blipFill>
        <p:spPr bwMode="auto">
          <a:xfrm>
            <a:off x="228600" y="1752600"/>
            <a:ext cx="73739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3123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Substituents Affect the </a:t>
            </a:r>
            <a:r>
              <a:rPr lang="en-US" altLang="en-US" b="1" dirty="0" smtClean="0">
                <a:solidFill>
                  <a:srgbClr val="000000"/>
                </a:solidFill>
              </a:rPr>
              <a:t>Strength </a:t>
            </a:r>
            <a:r>
              <a:rPr lang="en-US" altLang="en-US" b="1" dirty="0">
                <a:solidFill>
                  <a:srgbClr val="000000"/>
                </a:solidFill>
              </a:rPr>
              <a:t>of </a:t>
            </a:r>
            <a:r>
              <a:rPr lang="en-US" altLang="en-US" b="1" dirty="0" smtClean="0">
                <a:solidFill>
                  <a:srgbClr val="000000"/>
                </a:solidFill>
              </a:rPr>
              <a:t>an </a:t>
            </a:r>
            <a:r>
              <a:rPr lang="en-US" altLang="en-US" b="1" dirty="0">
                <a:solidFill>
                  <a:srgbClr val="000000"/>
                </a:solidFill>
              </a:rPr>
              <a:t>Acid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2513013" y="3505200"/>
            <a:ext cx="411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</a:t>
            </a:r>
            <a:r>
              <a:rPr lang="en-US" altLang="en-US" sz="2400" dirty="0" smtClean="0"/>
              <a:t>nductive </a:t>
            </a:r>
            <a:r>
              <a:rPr lang="en-US" altLang="en-US" sz="2400" dirty="0"/>
              <a:t>electron withdrawal</a:t>
            </a:r>
          </a:p>
        </p:txBody>
      </p:sp>
      <p:pic>
        <p:nvPicPr>
          <p:cNvPr id="297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7"/>
          <a:stretch>
            <a:fillRect/>
          </a:stretch>
        </p:blipFill>
        <p:spPr bwMode="auto">
          <a:xfrm>
            <a:off x="1182688" y="1755775"/>
            <a:ext cx="71929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"/>
          <a:stretch>
            <a:fillRect/>
          </a:stretch>
        </p:blipFill>
        <p:spPr bwMode="auto">
          <a:xfrm>
            <a:off x="2665406" y="4539047"/>
            <a:ext cx="4503372" cy="18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85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A Substituent’s Effect on </a:t>
            </a:r>
            <a:r>
              <a:rPr lang="en-US" altLang="en-US" b="1" dirty="0" err="1">
                <a:solidFill>
                  <a:srgbClr val="000000"/>
                </a:solidFill>
              </a:rPr>
              <a:t>p</a:t>
            </a:r>
            <a:r>
              <a:rPr lang="en-US" altLang="en-US" b="1" i="1" dirty="0" err="1">
                <a:solidFill>
                  <a:srgbClr val="000000"/>
                </a:solidFill>
              </a:rPr>
              <a:t>K</a:t>
            </a:r>
            <a:r>
              <a:rPr lang="en-US" altLang="en-US" b="1" baseline="-25000" dirty="0" err="1">
                <a:solidFill>
                  <a:srgbClr val="000000"/>
                </a:solidFill>
              </a:rPr>
              <a:t>a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b="1" dirty="0">
                <a:solidFill>
                  <a:srgbClr val="000000"/>
                </a:solidFill>
              </a:rPr>
              <a:t>Depends on Distance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5"/>
          <a:stretch>
            <a:fillRect/>
          </a:stretch>
        </p:blipFill>
        <p:spPr bwMode="auto">
          <a:xfrm>
            <a:off x="76602" y="2855912"/>
            <a:ext cx="8954273" cy="133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79369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Why i</a:t>
            </a:r>
            <a:r>
              <a:rPr lang="en-US" altLang="en-US" b="1" dirty="0" smtClean="0">
                <a:solidFill>
                  <a:srgbClr val="000000"/>
                </a:solidFill>
              </a:rPr>
              <a:t>s </a:t>
            </a:r>
            <a:r>
              <a:rPr lang="en-US" altLang="en-US" b="1" dirty="0">
                <a:solidFill>
                  <a:srgbClr val="000000"/>
                </a:solidFill>
              </a:rPr>
              <a:t>a </a:t>
            </a:r>
            <a:r>
              <a:rPr lang="en-US" altLang="en-US" b="1" dirty="0" smtClean="0">
                <a:solidFill>
                  <a:srgbClr val="000000"/>
                </a:solidFill>
              </a:rPr>
              <a:t>Carboxylic Acid </a:t>
            </a:r>
            <a:r>
              <a:rPr lang="en-US" altLang="en-US" b="1" dirty="0">
                <a:solidFill>
                  <a:srgbClr val="000000"/>
                </a:solidFill>
              </a:rPr>
              <a:t>a </a:t>
            </a:r>
            <a:r>
              <a:rPr lang="en-US" altLang="en-US" b="1" dirty="0" smtClean="0">
                <a:solidFill>
                  <a:srgbClr val="000000"/>
                </a:solidFill>
              </a:rPr>
              <a:t>Stronger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</a:rPr>
              <a:t>Acid </a:t>
            </a:r>
            <a:r>
              <a:rPr lang="en-US" altLang="en-US" b="1" dirty="0">
                <a:solidFill>
                  <a:srgbClr val="000000"/>
                </a:solidFill>
              </a:rPr>
              <a:t>than an </a:t>
            </a:r>
            <a:r>
              <a:rPr lang="en-US" altLang="en-US" b="1" dirty="0" smtClean="0">
                <a:solidFill>
                  <a:srgbClr val="000000"/>
                </a:solidFill>
              </a:rPr>
              <a:t>Alcohol</a:t>
            </a:r>
            <a:r>
              <a:rPr lang="en-US" altLang="en-US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019300" y="35814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1. </a:t>
            </a:r>
            <a:r>
              <a:rPr lang="en-US" altLang="en-US" sz="2400" dirty="0">
                <a:solidFill>
                  <a:srgbClr val="0000FF"/>
                </a:solidFill>
              </a:rPr>
              <a:t>Inductive electron withdrawal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"/>
          <a:stretch>
            <a:fillRect/>
          </a:stretch>
        </p:blipFill>
        <p:spPr bwMode="auto">
          <a:xfrm>
            <a:off x="2084388" y="1617663"/>
            <a:ext cx="53006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2"/>
          <a:stretch>
            <a:fillRect/>
          </a:stretch>
        </p:blipFill>
        <p:spPr bwMode="auto">
          <a:xfrm>
            <a:off x="2084388" y="4391025"/>
            <a:ext cx="51974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6944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Why i</a:t>
            </a:r>
            <a:r>
              <a:rPr lang="en-US" altLang="en-US" b="1" dirty="0" smtClean="0">
                <a:solidFill>
                  <a:srgbClr val="000000"/>
                </a:solidFill>
              </a:rPr>
              <a:t>s </a:t>
            </a:r>
            <a:r>
              <a:rPr lang="en-US" altLang="en-US" b="1" dirty="0">
                <a:solidFill>
                  <a:srgbClr val="000000"/>
                </a:solidFill>
              </a:rPr>
              <a:t>a </a:t>
            </a:r>
            <a:r>
              <a:rPr lang="en-US" altLang="en-US" b="1" dirty="0" smtClean="0">
                <a:solidFill>
                  <a:srgbClr val="000000"/>
                </a:solidFill>
              </a:rPr>
              <a:t>Carboxylic Acid </a:t>
            </a:r>
            <a:r>
              <a:rPr lang="en-US" altLang="en-US" b="1" dirty="0">
                <a:solidFill>
                  <a:srgbClr val="000000"/>
                </a:solidFill>
              </a:rPr>
              <a:t>a </a:t>
            </a:r>
            <a:r>
              <a:rPr lang="en-US" altLang="en-US" b="1" dirty="0" smtClean="0">
                <a:solidFill>
                  <a:srgbClr val="000000"/>
                </a:solidFill>
              </a:rPr>
              <a:t>Stronger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</a:rPr>
              <a:t>Acid </a:t>
            </a:r>
            <a:r>
              <a:rPr lang="en-US" altLang="en-US" b="1" dirty="0">
                <a:solidFill>
                  <a:srgbClr val="000000"/>
                </a:solidFill>
              </a:rPr>
              <a:t>than an </a:t>
            </a:r>
            <a:r>
              <a:rPr lang="en-US" altLang="en-US" b="1" dirty="0" smtClean="0">
                <a:solidFill>
                  <a:srgbClr val="000000"/>
                </a:solidFill>
              </a:rPr>
              <a:t>Alcohol</a:t>
            </a:r>
            <a:r>
              <a:rPr lang="en-US" altLang="en-US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440767" y="1693863"/>
            <a:ext cx="3889218" cy="4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2. </a:t>
            </a:r>
            <a:r>
              <a:rPr lang="en-US" altLang="en-US" sz="2400" dirty="0">
                <a:solidFill>
                  <a:srgbClr val="0000FF"/>
                </a:solidFill>
              </a:rPr>
              <a:t>Delocalized electrons 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"/>
          <a:stretch>
            <a:fillRect/>
          </a:stretch>
        </p:blipFill>
        <p:spPr bwMode="auto">
          <a:xfrm>
            <a:off x="430213" y="2779713"/>
            <a:ext cx="4059237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"/>
          <a:stretch>
            <a:fillRect/>
          </a:stretch>
        </p:blipFill>
        <p:spPr bwMode="auto">
          <a:xfrm>
            <a:off x="4703763" y="2806700"/>
            <a:ext cx="42672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2507066" y="1497027"/>
            <a:ext cx="3640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e</a:t>
            </a:r>
            <a:r>
              <a:rPr lang="en-US" altLang="en-US" sz="2400" dirty="0" smtClean="0">
                <a:solidFill>
                  <a:srgbClr val="0000FF"/>
                </a:solidFill>
              </a:rPr>
              <a:t>lectronegativity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and </a:t>
            </a:r>
            <a:r>
              <a:rPr lang="en-US" altLang="en-US" sz="2400" dirty="0">
                <a:solidFill>
                  <a:srgbClr val="0000FF"/>
                </a:solidFill>
              </a:rPr>
              <a:t>size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  </a:t>
            </a:r>
            <a:r>
              <a:rPr lang="en-US" altLang="en-US" b="1" dirty="0">
                <a:solidFill>
                  <a:srgbClr val="000000"/>
                </a:solidFill>
              </a:rPr>
              <a:t>Summary of Factors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That Affect Acid Strength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"/>
          <a:stretch>
            <a:fillRect/>
          </a:stretch>
        </p:blipFill>
        <p:spPr bwMode="auto">
          <a:xfrm>
            <a:off x="2255838" y="2154238"/>
            <a:ext cx="4511675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Most Acid–Base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Reactions  </a:t>
            </a:r>
            <a:br>
              <a:rPr lang="en-US" altLang="en-US" sz="3600" b="1" dirty="0" smtClean="0">
                <a:solidFill>
                  <a:srgbClr val="000000"/>
                </a:solidFill>
              </a:rPr>
            </a:br>
            <a:r>
              <a:rPr lang="en-US" altLang="en-US" sz="3600" b="1" dirty="0" smtClean="0">
                <a:solidFill>
                  <a:srgbClr val="000000"/>
                </a:solidFill>
              </a:rPr>
              <a:t>Are </a:t>
            </a:r>
            <a:r>
              <a:rPr lang="en-US" altLang="en-US" sz="3600" b="1" dirty="0">
                <a:solidFill>
                  <a:srgbClr val="000000"/>
                </a:solidFill>
              </a:rPr>
              <a:t>Reversible</a:t>
            </a: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5"/>
          <a:stretch>
            <a:fillRect/>
          </a:stretch>
        </p:blipFill>
        <p:spPr bwMode="auto">
          <a:xfrm>
            <a:off x="304800" y="2514600"/>
            <a:ext cx="85344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  </a:t>
            </a:r>
            <a:r>
              <a:rPr lang="en-US" altLang="en-US" b="1" dirty="0">
                <a:solidFill>
                  <a:srgbClr val="000000"/>
                </a:solidFill>
              </a:rPr>
              <a:t>Summary of Factors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That Affect Acid Strength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3590925" y="1887523"/>
            <a:ext cx="1912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h</a:t>
            </a:r>
            <a:r>
              <a:rPr lang="en-US" altLang="en-US" sz="2400" dirty="0" smtClean="0">
                <a:solidFill>
                  <a:srgbClr val="0000FF"/>
                </a:solidFill>
              </a:rPr>
              <a:t>ybridization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6"/>
          <a:stretch>
            <a:fillRect/>
          </a:stretch>
        </p:blipFill>
        <p:spPr bwMode="auto">
          <a:xfrm>
            <a:off x="1148136" y="3094837"/>
            <a:ext cx="7295150" cy="130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  </a:t>
            </a:r>
            <a:r>
              <a:rPr lang="en-US" altLang="en-US" b="1" dirty="0">
                <a:solidFill>
                  <a:srgbClr val="000000"/>
                </a:solidFill>
              </a:rPr>
              <a:t>Summary of Factors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That Affect Acid Strength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503488" y="1692275"/>
            <a:ext cx="413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i</a:t>
            </a:r>
            <a:r>
              <a:rPr lang="en-US" altLang="en-US" sz="2400" dirty="0" smtClean="0">
                <a:solidFill>
                  <a:srgbClr val="0000FF"/>
                </a:solidFill>
              </a:rPr>
              <a:t>nductive </a:t>
            </a:r>
            <a:r>
              <a:rPr lang="en-US" altLang="en-US" sz="2400" dirty="0">
                <a:solidFill>
                  <a:srgbClr val="0000FF"/>
                </a:solidFill>
              </a:rPr>
              <a:t>electron withdrawal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8"/>
          <a:stretch>
            <a:fillRect/>
          </a:stretch>
        </p:blipFill>
        <p:spPr bwMode="auto">
          <a:xfrm>
            <a:off x="314722" y="2652323"/>
            <a:ext cx="85344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2940050" y="1692275"/>
            <a:ext cx="3230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e</a:t>
            </a:r>
            <a:r>
              <a:rPr lang="en-US" altLang="en-US" sz="2400" dirty="0" smtClean="0">
                <a:solidFill>
                  <a:srgbClr val="0000FF"/>
                </a:solidFill>
              </a:rPr>
              <a:t>lectron </a:t>
            </a:r>
            <a:r>
              <a:rPr lang="en-US" altLang="en-US" sz="2400" dirty="0">
                <a:solidFill>
                  <a:srgbClr val="0000FF"/>
                </a:solidFill>
              </a:rPr>
              <a:t>delocalization</a:t>
            </a: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  </a:t>
            </a:r>
            <a:r>
              <a:rPr lang="en-US" altLang="en-US" b="1" dirty="0">
                <a:solidFill>
                  <a:srgbClr val="000000"/>
                </a:solidFill>
              </a:rPr>
              <a:t>Summary of Factors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That Affect Acid Strength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9"/>
          <a:stretch>
            <a:fillRect/>
          </a:stretch>
        </p:blipFill>
        <p:spPr bwMode="auto">
          <a:xfrm>
            <a:off x="1019156" y="2917409"/>
            <a:ext cx="7064600" cy="228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0" y="21656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Lewis Acids and Bases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314941" y="1615066"/>
            <a:ext cx="8567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Lewis acid</a:t>
            </a:r>
            <a:r>
              <a:rPr lang="en-US" altLang="en-US" sz="2400" dirty="0">
                <a:solidFill>
                  <a:srgbClr val="0000FF"/>
                </a:solidFill>
              </a:rPr>
              <a:t>: </a:t>
            </a:r>
            <a:r>
              <a:rPr lang="en-US" altLang="en-US" sz="2400" dirty="0"/>
              <a:t>a species that </a:t>
            </a:r>
            <a:r>
              <a:rPr lang="en-US" altLang="en-US" sz="2400" dirty="0">
                <a:solidFill>
                  <a:srgbClr val="0000FF"/>
                </a:solidFill>
              </a:rPr>
              <a:t>accepts a share </a:t>
            </a:r>
            <a:r>
              <a:rPr lang="en-US" altLang="en-US" sz="2400" dirty="0"/>
              <a:t>in an electron pair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Lewis base</a:t>
            </a:r>
            <a:r>
              <a:rPr lang="en-US" altLang="en-US" sz="2400" dirty="0">
                <a:solidFill>
                  <a:srgbClr val="0000FF"/>
                </a:solidFill>
              </a:rPr>
              <a:t>: </a:t>
            </a:r>
            <a:r>
              <a:rPr lang="en-US" altLang="en-US" sz="2400" dirty="0"/>
              <a:t>a species that </a:t>
            </a:r>
            <a:r>
              <a:rPr lang="en-US" altLang="en-US" sz="2400" dirty="0">
                <a:solidFill>
                  <a:srgbClr val="0000FF"/>
                </a:solidFill>
              </a:rPr>
              <a:t>donates a share </a:t>
            </a:r>
            <a:r>
              <a:rPr lang="en-US" altLang="en-US" sz="2400" dirty="0">
                <a:solidFill>
                  <a:srgbClr val="000000"/>
                </a:solidFill>
              </a:rPr>
              <a:t>in an electron pair 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457200" y="5500711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All </a:t>
            </a:r>
            <a:r>
              <a:rPr lang="en-US" altLang="en-US" sz="2400" dirty="0" err="1">
                <a:solidFill>
                  <a:srgbClr val="0000FF"/>
                </a:solidFill>
              </a:rPr>
              <a:t>Brønsted</a:t>
            </a:r>
            <a:r>
              <a:rPr lang="en-US" altLang="en-US" sz="2400" dirty="0">
                <a:solidFill>
                  <a:srgbClr val="0000FF"/>
                </a:solidFill>
              </a:rPr>
              <a:t> acids </a:t>
            </a: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Lewis acids</a:t>
            </a:r>
            <a:r>
              <a:rPr lang="en-US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All </a:t>
            </a:r>
            <a:r>
              <a:rPr lang="en-US" altLang="en-US" sz="2400" dirty="0" err="1">
                <a:solidFill>
                  <a:srgbClr val="0000FF"/>
                </a:solidFill>
              </a:rPr>
              <a:t>Brønsted</a:t>
            </a:r>
            <a:r>
              <a:rPr lang="en-US" altLang="en-US" sz="2400" dirty="0">
                <a:solidFill>
                  <a:srgbClr val="0000FF"/>
                </a:solidFill>
              </a:rPr>
              <a:t> bases </a:t>
            </a: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Lewis bases.</a:t>
            </a:r>
          </a:p>
        </p:txBody>
      </p:sp>
      <p:pic>
        <p:nvPicPr>
          <p:cNvPr id="430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9"/>
          <a:stretch>
            <a:fillRect/>
          </a:stretch>
        </p:blipFill>
        <p:spPr bwMode="auto">
          <a:xfrm>
            <a:off x="2050556" y="2712426"/>
            <a:ext cx="4864804" cy="23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>
            <a:fillRect/>
          </a:stretch>
        </p:blipFill>
        <p:spPr bwMode="auto">
          <a:xfrm>
            <a:off x="1450575" y="1870856"/>
            <a:ext cx="6108814" cy="40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1656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Lewis Acids and Bases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0" y="209329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How Chemists Use the Terms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55195" y="2189921"/>
            <a:ext cx="86742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“</a:t>
            </a:r>
            <a:r>
              <a:rPr lang="en-US" altLang="ja-JP" sz="2800" dirty="0">
                <a:solidFill>
                  <a:srgbClr val="0000FF"/>
                </a:solidFill>
                <a:latin typeface="+mn-lt"/>
              </a:rPr>
              <a:t>acid</a:t>
            </a:r>
            <a:r>
              <a:rPr lang="en-US" altLang="en-US" sz="2800" dirty="0">
                <a:latin typeface="+mn-lt"/>
              </a:rPr>
              <a:t>”</a:t>
            </a:r>
            <a:r>
              <a:rPr lang="en-US" altLang="ja-JP" sz="2800" dirty="0">
                <a:latin typeface="+mn-lt"/>
              </a:rPr>
              <a:t> = </a:t>
            </a:r>
            <a:r>
              <a:rPr lang="en-US" altLang="en-US" sz="2800" dirty="0">
                <a:latin typeface="+mn-lt"/>
              </a:rPr>
              <a:t>a </a:t>
            </a:r>
            <a:r>
              <a:rPr lang="en-US" altLang="ja-JP" sz="2800" dirty="0">
                <a:latin typeface="+mn-lt"/>
              </a:rPr>
              <a:t> proton-donating acid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+mn-lt"/>
              </a:rPr>
              <a:t>“</a:t>
            </a:r>
            <a:r>
              <a:rPr lang="en-US" altLang="ja-JP" sz="2800" dirty="0">
                <a:solidFill>
                  <a:srgbClr val="0000FF"/>
                </a:solidFill>
                <a:latin typeface="+mn-lt"/>
              </a:rPr>
              <a:t>Lewis acid</a:t>
            </a:r>
            <a:r>
              <a:rPr lang="en-US" altLang="en-US" sz="2800" dirty="0">
                <a:latin typeface="+mn-lt"/>
              </a:rPr>
              <a:t>”</a:t>
            </a:r>
            <a:r>
              <a:rPr lang="en-US" altLang="ja-JP" sz="2800" dirty="0">
                <a:latin typeface="+mn-lt"/>
              </a:rPr>
              <a:t> = </a:t>
            </a:r>
            <a:r>
              <a:rPr lang="en-US" altLang="en-US" sz="2800" dirty="0">
                <a:latin typeface="+mn-lt"/>
              </a:rPr>
              <a:t>a </a:t>
            </a:r>
            <a:r>
              <a:rPr lang="en-US" altLang="ja-JP" sz="2800" dirty="0" smtClean="0">
                <a:latin typeface="+mn-lt"/>
              </a:rPr>
              <a:t>non-proton-donating </a:t>
            </a:r>
            <a:r>
              <a:rPr lang="en-US" altLang="ja-JP" sz="2800" dirty="0">
                <a:latin typeface="+mn-lt"/>
              </a:rPr>
              <a:t>acid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solidFill>
                  <a:srgbClr val="0000FF"/>
                </a:solidFill>
                <a:latin typeface="+mn-lt"/>
              </a:rPr>
              <a:t>All </a:t>
            </a:r>
            <a:r>
              <a:rPr lang="en-US" altLang="ja-JP" sz="2800" dirty="0">
                <a:solidFill>
                  <a:srgbClr val="0000FF"/>
                </a:solidFill>
                <a:latin typeface="+mn-lt"/>
              </a:rPr>
              <a:t>bases </a:t>
            </a:r>
            <a:r>
              <a:rPr lang="en-US" altLang="ja-JP" sz="2800" dirty="0">
                <a:latin typeface="+mn-lt"/>
              </a:rPr>
              <a:t>are </a:t>
            </a:r>
            <a:r>
              <a:rPr lang="en-US" altLang="ja-JP" sz="2800" dirty="0">
                <a:solidFill>
                  <a:srgbClr val="0000FF"/>
                </a:solidFill>
                <a:latin typeface="+mn-lt"/>
              </a:rPr>
              <a:t>Lewis bases </a:t>
            </a:r>
            <a:endParaRPr lang="en-US" altLang="ja-JP" sz="2800" dirty="0" smtClean="0">
              <a:solidFill>
                <a:srgbClr val="0000FF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latin typeface="+mn-lt"/>
              </a:rPr>
              <a:t>because </a:t>
            </a:r>
            <a:r>
              <a:rPr lang="en-US" altLang="ja-JP" sz="2800" dirty="0">
                <a:latin typeface="+mn-lt"/>
              </a:rPr>
              <a:t>they have a pair of electrons they </a:t>
            </a:r>
            <a:r>
              <a:rPr lang="en-US" altLang="ja-JP" sz="2800" dirty="0" smtClean="0">
                <a:latin typeface="+mn-lt"/>
              </a:rPr>
              <a:t>can share</a:t>
            </a:r>
            <a:r>
              <a:rPr lang="en-US" altLang="ja-JP" sz="2800" dirty="0">
                <a:latin typeface="+mn-lt"/>
              </a:rPr>
              <a:t>.</a:t>
            </a:r>
            <a:endParaRPr lang="en-US" alt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An Acid and Its Conjugate </a:t>
            </a:r>
            <a:r>
              <a:rPr lang="en-US" altLang="en-US" b="1" dirty="0" smtClean="0">
                <a:solidFill>
                  <a:srgbClr val="000000"/>
                </a:solidFill>
              </a:rPr>
              <a:t>Base</a:t>
            </a:r>
            <a:endParaRPr lang="en-US" altLang="en-US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A Base and Its Conjugate Acid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525059" y="5273390"/>
            <a:ext cx="8229600" cy="89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When an </a:t>
            </a:r>
            <a:r>
              <a:rPr lang="en-US" altLang="en-US" sz="2400" dirty="0">
                <a:solidFill>
                  <a:srgbClr val="0000FF"/>
                </a:solidFill>
              </a:rPr>
              <a:t>acid</a:t>
            </a:r>
            <a:r>
              <a:rPr lang="en-US" altLang="en-US" sz="2400" dirty="0"/>
              <a:t> loses a proton, it forms its </a:t>
            </a:r>
            <a:r>
              <a:rPr lang="en-US" altLang="en-US" sz="2400" dirty="0">
                <a:solidFill>
                  <a:srgbClr val="0000FF"/>
                </a:solidFill>
              </a:rPr>
              <a:t>conjugate base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When </a:t>
            </a:r>
            <a:r>
              <a:rPr lang="en-US" altLang="en-US" sz="2400" dirty="0">
                <a:solidFill>
                  <a:srgbClr val="000000"/>
                </a:solidFill>
              </a:rPr>
              <a:t>a </a:t>
            </a:r>
            <a:r>
              <a:rPr lang="en-US" altLang="en-US" sz="2400" dirty="0">
                <a:solidFill>
                  <a:srgbClr val="0000FF"/>
                </a:solidFill>
              </a:rPr>
              <a:t>base</a:t>
            </a:r>
            <a:r>
              <a:rPr lang="en-US" altLang="en-US" sz="2400" dirty="0">
                <a:solidFill>
                  <a:srgbClr val="000000"/>
                </a:solidFill>
              </a:rPr>
              <a:t> gains a proton, it forms its </a:t>
            </a:r>
            <a:r>
              <a:rPr lang="en-US" altLang="en-US" sz="2400" dirty="0">
                <a:solidFill>
                  <a:srgbClr val="0000FF"/>
                </a:solidFill>
              </a:rPr>
              <a:t>conjugate acid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"/>
          <a:stretch>
            <a:fillRect/>
          </a:stretch>
        </p:blipFill>
        <p:spPr bwMode="auto">
          <a:xfrm>
            <a:off x="808895" y="1864065"/>
            <a:ext cx="7168371" cy="253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489457" y="4556748"/>
            <a:ext cx="8223250" cy="20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When an </a:t>
            </a:r>
            <a:r>
              <a:rPr lang="en-US" altLang="en-US" sz="2400" dirty="0">
                <a:solidFill>
                  <a:srgbClr val="0000FF"/>
                </a:solidFill>
              </a:rPr>
              <a:t>acid</a:t>
            </a:r>
            <a:r>
              <a:rPr lang="en-US" altLang="en-US" sz="2400" dirty="0"/>
              <a:t> loses a proton, it forms its </a:t>
            </a:r>
            <a:r>
              <a:rPr lang="en-US" altLang="en-US" sz="2400" dirty="0">
                <a:solidFill>
                  <a:srgbClr val="0000FF"/>
                </a:solidFill>
              </a:rPr>
              <a:t>conjugate base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When </a:t>
            </a:r>
            <a:r>
              <a:rPr lang="en-US" altLang="en-US" sz="2400" dirty="0">
                <a:solidFill>
                  <a:srgbClr val="000000"/>
                </a:solidFill>
              </a:rPr>
              <a:t>a </a:t>
            </a:r>
            <a:r>
              <a:rPr lang="en-US" altLang="en-US" sz="2400" dirty="0">
                <a:solidFill>
                  <a:srgbClr val="0000FF"/>
                </a:solidFill>
              </a:rPr>
              <a:t>base</a:t>
            </a:r>
            <a:r>
              <a:rPr lang="en-US" altLang="en-US" sz="2400" dirty="0">
                <a:solidFill>
                  <a:srgbClr val="000000"/>
                </a:solidFill>
              </a:rPr>
              <a:t> gains a proton, it forms its </a:t>
            </a:r>
            <a:r>
              <a:rPr lang="en-US" altLang="en-US" sz="2400" dirty="0">
                <a:solidFill>
                  <a:srgbClr val="0000FF"/>
                </a:solidFill>
              </a:rPr>
              <a:t>conjugate acid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                         </a:t>
            </a:r>
            <a:r>
              <a:rPr lang="en-US" altLang="en-US" sz="2400" dirty="0" smtClean="0"/>
              <a:t>The </a:t>
            </a:r>
            <a:r>
              <a:rPr lang="en-US" altLang="en-US" sz="2400" dirty="0">
                <a:solidFill>
                  <a:srgbClr val="0000FF"/>
                </a:solidFill>
              </a:rPr>
              <a:t>stronger </a:t>
            </a:r>
            <a:r>
              <a:rPr lang="en-US" altLang="en-US" sz="2400" dirty="0"/>
              <a:t>the acid, </a:t>
            </a: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                  the </a:t>
            </a:r>
            <a:r>
              <a:rPr lang="en-US" altLang="en-US" sz="2400" dirty="0">
                <a:solidFill>
                  <a:srgbClr val="0000FF"/>
                </a:solidFill>
              </a:rPr>
              <a:t>weaker</a:t>
            </a:r>
            <a:r>
              <a:rPr lang="en-US" altLang="en-US" sz="2400" dirty="0"/>
              <a:t> its conjugate base.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An Acid and Its Conjugate </a:t>
            </a:r>
            <a:r>
              <a:rPr lang="en-US" altLang="en-US" b="1" dirty="0" smtClean="0">
                <a:solidFill>
                  <a:srgbClr val="000000"/>
                </a:solidFill>
              </a:rPr>
              <a:t>Base</a:t>
            </a:r>
            <a:endParaRPr lang="en-US" altLang="en-US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A Base and Its Conjugate Acid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3"/>
          <a:stretch>
            <a:fillRect/>
          </a:stretch>
        </p:blipFill>
        <p:spPr bwMode="auto">
          <a:xfrm>
            <a:off x="1165225" y="1798638"/>
            <a:ext cx="665003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Acids Have Different Strengths</a:t>
            </a:r>
          </a:p>
        </p:txBody>
      </p:sp>
      <p:pic>
        <p:nvPicPr>
          <p:cNvPr id="7171" name="Picture 1" descr="02_Pg55_UnFigur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6" b="4187"/>
          <a:stretch/>
        </p:blipFill>
        <p:spPr bwMode="auto">
          <a:xfrm>
            <a:off x="741037" y="4662037"/>
            <a:ext cx="7874175" cy="161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02_Pg55_UnFigur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41"/>
          <a:stretch/>
        </p:blipFill>
        <p:spPr bwMode="auto">
          <a:xfrm>
            <a:off x="702260" y="2227748"/>
            <a:ext cx="7455803" cy="10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372" y="1380154"/>
            <a:ext cx="774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Strong acid</a:t>
            </a:r>
            <a:r>
              <a:rPr lang="en-US" sz="2800" dirty="0"/>
              <a:t>: products are favored at equilibrium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907" y="3917586"/>
            <a:ext cx="774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Weak acid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0000"/>
                </a:solidFill>
              </a:rPr>
              <a:t>reactants</a:t>
            </a:r>
            <a:r>
              <a:rPr lang="en-US" sz="2800" dirty="0"/>
              <a:t> are favored at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5984D-AA34-4250-A2F0-6D32D17D7E0E}" type="slidenum">
              <a:rPr lang="he-IL"/>
              <a:pPr>
                <a:defRPr/>
              </a:pPr>
              <a:t>7</a:t>
            </a:fld>
            <a:endParaRPr lang="en-US"/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l" rtl="0" eaLnBrk="1" fontAlgn="ctr" hangingPunct="1">
              <a:spcBef>
                <a:spcPct val="0"/>
              </a:spcBef>
            </a:pPr>
            <a:r>
              <a:rPr lang="en-US" sz="4000" dirty="0">
                <a:cs typeface="Arial" pitchFamily="34" charset="0"/>
              </a:rPr>
              <a:t>       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An Acid/Base Equilibrium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1169193" y="5867400"/>
            <a:ext cx="5510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sz="2800" i="1" dirty="0" err="1">
                <a:cs typeface="Arial" pitchFamily="34" charset="0"/>
              </a:rPr>
              <a:t>K</a:t>
            </a:r>
            <a:r>
              <a:rPr lang="en-US" sz="2800" baseline="-25000" dirty="0" err="1">
                <a:cs typeface="Arial" pitchFamily="34" charset="0"/>
              </a:rPr>
              <a:t>a</a:t>
            </a:r>
            <a:r>
              <a:rPr lang="en-US" sz="2800" dirty="0">
                <a:cs typeface="Arial" pitchFamily="34" charset="0"/>
              </a:rPr>
              <a:t>: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sz="2800" dirty="0">
                <a:cs typeface="Arial" pitchFamily="34" charset="0"/>
              </a:rPr>
              <a:t>The acid dissociation constant</a:t>
            </a:r>
          </a:p>
        </p:txBody>
      </p:sp>
      <p:graphicFrame>
        <p:nvGraphicFramePr>
          <p:cNvPr id="68613" name="Object 4"/>
          <p:cNvGraphicFramePr>
            <a:graphicFrameLocks noChangeAspect="1"/>
          </p:cNvGraphicFramePr>
          <p:nvPr/>
        </p:nvGraphicFramePr>
        <p:xfrm>
          <a:off x="1371600" y="3208338"/>
          <a:ext cx="4881563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S ChemDraw Drawing" r:id="rId3" imgW="4881880" imgH="2506980" progId="ChemDraw.Document.4.5">
                  <p:embed/>
                </p:oleObj>
              </mc:Choice>
              <mc:Fallback>
                <p:oleObj name="CS ChemDraw Drawing" r:id="rId3" imgW="4881880" imgH="250698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8338"/>
                        <a:ext cx="4881563" cy="250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Line 5"/>
          <p:cNvSpPr>
            <a:spLocks noChangeShapeType="1"/>
          </p:cNvSpPr>
          <p:nvPr/>
        </p:nvSpPr>
        <p:spPr bwMode="auto">
          <a:xfrm>
            <a:off x="3581400" y="4572000"/>
            <a:ext cx="17526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3733800" y="2590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r" eaLnBrk="1" hangingPunct="1"/>
            <a:endParaRPr lang="en-US" sz="1800">
              <a:cs typeface="Arial" pitchFamily="34" charset="0"/>
            </a:endParaRPr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230982" y="1167546"/>
            <a:ext cx="6934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0"/>
              </a:spcBef>
            </a:pP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Acidity constant </a:t>
            </a:r>
            <a:r>
              <a:rPr lang="en-US" b="1" i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measure of acid strength in water</a:t>
            </a:r>
          </a:p>
          <a:p>
            <a:pPr algn="l" rtl="0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any weak acid HA, the acidity constant is given by the expression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1800" dirty="0">
                <a:cs typeface="Arial" pitchFamily="34" charset="0"/>
              </a:rPr>
              <a:t> </a:t>
            </a:r>
          </a:p>
        </p:txBody>
      </p:sp>
      <p:sp>
        <p:nvSpPr>
          <p:cNvPr id="68617" name="Text Box 8"/>
          <p:cNvSpPr txBox="1">
            <a:spLocks noChangeArrowheads="1"/>
          </p:cNvSpPr>
          <p:nvPr/>
        </p:nvSpPr>
        <p:spPr bwMode="auto">
          <a:xfrm>
            <a:off x="3657600" y="4572000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r" eaLnBrk="1" hangingPunct="1"/>
            <a:endParaRPr lang="en-US" sz="1800">
              <a:cs typeface="Arial" pitchFamily="34" charset="0"/>
            </a:endParaRPr>
          </a:p>
        </p:txBody>
      </p:sp>
      <p:sp>
        <p:nvSpPr>
          <p:cNvPr id="68618" name="Text Box 11"/>
          <p:cNvSpPr txBox="1">
            <a:spLocks noChangeArrowheads="1"/>
          </p:cNvSpPr>
          <p:nvPr/>
        </p:nvSpPr>
        <p:spPr bwMode="auto">
          <a:xfrm>
            <a:off x="3657600" y="4572000"/>
            <a:ext cx="18288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r" eaLnBrk="1" hangingPunct="1"/>
            <a:endParaRPr lang="en-US" sz="1800">
              <a:cs typeface="Arial" pitchFamily="34" charset="0"/>
            </a:endParaRPr>
          </a:p>
          <a:p>
            <a:pPr algn="r" eaLnBrk="1" hangingPunct="1"/>
            <a:endParaRPr lang="en-US" sz="1800">
              <a:cs typeface="Arial" pitchFamily="34" charset="0"/>
            </a:endParaRPr>
          </a:p>
        </p:txBody>
      </p:sp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3886200" y="45862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sz="2800">
                <a:solidFill>
                  <a:srgbClr val="009900"/>
                </a:solidFill>
                <a:cs typeface="Arial" pitchFamily="34" charset="0"/>
              </a:rPr>
              <a:t>[HA]</a:t>
            </a:r>
          </a:p>
        </p:txBody>
      </p:sp>
      <p:sp>
        <p:nvSpPr>
          <p:cNvPr id="68620" name="Rectangle 17"/>
          <p:cNvSpPr>
            <a:spLocks noChangeArrowheads="1"/>
          </p:cNvSpPr>
          <p:nvPr/>
        </p:nvSpPr>
        <p:spPr bwMode="auto">
          <a:xfrm>
            <a:off x="5943600" y="3810000"/>
            <a:ext cx="2438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graphicFrame>
        <p:nvGraphicFramePr>
          <p:cNvPr id="68621" name="Object 18"/>
          <p:cNvGraphicFramePr>
            <a:graphicFrameLocks noChangeAspect="1"/>
          </p:cNvGraphicFramePr>
          <p:nvPr/>
        </p:nvGraphicFramePr>
        <p:xfrm>
          <a:off x="6019800" y="3886200"/>
          <a:ext cx="23161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S ChemDraw Drawing" r:id="rId5" imgW="2316480" imgH="492760" progId="ChemDraw.Document.4.5">
                  <p:embed/>
                </p:oleObj>
              </mc:Choice>
              <mc:Fallback>
                <p:oleObj name="CS ChemDraw Drawing" r:id="rId5" imgW="2316480" imgH="49276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23161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2" name="Rectangle 19"/>
          <p:cNvSpPr>
            <a:spLocks noChangeArrowheads="1"/>
          </p:cNvSpPr>
          <p:nvPr/>
        </p:nvSpPr>
        <p:spPr bwMode="auto">
          <a:xfrm>
            <a:off x="3581400" y="3962400"/>
            <a:ext cx="1160463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009900"/>
                </a:solidFill>
                <a:cs typeface="Arial" pitchFamily="34" charset="0"/>
              </a:rPr>
              <a:t>[H</a:t>
            </a:r>
            <a:r>
              <a:rPr lang="en-US" sz="2800" baseline="30000">
                <a:solidFill>
                  <a:srgbClr val="009900"/>
                </a:solidFill>
                <a:cs typeface="Arial" pitchFamily="34" charset="0"/>
              </a:rPr>
              <a:t>+</a:t>
            </a:r>
            <a:r>
              <a:rPr lang="en-US" sz="2800">
                <a:solidFill>
                  <a:srgbClr val="009900"/>
                </a:solidFill>
                <a:cs typeface="Arial" pitchFamily="34" charset="0"/>
              </a:rPr>
              <a:t>]</a:t>
            </a:r>
          </a:p>
        </p:txBody>
      </p:sp>
      <p:sp>
        <p:nvSpPr>
          <p:cNvPr id="68623" name="Text Box 20"/>
          <p:cNvSpPr txBox="1">
            <a:spLocks noChangeArrowheads="1"/>
          </p:cNvSpPr>
          <p:nvPr/>
        </p:nvSpPr>
        <p:spPr bwMode="auto">
          <a:xfrm>
            <a:off x="6019800" y="4953000"/>
            <a:ext cx="2590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r" eaLnBrk="1" hangingPunct="1"/>
            <a:r>
              <a:rPr lang="en-US"/>
              <a:t>K</a:t>
            </a:r>
            <a:r>
              <a:rPr lang="en-US" baseline="-25000"/>
              <a:t>a</a:t>
            </a:r>
            <a:r>
              <a:rPr lang="he-IL" baseline="-25000"/>
              <a:t> </a:t>
            </a:r>
            <a:r>
              <a:rPr lang="he-IL"/>
              <a:t>גדול יותר חומצה יותר חזקה</a:t>
            </a:r>
            <a:endParaRPr lang="en-US"/>
          </a:p>
        </p:txBody>
      </p:sp>
      <p:sp>
        <p:nvSpPr>
          <p:cNvPr id="68624" name="Text Box 21"/>
          <p:cNvSpPr txBox="1">
            <a:spLocks noChangeArrowheads="1"/>
          </p:cNvSpPr>
          <p:nvPr/>
        </p:nvSpPr>
        <p:spPr bwMode="auto">
          <a:xfrm>
            <a:off x="304800" y="4419600"/>
            <a:ext cx="16002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e-IL" sz="20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/>
              <a:t>גדול יותר חומצה יותר חלשה</a:t>
            </a:r>
            <a:endParaRPr lang="en-US"/>
          </a:p>
        </p:txBody>
      </p:sp>
      <p:sp>
        <p:nvSpPr>
          <p:cNvPr id="68625" name="Text Box 22"/>
          <p:cNvSpPr txBox="1">
            <a:spLocks noChangeArrowheads="1"/>
          </p:cNvSpPr>
          <p:nvPr/>
        </p:nvSpPr>
        <p:spPr bwMode="auto">
          <a:xfrm>
            <a:off x="6477000" y="2667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r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pH = -log [ H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68626" name="Rectangle 23"/>
          <p:cNvSpPr>
            <a:spLocks noChangeArrowheads="1"/>
          </p:cNvSpPr>
          <p:nvPr/>
        </p:nvSpPr>
        <p:spPr bwMode="auto">
          <a:xfrm>
            <a:off x="6553200" y="2514600"/>
            <a:ext cx="2286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8627" name="Rectangle 24"/>
          <p:cNvSpPr>
            <a:spLocks noChangeArrowheads="1"/>
          </p:cNvSpPr>
          <p:nvPr/>
        </p:nvSpPr>
        <p:spPr bwMode="auto">
          <a:xfrm>
            <a:off x="457200" y="4419600"/>
            <a:ext cx="152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628" name="Rectangle 25"/>
          <p:cNvSpPr>
            <a:spLocks noChangeArrowheads="1"/>
          </p:cNvSpPr>
          <p:nvPr/>
        </p:nvSpPr>
        <p:spPr bwMode="auto">
          <a:xfrm>
            <a:off x="228600" y="4191000"/>
            <a:ext cx="2057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629" name="Rectangle 26"/>
          <p:cNvSpPr>
            <a:spLocks noChangeArrowheads="1"/>
          </p:cNvSpPr>
          <p:nvPr/>
        </p:nvSpPr>
        <p:spPr bwMode="auto">
          <a:xfrm>
            <a:off x="152400" y="4343400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630" name="Rectangle 27"/>
          <p:cNvSpPr>
            <a:spLocks noChangeArrowheads="1"/>
          </p:cNvSpPr>
          <p:nvPr/>
        </p:nvSpPr>
        <p:spPr bwMode="auto">
          <a:xfrm>
            <a:off x="6172200" y="50292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631" name="Rectangle 28"/>
          <p:cNvSpPr>
            <a:spLocks noChangeArrowheads="1"/>
          </p:cNvSpPr>
          <p:nvPr/>
        </p:nvSpPr>
        <p:spPr bwMode="auto">
          <a:xfrm>
            <a:off x="6477000" y="563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632" name="Rectangle 29"/>
          <p:cNvSpPr>
            <a:spLocks noChangeArrowheads="1"/>
          </p:cNvSpPr>
          <p:nvPr/>
        </p:nvSpPr>
        <p:spPr bwMode="auto">
          <a:xfrm>
            <a:off x="381000" y="4419600"/>
            <a:ext cx="1676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633" name="Rectangle 30"/>
          <p:cNvSpPr>
            <a:spLocks noChangeArrowheads="1"/>
          </p:cNvSpPr>
          <p:nvPr/>
        </p:nvSpPr>
        <p:spPr bwMode="auto">
          <a:xfrm>
            <a:off x="6324600" y="5029200"/>
            <a:ext cx="236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634" name="Rectangle 31"/>
          <p:cNvSpPr>
            <a:spLocks noChangeArrowheads="1"/>
          </p:cNvSpPr>
          <p:nvPr/>
        </p:nvSpPr>
        <p:spPr bwMode="auto">
          <a:xfrm>
            <a:off x="2590800" y="3962400"/>
            <a:ext cx="2667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635" name="Rectangle 33"/>
          <p:cNvSpPr>
            <a:spLocks noChangeArrowheads="1"/>
          </p:cNvSpPr>
          <p:nvPr/>
        </p:nvSpPr>
        <p:spPr bwMode="auto">
          <a:xfrm>
            <a:off x="7848600" y="1752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637" name="Rectangle 35"/>
          <p:cNvSpPr>
            <a:spLocks noChangeArrowheads="1"/>
          </p:cNvSpPr>
          <p:nvPr/>
        </p:nvSpPr>
        <p:spPr bwMode="auto">
          <a:xfrm>
            <a:off x="2667000" y="3886200"/>
            <a:ext cx="2819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638" name="Rectangle 36"/>
          <p:cNvSpPr>
            <a:spLocks noChangeArrowheads="1"/>
          </p:cNvSpPr>
          <p:nvPr/>
        </p:nvSpPr>
        <p:spPr bwMode="auto">
          <a:xfrm>
            <a:off x="7543800" y="99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639" name="Rectangle 37"/>
          <p:cNvSpPr>
            <a:spLocks noChangeArrowheads="1"/>
          </p:cNvSpPr>
          <p:nvPr/>
        </p:nvSpPr>
        <p:spPr bwMode="auto">
          <a:xfrm>
            <a:off x="7315200" y="914400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05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8506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    The Acid Dissociation Constant (</a:t>
            </a:r>
            <a:r>
              <a:rPr lang="en-US" altLang="en-US" sz="3000" b="1" i="1" dirty="0" err="1">
                <a:solidFill>
                  <a:srgbClr val="000000"/>
                </a:solidFill>
              </a:rPr>
              <a:t>K</a:t>
            </a:r>
            <a:r>
              <a:rPr lang="en-US" altLang="en-US" sz="3000" b="1" baseline="-25000" dirty="0" err="1">
                <a:solidFill>
                  <a:srgbClr val="000000"/>
                </a:solidFill>
              </a:rPr>
              <a:t>a</a:t>
            </a:r>
            <a:r>
              <a:rPr lang="en-US" altLang="en-US" sz="3000" b="1" dirty="0">
                <a:solidFill>
                  <a:srgbClr val="000000"/>
                </a:solidFill>
              </a:rPr>
              <a:t>)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is </a:t>
            </a:r>
            <a:r>
              <a:rPr lang="en-US" altLang="en-US" sz="3000" b="1" dirty="0">
                <a:solidFill>
                  <a:srgbClr val="00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Measure of the Extent of Dissociation of an Acid 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971550" y="4167188"/>
            <a:ext cx="7199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Put the constants on the same side of the equation.</a:t>
            </a:r>
          </a:p>
        </p:txBody>
      </p:sp>
      <p:pic>
        <p:nvPicPr>
          <p:cNvPr id="8196" name="Picture 3" descr="02_Pg55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9"/>
          <a:stretch>
            <a:fillRect/>
          </a:stretch>
        </p:blipFill>
        <p:spPr bwMode="auto">
          <a:xfrm>
            <a:off x="1287845" y="1782364"/>
            <a:ext cx="6164756" cy="165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02_Pg56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>
            <a:fillRect/>
          </a:stretch>
        </p:blipFill>
        <p:spPr bwMode="auto">
          <a:xfrm>
            <a:off x="1502948" y="5001806"/>
            <a:ext cx="6044401" cy="112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596698" y="5428039"/>
            <a:ext cx="5944255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00FF"/>
                </a:solidFill>
              </a:rPr>
              <a:t>stronger</a:t>
            </a:r>
            <a:r>
              <a:rPr lang="en-US" altLang="en-US" sz="2400" dirty="0"/>
              <a:t> the acid, the </a:t>
            </a:r>
            <a:r>
              <a:rPr lang="en-US" altLang="en-US" sz="2400" dirty="0">
                <a:solidFill>
                  <a:srgbClr val="0000FF"/>
                </a:solidFill>
              </a:rPr>
              <a:t>larger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the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K</a:t>
            </a:r>
            <a:r>
              <a:rPr lang="en-US" altLang="en-US" sz="2400" baseline="-25000" dirty="0" err="1">
                <a:solidFill>
                  <a:srgbClr val="0000FF"/>
                </a:solidFill>
              </a:rPr>
              <a:t>a</a:t>
            </a:r>
            <a:r>
              <a:rPr lang="en-US" altLang="en-US" sz="2400" dirty="0"/>
              <a:t>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The </a:t>
            </a:r>
            <a:r>
              <a:rPr lang="en-US" altLang="en-US" sz="2400" dirty="0">
                <a:solidFill>
                  <a:srgbClr val="0000FF"/>
                </a:solidFill>
              </a:rPr>
              <a:t>stronger</a:t>
            </a:r>
            <a:r>
              <a:rPr lang="en-US" altLang="en-US" sz="2400" dirty="0"/>
              <a:t> the acid, the </a:t>
            </a:r>
            <a:r>
              <a:rPr lang="en-US" altLang="en-US" sz="2400" dirty="0">
                <a:solidFill>
                  <a:srgbClr val="0000FF"/>
                </a:solidFill>
              </a:rPr>
              <a:t>smaller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the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p</a:t>
            </a:r>
            <a:r>
              <a:rPr lang="en-US" altLang="en-US" sz="2400" i="1" dirty="0">
                <a:solidFill>
                  <a:srgbClr val="0000FF"/>
                </a:solidFill>
              </a:rPr>
              <a:t>K</a:t>
            </a:r>
            <a:r>
              <a:rPr lang="en-US" altLang="en-US" sz="2400" baseline="-25000" dirty="0">
                <a:solidFill>
                  <a:srgbClr val="0000FF"/>
                </a:solidFill>
              </a:rPr>
              <a:t>a</a:t>
            </a:r>
            <a:r>
              <a:rPr lang="en-US" altLang="en-US" sz="2400" dirty="0"/>
              <a:t>.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0" y="21707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Acid Strength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2"/>
          <a:stretch>
            <a:fillRect/>
          </a:stretch>
        </p:blipFill>
        <p:spPr bwMode="auto">
          <a:xfrm>
            <a:off x="304800" y="1785938"/>
            <a:ext cx="8534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86" y="1337934"/>
            <a:ext cx="1900628" cy="366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235&quot;&gt;&lt;object type=&quot;3&quot; unique_id=&quot;10236&quot;&gt;&lt;property id=&quot;20148&quot; value=&quot;5&quot;/&gt;&lt;property id=&quot;20300&quot; value=&quot;Slide 1&quot;/&gt;&lt;property id=&quot;20307&quot; value=&quot;256&quot;/&gt;&lt;/object&gt;&lt;object type=&quot;3&quot; unique_id=&quot;10237&quot;&gt;&lt;property id=&quot;20148&quot; value=&quot;5&quot;/&gt;&lt;property id=&quot;20300&quot; value=&quot;Slide 2&quot;/&gt;&lt;property id=&quot;20307&quot; value=&quot;257&quot;/&gt;&lt;/object&gt;&lt;object type=&quot;3&quot; unique_id=&quot;10238&quot;&gt;&lt;property id=&quot;20148&quot; value=&quot;5&quot;/&gt;&lt;property id=&quot;20300&quot; value=&quot;Slide 3&quot;/&gt;&lt;property id=&quot;20307&quot; value=&quot;258&quot;/&gt;&lt;/object&gt;&lt;object type=&quot;3&quot; unique_id=&quot;10239&quot;&gt;&lt;property id=&quot;20148&quot; value=&quot;5&quot;/&gt;&lt;property id=&quot;20300&quot; value=&quot;Slide 4&quot;/&gt;&lt;property id=&quot;20307&quot; value=&quot;259&quot;/&gt;&lt;/object&gt;&lt;object type=&quot;3&quot; unique_id=&quot;10240&quot;&gt;&lt;property id=&quot;20148&quot; value=&quot;5&quot;/&gt;&lt;property id=&quot;20300&quot; value=&quot;Slide 5&quot;/&gt;&lt;property id=&quot;20307&quot; value=&quot;301&quot;/&gt;&lt;/object&gt;&lt;object type=&quot;3&quot; unique_id=&quot;10241&quot;&gt;&lt;property id=&quot;20148&quot; value=&quot;5&quot;/&gt;&lt;property id=&quot;20300&quot; value=&quot;Slide 6&quot;/&gt;&lt;property id=&quot;20307&quot; value=&quot;261&quot;/&gt;&lt;/object&gt;&lt;object type=&quot;3&quot; unique_id=&quot;10242&quot;&gt;&lt;property id=&quot;20148&quot; value=&quot;5&quot;/&gt;&lt;property id=&quot;20300&quot; value=&quot;Slide 7&quot;/&gt;&lt;property id=&quot;20307&quot; value=&quot;262&quot;/&gt;&lt;/object&gt;&lt;object type=&quot;3&quot; unique_id=&quot;10243&quot;&gt;&lt;property id=&quot;20148&quot; value=&quot;5&quot;/&gt;&lt;property id=&quot;20300&quot; value=&quot;Slide 8&quot;/&gt;&lt;property id=&quot;20307&quot; value=&quot;263&quot;/&gt;&lt;/object&gt;&lt;object type=&quot;3&quot; unique_id=&quot;10244&quot;&gt;&lt;property id=&quot;20148&quot; value=&quot;5&quot;/&gt;&lt;property id=&quot;20300&quot; value=&quot;Slide 9&quot;/&gt;&lt;property id=&quot;20307&quot; value=&quot;264&quot;/&gt;&lt;/object&gt;&lt;object type=&quot;3&quot; unique_id=&quot;10245&quot;&gt;&lt;property id=&quot;20148&quot; value=&quot;5&quot;/&gt;&lt;property id=&quot;20300&quot; value=&quot;Slide 10&quot;/&gt;&lt;property id=&quot;20307&quot; value=&quot;266&quot;/&gt;&lt;/object&gt;&lt;object type=&quot;3&quot; unique_id=&quot;10246&quot;&gt;&lt;property id=&quot;20148&quot; value=&quot;5&quot;/&gt;&lt;property id=&quot;20300&quot; value=&quot;Slide 11&quot;/&gt;&lt;property id=&quot;20307&quot; value=&quot;267&quot;/&gt;&lt;/object&gt;&lt;object type=&quot;3&quot; unique_id=&quot;10247&quot;&gt;&lt;property id=&quot;20148&quot; value=&quot;5&quot;/&gt;&lt;property id=&quot;20300&quot; value=&quot;Slide 12&quot;/&gt;&lt;property id=&quot;20307&quot; value=&quot;268&quot;/&gt;&lt;/object&gt;&lt;object type=&quot;3&quot; unique_id=&quot;10248&quot;&gt;&lt;property id=&quot;20148&quot; value=&quot;5&quot;/&gt;&lt;property id=&quot;20300&quot; value=&quot;Slide 13&quot;/&gt;&lt;property id=&quot;20307&quot; value=&quot;269&quot;/&gt;&lt;/object&gt;&lt;object type=&quot;3&quot; unique_id=&quot;10249&quot;&gt;&lt;property id=&quot;20148&quot; value=&quot;5&quot;/&gt;&lt;property id=&quot;20300&quot; value=&quot;Slide 14&quot;/&gt;&lt;property id=&quot;20307&quot; value=&quot;270&quot;/&gt;&lt;/object&gt;&lt;object type=&quot;3&quot; unique_id=&quot;10250&quot;&gt;&lt;property id=&quot;20148&quot; value=&quot;5&quot;/&gt;&lt;property id=&quot;20300&quot; value=&quot;Slide 15&quot;/&gt;&lt;property id=&quot;20307&quot; value=&quot;272&quot;/&gt;&lt;/object&gt;&lt;object type=&quot;3&quot; unique_id=&quot;10251&quot;&gt;&lt;property id=&quot;20148&quot; value=&quot;5&quot;/&gt;&lt;property id=&quot;20300&quot; value=&quot;Slide 16&quot;/&gt;&lt;property id=&quot;20307&quot; value=&quot;273&quot;/&gt;&lt;/object&gt;&lt;object type=&quot;3&quot; unique_id=&quot;10252&quot;&gt;&lt;property id=&quot;20148&quot; value=&quot;5&quot;/&gt;&lt;property id=&quot;20300&quot; value=&quot;Slide 17&quot;/&gt;&lt;property id=&quot;20307&quot; value=&quot;274&quot;/&gt;&lt;/object&gt;&lt;object type=&quot;3&quot; unique_id=&quot;10253&quot;&gt;&lt;property id=&quot;20148&quot; value=&quot;5&quot;/&gt;&lt;property id=&quot;20300&quot; value=&quot;Slide 18&quot;/&gt;&lt;property id=&quot;20307&quot; value=&quot;275&quot;/&gt;&lt;/object&gt;&lt;object type=&quot;3&quot; unique_id=&quot;10254&quot;&gt;&lt;property id=&quot;20148&quot; value=&quot;5&quot;/&gt;&lt;property id=&quot;20300&quot; value=&quot;Slide 19&quot;/&gt;&lt;property id=&quot;20307&quot; value=&quot;276&quot;/&gt;&lt;/object&gt;&lt;object type=&quot;3&quot; unique_id=&quot;10255&quot;&gt;&lt;property id=&quot;20148&quot; value=&quot;5&quot;/&gt;&lt;property id=&quot;20300&quot; value=&quot;Slide 20&quot;/&gt;&lt;property id=&quot;20307&quot; value=&quot;277&quot;/&gt;&lt;/object&gt;&lt;object type=&quot;3&quot; unique_id=&quot;10256&quot;&gt;&lt;property id=&quot;20148&quot; value=&quot;5&quot;/&gt;&lt;property id=&quot;20300&quot; value=&quot;Slide 21&quot;/&gt;&lt;property id=&quot;20307&quot; value=&quot;278&quot;/&gt;&lt;/object&gt;&lt;object type=&quot;3&quot; unique_id=&quot;10257&quot;&gt;&lt;property id=&quot;20148&quot; value=&quot;5&quot;/&gt;&lt;property id=&quot;20300&quot; value=&quot;Slide 22&quot;/&gt;&lt;property id=&quot;20307&quot; value=&quot;302&quot;/&gt;&lt;/object&gt;&lt;object type=&quot;3&quot; unique_id=&quot;10258&quot;&gt;&lt;property id=&quot;20148&quot; value=&quot;5&quot;/&gt;&lt;property id=&quot;20300&quot; value=&quot;Slide 23&quot;/&gt;&lt;property id=&quot;20307&quot; value=&quot;279&quot;/&gt;&lt;/object&gt;&lt;object type=&quot;3&quot; unique_id=&quot;10259&quot;&gt;&lt;property id=&quot;20148&quot; value=&quot;5&quot;/&gt;&lt;property id=&quot;20300&quot; value=&quot;Slide 24&quot;/&gt;&lt;property id=&quot;20307&quot; value=&quot;303&quot;/&gt;&lt;/object&gt;&lt;object type=&quot;3&quot; unique_id=&quot;10260&quot;&gt;&lt;property id=&quot;20148&quot; value=&quot;5&quot;/&gt;&lt;property id=&quot;20300&quot; value=&quot;Slide 25&quot;/&gt;&lt;property id=&quot;20307&quot; value=&quot;280&quot;/&gt;&lt;/object&gt;&lt;object type=&quot;3&quot; unique_id=&quot;10261&quot;&gt;&lt;property id=&quot;20148&quot; value=&quot;5&quot;/&gt;&lt;property id=&quot;20300&quot; value=&quot;Slide 26&quot;/&gt;&lt;property id=&quot;20307&quot; value=&quot;282&quot;/&gt;&lt;/object&gt;&lt;object type=&quot;3&quot; unique_id=&quot;10262&quot;&gt;&lt;property id=&quot;20148&quot; value=&quot;5&quot;/&gt;&lt;property id=&quot;20300&quot; value=&quot;Slide 27&quot;/&gt;&lt;property id=&quot;20307&quot; value=&quot;283&quot;/&gt;&lt;/object&gt;&lt;object type=&quot;3&quot; unique_id=&quot;10263&quot;&gt;&lt;property id=&quot;20148&quot; value=&quot;5&quot;/&gt;&lt;property id=&quot;20300&quot; value=&quot;Slide 28&quot;/&gt;&lt;property id=&quot;20307&quot; value=&quot;284&quot;/&gt;&lt;/object&gt;&lt;object type=&quot;3&quot; unique_id=&quot;10264&quot;&gt;&lt;property id=&quot;20148&quot; value=&quot;5&quot;/&gt;&lt;property id=&quot;20300&quot; value=&quot;Slide 29&quot;/&gt;&lt;property id=&quot;20307&quot; value=&quot;285&quot;/&gt;&lt;/object&gt;&lt;object type=&quot;3&quot; unique_id=&quot;10265&quot;&gt;&lt;property id=&quot;20148&quot; value=&quot;5&quot;/&gt;&lt;property id=&quot;20300&quot; value=&quot;Slide 30&quot;/&gt;&lt;property id=&quot;20307&quot; value=&quot;286&quot;/&gt;&lt;/object&gt;&lt;object type=&quot;3&quot; unique_id=&quot;10266&quot;&gt;&lt;property id=&quot;20148&quot; value=&quot;5&quot;/&gt;&lt;property id=&quot;20300&quot; value=&quot;Slide 31&quot;/&gt;&lt;property id=&quot;20307&quot; value=&quot;304&quot;/&gt;&lt;/object&gt;&lt;object type=&quot;3&quot; unique_id=&quot;10267&quot;&gt;&lt;property id=&quot;20148&quot; value=&quot;5&quot;/&gt;&lt;property id=&quot;20300&quot; value=&quot;Slide 32&quot;/&gt;&lt;property id=&quot;20307&quot; value=&quot;288&quot;/&gt;&lt;/object&gt;&lt;object type=&quot;3&quot; unique_id=&quot;10268&quot;&gt;&lt;property id=&quot;20148&quot; value=&quot;5&quot;/&gt;&lt;property id=&quot;20300&quot; value=&quot;Slide 33&quot;/&gt;&lt;property id=&quot;20307&quot; value=&quot;305&quot;/&gt;&lt;/object&gt;&lt;object type=&quot;3&quot; unique_id=&quot;10269&quot;&gt;&lt;property id=&quot;20148&quot; value=&quot;5&quot;/&gt;&lt;property id=&quot;20300&quot; value=&quot;Slide 34&quot;/&gt;&lt;property id=&quot;20307&quot; value=&quot;307&quot;/&gt;&lt;/object&gt;&lt;object type=&quot;3&quot; unique_id=&quot;10270&quot;&gt;&lt;property id=&quot;20148&quot; value=&quot;5&quot;/&gt;&lt;property id=&quot;20300&quot; value=&quot;Slide 35&quot;/&gt;&lt;property id=&quot;20307&quot; value=&quot;306&quot;/&gt;&lt;/object&gt;&lt;object type=&quot;3&quot; unique_id=&quot;10271&quot;&gt;&lt;property id=&quot;20148&quot; value=&quot;5&quot;/&gt;&lt;property id=&quot;20300&quot; value=&quot;Slide 36&quot;/&gt;&lt;property id=&quot;20307&quot; value=&quot;292&quot;/&gt;&lt;/object&gt;&lt;object type=&quot;3&quot; unique_id=&quot;10272&quot;&gt;&lt;property id=&quot;20148&quot; value=&quot;5&quot;/&gt;&lt;property id=&quot;20300&quot; value=&quot;Slide 37&quot;/&gt;&lt;property id=&quot;20307&quot; value=&quot;293&quot;/&gt;&lt;/object&gt;&lt;object type=&quot;3&quot; unique_id=&quot;10273&quot;&gt;&lt;property id=&quot;20148&quot; value=&quot;5&quot;/&gt;&lt;property id=&quot;20300&quot; value=&quot;Slide 38&quot;/&gt;&lt;property id=&quot;20307&quot; value=&quot;294&quot;/&gt;&lt;/object&gt;&lt;object type=&quot;3&quot; unique_id=&quot;10274&quot;&gt;&lt;property id=&quot;20148&quot; value=&quot;5&quot;/&gt;&lt;property id=&quot;20300&quot; value=&quot;Slide 39&quot;/&gt;&lt;property id=&quot;20307&quot; value=&quot;295&quot;/&gt;&lt;/object&gt;&lt;object type=&quot;3&quot; unique_id=&quot;10275&quot;&gt;&lt;property id=&quot;20148&quot; value=&quot;5&quot;/&gt;&lt;property id=&quot;20300&quot; value=&quot;Slide 40&quot;/&gt;&lt;property id=&quot;20307&quot; value=&quot;297&quot;/&gt;&lt;/object&gt;&lt;object type=&quot;3&quot; unique_id=&quot;10276&quot;&gt;&lt;property id=&quot;20148&quot; value=&quot;5&quot;/&gt;&lt;property id=&quot;20300&quot; value=&quot;Slide 41&quot;/&gt;&lt;property id=&quot;20307&quot; value=&quot;299&quot;/&gt;&lt;/object&gt;&lt;object type=&quot;3&quot; unique_id=&quot;10277&quot;&gt;&lt;property id=&quot;20148&quot; value=&quot;5&quot;/&gt;&lt;property id=&quot;20300&quot; value=&quot;Slide 42&quot;/&gt;&lt;property id=&quot;20307&quot; value=&quot;300&quot;/&gt;&lt;/object&gt;&lt;object type=&quot;3&quot; unique_id=&quot;10278&quot;&gt;&lt;property id=&quot;20148&quot; value=&quot;5&quot;/&gt;&lt;property id=&quot;20300&quot; value=&quot;Slide 43&quot;/&gt;&lt;property id=&quot;20307&quot; value=&quot;309&quot;/&gt;&lt;/object&gt;&lt;/object&gt;&lt;object type=&quot;8&quot; unique_id=&quot;10323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678</Words>
  <Application>Microsoft Office PowerPoint</Application>
  <PresentationFormat>On-screen Show (4:3)</PresentationFormat>
  <Paragraphs>116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ＭＳ Ｐゴシック</vt:lpstr>
      <vt:lpstr>Arial</vt:lpstr>
      <vt:lpstr>David</vt:lpstr>
      <vt:lpstr>Times New Roman</vt:lpstr>
      <vt:lpstr>ヒラギノ角ゴ Pro W3</vt:lpstr>
      <vt:lpstr>Default Design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uneumje</dc:creator>
  <cp:lastModifiedBy>WIN10</cp:lastModifiedBy>
  <cp:revision>181</cp:revision>
  <dcterms:created xsi:type="dcterms:W3CDTF">2013-01-23T20:34:44Z</dcterms:created>
  <dcterms:modified xsi:type="dcterms:W3CDTF">2020-09-21T16:32:42Z</dcterms:modified>
</cp:coreProperties>
</file>