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76" r:id="rId20"/>
    <p:sldId id="277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CEECBE-6FE2-454C-AB7B-C2CEFDA9E52E}" type="datetimeFigureOut">
              <a:rPr lang="he-IL" smtClean="0"/>
              <a:t>ט"ז/אלול/תשפ"ב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77555E-DDBE-42EC-A96D-9425CBE9A9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249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B5BB-F99A-4597-B1E9-9A934D17C904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2D09-3147-42F1-ABDD-BFB95EF03ECE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2982-9D43-45B3-B244-942624F4D558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F087-0803-417D-8713-FF5DDE54F500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5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894E-0AB2-4CFC-8C41-EB75B6377670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56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7EA2-4FA4-4D3A-9249-3560313970D5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64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DB5-7593-429D-9D7D-3EF661CA8D94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31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B8B-1114-41EB-8EE4-7A78A9D259E2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98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D52-75B4-47A8-A199-7E43531C3397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77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E9E-417C-4B5D-AC2F-5F00BAC33E51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88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1E7E-5FA8-49FF-82AD-DEDEFD06558A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5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2DA4-D175-4944-95BC-9800E6C87074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4CB5-E29B-4C5B-8128-CBDD26A11D66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12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7418-2905-41E9-9A11-2541F6A9BDA9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090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6FD5-3F19-470C-93A4-01D822B3A871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52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8737-E49E-4B85-9CCE-895DB03E122E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96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3992-9491-47A3-B3B8-28F8772A1567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27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2FAB-007A-4491-BE47-60DA197AEEA5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048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11B6-0C95-458C-BE3D-3D6A9E05C851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6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E87-E7B0-49B3-92A5-A97BFC6EB1B8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867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C025-6FBC-463C-93C2-4501A6136B14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644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5419-E41B-46EB-8434-D83D4F3731C9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2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3B66-9041-4985-83CD-9FAE8784E8C6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B85E-E564-4169-B5A6-9680A81BDDF8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068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94-F5C9-4682-A2FF-3FF1CB0756EC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859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45B1-A7D4-4575-8F6E-61A729D580C9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89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69F9-1448-44A0-9239-C2458C2C10D3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4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0956-4B83-4DD9-8CE7-8ECE3D25AC5D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18CA-433B-461F-B927-0E70E581CB58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65BC-84E3-43BD-8F79-452EDCB67879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2914-718E-411D-A112-E5BFD1690021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7199-A8B0-426A-9670-A939B8523F4F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6516-D1B8-4BA1-89DD-312F64AB5E54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5F98-8387-4583-B82E-A649771E60FE}" type="datetime8">
              <a:rPr lang="he-IL" smtClean="0"/>
              <a:t>12 ספטמבר 22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70C1-F286-4022-9234-705A2D8656D8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3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7347F-66FE-4DE8-A7C7-BA5047D980BB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ספטמבר 22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1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7367"/>
            <a:ext cx="8352928" cy="531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84168" y="1487219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Br</a:t>
            </a:r>
            <a:endParaRPr lang="he-I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419472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תרגיל  1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7667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419033" cy="860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471" y="2852936"/>
            <a:ext cx="6459273" cy="2074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7784" y="332656"/>
            <a:ext cx="30243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פתרון -תרגיל 4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437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ענאן\AppData\Local\Temp\Rar$EX02.904\chapter19\19_u0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8424937" cy="29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983630"/>
            <a:ext cx="32403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ClO       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IR: 1715 cm</a:t>
            </a:r>
            <a:r>
              <a:rPr lang="en-US" sz="32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he-IL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he-IL" dirty="0">
                <a:latin typeface="David" pitchFamily="34" charset="-79"/>
                <a:cs typeface="David" pitchFamily="34" charset="-79"/>
              </a:rPr>
              <a:t>תרגיל 5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4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4116" y="836712"/>
            <a:ext cx="29523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פתרון תרגיל 5: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1660988"/>
            <a:ext cx="3363069" cy="45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64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ענאן\AppData\Local\Temp\Rar$EX01.728\chapter19\19_u1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41" y="2342356"/>
            <a:ext cx="8513652" cy="303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1055638"/>
            <a:ext cx="345638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 rtl="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IR: 1710 cm</a:t>
            </a:r>
            <a:r>
              <a:rPr lang="en-US" sz="32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he-IL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251937"/>
            <a:ext cx="2520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תרגיל 6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</p:spTree>
    <p:extLst>
      <p:ext uri="{BB962C8B-B14F-4D97-AF65-F5344CB8AC3E}">
        <p14:creationId xmlns:p14="http://schemas.microsoft.com/office/powerpoint/2010/main" val="3503073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6586" y="369091"/>
            <a:ext cx="2520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פתרון תרגיל 6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1104022"/>
            <a:ext cx="5686201" cy="5563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</p:spTree>
    <p:extLst>
      <p:ext uri="{BB962C8B-B14F-4D97-AF65-F5344CB8AC3E}">
        <p14:creationId xmlns:p14="http://schemas.microsoft.com/office/powerpoint/2010/main" val="3181452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ענאן\AppData\Local\Temp\Rar$EX01.728\chapter19\19_u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312"/>
            <a:ext cx="8496944" cy="302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7824" y="983630"/>
            <a:ext cx="345638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 rtl="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IR: 1715 cm</a:t>
            </a:r>
            <a:r>
              <a:rPr lang="en-US" sz="32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he-IL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251937"/>
            <a:ext cx="2520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תרגיל 7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</p:spTree>
    <p:extLst>
      <p:ext uri="{BB962C8B-B14F-4D97-AF65-F5344CB8AC3E}">
        <p14:creationId xmlns:p14="http://schemas.microsoft.com/office/powerpoint/2010/main" val="101878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6586" y="369091"/>
            <a:ext cx="25202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פתרון תרגיל 7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5016027" cy="542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</p:spTree>
    <p:extLst>
      <p:ext uri="{BB962C8B-B14F-4D97-AF65-F5344CB8AC3E}">
        <p14:creationId xmlns:p14="http://schemas.microsoft.com/office/powerpoint/2010/main" val="861425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3080602" y="6492875"/>
            <a:ext cx="2895600" cy="365125"/>
          </a:xfrm>
        </p:spPr>
        <p:txBody>
          <a:bodyPr/>
          <a:lstStyle/>
          <a:p>
            <a:r>
              <a:rPr lang="he-IL" dirty="0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>
          <a:xfrm>
            <a:off x="107504" y="6381328"/>
            <a:ext cx="2133600" cy="3651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8" name="קבוצה 17"/>
          <p:cNvGrpSpPr/>
          <p:nvPr/>
        </p:nvGrpSpPr>
        <p:grpSpPr>
          <a:xfrm>
            <a:off x="729980" y="848991"/>
            <a:ext cx="7874468" cy="5748361"/>
            <a:chOff x="395536" y="620688"/>
            <a:chExt cx="7874468" cy="5748361"/>
          </a:xfrm>
        </p:grpSpPr>
        <p:pic>
          <p:nvPicPr>
            <p:cNvPr id="6146" name="Picture 2" descr="C:\Users\ענאן\AppData\Local\Temp\Rar$EX02.968\chapter21\21_u119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620688"/>
              <a:ext cx="7874468" cy="5748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קבוצה 16"/>
            <p:cNvGrpSpPr/>
            <p:nvPr/>
          </p:nvGrpSpPr>
          <p:grpSpPr>
            <a:xfrm>
              <a:off x="1907704" y="3717032"/>
              <a:ext cx="4823443" cy="1800200"/>
              <a:chOff x="1907704" y="3717032"/>
              <a:chExt cx="4823443" cy="1800200"/>
            </a:xfrm>
          </p:grpSpPr>
          <p:grpSp>
            <p:nvGrpSpPr>
              <p:cNvPr id="10" name="קבוצה 9"/>
              <p:cNvGrpSpPr/>
              <p:nvPr/>
            </p:nvGrpSpPr>
            <p:grpSpPr>
              <a:xfrm>
                <a:off x="3707904" y="3717032"/>
                <a:ext cx="3023243" cy="1800200"/>
                <a:chOff x="3707904" y="3717032"/>
                <a:chExt cx="3023243" cy="1800200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6407111" y="4365104"/>
                  <a:ext cx="324036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he-IL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5004048" y="3717032"/>
                  <a:ext cx="324036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endParaRPr lang="he-IL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4031940" y="4437112"/>
                  <a:ext cx="324036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q</a:t>
                  </a:r>
                  <a:endParaRPr lang="he-IL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3707904" y="4221088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he-IL" dirty="0">
                      <a:latin typeface="David" pitchFamily="34" charset="-79"/>
                      <a:cs typeface="David" pitchFamily="34" charset="-79"/>
                    </a:rPr>
                    <a:t>הרחבה</a:t>
                  </a:r>
                </a:p>
              </p:txBody>
            </p:sp>
            <p:cxnSp>
              <p:nvCxnSpPr>
                <p:cNvPr id="9" name="מחבר חץ ישר 8"/>
                <p:cNvCxnSpPr/>
                <p:nvPr/>
              </p:nvCxnSpPr>
              <p:spPr>
                <a:xfrm flipH="1" flipV="1">
                  <a:off x="4355976" y="5157192"/>
                  <a:ext cx="288032" cy="36004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2123728" y="3933056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:r>
                  <a:rPr lang="he-IL" dirty="0">
                    <a:latin typeface="David" pitchFamily="34" charset="-79"/>
                    <a:cs typeface="David" pitchFamily="34" charset="-79"/>
                  </a:rPr>
                  <a:t>אינטגרציה</a:t>
                </a:r>
              </a:p>
            </p:txBody>
          </p:sp>
          <p:cxnSp>
            <p:nvCxnSpPr>
              <p:cNvPr id="15" name="מחבר חץ ישר 14"/>
              <p:cNvCxnSpPr/>
              <p:nvPr/>
            </p:nvCxnSpPr>
            <p:spPr>
              <a:xfrm flipH="1">
                <a:off x="1907704" y="4149080"/>
                <a:ext cx="288032" cy="627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מלבן 18"/>
          <p:cNvSpPr/>
          <p:nvPr/>
        </p:nvSpPr>
        <p:spPr>
          <a:xfrm>
            <a:off x="473002" y="116632"/>
            <a:ext cx="8388424" cy="709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400" b="1" u="sng" dirty="0">
                <a:solidFill>
                  <a:prstClr val="black"/>
                </a:solidFill>
                <a:latin typeface="Times New Roman"/>
                <a:ea typeface="Times New Roman"/>
                <a:cs typeface="David"/>
              </a:rPr>
              <a:t>תרגיל </a:t>
            </a:r>
            <a:r>
              <a:rPr lang="en-US" sz="1400" b="1" u="sng">
                <a:solidFill>
                  <a:prstClr val="black"/>
                </a:solidFill>
                <a:latin typeface="Times New Roman"/>
                <a:ea typeface="Times New Roman"/>
                <a:cs typeface="David"/>
              </a:rPr>
              <a:t>8</a:t>
            </a:r>
            <a:r>
              <a:rPr lang="he-IL" sz="1400" b="1" u="sng">
                <a:solidFill>
                  <a:prstClr val="black"/>
                </a:solidFill>
                <a:latin typeface="Times New Roman"/>
                <a:ea typeface="Times New Roman"/>
                <a:cs typeface="David"/>
              </a:rPr>
              <a:t>: </a:t>
            </a:r>
            <a:r>
              <a:rPr lang="he-IL" sz="1400" dirty="0">
                <a:latin typeface="Times New Roman"/>
                <a:ea typeface="Times New Roman"/>
                <a:cs typeface="David"/>
              </a:rPr>
              <a:t>להלן מוצגים הנתונים הספקטרליים </a:t>
            </a:r>
            <a:r>
              <a:rPr lang="en-US" sz="1400" dirty="0">
                <a:latin typeface="Times New Roman"/>
                <a:ea typeface="Times New Roman"/>
                <a:cs typeface="David"/>
              </a:rPr>
              <a:t>(IR, </a:t>
            </a:r>
            <a:r>
              <a:rPr lang="en-US" sz="1400" baseline="30000" dirty="0">
                <a:latin typeface="Times New Roman"/>
                <a:ea typeface="Times New Roman"/>
                <a:cs typeface="David"/>
              </a:rPr>
              <a:t>1</a:t>
            </a:r>
            <a:r>
              <a:rPr lang="en-US" sz="1400" dirty="0">
                <a:latin typeface="Times New Roman"/>
                <a:ea typeface="Times New Roman"/>
                <a:cs typeface="David"/>
              </a:rPr>
              <a:t>H-NMR)</a:t>
            </a:r>
            <a:r>
              <a:rPr lang="he-IL" sz="1400" dirty="0">
                <a:latin typeface="Times New Roman"/>
                <a:ea typeface="Times New Roman"/>
                <a:cs typeface="David"/>
              </a:rPr>
              <a:t> של חומר אורגני שנוסחתו המולקולארית היא </a:t>
            </a:r>
            <a:r>
              <a:rPr lang="en-US" sz="1400" dirty="0">
                <a:latin typeface="Times New Roman"/>
                <a:ea typeface="Times New Roman"/>
                <a:cs typeface="David"/>
              </a:rPr>
              <a:t>C</a:t>
            </a:r>
            <a:r>
              <a:rPr lang="en-US" sz="1400" baseline="-25000" dirty="0">
                <a:latin typeface="Times New Roman"/>
                <a:ea typeface="Times New Roman"/>
                <a:cs typeface="David"/>
              </a:rPr>
              <a:t>4</a:t>
            </a:r>
            <a:r>
              <a:rPr lang="en-US" sz="1400" dirty="0">
                <a:latin typeface="Times New Roman"/>
                <a:ea typeface="Times New Roman"/>
                <a:cs typeface="David"/>
              </a:rPr>
              <a:t>H</a:t>
            </a:r>
            <a:r>
              <a:rPr lang="en-US" sz="1400" baseline="-25000" dirty="0">
                <a:latin typeface="Times New Roman"/>
                <a:ea typeface="Times New Roman"/>
                <a:cs typeface="David"/>
              </a:rPr>
              <a:t>7</a:t>
            </a:r>
            <a:r>
              <a:rPr lang="en-US" sz="1400" dirty="0">
                <a:latin typeface="Times New Roman"/>
                <a:ea typeface="Times New Roman"/>
                <a:cs typeface="David"/>
              </a:rPr>
              <a:t>ClO</a:t>
            </a:r>
            <a:r>
              <a:rPr lang="en-US" sz="1400" baseline="-25000" dirty="0">
                <a:latin typeface="Times New Roman"/>
                <a:ea typeface="Times New Roman"/>
                <a:cs typeface="David"/>
              </a:rPr>
              <a:t>2</a:t>
            </a:r>
            <a:r>
              <a:rPr lang="he-IL" sz="1400" dirty="0">
                <a:latin typeface="Times New Roman"/>
                <a:ea typeface="Times New Roman"/>
                <a:cs typeface="David"/>
              </a:rPr>
              <a:t>.  </a:t>
            </a:r>
            <a:r>
              <a:rPr lang="he-IL" sz="1400" b="1" u="sng" dirty="0">
                <a:latin typeface="Times New Roman"/>
                <a:ea typeface="Times New Roman"/>
                <a:cs typeface="David"/>
              </a:rPr>
              <a:t>נתחו והסבירו</a:t>
            </a:r>
            <a:r>
              <a:rPr lang="he-IL" sz="1400" dirty="0">
                <a:latin typeface="Times New Roman"/>
                <a:ea typeface="Times New Roman"/>
                <a:cs typeface="David"/>
              </a:rPr>
              <a:t> את כל הנתונים והציעו מבנה מדויק לחומר (לא תתקבל תשובה סופית ללא הסבר).</a:t>
            </a:r>
            <a:endParaRPr lang="en-US" sz="1400" dirty="0">
              <a:latin typeface="Times New Roman"/>
              <a:ea typeface="Times New Roman"/>
              <a:cs typeface="David"/>
            </a:endParaRPr>
          </a:p>
        </p:txBody>
      </p:sp>
    </p:spTree>
    <p:extLst>
      <p:ext uri="{BB962C8B-B14F-4D97-AF65-F5344CB8AC3E}">
        <p14:creationId xmlns:p14="http://schemas.microsoft.com/office/powerpoint/2010/main" val="3588349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latin typeface="David" pitchFamily="34" charset="-79"/>
                <a:cs typeface="David" pitchFamily="34" charset="-79"/>
              </a:rPr>
              <a:t>פתרון תרגיל </a:t>
            </a:r>
            <a:r>
              <a:rPr lang="en-US" dirty="0">
                <a:latin typeface="David" pitchFamily="34" charset="-79"/>
                <a:cs typeface="David" pitchFamily="34" charset="-79"/>
              </a:rPr>
              <a:t>8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2352675"/>
            <a:ext cx="7246937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65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3"/>
            <a:ext cx="8447349" cy="304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7824" y="764704"/>
            <a:ext cx="25922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תרגיל 1-פתרון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397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509588"/>
            <a:ext cx="8601075" cy="583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5976" y="419471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תרגיל  2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5451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42" y="1412776"/>
            <a:ext cx="8798723" cy="488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55976" y="419471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David" pitchFamily="34" charset="-79"/>
                <a:cs typeface="David" pitchFamily="34" charset="-79"/>
              </a:rPr>
              <a:t>IR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-תרגיל  2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38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7229"/>
            <a:ext cx="9036495" cy="4055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763532"/>
            <a:ext cx="30243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>
                <a:latin typeface="David" pitchFamily="34" charset="-79"/>
                <a:cs typeface="David" pitchFamily="34" charset="-79"/>
              </a:rPr>
              <a:t>פתרון תרגיל 2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949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622300"/>
            <a:ext cx="6934200" cy="561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504377"/>
            <a:ext cx="30243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תרגיל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1225609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14</a:t>
            </a:r>
            <a:endParaRPr lang="he-I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259632" y="5517232"/>
            <a:ext cx="266429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662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487344" cy="297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3848" y="908720"/>
            <a:ext cx="30243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פתרון תרגיל 3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0629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817291" cy="492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482" y="6100610"/>
            <a:ext cx="14859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966042"/>
            <a:ext cx="30243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David" pitchFamily="34" charset="-79"/>
                <a:cs typeface="David" pitchFamily="34" charset="-79"/>
              </a:rPr>
              <a:t>תרגיל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1225609"/>
            <a:ext cx="15841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</a:t>
            </a:r>
            <a:endParaRPr lang="he-I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06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63" y="980728"/>
            <a:ext cx="8721800" cy="473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54899" y="404663"/>
            <a:ext cx="30243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David" pitchFamily="34" charset="-79"/>
                <a:cs typeface="David" pitchFamily="34" charset="-79"/>
              </a:rPr>
              <a:t>IR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-תרגיל 4</a:t>
            </a: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204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177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David</vt:lpstr>
      <vt:lpstr>Times New Roman</vt:lpstr>
      <vt:lpstr>ערכת נושא של Office</vt:lpstr>
      <vt:lpstr>1_ערכת נושא של Office</vt:lpstr>
      <vt:lpstr>2_ערכת נושא של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תרגיל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פתרון תרגיל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ענאן</dc:creator>
  <cp:lastModifiedBy>Anan Arisha</cp:lastModifiedBy>
  <cp:revision>43</cp:revision>
  <dcterms:created xsi:type="dcterms:W3CDTF">2013-04-26T11:22:51Z</dcterms:created>
  <dcterms:modified xsi:type="dcterms:W3CDTF">2022-09-12T09:28:45Z</dcterms:modified>
</cp:coreProperties>
</file>