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698" r:id="rId2"/>
    <p:sldMasterId id="2147483784" r:id="rId3"/>
    <p:sldMasterId id="2147483796" r:id="rId4"/>
    <p:sldMasterId id="2147483821" r:id="rId5"/>
  </p:sldMasterIdLst>
  <p:notesMasterIdLst>
    <p:notesMasterId r:id="rId37"/>
  </p:notesMasterIdLst>
  <p:sldIdLst>
    <p:sldId id="318" r:id="rId6"/>
    <p:sldId id="367" r:id="rId7"/>
    <p:sldId id="289" r:id="rId8"/>
    <p:sldId id="258" r:id="rId9"/>
    <p:sldId id="292" r:id="rId10"/>
    <p:sldId id="372" r:id="rId11"/>
    <p:sldId id="368" r:id="rId12"/>
    <p:sldId id="369" r:id="rId13"/>
    <p:sldId id="370" r:id="rId14"/>
    <p:sldId id="37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263" r:id="rId27"/>
    <p:sldId id="264" r:id="rId28"/>
    <p:sldId id="265" r:id="rId29"/>
    <p:sldId id="266" r:id="rId30"/>
    <p:sldId id="267" r:id="rId31"/>
    <p:sldId id="312" r:id="rId32"/>
    <p:sldId id="313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3" d="100"/>
          <a:sy n="113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6567647-E61F-427F-A408-B70FEC8A9796}" type="datetimeFigureOut">
              <a:rPr lang="he-IL" smtClean="0"/>
              <a:t>כ"ד/אב/תשפ"ב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8D70A7-8F6D-4366-8CD0-7F377F5AE3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459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Aromaticity and the Hückel 4</a:t>
            </a:r>
            <a:r>
              <a:rPr lang="en-IN" altLang="en-US" i="1">
                <a:latin typeface="Arial" panose="020B0604020202020204" pitchFamily="34" charset="0"/>
              </a:rPr>
              <a:t>n </a:t>
            </a:r>
            <a:r>
              <a:rPr lang="en-IN" altLang="en-US">
                <a:latin typeface="Arial" panose="020B0604020202020204" pitchFamily="34" charset="0"/>
              </a:rPr>
              <a:t>+ 2 rule</a:t>
            </a:r>
          </a:p>
          <a:p>
            <a:endParaRPr lang="en-IN" altLang="en-US" b="1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E72DF-E8EB-4879-B23C-9EEC5046DD1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1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>
                <a:latin typeface="Arial" panose="020B0604020202020204" pitchFamily="34" charset="0"/>
              </a:rPr>
              <a:t>Structure and stability of benzene</a:t>
            </a:r>
          </a:p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9E7E7-5D06-422E-B69A-0701256901F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79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7390DA-3579-44AE-A088-7CACFA7F35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0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>
                <a:ea typeface="ヒラギノ角ゴ Pro W3" charset="-128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586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90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2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6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41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5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34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32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94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941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37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37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03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21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82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021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6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524000"/>
            <a:ext cx="83629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4191000"/>
            <a:ext cx="83629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05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91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500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222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03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47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7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6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63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30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64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46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37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5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81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10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6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2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b="1">
                <a:solidFill>
                  <a:srgbClr val="000000"/>
                </a:solidFill>
                <a:sym typeface="Arial" pitchFamily="34" charset="0"/>
              </a:rPr>
              <a:t>תרכובות ארומטיות </a:t>
            </a:r>
            <a:endParaRPr lang="en-US" b="1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3C51612C-9D1A-42E3-8823-F142091C3002}" type="slidenum">
              <a:rPr lang="en-US" b="1">
                <a:solidFill>
                  <a:srgbClr val="000000"/>
                </a:solidFill>
                <a:sym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  <a:sym typeface="Arial" pitchFamily="34" charset="0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>
                <a:ea typeface="ヒラギノ角ゴ Pro W3" charset="-128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961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>
                <a:ea typeface="ヒラギノ角ゴ Pro W3" charset="-128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624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AD720-638B-4327-8DA5-E4D1E3EE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2016 Cengage Learning.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1AD720-638B-4327-8DA5-E4D1E3EE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dirty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2C4DF0AC-09E7-4082-3E00-90BE08EB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CA2B9B51-B963-F19A-A3A4-43B8929D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4" name="Picture 1" descr="0001sd10.jpg">
            <a:extLst>
              <a:ext uri="{FF2B5EF4-FFF2-40B4-BE49-F238E27FC236}">
                <a16:creationId xmlns:a16="http://schemas.microsoft.com/office/drawing/2014/main" id="{78615A10-71DC-4431-9FAA-2FBF49D6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6970"/>
          <a:stretch>
            <a:fillRect/>
          </a:stretch>
        </p:blipFill>
        <p:spPr bwMode="auto">
          <a:xfrm>
            <a:off x="228600" y="3068960"/>
            <a:ext cx="8610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019FE7B3-052A-C712-1AEE-82CFCC6B2B94}"/>
              </a:ext>
            </a:extLst>
          </p:cNvPr>
          <p:cNvSpPr/>
          <p:nvPr/>
        </p:nvSpPr>
        <p:spPr>
          <a:xfrm>
            <a:off x="35496" y="1294755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Compounds like benzene, which have relatively few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hydrogens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relation to the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number of carbons, are typically found in oils produced by trees and other plants.</a:t>
            </a:r>
          </a:p>
          <a:p>
            <a:pPr algn="l" rt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Early chemists called such compounds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compounds because of their pleasing fragrances</a:t>
            </a:r>
            <a:endParaRPr lang="he-IL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4B12266-370B-8F19-8649-8F4217C4ED71}"/>
              </a:ext>
            </a:extLst>
          </p:cNvPr>
          <p:cNvSpPr txBox="1"/>
          <p:nvPr/>
        </p:nvSpPr>
        <p:spPr>
          <a:xfrm>
            <a:off x="1223120" y="161432"/>
            <a:ext cx="7920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The Structure of 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1033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Aromatic 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800100" y="2593340"/>
            <a:ext cx="7649780" cy="2016760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4655C4B-9615-3BBF-BDEC-DDDA183E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81245D0-5431-256C-A5FA-4AADC696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1157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Antiaromatic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Compounds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5128191"/>
            <a:ext cx="9144000" cy="84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antiaromatic compound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fulfills the first criterion for aromaticity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but has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even number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electrons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>
          <a:xfrm>
            <a:off x="304800" y="2478024"/>
            <a:ext cx="8534400" cy="1733758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56058BB-0DDD-2308-6861-B12C10DD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FAC918C-109F-7FC6-993B-E9210259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68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1157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Heterocyclic Aromatic 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8"/>
          <a:stretch/>
        </p:blipFill>
        <p:spPr>
          <a:xfrm>
            <a:off x="1016000" y="2444497"/>
            <a:ext cx="6958750" cy="2457704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F4C10EF7-0DB7-D8C7-D603-DFF5E5C8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C6BC7E8-0C5D-D278-E7B0-03B3C187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F094BB1-33FE-96DA-F828-BA10042123F7}"/>
              </a:ext>
            </a:extLst>
          </p:cNvPr>
          <p:cNvSpPr/>
          <p:nvPr/>
        </p:nvSpPr>
        <p:spPr>
          <a:xfrm>
            <a:off x="899592" y="1412776"/>
            <a:ext cx="6840760" cy="646331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heterocyclic compound is a cyclic compound in which one or more of the ring atoms is an atom other than carbon ( N,O,S)</a:t>
            </a:r>
          </a:p>
        </p:txBody>
      </p:sp>
    </p:spTree>
    <p:extLst>
      <p:ext uri="{BB962C8B-B14F-4D97-AF65-F5344CB8AC3E}">
        <p14:creationId xmlns:p14="http://schemas.microsoft.com/office/powerpoint/2010/main" val="277869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2291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Orbital Structure of Pyridine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"/>
          <a:stretch/>
        </p:blipFill>
        <p:spPr>
          <a:xfrm>
            <a:off x="1244600" y="1787190"/>
            <a:ext cx="6949251" cy="3902410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32E0422-A7C0-F2B8-FACF-673CF263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FE96AD-188F-119A-99CC-323971D9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75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90950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Orbital Structure of Pyrrole and Furan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>
          <a:xfrm>
            <a:off x="317500" y="2335784"/>
            <a:ext cx="8747864" cy="2744216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24B399C9-0283-7934-4940-B96AB665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2AC57D1-8BE6-22CE-5BA1-D09EF9A6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8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311728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Resonance Contributors of Pyrrole and Furan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>
          <a:xfrm>
            <a:off x="1028700" y="1828194"/>
            <a:ext cx="7239000" cy="1768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/>
        </p:blipFill>
        <p:spPr>
          <a:xfrm>
            <a:off x="977900" y="4353792"/>
            <a:ext cx="7442200" cy="155408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31DF48-679C-7BE8-AF8C-E2B6C095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0FE5C13-F7E8-8FF9-76ED-AB138163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3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2291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Benzene, Pyridine, and Pyrrole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0974" y="3436788"/>
            <a:ext cx="6550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aromatic ring of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pyridine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is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less electron-dense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   than benzene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because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nitrogen withdraws electrons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from the ring.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The aromatic ring of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pyrrole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is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more electron-dense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  than benzene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because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nitrogen donates electrons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into the ring.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/>
        </p:blipFill>
        <p:spPr>
          <a:xfrm>
            <a:off x="7009136" y="1288473"/>
            <a:ext cx="1457231" cy="5175244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63746A0-AA4B-DF30-DC56-4AFCF2BA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D94702D-D6E2-329A-EA53-9D05BB9E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3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9628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More Examples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Aromatic Heterocyclic Compounds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6"/>
          <a:stretch/>
        </p:blipFill>
        <p:spPr>
          <a:xfrm>
            <a:off x="304800" y="2596896"/>
            <a:ext cx="8534400" cy="1490195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D5F85437-E975-8370-C6D3-E4715B19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4EF9029-22B2-980A-FFAD-634C1908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CF406BF7-8AF7-36A9-D66E-54BC085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BE962216-7480-0580-0028-E0A9F6FC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1CFF4CD-7AEC-3AD2-D1AD-91BCF239D03E}"/>
              </a:ext>
            </a:extLst>
          </p:cNvPr>
          <p:cNvSpPr txBox="1"/>
          <p:nvPr/>
        </p:nvSpPr>
        <p:spPr>
          <a:xfrm>
            <a:off x="2123728" y="188640"/>
            <a:ext cx="417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73AF115-2093-D3AA-3366-8F134BBA22EC}"/>
              </a:ext>
            </a:extLst>
          </p:cNvPr>
          <p:cNvSpPr txBox="1"/>
          <p:nvPr/>
        </p:nvSpPr>
        <p:spPr>
          <a:xfrm>
            <a:off x="179512" y="1268760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0" i="0" u="none" strike="noStrike" baseline="0" dirty="0">
                <a:latin typeface="Times-Roman"/>
              </a:rPr>
              <a:t>Aromatic </a:t>
            </a:r>
            <a:r>
              <a:rPr lang="el-G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2000" b="0" i="0" u="none" strike="noStrike" baseline="0" dirty="0">
                <a:latin typeface="Times-Roman"/>
              </a:rPr>
              <a:t>interactions (sometimes called </a:t>
            </a:r>
            <a:r>
              <a:rPr lang="el-G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2000" b="0" i="0" u="none" strike="noStrike" baseline="0" dirty="0">
                <a:latin typeface="Times-Roman"/>
              </a:rPr>
              <a:t>stacking interactions) occur between aromatic rings</a:t>
            </a:r>
            <a:r>
              <a:rPr lang="en-US" sz="2000" dirty="0">
                <a:latin typeface="Times-Roman"/>
              </a:rPr>
              <a:t>, often in situations where one is relatively electron rich, and one is electron poor. </a:t>
            </a:r>
            <a:endParaRPr lang="en-US" sz="2000" b="0" i="0" u="none" strike="noStrike" baseline="0" dirty="0">
              <a:latin typeface="Times-Roman"/>
            </a:endParaRPr>
          </a:p>
          <a:p>
            <a:pPr algn="l" rtl="0"/>
            <a:r>
              <a:rPr lang="en-US" sz="2000" b="0" i="0" u="none" strike="noStrike" baseline="0" dirty="0">
                <a:latin typeface="Times-Roman"/>
              </a:rPr>
              <a:t>There are two general </a:t>
            </a:r>
            <a:r>
              <a:rPr lang="en-US" sz="2000" dirty="0">
                <a:latin typeface="Times-Roman"/>
              </a:rPr>
              <a:t>types of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-Roman"/>
              </a:rPr>
              <a:t>interactions:</a:t>
            </a:r>
            <a:endParaRPr lang="en-US" sz="2000" b="0" i="0" u="none" strike="noStrike" baseline="0" dirty="0">
              <a:latin typeface="Times-Roman"/>
            </a:endParaRPr>
          </a:p>
          <a:p>
            <a:pPr algn="l" rtl="0"/>
            <a:r>
              <a:rPr lang="en-US" sz="2000" b="0" i="0" u="none" strike="noStrike" baseline="0" dirty="0">
                <a:latin typeface="Times-Roman"/>
              </a:rPr>
              <a:t>face-to-face and edge-to-face, although a wide variety of intermediate geometries are known.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6A8C957-820E-1C81-6D1A-54FED0CB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60732"/>
            <a:ext cx="3434576" cy="23255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78AF398-5405-0121-E7D0-3B03B126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42969"/>
            <a:ext cx="3769120" cy="2346271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6B29B314-3663-2052-1C36-79C71550B8A0}"/>
              </a:ext>
            </a:extLst>
          </p:cNvPr>
          <p:cNvSpPr txBox="1"/>
          <p:nvPr/>
        </p:nvSpPr>
        <p:spPr>
          <a:xfrm>
            <a:off x="4522853" y="5518978"/>
            <a:ext cx="446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X-ray crystal structure of benzene showing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edge-to-face interactions.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6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D30B9FF-9903-1454-6588-945547D7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E7DC32B4-BBC3-EC07-8BD1-4A7BABFC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AAFFD77-E313-A3E6-09E5-5C7B6DCDDDF0}"/>
              </a:ext>
            </a:extLst>
          </p:cNvPr>
          <p:cNvSpPr txBox="1"/>
          <p:nvPr/>
        </p:nvSpPr>
        <p:spPr>
          <a:xfrm>
            <a:off x="2123728" y="188640"/>
            <a:ext cx="417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9015695-93B5-7596-7FFE-C92564E8226A}"/>
              </a:ext>
            </a:extLst>
          </p:cNvPr>
          <p:cNvSpPr txBox="1"/>
          <p:nvPr/>
        </p:nvSpPr>
        <p:spPr>
          <a:xfrm>
            <a:off x="107504" y="1196752"/>
            <a:ext cx="9001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Edge-to-face interactions may be regarded as weak </a:t>
            </a:r>
            <a:r>
              <a:rPr lang="en-US" dirty="0">
                <a:latin typeface="Times-Roman"/>
              </a:rPr>
              <a:t>forms of hydrogen bonds between the slightly electron deficient hydrogen atoms of one aromatic ring and the electron rich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dirty="0">
                <a:latin typeface="Times-Roman"/>
              </a:rPr>
              <a:t>cloud of another. Strictly they should not be referred to as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dirty="0">
                <a:latin typeface="Times-Roman"/>
              </a:rPr>
              <a:t>-stacking since there is no stacking of the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l-GR" dirty="0">
                <a:latin typeface="Times-Roman"/>
              </a:rPr>
              <a:t>-</a:t>
            </a:r>
            <a:r>
              <a:rPr lang="en-US" dirty="0">
                <a:latin typeface="Times-Roman"/>
              </a:rPr>
              <a:t>electron surfaces.</a:t>
            </a:r>
          </a:p>
          <a:p>
            <a:pPr algn="l"/>
            <a:endParaRPr lang="en-US" sz="1800" b="0" i="0" u="none" strike="noStrike" baseline="0" dirty="0">
              <a:latin typeface="Times-Roman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8FBBDF-5CEB-A577-C51C-C05432522D70}"/>
              </a:ext>
            </a:extLst>
          </p:cNvPr>
          <p:cNvSpPr/>
          <p:nvPr/>
        </p:nvSpPr>
        <p:spPr>
          <a:xfrm>
            <a:off x="35496" y="2429016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1" hangingPunct="1">
              <a:buFont typeface="Arial" charset="0"/>
              <a:buNone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Charge Distribution: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of pi systems to induce non-covalent interactions with other partially charged species is understood via examination of the charge distribution within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Negatively charged electrons in the p-orbitals that comprise the molecular orbitals of the pi system are localized above and below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plane. Consequently,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bears partial positive charge. This charge distribution gives rise to interactions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electrostatic attraction.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8C9A8-00E9-85BD-3277-5E3455DD1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86" y="4303582"/>
            <a:ext cx="4408219" cy="18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89714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Criteria for a Compound to Be Aromatic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552" y="4450475"/>
            <a:ext cx="88360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     It must have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uninterrupted cloud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electrons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(cyclic, planar, and every ring atom must have a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orbital)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The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cloud must have 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odd number of pairs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electrons.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"/>
          <a:stretch/>
        </p:blipFill>
        <p:spPr>
          <a:xfrm>
            <a:off x="304800" y="1450294"/>
            <a:ext cx="8534400" cy="2470543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0277E79-A7F3-A13E-6E44-0EC002D1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B7E166B-5697-2B38-8C7B-EAD34A02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539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2C75D45A-8ADB-C00A-2152-B3FD34BC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3A177B5-D615-2A24-F318-C902B432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56283F65-C059-572A-7068-E3E0EA41D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7"/>
            <a:ext cx="2952329" cy="2847689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F553B556-1E0B-0957-9B98-1E0CD8D1A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35" y="1683066"/>
            <a:ext cx="2952329" cy="216309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014A6F2-D359-1D89-1B9D-F541DCFE21A5}"/>
              </a:ext>
            </a:extLst>
          </p:cNvPr>
          <p:cNvSpPr txBox="1"/>
          <p:nvPr/>
        </p:nvSpPr>
        <p:spPr>
          <a:xfrm>
            <a:off x="2123728" y="188640"/>
            <a:ext cx="4176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78F017D-7356-9554-75B8-A209E1207C06}"/>
              </a:ext>
            </a:extLst>
          </p:cNvPr>
          <p:cNvSpPr txBox="1"/>
          <p:nvPr/>
        </p:nvSpPr>
        <p:spPr>
          <a:xfrm>
            <a:off x="0" y="4495965"/>
            <a:ext cx="6528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Face-centered stacking of arenes is not energetically favorable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07EC0B82-E072-4998-0FE0-1AF143849BD5}"/>
              </a:ext>
            </a:extLst>
          </p:cNvPr>
          <p:cNvGrpSpPr/>
          <p:nvPr/>
        </p:nvGrpSpPr>
        <p:grpSpPr>
          <a:xfrm>
            <a:off x="15197" y="5373216"/>
            <a:ext cx="2733675" cy="816412"/>
            <a:chOff x="7869094" y="5314286"/>
            <a:chExt cx="2733675" cy="816412"/>
          </a:xfrm>
        </p:grpSpPr>
        <p:graphicFrame>
          <p:nvGraphicFramePr>
            <p:cNvPr id="10" name="Object 8">
              <a:extLst>
                <a:ext uri="{FF2B5EF4-FFF2-40B4-BE49-F238E27FC236}">
                  <a16:creationId xmlns:a16="http://schemas.microsoft.com/office/drawing/2014/main" id="{1995A2B3-BD21-65E5-5BE6-F12650AC43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343186"/>
                </p:ext>
              </p:extLst>
            </p:nvPr>
          </p:nvGraphicFramePr>
          <p:xfrm>
            <a:off x="8858106" y="5314286"/>
            <a:ext cx="75565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618247" imgH="441565" progId="ChemDraw.Document.6.0">
                    <p:embed/>
                  </p:oleObj>
                </mc:Choice>
                <mc:Fallback>
                  <p:oleObj name="CS ChemDraw Drawing" r:id="rId4" imgW="618247" imgH="441565" progId="ChemDraw.Document.6.0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106" y="5314286"/>
                          <a:ext cx="755650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96F0F3DB-5AA8-FCE0-D07E-2AC625E3CC4E}"/>
                </a:ext>
              </a:extLst>
            </p:cNvPr>
            <p:cNvSpPr/>
            <p:nvPr/>
          </p:nvSpPr>
          <p:spPr>
            <a:xfrm>
              <a:off x="7869094" y="5853699"/>
              <a:ext cx="27336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Face-Centered Stacking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7">
            <a:extLst>
              <a:ext uri="{FF2B5EF4-FFF2-40B4-BE49-F238E27FC236}">
                <a16:creationId xmlns:a16="http://schemas.microsoft.com/office/drawing/2014/main" id="{782067E6-FCBE-FF00-F89F-061C7EF54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75052"/>
            <a:ext cx="1487553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3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378E78F1-CFD5-D542-1A61-2B02780D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4E2E7C9-0BC3-C710-402B-C67817DB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49FE0-7CD5-4205-9FA5-BF6C83F40828}"/>
              </a:ext>
            </a:extLst>
          </p:cNvPr>
          <p:cNvSpPr txBox="1"/>
          <p:nvPr/>
        </p:nvSpPr>
        <p:spPr>
          <a:xfrm>
            <a:off x="179512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Helix: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stacking interactions are a key, potentially dominant, stabilizing feature of DNA’s helical structure. As the aromatic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nucleobases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orient to engage in favorable pi-pi interactions, this influences a second stabilization event: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interstrand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bonding between base pairs.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5AC6851-6AF9-E066-2B8A-AB00BBE769C8}"/>
              </a:ext>
            </a:extLst>
          </p:cNvPr>
          <p:cNvSpPr txBox="1"/>
          <p:nvPr/>
        </p:nvSpPr>
        <p:spPr>
          <a:xfrm>
            <a:off x="2699793" y="260648"/>
            <a:ext cx="2376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Helix</a:t>
            </a:r>
            <a:endParaRPr lang="en-US" sz="3200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845E8F3B-9D25-8A24-4625-74A3E60B4DFF}"/>
              </a:ext>
            </a:extLst>
          </p:cNvPr>
          <p:cNvGrpSpPr/>
          <p:nvPr/>
        </p:nvGrpSpPr>
        <p:grpSpPr>
          <a:xfrm>
            <a:off x="5963367" y="2196630"/>
            <a:ext cx="2014544" cy="4069886"/>
            <a:chOff x="2465070" y="2024722"/>
            <a:chExt cx="2014544" cy="4069886"/>
          </a:xfrm>
        </p:grpSpPr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99A12DAD-B7E3-78DB-15B8-5D69A9A846DE}"/>
                </a:ext>
              </a:extLst>
            </p:cNvPr>
            <p:cNvGrpSpPr/>
            <p:nvPr/>
          </p:nvGrpSpPr>
          <p:grpSpPr>
            <a:xfrm>
              <a:off x="2465070" y="5848387"/>
              <a:ext cx="2014544" cy="246221"/>
              <a:chOff x="2360295" y="6035077"/>
              <a:chExt cx="2014544" cy="246221"/>
            </a:xfrm>
          </p:grpSpPr>
          <p:cxnSp>
            <p:nvCxnSpPr>
              <p:cNvPr id="26" name="Straight Connector 34">
                <a:extLst>
                  <a:ext uri="{FF2B5EF4-FFF2-40B4-BE49-F238E27FC236}">
                    <a16:creationId xmlns:a16="http://schemas.microsoft.com/office/drawing/2014/main" id="{ADABD02B-E23F-E9AD-0A54-6D4781705CBA}"/>
                  </a:ext>
                </a:extLst>
              </p:cNvPr>
              <p:cNvCxnSpPr/>
              <p:nvPr/>
            </p:nvCxnSpPr>
            <p:spPr>
              <a:xfrm>
                <a:off x="2550795" y="6080760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35">
                <a:extLst>
                  <a:ext uri="{FF2B5EF4-FFF2-40B4-BE49-F238E27FC236}">
                    <a16:creationId xmlns:a16="http://schemas.microsoft.com/office/drawing/2014/main" id="{F1CF8DA6-9A00-82B7-92A7-FF55C07920D5}"/>
                  </a:ext>
                </a:extLst>
              </p:cNvPr>
              <p:cNvSpPr/>
              <p:nvPr/>
            </p:nvSpPr>
            <p:spPr>
              <a:xfrm>
                <a:off x="2360295" y="6035077"/>
                <a:ext cx="2014544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Designates base stacking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17">
              <a:extLst>
                <a:ext uri="{FF2B5EF4-FFF2-40B4-BE49-F238E27FC236}">
                  <a16:creationId xmlns:a16="http://schemas.microsoft.com/office/drawing/2014/main" id="{28E954DC-4520-F15B-67EF-A530D7DC6C3E}"/>
                </a:ext>
              </a:extLst>
            </p:cNvPr>
            <p:cNvGrpSpPr/>
            <p:nvPr/>
          </p:nvGrpSpPr>
          <p:grpSpPr>
            <a:xfrm>
              <a:off x="2581876" y="2024722"/>
              <a:ext cx="1780932" cy="3832386"/>
              <a:chOff x="2581876" y="2144467"/>
              <a:chExt cx="1780932" cy="3832386"/>
            </a:xfrm>
          </p:grpSpPr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221D4F5B-A999-D103-3725-0AF26204BFB9}"/>
                  </a:ext>
                </a:extLst>
              </p:cNvPr>
              <p:cNvGrpSpPr/>
              <p:nvPr/>
            </p:nvGrpSpPr>
            <p:grpSpPr>
              <a:xfrm>
                <a:off x="2581876" y="2144467"/>
                <a:ext cx="1780932" cy="3832386"/>
                <a:chOff x="2589266" y="2315917"/>
                <a:chExt cx="1780932" cy="3832386"/>
              </a:xfrm>
            </p:grpSpPr>
            <p:pic>
              <p:nvPicPr>
                <p:cNvPr id="21" name="Picture 14" descr="http://upload.wikimedia.org/wikipedia/commons/thumb/b/b1/A-DNA%2C_B-DNA_and_Z-DNA.png/1280px-A-DNA%2C_B-DNA_and_Z-DNA.png">
                  <a:extLst>
                    <a:ext uri="{FF2B5EF4-FFF2-40B4-BE49-F238E27FC236}">
                      <a16:creationId xmlns:a16="http://schemas.microsoft.com/office/drawing/2014/main" id="{E3E91164-5EFF-2076-E93F-6D15A037DD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29" t="5574" r="33657" b="1244"/>
                <a:stretch/>
              </p:blipFill>
              <p:spPr bwMode="auto">
                <a:xfrm>
                  <a:off x="2589266" y="2315917"/>
                  <a:ext cx="1780932" cy="38323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2" name="Straight Connector 30">
                  <a:extLst>
                    <a:ext uri="{FF2B5EF4-FFF2-40B4-BE49-F238E27FC236}">
                      <a16:creationId xmlns:a16="http://schemas.microsoft.com/office/drawing/2014/main" id="{D41BC79D-E651-452A-7A51-98420754D87E}"/>
                    </a:ext>
                  </a:extLst>
                </p:cNvPr>
                <p:cNvCxnSpPr/>
                <p:nvPr/>
              </p:nvCxnSpPr>
              <p:spPr>
                <a:xfrm>
                  <a:off x="3270250" y="4179751"/>
                  <a:ext cx="0" cy="185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31">
                  <a:extLst>
                    <a:ext uri="{FF2B5EF4-FFF2-40B4-BE49-F238E27FC236}">
                      <a16:creationId xmlns:a16="http://schemas.microsoft.com/office/drawing/2014/main" id="{B22A39B3-8DF5-AC87-80B3-6F68C100C2D0}"/>
                    </a:ext>
                  </a:extLst>
                </p:cNvPr>
                <p:cNvCxnSpPr/>
                <p:nvPr/>
              </p:nvCxnSpPr>
              <p:spPr>
                <a:xfrm>
                  <a:off x="3724275" y="4128158"/>
                  <a:ext cx="0" cy="185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32">
                  <a:extLst>
                    <a:ext uri="{FF2B5EF4-FFF2-40B4-BE49-F238E27FC236}">
                      <a16:creationId xmlns:a16="http://schemas.microsoft.com/office/drawing/2014/main" id="{B87F5902-25D6-4EB9-B718-D6606E4F7250}"/>
                    </a:ext>
                  </a:extLst>
                </p:cNvPr>
                <p:cNvCxnSpPr/>
                <p:nvPr/>
              </p:nvCxnSpPr>
              <p:spPr>
                <a:xfrm>
                  <a:off x="3641725" y="3878189"/>
                  <a:ext cx="0" cy="185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33">
                  <a:extLst>
                    <a:ext uri="{FF2B5EF4-FFF2-40B4-BE49-F238E27FC236}">
                      <a16:creationId xmlns:a16="http://schemas.microsoft.com/office/drawing/2014/main" id="{235B5CFE-58A3-731F-3210-2670544E2C70}"/>
                    </a:ext>
                  </a:extLst>
                </p:cNvPr>
                <p:cNvCxnSpPr/>
                <p:nvPr/>
              </p:nvCxnSpPr>
              <p:spPr>
                <a:xfrm>
                  <a:off x="3343275" y="4440164"/>
                  <a:ext cx="0" cy="1856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9">
                <a:extLst>
                  <a:ext uri="{FF2B5EF4-FFF2-40B4-BE49-F238E27FC236}">
                    <a16:creationId xmlns:a16="http://schemas.microsoft.com/office/drawing/2014/main" id="{10EC8451-8133-1293-EDF4-147A106FE7B2}"/>
                  </a:ext>
                </a:extLst>
              </p:cNvPr>
              <p:cNvCxnSpPr/>
              <p:nvPr/>
            </p:nvCxnSpPr>
            <p:spPr>
              <a:xfrm>
                <a:off x="3366527" y="2918365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20">
                <a:extLst>
                  <a:ext uri="{FF2B5EF4-FFF2-40B4-BE49-F238E27FC236}">
                    <a16:creationId xmlns:a16="http://schemas.microsoft.com/office/drawing/2014/main" id="{CD2D3E17-028F-B553-874F-081834B1E760}"/>
                  </a:ext>
                </a:extLst>
              </p:cNvPr>
              <p:cNvCxnSpPr/>
              <p:nvPr/>
            </p:nvCxnSpPr>
            <p:spPr>
              <a:xfrm>
                <a:off x="3705212" y="2918365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1">
                <a:extLst>
                  <a:ext uri="{FF2B5EF4-FFF2-40B4-BE49-F238E27FC236}">
                    <a16:creationId xmlns:a16="http://schemas.microsoft.com/office/drawing/2014/main" id="{EFE0D92B-6241-1CB1-BD18-BACD793D321B}"/>
                  </a:ext>
                </a:extLst>
              </p:cNvPr>
              <p:cNvCxnSpPr/>
              <p:nvPr/>
            </p:nvCxnSpPr>
            <p:spPr>
              <a:xfrm>
                <a:off x="3562337" y="2672408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2">
                <a:extLst>
                  <a:ext uri="{FF2B5EF4-FFF2-40B4-BE49-F238E27FC236}">
                    <a16:creationId xmlns:a16="http://schemas.microsoft.com/office/drawing/2014/main" id="{92B73E7C-7469-729F-AEE6-2607D9CD0A06}"/>
                  </a:ext>
                </a:extLst>
              </p:cNvPr>
              <p:cNvCxnSpPr/>
              <p:nvPr/>
            </p:nvCxnSpPr>
            <p:spPr>
              <a:xfrm>
                <a:off x="3155937" y="2623841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3">
                <a:extLst>
                  <a:ext uri="{FF2B5EF4-FFF2-40B4-BE49-F238E27FC236}">
                    <a16:creationId xmlns:a16="http://schemas.microsoft.com/office/drawing/2014/main" id="{9FA2E273-E622-F3A8-BE41-D901A0F9D369}"/>
                  </a:ext>
                </a:extLst>
              </p:cNvPr>
              <p:cNvCxnSpPr/>
              <p:nvPr/>
            </p:nvCxnSpPr>
            <p:spPr>
              <a:xfrm>
                <a:off x="3452731" y="3179584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4">
                <a:extLst>
                  <a:ext uri="{FF2B5EF4-FFF2-40B4-BE49-F238E27FC236}">
                    <a16:creationId xmlns:a16="http://schemas.microsoft.com/office/drawing/2014/main" id="{1079F9EB-479E-C891-CA08-97C3ED737812}"/>
                  </a:ext>
                </a:extLst>
              </p:cNvPr>
              <p:cNvCxnSpPr/>
              <p:nvPr/>
            </p:nvCxnSpPr>
            <p:spPr>
              <a:xfrm>
                <a:off x="3523689" y="4800068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5">
                <a:extLst>
                  <a:ext uri="{FF2B5EF4-FFF2-40B4-BE49-F238E27FC236}">
                    <a16:creationId xmlns:a16="http://schemas.microsoft.com/office/drawing/2014/main" id="{7CF46DAF-4030-2833-69C0-01C2D37F524D}"/>
                  </a:ext>
                </a:extLst>
              </p:cNvPr>
              <p:cNvCxnSpPr/>
              <p:nvPr/>
            </p:nvCxnSpPr>
            <p:spPr>
              <a:xfrm>
                <a:off x="3299852" y="5045284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26">
                <a:extLst>
                  <a:ext uri="{FF2B5EF4-FFF2-40B4-BE49-F238E27FC236}">
                    <a16:creationId xmlns:a16="http://schemas.microsoft.com/office/drawing/2014/main" id="{F91E3BFE-FA62-A36F-8AD1-852F5BE3419E}"/>
                  </a:ext>
                </a:extLst>
              </p:cNvPr>
              <p:cNvCxnSpPr/>
              <p:nvPr/>
            </p:nvCxnSpPr>
            <p:spPr>
              <a:xfrm>
                <a:off x="3243249" y="5304150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7">
                <a:extLst>
                  <a:ext uri="{FF2B5EF4-FFF2-40B4-BE49-F238E27FC236}">
                    <a16:creationId xmlns:a16="http://schemas.microsoft.com/office/drawing/2014/main" id="{B6B972F5-ED0C-30EA-7970-396E66D84B6A}"/>
                  </a:ext>
                </a:extLst>
              </p:cNvPr>
              <p:cNvCxnSpPr/>
              <p:nvPr/>
            </p:nvCxnSpPr>
            <p:spPr>
              <a:xfrm>
                <a:off x="3752837" y="5350500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8">
                <a:extLst>
                  <a:ext uri="{FF2B5EF4-FFF2-40B4-BE49-F238E27FC236}">
                    <a16:creationId xmlns:a16="http://schemas.microsoft.com/office/drawing/2014/main" id="{129F686A-389D-D9A7-DD5E-74068927BD61}"/>
                  </a:ext>
                </a:extLst>
              </p:cNvPr>
              <p:cNvCxnSpPr/>
              <p:nvPr/>
            </p:nvCxnSpPr>
            <p:spPr>
              <a:xfrm>
                <a:off x="3721634" y="5064112"/>
                <a:ext cx="0" cy="1856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1C8A6DE0-7E9C-DF80-6050-336B96C07DB3}"/>
              </a:ext>
            </a:extLst>
          </p:cNvPr>
          <p:cNvGrpSpPr/>
          <p:nvPr/>
        </p:nvGrpSpPr>
        <p:grpSpPr>
          <a:xfrm>
            <a:off x="2190354" y="3077593"/>
            <a:ext cx="2018158" cy="3099005"/>
            <a:chOff x="175069" y="2565940"/>
            <a:chExt cx="2018158" cy="3099005"/>
          </a:xfrm>
        </p:grpSpPr>
        <p:graphicFrame>
          <p:nvGraphicFramePr>
            <p:cNvPr id="29" name="Object 6">
              <a:extLst>
                <a:ext uri="{FF2B5EF4-FFF2-40B4-BE49-F238E27FC236}">
                  <a16:creationId xmlns:a16="http://schemas.microsoft.com/office/drawing/2014/main" id="{E0AEB115-B5C5-6A63-8597-B500CB8E1E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902949"/>
                </p:ext>
              </p:extLst>
            </p:nvPr>
          </p:nvGraphicFramePr>
          <p:xfrm>
            <a:off x="244047" y="2565940"/>
            <a:ext cx="693737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693096" imgH="767751" progId="ChemDraw.Document.6.0">
                    <p:embed/>
                  </p:oleObj>
                </mc:Choice>
                <mc:Fallback>
                  <p:oleObj name="CS ChemDraw Drawing" r:id="rId3" imgW="693096" imgH="767751" progId="ChemDraw.Document.6.0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4047" y="2565940"/>
                          <a:ext cx="693737" cy="768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709E9C5A-2180-48EA-E265-4AF3FFA767C2}"/>
                </a:ext>
              </a:extLst>
            </p:cNvPr>
            <p:cNvSpPr/>
            <p:nvPr/>
          </p:nvSpPr>
          <p:spPr>
            <a:xfrm>
              <a:off x="175069" y="3304063"/>
              <a:ext cx="831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Adenine</a:t>
              </a:r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137CBC1D-60DE-020D-182A-1F21B578D3D7}"/>
                </a:ext>
              </a:extLst>
            </p:cNvPr>
            <p:cNvSpPr/>
            <p:nvPr/>
          </p:nvSpPr>
          <p:spPr>
            <a:xfrm>
              <a:off x="257698" y="4639344"/>
              <a:ext cx="831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Guanine</a:t>
              </a:r>
            </a:p>
          </p:txBody>
        </p:sp>
        <p:graphicFrame>
          <p:nvGraphicFramePr>
            <p:cNvPr id="32" name="Object 9">
              <a:extLst>
                <a:ext uri="{FF2B5EF4-FFF2-40B4-BE49-F238E27FC236}">
                  <a16:creationId xmlns:a16="http://schemas.microsoft.com/office/drawing/2014/main" id="{7AF1B934-1DC3-1423-36D6-EE7491797AE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6500082"/>
                </p:ext>
              </p:extLst>
            </p:nvPr>
          </p:nvGraphicFramePr>
          <p:xfrm>
            <a:off x="175069" y="3874190"/>
            <a:ext cx="9969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996274" imgH="767751" progId="ChemDraw.Document.6.0">
                    <p:embed/>
                  </p:oleObj>
                </mc:Choice>
                <mc:Fallback>
                  <p:oleObj name="CS ChemDraw Drawing" r:id="rId5" imgW="996274" imgH="767751" progId="ChemDraw.Document.6.0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5069" y="3874190"/>
                          <a:ext cx="996950" cy="768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747D8B92-7436-A04A-9D5C-7368DF987414}"/>
                </a:ext>
              </a:extLst>
            </p:cNvPr>
            <p:cNvSpPr/>
            <p:nvPr/>
          </p:nvSpPr>
          <p:spPr>
            <a:xfrm>
              <a:off x="1361535" y="3852641"/>
              <a:ext cx="831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Cytosine</a:t>
              </a:r>
            </a:p>
          </p:txBody>
        </p:sp>
        <p:graphicFrame>
          <p:nvGraphicFramePr>
            <p:cNvPr id="34" name="Object 11">
              <a:extLst>
                <a:ext uri="{FF2B5EF4-FFF2-40B4-BE49-F238E27FC236}">
                  <a16:creationId xmlns:a16="http://schemas.microsoft.com/office/drawing/2014/main" id="{DB3B20CF-2E4B-4A1A-8137-2E223B9AD1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305222"/>
                </p:ext>
              </p:extLst>
            </p:nvPr>
          </p:nvGraphicFramePr>
          <p:xfrm>
            <a:off x="1490838" y="3090684"/>
            <a:ext cx="573087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572581" imgH="789047" progId="ChemDraw.Document.6.0">
                    <p:embed/>
                  </p:oleObj>
                </mc:Choice>
                <mc:Fallback>
                  <p:oleObj name="CS ChemDraw Drawing" r:id="rId7" imgW="572581" imgH="789047" progId="ChemDraw.Document.6.0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490838" y="3090684"/>
                          <a:ext cx="573087" cy="788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9F1F94B8-AC07-FF0A-9DF4-EBC414E15FA6}"/>
                </a:ext>
              </a:extLst>
            </p:cNvPr>
            <p:cNvSpPr/>
            <p:nvPr/>
          </p:nvSpPr>
          <p:spPr>
            <a:xfrm>
              <a:off x="1319387" y="5387946"/>
              <a:ext cx="831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Thymine</a:t>
              </a:r>
            </a:p>
          </p:txBody>
        </p:sp>
        <p:graphicFrame>
          <p:nvGraphicFramePr>
            <p:cNvPr id="36" name="Object 13">
              <a:extLst>
                <a:ext uri="{FF2B5EF4-FFF2-40B4-BE49-F238E27FC236}">
                  <a16:creationId xmlns:a16="http://schemas.microsoft.com/office/drawing/2014/main" id="{2B6B4845-007B-F131-2309-E68C4C7DAB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871724"/>
                </p:ext>
              </p:extLst>
            </p:nvPr>
          </p:nvGraphicFramePr>
          <p:xfrm>
            <a:off x="1277240" y="4598959"/>
            <a:ext cx="915987" cy="788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915481" imgH="789047" progId="ChemDraw.Document.6.0">
                    <p:embed/>
                  </p:oleObj>
                </mc:Choice>
                <mc:Fallback>
                  <p:oleObj name="CS ChemDraw Drawing" r:id="rId9" imgW="915481" imgH="789047" progId="ChemDraw.Document.6.0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77240" y="4598959"/>
                          <a:ext cx="915987" cy="788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Rectangle 14">
            <a:extLst>
              <a:ext uri="{FF2B5EF4-FFF2-40B4-BE49-F238E27FC236}">
                <a16:creationId xmlns:a16="http://schemas.microsoft.com/office/drawing/2014/main" id="{78D569E2-2270-18E8-E9BB-7A875EF79513}"/>
              </a:ext>
            </a:extLst>
          </p:cNvPr>
          <p:cNvSpPr/>
          <p:nvPr/>
        </p:nvSpPr>
        <p:spPr>
          <a:xfrm>
            <a:off x="2512238" y="2609724"/>
            <a:ext cx="1374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DNA Bases</a:t>
            </a:r>
          </a:p>
        </p:txBody>
      </p:sp>
    </p:spTree>
    <p:extLst>
      <p:ext uri="{BB962C8B-B14F-4D97-AF65-F5344CB8AC3E}">
        <p14:creationId xmlns:p14="http://schemas.microsoft.com/office/powerpoint/2010/main" val="320215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4608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Monosubstituted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821690" y="1845310"/>
            <a:ext cx="7537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Some monosubstituted benzenes are named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adding the name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of the substituent to 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benzene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9"/>
          <a:stretch/>
        </p:blipFill>
        <p:spPr>
          <a:xfrm>
            <a:off x="419100" y="3633089"/>
            <a:ext cx="8534400" cy="125044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065E9CF-3AD4-D652-9AA2-94C9682B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5F9037-43C1-B945-484A-C047708E2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1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4608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Monosubstituted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552450" y="1471930"/>
            <a:ext cx="80073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Some monosubstituted benzenes have names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that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incorporate the substituent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/>
        </p:blipFill>
        <p:spPr>
          <a:xfrm>
            <a:off x="779145" y="2827495"/>
            <a:ext cx="7553960" cy="117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>
          <a:xfrm>
            <a:off x="304800" y="4527042"/>
            <a:ext cx="8534400" cy="1542288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7F76D3C-4572-DDA1-1303-5F45F474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5F669EB-5F51-1537-D927-D532CC0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788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4608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Phenyl and Benzyl Substituents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9"/>
          <a:stretch/>
        </p:blipFill>
        <p:spPr>
          <a:xfrm>
            <a:off x="304800" y="1953768"/>
            <a:ext cx="8534400" cy="278968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77DFA05-4957-5517-6AAA-635414C5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3907AC1-EB3C-C95D-C6E0-4A93B3AE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95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503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Alkyl-Substituted Benzenes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1617028" y="4022725"/>
            <a:ext cx="5872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Name as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alkyl-substituted benzene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when the alkyl group has a name. 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446088" y="5013325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Otherwise, name as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phenyl-substituted alkane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125730" y="5876925"/>
            <a:ext cx="885856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   Toluene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(methyl substituent on benzene) is an exception.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>
          <a:xfrm>
            <a:off x="304800" y="1826260"/>
            <a:ext cx="8534400" cy="1658620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10D8EC6C-1E3D-ABD4-795F-C5FC9087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9A4DE0FF-0554-3B85-2EA7-E82990CC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1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54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Aryl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Means “Benzene” 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“Substituted Benzene”</a:t>
            </a:r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701675" y="5002213"/>
            <a:ext cx="772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Each of these structures could be abbreviated as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ArOH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3"/>
          <a:stretch/>
        </p:blipFill>
        <p:spPr>
          <a:xfrm>
            <a:off x="304800" y="2371344"/>
            <a:ext cx="8534400" cy="1949196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C56A195-66E6-EE8C-B904-DA102654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2B3C539-5BC6-8C4C-2847-FB4C518C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2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381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Disubstituted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498475" y="4340225"/>
            <a:ext cx="8089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The relative positions of two substituents can be indicated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by numbers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or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by prefixes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2287463" y="5324396"/>
            <a:ext cx="45233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ortho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= adjacent</a:t>
            </a:r>
          </a:p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meta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= separated by one carbon</a:t>
            </a:r>
          </a:p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para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 = opposite each other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/>
        </p:blipFill>
        <p:spPr>
          <a:xfrm>
            <a:off x="706755" y="1672591"/>
            <a:ext cx="7673340" cy="229001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F59D7ED-22AB-7536-FFDC-F0FCF26F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7040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8CCDE30-E185-0394-9A57-4B55327A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0753" y="6353009"/>
            <a:ext cx="2133600" cy="476250"/>
          </a:xfrm>
        </p:spPr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96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381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Disubstituted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734060" y="4834255"/>
            <a:ext cx="808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47472" marR="0" lvl="0" indent="-347472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The substituents are listed in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alphabetical order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  <a:p>
            <a:pPr marL="347472" marR="0" lvl="0" indent="-347472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ヒラギノ角ゴ Pro W3" pitchFamily="-84" charset="-128"/>
              </a:rPr>
              <a:t>The first-mentioned substituent is given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ヒラギノ角ゴ Pro W3" pitchFamily="-84" charset="-128"/>
              </a:rPr>
              <a:t>1-position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ヒラギノ角ゴ Pro W3" pitchFamily="-84" charset="-128"/>
              </a:rPr>
              <a:t>.</a:t>
            </a:r>
          </a:p>
          <a:p>
            <a:pPr marL="347472" marR="0" lvl="0" indent="-347472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ＭＳ Ｐゴシック" charset="0"/>
                <a:sym typeface="Arial" charset="0"/>
              </a:rPr>
              <a:t>The ring is numbered to give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ＭＳ Ｐゴシック" charset="0"/>
                <a:sym typeface="Arial" charset="0"/>
              </a:rPr>
              <a:t>second substituent the lowest possible number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ＭＳ Ｐゴシック" charset="0"/>
                <a:sym typeface="Arial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"/>
          <a:stretch/>
        </p:blipFill>
        <p:spPr>
          <a:xfrm>
            <a:off x="304800" y="1919478"/>
            <a:ext cx="8534400" cy="2229612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8876C60-5535-6452-A6AE-F537B128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D398F5C-0B9D-CA0E-1E3D-BAEB6461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59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381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Disubstituted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929482" y="4469130"/>
            <a:ext cx="7269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Some substituents can be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incorporated into a 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519113" y="5058410"/>
            <a:ext cx="8089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An incorporated substituent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given the 1-position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430212" y="5816600"/>
            <a:ext cx="8713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(With a second substituent, 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methylbenzene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” is used rather than 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toluene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.”)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ヒラギノ角ゴ Pro W3" pitchFamily="-84" charset="-128"/>
            </a:endParaRPr>
          </a:p>
        </p:txBody>
      </p:sp>
      <p:pic>
        <p:nvPicPr>
          <p:cNvPr id="2" name="Picture 1" descr="18_Pg885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4"/>
          <a:stretch/>
        </p:blipFill>
        <p:spPr>
          <a:xfrm>
            <a:off x="304800" y="2425700"/>
            <a:ext cx="8534400" cy="1826872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D959A09-41A5-453D-670E-62CE4705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6D61308-24AF-A156-DECA-51EFB69F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39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Hückel 4</a:t>
            </a:r>
            <a:r>
              <a:rPr lang="en-US" altLang="en-US" i="1"/>
              <a:t>n</a:t>
            </a:r>
            <a:r>
              <a:rPr lang="en-US" altLang="en-US"/>
              <a:t> + 2 Rule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Developed by Erich H</a:t>
            </a:r>
            <a:r>
              <a:rPr lang="en-US" altLang="en-US" dirty="0" err="1"/>
              <a:t>ückel</a:t>
            </a:r>
            <a:r>
              <a:rPr lang="en-US" altLang="en-US" dirty="0"/>
              <a:t> in 1931</a:t>
            </a:r>
          </a:p>
          <a:p>
            <a:r>
              <a:rPr lang="en-US" altLang="en-US" dirty="0"/>
              <a:t>States that a molecule can be aromatic only if:</a:t>
            </a:r>
          </a:p>
          <a:p>
            <a:pPr lvl="1"/>
            <a:r>
              <a:rPr lang="en-US" altLang="en-US" dirty="0"/>
              <a:t>It has a planar, monocyclic system of conjugation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It contains a total of 4n + 2</a:t>
            </a:r>
            <a:r>
              <a:rPr lang="en-US" altLang="en-US" dirty="0">
                <a:sym typeface="Symbol" panose="05050102010706020507" pitchFamily="18" charset="2"/>
              </a:rPr>
              <a:t> electrons</a:t>
            </a:r>
          </a:p>
          <a:p>
            <a:pPr lvl="2"/>
            <a:r>
              <a:rPr lang="en-US" altLang="en-US" dirty="0">
                <a:sym typeface="Symbol" panose="05050102010706020507" pitchFamily="18" charset="2"/>
              </a:rPr>
              <a:t>n = 0,1,2,3…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4n  electrons are considered antiaromatic</a:t>
            </a:r>
          </a:p>
          <a:p>
            <a:pPr marL="0" indent="0"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23B297D-EE90-94D6-8509-2AB427236BF4}"/>
              </a:ext>
            </a:extLst>
          </p:cNvPr>
          <p:cNvSpPr txBox="1"/>
          <p:nvPr/>
        </p:nvSpPr>
        <p:spPr>
          <a:xfrm>
            <a:off x="800937" y="2852936"/>
            <a:ext cx="80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(cyclic, planar, and every ring atom must have a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orbital)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381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Disubstituted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323533" y="5384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Some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disubstituted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benzenes have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both substituents incorporated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into the name.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609600" y="2108200"/>
            <a:ext cx="800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7DEC911-41A2-599B-731E-C495B068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229B092-0BED-7E86-4C5D-D10FAE54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1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381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Naming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Polysubstituted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 Benzenes</a:t>
            </a:r>
          </a:p>
        </p:txBody>
      </p:sp>
      <p:sp>
        <p:nvSpPr>
          <p:cNvPr id="5" name="Rectangle 5"/>
          <p:cNvSpPr>
            <a:spLocks/>
          </p:cNvSpPr>
          <p:nvPr/>
        </p:nvSpPr>
        <p:spPr bwMode="auto">
          <a:xfrm>
            <a:off x="671513" y="3130550"/>
            <a:ext cx="79263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List substituents alphabetically and number so that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“1”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and the next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lowest possible number are in the name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.</a:t>
            </a:r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816452" y="6050757"/>
            <a:ext cx="74723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ヒラギノ角ゴ Pro W3" pitchFamily="-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incorporated substituent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is given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1-position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0"/>
          <a:stretch/>
        </p:blipFill>
        <p:spPr>
          <a:xfrm>
            <a:off x="304800" y="1360170"/>
            <a:ext cx="8534400" cy="1577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888206" y="4124960"/>
            <a:ext cx="7280809" cy="1844039"/>
          </a:xfrm>
          <a:prstGeom prst="rect">
            <a:avLst/>
          </a:prstGeom>
        </p:spPr>
      </p:pic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8FA07D74-DB08-1244-2D4A-76977CB6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0810" y="6436519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24BB0BF9-13A6-8584-992D-36D273E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61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23431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Benzene is an Aromatic Compound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1671638" y="5486400"/>
            <a:ext cx="58848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It is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unusually stable compound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103188" y="4191000"/>
            <a:ext cx="9040812" cy="116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Benzene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cyclic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, is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planar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,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has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interrupted cloud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electrons,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</a:t>
            </a:r>
          </a:p>
          <a:p>
            <a:pPr marL="396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and has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F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three pairs of electrons in the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 cloud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 pitchFamily="-84" charset="-128"/>
              </a:rPr>
              <a:t>.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42443" y="5963784"/>
            <a:ext cx="3059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ヒラギノ角ゴ Pro W3" pitchFamily="-84" charset="-128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itchFamily="-84" charset="-128"/>
              </a:rPr>
              <a:t>Benzene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ヒラギノ角ゴ ProN W3" pitchFamily="-84" charset="-128"/>
              </a:rPr>
              <a:t>aromatic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pitchFamily="-84" charset="-128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"/>
          <a:stretch/>
        </p:blipFill>
        <p:spPr>
          <a:xfrm>
            <a:off x="1346835" y="1303020"/>
            <a:ext cx="6095365" cy="2685771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B50731E-5D89-55E4-1E54-223F27D5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833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8" name="מציין מיקום של מספר שקופית 7">
            <a:extLst>
              <a:ext uri="{FF2B5EF4-FFF2-40B4-BE49-F238E27FC236}">
                <a16:creationId xmlns:a16="http://schemas.microsoft.com/office/drawing/2014/main" id="{6481E4A1-7B54-CCE3-CD2B-3D37AAA2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70638"/>
            <a:ext cx="2133600" cy="476250"/>
          </a:xfrm>
        </p:spPr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0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Molecular Orbital Description of Benzene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6 p-orbitals combine to give:</a:t>
            </a:r>
          </a:p>
          <a:p>
            <a:pPr lvl="1"/>
            <a:r>
              <a:rPr lang="en-US" altLang="en-US"/>
              <a:t>Three bonding orbitals with 6 </a:t>
            </a:r>
            <a:r>
              <a:rPr lang="en-US" altLang="en-US">
                <a:sym typeface="Symbol" panose="05050102010706020507" pitchFamily="18" charset="2"/>
              </a:rPr>
              <a:t> electrons</a:t>
            </a:r>
          </a:p>
          <a:p>
            <a:pPr lvl="1"/>
            <a:r>
              <a:rPr lang="en-US" altLang="en-US"/>
              <a:t>Three antibonding with no electrons</a:t>
            </a:r>
          </a:p>
          <a:p>
            <a:r>
              <a:rPr lang="en-US" altLang="en-US"/>
              <a:t>Orbitals with the same energy are degenerate</a:t>
            </a:r>
          </a:p>
        </p:txBody>
      </p:sp>
      <p:pic>
        <p:nvPicPr>
          <p:cNvPr id="34820" name="Picture 6" descr="15_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71341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637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Molecular Orbital Description </a:t>
            </a:r>
            <a:b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of Aromaticity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22274" y="4924991"/>
            <a:ext cx="8420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 compound with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odd number of pairs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electrons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has completely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filled bonding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molecular orbitals.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4662D9D-A924-1368-B779-B7998DB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anose="020B0600070205080204" pitchFamily="34" charset="-128"/>
                <a:cs typeface="Arial"/>
              </a:rPr>
              <a:t>תרכובות ארומטיות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EF2D3F-3BF5-D274-A23D-2A5CA970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C18E4-EDA4-4B2E-AD2D-4BBF429715C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pic>
        <p:nvPicPr>
          <p:cNvPr id="7" name="Picture 1" descr="00001sd46.jpg">
            <a:extLst>
              <a:ext uri="{FF2B5EF4-FFF2-40B4-BE49-F238E27FC236}">
                <a16:creationId xmlns:a16="http://schemas.microsoft.com/office/drawing/2014/main" id="{1FF5C597-9C1E-5BB1-09A6-274E3AFA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9"/>
          <a:stretch>
            <a:fillRect/>
          </a:stretch>
        </p:blipFill>
        <p:spPr bwMode="auto">
          <a:xfrm>
            <a:off x="236493" y="1304443"/>
            <a:ext cx="89154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1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6370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Examples of Compounds </a:t>
            </a:r>
            <a:b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That Are Not Aromatic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1774" y="4765458"/>
            <a:ext cx="8683626" cy="159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Cyclobutadiene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has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even number of pairs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electrons.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Cyclooctatetraene has 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even number of pairs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electrons,   			and it is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not planar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1"/>
          <a:stretch/>
        </p:blipFill>
        <p:spPr>
          <a:xfrm>
            <a:off x="1781617" y="2096798"/>
            <a:ext cx="5495483" cy="1873908"/>
          </a:xfrm>
          <a:prstGeom prst="rect">
            <a:avLst/>
          </a:prstGeom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4F7EF1BB-F64C-6EC5-5815-11203890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/>
              <a:t>תרכובות ארומטיות 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09F6D4-08E7-E76A-0941-9CFD45C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0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289714"/>
            <a:ext cx="9144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Nonaromatic and Aromatic Compounds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83091" y="1546438"/>
            <a:ext cx="2587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not aromatic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because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it has an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sp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3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carbon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36366" y="3130556"/>
            <a:ext cx="2587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not aromatic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because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it has an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even number of pairs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of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electrons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70311" y="5105318"/>
            <a:ext cx="1536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aromatic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"/>
          <a:stretch/>
        </p:blipFill>
        <p:spPr>
          <a:xfrm>
            <a:off x="1267347" y="1440190"/>
            <a:ext cx="1780653" cy="157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"/>
          <a:stretch/>
        </p:blipFill>
        <p:spPr>
          <a:xfrm>
            <a:off x="2493818" y="3258219"/>
            <a:ext cx="1738400" cy="1725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"/>
          <a:stretch/>
        </p:blipFill>
        <p:spPr>
          <a:xfrm>
            <a:off x="4232218" y="4984180"/>
            <a:ext cx="1638677" cy="1708909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8404E78-2498-7D40-C8AB-AF639392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4379" y="6504167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ACD61AA3-346A-990D-91BB-3AA4574D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0501" y="6266042"/>
            <a:ext cx="2133600" cy="476250"/>
          </a:xfrm>
        </p:spPr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185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How Do We Know That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Cyclopentadiene’s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Lone-Pair Electrons Are 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Electrons?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6411" y="4005064"/>
            <a:ext cx="8420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If a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lone pair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can be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used to form a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bond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in a resonance contributor,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   the lone-pair electrons are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π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sym typeface="Symbol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electrons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8"/>
          <a:stretch/>
        </p:blipFill>
        <p:spPr>
          <a:xfrm>
            <a:off x="152400" y="1340768"/>
            <a:ext cx="8534400" cy="2583873"/>
          </a:xfrm>
          <a:prstGeom prst="rect">
            <a:avLst/>
          </a:prstGeom>
        </p:spPr>
      </p:pic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E4699B2B-9BF8-7782-6349-B71BFD4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91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he-IL" dirty="0"/>
              <a:t>תרכובות ארומטיות </a:t>
            </a:r>
            <a:endParaRPr lang="en-US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A64E48-3BD0-F702-D2D3-1E2E2FFE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09134"/>
            <a:ext cx="2133600" cy="476250"/>
          </a:xfrm>
        </p:spPr>
        <p:txBody>
          <a:bodyPr/>
          <a:lstStyle/>
          <a:p>
            <a:pPr>
              <a:defRPr/>
            </a:pPr>
            <a:fld id="{059C18E4-EDA4-4B2E-AD2D-4BBF429715C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4735466-5D2D-0610-FA26-C5B50D8C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70280"/>
            <a:ext cx="6336704" cy="168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57A2C3D4-1D8D-0218-678A-0D51167DDF0C}"/>
              </a:ext>
            </a:extLst>
          </p:cNvPr>
          <p:cNvSpPr txBox="1"/>
          <p:nvPr/>
        </p:nvSpPr>
        <p:spPr>
          <a:xfrm>
            <a:off x="152400" y="4856087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מימנים יחסית חומציים-נוצר אניון ארומטי-יציב</a:t>
            </a:r>
          </a:p>
        </p:txBody>
      </p:sp>
    </p:spTree>
    <p:extLst>
      <p:ext uri="{BB962C8B-B14F-4D97-AF65-F5344CB8AC3E}">
        <p14:creationId xmlns:p14="http://schemas.microsoft.com/office/powerpoint/2010/main" val="3293669884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lIns="0" tIns="0" rIns="40639" bIns="0"/>
      <a:lstStyle>
        <a:defPPr marL="39688" algn="ctr">
          <a:defRPr sz="3600" b="0" dirty="0">
            <a:solidFill>
              <a:schemeClr val="tx1"/>
            </a:solidFill>
            <a:ea typeface="MS PGothic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1113</Words>
  <Application>Microsoft Office PowerPoint</Application>
  <PresentationFormat>‫הצגה על המסך (4:3)</PresentationFormat>
  <Paragraphs>184</Paragraphs>
  <Slides>31</Slides>
  <Notes>3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5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43" baseType="lpstr">
      <vt:lpstr>Arial</vt:lpstr>
      <vt:lpstr>Calibri</vt:lpstr>
      <vt:lpstr>David</vt:lpstr>
      <vt:lpstr>Times New Roman</vt:lpstr>
      <vt:lpstr>Times-Roman</vt:lpstr>
      <vt:lpstr>Wingdings</vt:lpstr>
      <vt:lpstr>2_Default Design</vt:lpstr>
      <vt:lpstr>Custom Design</vt:lpstr>
      <vt:lpstr>4_Default Design</vt:lpstr>
      <vt:lpstr>1_Layers</vt:lpstr>
      <vt:lpstr>Default Design</vt:lpstr>
      <vt:lpstr>CS ChemDraw Drawing</vt:lpstr>
      <vt:lpstr>מצגת של PowerPoint‏</vt:lpstr>
      <vt:lpstr>מצגת של PowerPoint‏</vt:lpstr>
      <vt:lpstr>The Hückel 4n + 2 Rule</vt:lpstr>
      <vt:lpstr>מצגת של PowerPoint‏</vt:lpstr>
      <vt:lpstr>Molecular Orbital Description of Benzene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תרכובות ארומטיות</dc:title>
  <dc:creator>ענאן</dc:creator>
  <cp:lastModifiedBy>Arisha Anan Hadj Yiehye</cp:lastModifiedBy>
  <cp:revision>153</cp:revision>
  <dcterms:created xsi:type="dcterms:W3CDTF">2011-10-14T03:30:08Z</dcterms:created>
  <dcterms:modified xsi:type="dcterms:W3CDTF">2022-08-21T06:40:04Z</dcterms:modified>
</cp:coreProperties>
</file>