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6" r:id="rId1"/>
    <p:sldMasterId id="2147484145" r:id="rId2"/>
    <p:sldMasterId id="2147484157" r:id="rId3"/>
    <p:sldMasterId id="2147484169" r:id="rId4"/>
    <p:sldMasterId id="2147484171" r:id="rId5"/>
    <p:sldMasterId id="2147484183" r:id="rId6"/>
    <p:sldMasterId id="2147484195" r:id="rId7"/>
    <p:sldMasterId id="2147484207" r:id="rId8"/>
  </p:sldMasterIdLst>
  <p:notesMasterIdLst>
    <p:notesMasterId r:id="rId162"/>
  </p:notesMasterIdLst>
  <p:sldIdLst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2" r:id="rId29"/>
    <p:sldId id="283" r:id="rId30"/>
    <p:sldId id="284" r:id="rId31"/>
    <p:sldId id="285" r:id="rId32"/>
    <p:sldId id="286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502" r:id="rId44"/>
    <p:sldId id="503" r:id="rId45"/>
    <p:sldId id="504" r:id="rId46"/>
    <p:sldId id="303" r:id="rId47"/>
    <p:sldId id="304" r:id="rId48"/>
    <p:sldId id="506" r:id="rId49"/>
    <p:sldId id="507" r:id="rId50"/>
    <p:sldId id="508" r:id="rId51"/>
    <p:sldId id="509" r:id="rId52"/>
    <p:sldId id="510" r:id="rId53"/>
    <p:sldId id="511" r:id="rId54"/>
    <p:sldId id="512" r:id="rId55"/>
    <p:sldId id="513" r:id="rId56"/>
    <p:sldId id="514" r:id="rId57"/>
    <p:sldId id="515" r:id="rId58"/>
    <p:sldId id="566" r:id="rId59"/>
    <p:sldId id="567" r:id="rId60"/>
    <p:sldId id="329" r:id="rId61"/>
    <p:sldId id="584" r:id="rId62"/>
    <p:sldId id="585" r:id="rId63"/>
    <p:sldId id="518" r:id="rId64"/>
    <p:sldId id="519" r:id="rId65"/>
    <p:sldId id="520" r:id="rId66"/>
    <p:sldId id="521" r:id="rId67"/>
    <p:sldId id="522" r:id="rId68"/>
    <p:sldId id="523" r:id="rId69"/>
    <p:sldId id="524" r:id="rId70"/>
    <p:sldId id="526" r:id="rId71"/>
    <p:sldId id="327" r:id="rId72"/>
    <p:sldId id="542" r:id="rId73"/>
    <p:sldId id="543" r:id="rId74"/>
    <p:sldId id="544" r:id="rId75"/>
    <p:sldId id="545" r:id="rId76"/>
    <p:sldId id="546" r:id="rId77"/>
    <p:sldId id="547" r:id="rId78"/>
    <p:sldId id="548" r:id="rId79"/>
    <p:sldId id="549" r:id="rId80"/>
    <p:sldId id="550" r:id="rId81"/>
    <p:sldId id="551" r:id="rId82"/>
    <p:sldId id="555" r:id="rId83"/>
    <p:sldId id="305" r:id="rId84"/>
    <p:sldId id="385" r:id="rId85"/>
    <p:sldId id="306" r:id="rId86"/>
    <p:sldId id="307" r:id="rId87"/>
    <p:sldId id="308" r:id="rId88"/>
    <p:sldId id="386" r:id="rId89"/>
    <p:sldId id="556" r:id="rId90"/>
    <p:sldId id="557" r:id="rId91"/>
    <p:sldId id="310" r:id="rId92"/>
    <p:sldId id="558" r:id="rId93"/>
    <p:sldId id="559" r:id="rId94"/>
    <p:sldId id="560" r:id="rId95"/>
    <p:sldId id="312" r:id="rId96"/>
    <p:sldId id="313" r:id="rId97"/>
    <p:sldId id="561" r:id="rId98"/>
    <p:sldId id="562" r:id="rId99"/>
    <p:sldId id="563" r:id="rId100"/>
    <p:sldId id="564" r:id="rId101"/>
    <p:sldId id="499" r:id="rId102"/>
    <p:sldId id="316" r:id="rId103"/>
    <p:sldId id="318" r:id="rId104"/>
    <p:sldId id="320" r:id="rId105"/>
    <p:sldId id="321" r:id="rId106"/>
    <p:sldId id="324" r:id="rId107"/>
    <p:sldId id="565" r:id="rId108"/>
    <p:sldId id="325" r:id="rId109"/>
    <p:sldId id="381" r:id="rId110"/>
    <p:sldId id="330" r:id="rId111"/>
    <p:sldId id="568" r:id="rId112"/>
    <p:sldId id="569" r:id="rId113"/>
    <p:sldId id="332" r:id="rId114"/>
    <p:sldId id="333" r:id="rId115"/>
    <p:sldId id="334" r:id="rId116"/>
    <p:sldId id="335" r:id="rId117"/>
    <p:sldId id="336" r:id="rId118"/>
    <p:sldId id="337" r:id="rId119"/>
    <p:sldId id="338" r:id="rId120"/>
    <p:sldId id="339" r:id="rId121"/>
    <p:sldId id="340" r:id="rId122"/>
    <p:sldId id="570" r:id="rId123"/>
    <p:sldId id="341" r:id="rId124"/>
    <p:sldId id="571" r:id="rId125"/>
    <p:sldId id="342" r:id="rId126"/>
    <p:sldId id="382" r:id="rId127"/>
    <p:sldId id="345" r:id="rId128"/>
    <p:sldId id="346" r:id="rId129"/>
    <p:sldId id="347" r:id="rId130"/>
    <p:sldId id="348" r:id="rId131"/>
    <p:sldId id="349" r:id="rId132"/>
    <p:sldId id="350" r:id="rId133"/>
    <p:sldId id="352" r:id="rId134"/>
    <p:sldId id="353" r:id="rId135"/>
    <p:sldId id="354" r:id="rId136"/>
    <p:sldId id="383" r:id="rId137"/>
    <p:sldId id="379" r:id="rId138"/>
    <p:sldId id="572" r:id="rId139"/>
    <p:sldId id="573" r:id="rId140"/>
    <p:sldId id="574" r:id="rId141"/>
    <p:sldId id="575" r:id="rId142"/>
    <p:sldId id="576" r:id="rId143"/>
    <p:sldId id="577" r:id="rId144"/>
    <p:sldId id="357" r:id="rId145"/>
    <p:sldId id="358" r:id="rId146"/>
    <p:sldId id="360" r:id="rId147"/>
    <p:sldId id="361" r:id="rId148"/>
    <p:sldId id="363" r:id="rId149"/>
    <p:sldId id="364" r:id="rId150"/>
    <p:sldId id="578" r:id="rId151"/>
    <p:sldId id="579" r:id="rId152"/>
    <p:sldId id="580" r:id="rId153"/>
    <p:sldId id="581" r:id="rId154"/>
    <p:sldId id="365" r:id="rId155"/>
    <p:sldId id="582" r:id="rId156"/>
    <p:sldId id="583" r:id="rId157"/>
    <p:sldId id="366" r:id="rId158"/>
    <p:sldId id="370" r:id="rId159"/>
    <p:sldId id="384" r:id="rId160"/>
    <p:sldId id="372" r:id="rId16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159" Type="http://schemas.openxmlformats.org/officeDocument/2006/relationships/slide" Target="slides/slide151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53" Type="http://schemas.openxmlformats.org/officeDocument/2006/relationships/slide" Target="slides/slide45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149" Type="http://schemas.openxmlformats.org/officeDocument/2006/relationships/slide" Target="slides/slide14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22" Type="http://schemas.openxmlformats.org/officeDocument/2006/relationships/slide" Target="slides/slide14.xml"/><Relationship Id="rId43" Type="http://schemas.openxmlformats.org/officeDocument/2006/relationships/slide" Target="slides/slide35.xml"/><Relationship Id="rId64" Type="http://schemas.openxmlformats.org/officeDocument/2006/relationships/slide" Target="slides/slide56.xml"/><Relationship Id="rId118" Type="http://schemas.openxmlformats.org/officeDocument/2006/relationships/slide" Target="slides/slide110.xml"/><Relationship Id="rId139" Type="http://schemas.openxmlformats.org/officeDocument/2006/relationships/slide" Target="slides/slide131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45" Type="http://schemas.openxmlformats.org/officeDocument/2006/relationships/slide" Target="slides/slide137.xml"/><Relationship Id="rId161" Type="http://schemas.openxmlformats.org/officeDocument/2006/relationships/slide" Target="slides/slide153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151" Type="http://schemas.openxmlformats.org/officeDocument/2006/relationships/slide" Target="slides/slide143.xml"/><Relationship Id="rId156" Type="http://schemas.openxmlformats.org/officeDocument/2006/relationships/slide" Target="slides/slide14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slide" Target="slides/slide133.xml"/><Relationship Id="rId146" Type="http://schemas.openxmlformats.org/officeDocument/2006/relationships/slide" Target="slides/slide138.xml"/><Relationship Id="rId167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16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52" Type="http://schemas.openxmlformats.org/officeDocument/2006/relationships/slide" Target="slides/slide14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48" Type="http://schemas.openxmlformats.org/officeDocument/2006/relationships/slide" Target="slides/slide140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6" Type="http://schemas.openxmlformats.org/officeDocument/2006/relationships/slide" Target="slides/slide8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slide" Target="slides/slide136.xml"/><Relationship Id="rId90" Type="http://schemas.openxmlformats.org/officeDocument/2006/relationships/slide" Target="slides/slide82.xml"/><Relationship Id="rId165" Type="http://schemas.openxmlformats.org/officeDocument/2006/relationships/theme" Target="theme/theme1.xml"/><Relationship Id="rId27" Type="http://schemas.openxmlformats.org/officeDocument/2006/relationships/slide" Target="slides/slide19.xml"/><Relationship Id="rId48" Type="http://schemas.openxmlformats.org/officeDocument/2006/relationships/slide" Target="slides/slide40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34" Type="http://schemas.openxmlformats.org/officeDocument/2006/relationships/slide" Target="slides/slide126.xml"/><Relationship Id="rId80" Type="http://schemas.openxmlformats.org/officeDocument/2006/relationships/slide" Target="slides/slide72.xml"/><Relationship Id="rId155" Type="http://schemas.openxmlformats.org/officeDocument/2006/relationships/slide" Target="slides/slide1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n Arisha" userId="576eaaaa7b72ef4b" providerId="LiveId" clId="{88CA5BD4-F058-4D70-A8F4-65BB426C440F}"/>
    <pc:docChg chg="modSld sldOrd">
      <pc:chgData name="Anan Arisha" userId="576eaaaa7b72ef4b" providerId="LiveId" clId="{88CA5BD4-F058-4D70-A8F4-65BB426C440F}" dt="2023-03-04T05:40:19.800" v="7" actId="108"/>
      <pc:docMkLst>
        <pc:docMk/>
      </pc:docMkLst>
      <pc:sldChg chg="modSp mod ord">
        <pc:chgData name="Anan Arisha" userId="576eaaaa7b72ef4b" providerId="LiveId" clId="{88CA5BD4-F058-4D70-A8F4-65BB426C440F}" dt="2023-03-04T05:40:19.800" v="7" actId="108"/>
        <pc:sldMkLst>
          <pc:docMk/>
          <pc:sldMk cId="2508413163" sldId="547"/>
        </pc:sldMkLst>
        <pc:spChg chg="mod">
          <ac:chgData name="Anan Arisha" userId="576eaaaa7b72ef4b" providerId="LiveId" clId="{88CA5BD4-F058-4D70-A8F4-65BB426C440F}" dt="2023-03-04T05:40:19.800" v="7" actId="108"/>
          <ac:spMkLst>
            <pc:docMk/>
            <pc:sldMk cId="2508413163" sldId="54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DD48270-3DE4-4A6B-823E-1D3CBBEE8423}" type="datetimeFigureOut">
              <a:rPr lang="he-IL" smtClean="0"/>
              <a:t>י"א/אדר/תשפ"ג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3F4A705-7E99-4C36-8E93-A5EAFBF6811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087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A14BD-9F99-AF4C-978D-DEC0B6CFE8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3E5225-FFDC-7440-87AA-DCA88B01CE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1F4E-8490-4709-9795-4E4E21119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1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9E24F-49B8-4124-A8A7-79A9BDE8D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92FB5-A69C-47D8-98F5-96BE0A4E4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8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ea typeface="ヒラギノ角ゴ Pro W3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295091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9C589-48F5-496E-AA9B-63B42B268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38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C6E81-49F3-4216-A2BD-F0D0173EA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38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D0A44-FDAE-4176-9C89-40C17A088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70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9440C-D85C-4F22-B2D2-E14D96F58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8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D86A8-1E68-432E-8E9F-5E28F7168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854CF-FA92-435E-A039-833D9C61CB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04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FEAF7-84CD-4D71-BF06-FA34CA87E0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3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47DB3-49FB-4BAD-8D4A-0D24575F7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04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50315-7F25-467D-AB63-610A66EA4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28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61E2D-EE38-40CF-88B4-C27396BD12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18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8871A-7170-417F-9368-F539F05C29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6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3D31F-86D1-4A6C-9910-F1ACDFD27F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36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6993D993-049E-40CF-BCB7-CD0A2FAF0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31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123BCC69-C7A8-4F34-9B8F-4810E2180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68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DDE33323-494D-4EB0-9DF9-1F4A85FD5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66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D06E35C8-79D2-4335-84F6-07F0FB4C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39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81B3941-102F-48CA-9C28-116B52CF9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83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78373311-790B-4C1B-AD09-0971728FE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2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9713C-6A07-414F-AD0A-214AFB47D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99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57A5916A-C8E0-46ED-B8EE-8070C3CD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60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29B0A40F-9E65-4A27-93E6-5CBF7A8AA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42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439BAFCA-4E32-4ECF-BD65-4DCC2722E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9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C55830E5-F397-4F76-A535-79FCB4A25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11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023450C3-906A-41C6-A10F-51621948D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09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37931725" indent="-37474525"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>
                <a:ea typeface="ヒラギノ角ゴ Pro W3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61355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C0AF-32A2-4702-A945-0E6C752BF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96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11F3E-6818-47F1-91DF-AB7C8A693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23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C8141-58B5-429B-B866-07657FF25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585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66D30-924D-42A2-AA9E-9A5FCCC15E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80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24CB2-4789-4C77-94DC-689D4C825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0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646CF-51B7-4B18-A637-E00A5AC2B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448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CB3EC-D03E-4083-AD06-631860403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388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18E4-EDA4-4B2E-AD2D-4BBF42971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873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A53C4-F356-4FE0-A6DB-951E5AE7A0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529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BA417-DC0D-4B9B-BE1D-6DE7D171A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275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78D3-5E36-4ED6-B740-BEDBD8B2E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21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2B21-7448-4A94-8F5F-063107E5E3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801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AB743-8AAF-A548-A545-B9165566E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26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CA704-DC66-9843-B137-25E54693F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5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0F472-8976-8642-9F1C-C761EB94CA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49DDC-F3C0-430A-84F6-C69AE9BD6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6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0B21A-0E9B-DF47-8EF8-3F34C0848B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620F3-8B24-844F-8378-9836B2D08A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22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BE904-0710-FD4A-9B40-8BD76256F4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00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AF660-90A1-9944-A04B-A4A33B753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49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2BEA6-1C17-0041-910B-CEFB189992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293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7DAA6-E3DA-6C44-A4CD-742841B085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58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44FF4-6C92-9A49-A1BC-93B1A5C45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D10F5-FB48-AE43-8D0A-C18688E2BC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45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52A17A8-E64E-C945-935B-A09712FB63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43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CE59EAF-DCB6-B14A-8E2D-1C46550D1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83FB3-7CC8-40E6-8870-B8C42965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7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DA8697F-A17A-B74C-A0DF-1A4D10EF5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99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45C59B8-96F0-0843-B964-1823C5D7E8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24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F09F999-14D1-6748-8996-BB1C456641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5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BB630AA-EB74-6C42-B9E4-1AEE11F84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01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273D5CE-3D98-BF44-AF10-01E8CF92F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4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43B00B3-09B8-4840-AE9B-FA09AF8958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51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DF616AC-C74D-EF4D-BE65-D59D31D996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03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1789995-3585-CE47-A9DA-830D13AE5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94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816C0E6-FA4A-AA42-915F-72F8675E26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1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8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90722-BFEC-44AC-BAA3-4F0592B34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83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72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48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083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0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75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79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905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ציור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6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65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5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8D5EA-D1F3-417F-A618-A97C7EACF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8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CD8B3-4D05-4A26-BD52-72C0B1FA9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6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34" charset="-128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34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>
                <a:solidFill>
                  <a:srgbClr val="000000"/>
                </a:solidFill>
                <a:sym typeface="Arial" pitchFamily="34" charset="0"/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F5FC441-974A-4E86-A86D-94D17F37256D}" type="slidenum">
              <a:rPr lang="en-US">
                <a:solidFill>
                  <a:srgbClr val="000000"/>
                </a:solidFill>
                <a:sym typeface="Arial" pitchFamily="34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2055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ea typeface="ヒラギノ角ゴ Pro W3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6438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>
                <a:solidFill>
                  <a:srgbClr val="000000"/>
                </a:solidFill>
              </a:rPr>
              <a:t>אלדהידים, קטונים ותגובות על פחמן אלפא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ＭＳ Ｐゴシック" pitchFamily="34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5F9F021-E1C0-4155-84BC-4746E3D1FD72}" type="slidenum">
              <a:rPr lang="en-US">
                <a:solidFill>
                  <a:srgbClr val="000000"/>
                </a:solidFill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347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803CAE0-E4D9-4051-BFD3-59C06F5FB94B}" type="slidenum">
              <a:rPr lang="en-US"/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000000"/>
                </a:solidFill>
                <a:ea typeface="ヒラギノ角ゴ Pro W3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73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 charset="0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MS PGothic" pitchFamily="34" charset="-128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ＭＳ Ｐゴシック" pitchFamily="34" charset="-128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ＭＳ Ｐゴシック" pitchFamily="34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b="1">
                <a:solidFill>
                  <a:srgbClr val="000000"/>
                </a:solidFill>
                <a:sym typeface="Arial" pitchFamily="34" charset="0"/>
              </a:rPr>
              <a:t>אלדהידים, קטונים ותגובות על פחמן אלפא</a:t>
            </a:r>
            <a:endParaRPr lang="en-US" b="1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ＭＳ Ｐゴシック" pitchFamily="34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FE7AE15-86D7-4C45-B077-08E3C2707D1B}" type="slidenum">
              <a:rPr lang="en-US" b="1">
                <a:solidFill>
                  <a:srgbClr val="000000"/>
                </a:solidFill>
                <a:sym typeface="Arial" pitchFamily="34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000000"/>
              </a:solidFill>
              <a:sym typeface="Arial" pitchFamily="34" charset="0"/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37931725" indent="-37474525"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eaLnBrk="0" hangingPunct="0"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0">
                <a:ea typeface="ヒラギノ角ゴ Pro W3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2338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1AD720-638B-4327-8DA5-E4D1E3EE4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 dirty="0">
                <a:solidFill>
                  <a:srgbClr val="000000"/>
                </a:solidFill>
                <a:ea typeface="ヒラギノ角ゴ Pro W3" charset="-128"/>
              </a:rPr>
              <a:t>© 2017 Pearson Education, Inc.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50241" y="-10048"/>
            <a:ext cx="9144000" cy="118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180214"/>
          </a:xfrm>
          <a:prstGeom prst="rect">
            <a:avLst/>
          </a:prstGeom>
          <a:solidFill>
            <a:srgbClr val="33339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0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33399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7171380-11D7-7C40-8E47-D410AA81018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50241" y="-10048"/>
            <a:ext cx="9144000" cy="118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180214"/>
          </a:xfrm>
          <a:prstGeom prst="rect">
            <a:avLst/>
          </a:prstGeom>
          <a:solidFill>
            <a:srgbClr val="33339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2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fld id="{8383D9BA-CEBD-E649-ABEA-2B46B887C60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2675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66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" charset="0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אלדהידים, קטונים ותגובות על פחמן אלפא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AC9-109E-4E4D-92F9-530E51D9A3A2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9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hf hd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5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5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5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5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5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5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5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5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2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/>
          </p:cNvSpPr>
          <p:nvPr/>
        </p:nvSpPr>
        <p:spPr bwMode="auto">
          <a:xfrm>
            <a:off x="0" y="18648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Aldehydes and Ketones</a:t>
            </a: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2070100" y="4455037"/>
            <a:ext cx="4078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formaldehyde: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two hydrogens</a:t>
            </a: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2095500" y="4971504"/>
            <a:ext cx="6144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aldehyde: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hydrogen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and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alkyl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group</a:t>
            </a:r>
          </a:p>
        </p:txBody>
      </p:sp>
      <p:sp>
        <p:nvSpPr>
          <p:cNvPr id="8" name="Rectangle 8"/>
          <p:cNvSpPr>
            <a:spLocks/>
          </p:cNvSpPr>
          <p:nvPr/>
        </p:nvSpPr>
        <p:spPr bwMode="auto">
          <a:xfrm>
            <a:off x="2146300" y="5500670"/>
            <a:ext cx="3726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ketone: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two alkyl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groups</a:t>
            </a:r>
          </a:p>
        </p:txBody>
      </p:sp>
      <p:pic>
        <p:nvPicPr>
          <p:cNvPr id="2" name="Picture 1" descr="16_Pg739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1"/>
          <a:stretch/>
        </p:blipFill>
        <p:spPr>
          <a:xfrm>
            <a:off x="927100" y="1828800"/>
            <a:ext cx="7124700" cy="1812982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7788808-9582-A7CD-95E3-895C304A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6EF71B4-09AD-F36A-D540-4ECC90EF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062805B1-7556-E7B3-2A28-F012C3A4FF1E}"/>
              </a:ext>
            </a:extLst>
          </p:cNvPr>
          <p:cNvSpPr/>
          <p:nvPr/>
        </p:nvSpPr>
        <p:spPr>
          <a:xfrm>
            <a:off x="0" y="1162276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e-IL" dirty="0">
                <a:solidFill>
                  <a:prstClr val="black"/>
                </a:solidFill>
                <a:latin typeface="David" pitchFamily="34" charset="-79"/>
                <a:cs typeface="David" pitchFamily="34" charset="-79"/>
              </a:rPr>
              <a:t>פורמלין משמש לשימור רקמות</a:t>
            </a:r>
          </a:p>
        </p:txBody>
      </p:sp>
    </p:spTree>
    <p:extLst>
      <p:ext uri="{BB962C8B-B14F-4D97-AF65-F5344CB8AC3E}">
        <p14:creationId xmlns:p14="http://schemas.microsoft.com/office/powerpoint/2010/main" val="4164006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_Pg743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>
          <a:xfrm>
            <a:off x="304800" y="2997200"/>
            <a:ext cx="8534400" cy="1485900"/>
          </a:xfrm>
          <a:prstGeom prst="rect">
            <a:avLst/>
          </a:prstGeom>
        </p:spPr>
      </p:pic>
      <p:sp>
        <p:nvSpPr>
          <p:cNvPr id="4" name="Rectangle 4"/>
          <p:cNvSpPr>
            <a:spLocks/>
          </p:cNvSpPr>
          <p:nvPr/>
        </p:nvSpPr>
        <p:spPr bwMode="auto">
          <a:xfrm>
            <a:off x="0" y="130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Naming Compounds with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Two Functional Groups</a:t>
            </a:r>
          </a:p>
        </p:txBody>
      </p:sp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0E28A519-3F14-F99B-BBD4-9AF9A0CB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006D7EC-EA6A-9481-5D4B-C4298D36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842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 txBox="1">
            <a:spLocks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Kinetic and Thermodynamic Products</a:t>
            </a:r>
          </a:p>
        </p:txBody>
      </p:sp>
      <p:sp>
        <p:nvSpPr>
          <p:cNvPr id="41988" name="TextBox 1"/>
          <p:cNvSpPr txBox="1">
            <a:spLocks noChangeArrowheads="1"/>
          </p:cNvSpPr>
          <p:nvPr/>
        </p:nvSpPr>
        <p:spPr bwMode="auto">
          <a:xfrm>
            <a:off x="5410200" y="1219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thermodynamic enolate 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152400" y="4941168"/>
            <a:ext cx="89916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2,6-Dimethylcyclohexanone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major product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if the reaction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irreversible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LDA at −78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rPr>
              <a:t>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2,2-Dimethylcyclohexanone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the major product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if the reaction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reversible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LDA at 0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rPr>
              <a:t>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).</a:t>
            </a:r>
          </a:p>
        </p:txBody>
      </p:sp>
      <p:sp>
        <p:nvSpPr>
          <p:cNvPr id="41990" name="TextBox 1"/>
          <p:cNvSpPr txBox="1">
            <a:spLocks noChangeArrowheads="1"/>
          </p:cNvSpPr>
          <p:nvPr/>
        </p:nvSpPr>
        <p:spPr bwMode="auto">
          <a:xfrm>
            <a:off x="3810000" y="12192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kinetic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12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"/>
          <a:stretch/>
        </p:blipFill>
        <p:spPr>
          <a:xfrm>
            <a:off x="990600" y="2057400"/>
            <a:ext cx="7162800" cy="286338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841C0AC-AF70-DDF0-2650-1B6A91D16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5944" y="6409134"/>
            <a:ext cx="375205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093D3B0-3158-6831-8080-B5A651CA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0232" y="6323770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13CFB64-2B42-E7B7-6D1D-DFBC4A62A78A}"/>
              </a:ext>
            </a:extLst>
          </p:cNvPr>
          <p:cNvSpPr txBox="1"/>
          <p:nvPr/>
        </p:nvSpPr>
        <p:spPr>
          <a:xfrm>
            <a:off x="314908" y="152198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Box 2"/>
          <p:cNvSpPr txBox="1">
            <a:spLocks noChangeArrowheads="1"/>
          </p:cNvSpPr>
          <p:nvPr/>
        </p:nvSpPr>
        <p:spPr bwMode="auto">
          <a:xfrm>
            <a:off x="152400" y="3124200"/>
            <a:ext cx="913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formed faster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because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more accessible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more acidic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3014" name="TextBox 3"/>
          <p:cNvSpPr txBox="1">
            <a:spLocks noChangeArrowheads="1"/>
          </p:cNvSpPr>
          <p:nvPr/>
        </p:nvSpPr>
        <p:spPr bwMode="auto">
          <a:xfrm>
            <a:off x="685800" y="5943600"/>
            <a:ext cx="8089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more stable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because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double bond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more substituted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12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>
          <a:xfrm>
            <a:off x="2476500" y="1272811"/>
            <a:ext cx="4191000" cy="1576073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766DEF8-9D63-8967-23B4-BC6D88D6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7801" y="6356790"/>
            <a:ext cx="33401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229A542-A722-1589-2FCB-7E8584C3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</p:spPr>
        <p:txBody>
          <a:bodyPr/>
          <a:lstStyle/>
          <a:p>
            <a:fld id="{A85CA704-DC66-9843-B137-25E54693F08F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3B830E9-1D3C-7548-8DE1-C1F81AC2219E}"/>
              </a:ext>
            </a:extLst>
          </p:cNvPr>
          <p:cNvSpPr txBox="1"/>
          <p:nvPr/>
        </p:nvSpPr>
        <p:spPr>
          <a:xfrm>
            <a:off x="323528" y="20608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853C38E-6E29-32A9-705E-46C0DB772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3573016"/>
            <a:ext cx="4857750" cy="24479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41889AA-F593-1DBB-C1D2-CEEBB63C11BA}"/>
              </a:ext>
            </a:extLst>
          </p:cNvPr>
          <p:cNvSpPr txBox="1">
            <a:spLocks/>
          </p:cNvSpPr>
          <p:nvPr/>
        </p:nvSpPr>
        <p:spPr bwMode="auto">
          <a:xfrm>
            <a:off x="0" y="5908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The Kinetic </a:t>
            </a:r>
            <a:r>
              <a:rPr lang="en-US" sz="3200" dirty="0" err="1">
                <a:solidFill>
                  <a:srgbClr val="000000"/>
                </a:solidFill>
              </a:rPr>
              <a:t>Enolate</a:t>
            </a:r>
            <a:r>
              <a:rPr lang="en-US" sz="3200" dirty="0">
                <a:solidFill>
                  <a:srgbClr val="000000"/>
                </a:solidFill>
              </a:rPr>
              <a:t> Ion is Formed Faster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The </a:t>
            </a:r>
            <a:r>
              <a:rPr lang="en-US" sz="3200" dirty="0"/>
              <a:t>Thermodynamic </a:t>
            </a:r>
            <a:r>
              <a:rPr lang="en-US" sz="3200" dirty="0" err="1">
                <a:solidFill>
                  <a:srgbClr val="000000"/>
                </a:solidFill>
              </a:rPr>
              <a:t>Enolate</a:t>
            </a:r>
            <a:r>
              <a:rPr lang="en-US" sz="3200" dirty="0">
                <a:solidFill>
                  <a:srgbClr val="000000"/>
                </a:solidFill>
              </a:rPr>
              <a:t> Ion is More Stable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0" y="145703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Alkylating the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</a:t>
            </a: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762000" y="4953000"/>
            <a:ext cx="777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β-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of an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Symbol"/>
              </a:rPr>
              <a:t>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Symbol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-unsaturated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aldehyde or ketone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	  can 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alkylated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via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conjugate addition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15_UnFigure_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4"/>
          <a:stretch/>
        </p:blipFill>
        <p:spPr>
          <a:xfrm>
            <a:off x="304800" y="1905000"/>
            <a:ext cx="8534400" cy="2254365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C2C8370-2794-BF3D-1E26-C7397D29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F9AD30D-6D9B-D871-A621-BDA5ED6A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Conjugate Addition</a:t>
            </a:r>
          </a:p>
        </p:txBody>
      </p:sp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-25400" y="49530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attaching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to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Symbol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16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5"/>
          <a:stretch/>
        </p:blipFill>
        <p:spPr>
          <a:xfrm>
            <a:off x="304800" y="2209800"/>
            <a:ext cx="8534400" cy="1454074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9B50D4E-194B-0A0F-A37D-6AB676DC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2C04AC1-048B-22EC-D9E2-AD6B8D82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Michael Reactions</a:t>
            </a:r>
          </a:p>
        </p:txBody>
      </p:sp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0" y="56388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When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nucleophile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conjugate addition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 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reaction is called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Michael reaction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16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"/>
          <a:stretch/>
        </p:blipFill>
        <p:spPr>
          <a:xfrm>
            <a:off x="304800" y="1524000"/>
            <a:ext cx="8534400" cy="4042721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2B1A732-8B50-7AD9-95BC-85E4637C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6381750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4A306F7-585F-5BEF-6FA3-8B5FAA9D0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 txBox="1">
            <a:spLocks/>
          </p:cNvSpPr>
          <p:nvPr/>
        </p:nvSpPr>
        <p:spPr bwMode="auto">
          <a:xfrm>
            <a:off x="0" y="22225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a Michael Reaction</a:t>
            </a:r>
          </a:p>
        </p:txBody>
      </p:sp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0" y="50292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Michael reactions form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1,5-dicarbonyl compounds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16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"/>
          <a:stretch/>
        </p:blipFill>
        <p:spPr>
          <a:xfrm>
            <a:off x="304800" y="2286000"/>
            <a:ext cx="8534400" cy="181604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205CC43-9C57-A7B8-54FF-7A38CEF3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49B0CB6-9221-29D7-699D-A300326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Aldol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Addition Reaction</a:t>
            </a:r>
          </a:p>
        </p:txBody>
      </p:sp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457200" y="5105400"/>
            <a:ext cx="8382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One molecule of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aldehyde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electrophile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the other 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17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>
          <a:xfrm>
            <a:off x="1600200" y="2133600"/>
            <a:ext cx="5991097" cy="253920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65273AA-CE88-E245-C001-707A71ED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92BA5A6-9DC2-A811-2F9C-324B5978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Aldol Addition Reactions</a:t>
            </a: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533400" y="5334000"/>
            <a:ext cx="8305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product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Symbol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hydroxyaldehyde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Symbol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hydroxyketone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It has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twice as many carbons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as the reactant.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17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6"/>
          <a:stretch/>
        </p:blipFill>
        <p:spPr>
          <a:xfrm>
            <a:off x="1295400" y="1371600"/>
            <a:ext cx="6553200" cy="352338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609266C-B411-480F-D4B2-FAC3377D2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9134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4851C91-0BBB-167C-D831-5B8A4DC4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 txBox="1">
            <a:spLocks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the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Aldol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Addition</a:t>
            </a:r>
          </a:p>
        </p:txBody>
      </p:sp>
      <p:sp>
        <p:nvSpPr>
          <p:cNvPr id="54275" name="TextBox 1"/>
          <p:cNvSpPr txBox="1">
            <a:spLocks noChangeArrowheads="1"/>
          </p:cNvSpPr>
          <p:nvPr/>
        </p:nvSpPr>
        <p:spPr bwMode="auto">
          <a:xfrm>
            <a:off x="685800" y="5334000"/>
            <a:ext cx="777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starting material is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aldehyde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18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4"/>
          <a:stretch/>
        </p:blipFill>
        <p:spPr>
          <a:xfrm>
            <a:off x="0" y="2285999"/>
            <a:ext cx="9144000" cy="2288971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82FBBF2-E6B8-D34D-889A-A430F5CD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910C4AC-30AD-8C4D-1A22-00B283F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1"/>
          <p:cNvSpPr txBox="1">
            <a:spLocks noChangeArrowheads="1"/>
          </p:cNvSpPr>
          <p:nvPr/>
        </p:nvSpPr>
        <p:spPr bwMode="auto">
          <a:xfrm>
            <a:off x="685800" y="5181600"/>
            <a:ext cx="777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starting material 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the Aldol Addition</a:t>
            </a:r>
          </a:p>
        </p:txBody>
      </p:sp>
      <p:pic>
        <p:nvPicPr>
          <p:cNvPr id="2" name="Picture 1" descr="17_Pg818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"/>
          <a:stretch/>
        </p:blipFill>
        <p:spPr>
          <a:xfrm>
            <a:off x="152400" y="2286000"/>
            <a:ext cx="8839200" cy="2283598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0D1AB16-E0DE-746C-D41F-D6692E1C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AA9826C-7B44-BBC9-5C53-6E55EF8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5973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Aldehydes and Ketones (Electrophiles)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 with Nucleophiles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469900" y="5461000"/>
            <a:ext cx="8788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partial positive charge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carbonyl carbon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causes it to be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electrophile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 so it reacts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nucleophiles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pic>
        <p:nvPicPr>
          <p:cNvPr id="4" name="Picture 1" descr="17_Pg794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"/>
          <a:stretch>
            <a:fillRect/>
          </a:stretch>
        </p:blipFill>
        <p:spPr bwMode="auto">
          <a:xfrm>
            <a:off x="2482057" y="2349500"/>
            <a:ext cx="417988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009E7DC-05E6-7E0E-C35B-2C5C0937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944" y="6337126"/>
            <a:ext cx="353774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D441979-9449-9C41-CD8B-7FAA0B7C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8750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 Retro−Aldol Addition</a:t>
            </a:r>
          </a:p>
        </p:txBody>
      </p:sp>
      <p:pic>
        <p:nvPicPr>
          <p:cNvPr id="2" name="Picture 1" descr="17_Pg819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1"/>
          <a:stretch/>
        </p:blipFill>
        <p:spPr>
          <a:xfrm>
            <a:off x="304800" y="2895600"/>
            <a:ext cx="8534400" cy="1105574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F911AFF-A654-A199-DAE6-479F6DC2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16BD133-236E-BA61-949A-CADAC782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Acid-Catalyzed Dehydration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of the Product of an Aldol Addition</a:t>
            </a:r>
          </a:p>
        </p:txBody>
      </p:sp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0" y="4572000"/>
            <a:ext cx="91440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overall reaction is called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condensation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condensation reaction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combines two molecules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forming a C—C bond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while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removing a small molecule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(usually water or an alcohol).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19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/>
        </p:blipFill>
        <p:spPr>
          <a:xfrm>
            <a:off x="304800" y="1905000"/>
            <a:ext cx="8534400" cy="226419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BBB8D65-72C5-35F1-8115-3C71F096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65118"/>
            <a:ext cx="375205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B549940-6CA4-D772-F020-35B8DBB8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Base-Catalyzed Dehydration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of an Aldol Addition Product</a:t>
            </a:r>
          </a:p>
        </p:txBody>
      </p:sp>
      <p:sp>
        <p:nvSpPr>
          <p:cNvPr id="58371" name="TextBox 1"/>
          <p:cNvSpPr txBox="1">
            <a:spLocks noChangeArrowheads="1"/>
          </p:cNvSpPr>
          <p:nvPr/>
        </p:nvSpPr>
        <p:spPr bwMode="auto">
          <a:xfrm>
            <a:off x="685800" y="5638800"/>
            <a:ext cx="7772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elimination reaction is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E1cb reaction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5" name="Picture 4" descr="17_Pg819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1"/>
          <a:stretch/>
        </p:blipFill>
        <p:spPr>
          <a:xfrm>
            <a:off x="304800" y="1600200"/>
            <a:ext cx="8534400" cy="1105574"/>
          </a:xfrm>
          <a:prstGeom prst="rect">
            <a:avLst/>
          </a:prstGeom>
        </p:spPr>
      </p:pic>
      <p:pic>
        <p:nvPicPr>
          <p:cNvPr id="6" name="Picture 5" descr="17_Pg819_UnFigure_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/>
        </p:blipFill>
        <p:spPr>
          <a:xfrm>
            <a:off x="304800" y="2971800"/>
            <a:ext cx="8534400" cy="226419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0D9E02C8-E2D1-60A4-0F3B-C86A3C63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DA7D6299-C459-AC62-F126-E553ECF3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tle 1"/>
          <p:cNvSpPr txBox="1">
            <a:spLocks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an E1cb Reaction</a:t>
            </a:r>
          </a:p>
        </p:txBody>
      </p:sp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990600" y="4876800"/>
            <a:ext cx="70342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E1cb reaction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occurs only when the carbanion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can be stabilized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 electron delocalization.</a:t>
            </a:r>
          </a:p>
        </p:txBody>
      </p:sp>
      <p:pic>
        <p:nvPicPr>
          <p:cNvPr id="2" name="Picture 1" descr="17_Pg820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8"/>
          <a:stretch/>
        </p:blipFill>
        <p:spPr>
          <a:xfrm>
            <a:off x="304800" y="2395728"/>
            <a:ext cx="8534400" cy="1414272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11C7A63C-17B8-0A89-6B16-B35322E0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DB752FF-BDE0-D2D0-9BD0-9FFA80E6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1"/>
          <p:cNvSpPr txBox="1">
            <a:spLocks/>
          </p:cNvSpPr>
          <p:nvPr/>
        </p:nvSpPr>
        <p:spPr bwMode="auto">
          <a:xfrm>
            <a:off x="0" y="762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Dehydration Occurs without a Catalyst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as Soon as the Aldol Addition Product is Formed</a:t>
            </a:r>
          </a:p>
        </p:txBody>
      </p:sp>
      <p:sp>
        <p:nvSpPr>
          <p:cNvPr id="60420" name="TextBox 1"/>
          <p:cNvSpPr txBox="1">
            <a:spLocks noChangeArrowheads="1"/>
          </p:cNvSpPr>
          <p:nvPr/>
        </p:nvSpPr>
        <p:spPr bwMode="auto">
          <a:xfrm>
            <a:off x="228600" y="4648200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Loses water without a catalyst (or ∆) because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new double bond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conjugate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the carbonyl group and the benzene ring.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     (The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more stable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double bond is,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easier it is to form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.)</a:t>
            </a:r>
          </a:p>
        </p:txBody>
      </p:sp>
      <p:pic>
        <p:nvPicPr>
          <p:cNvPr id="2" name="Picture 1" descr="17_Pg820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>
          <a:xfrm>
            <a:off x="304800" y="2197122"/>
            <a:ext cx="8534400" cy="1650533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008A052-1D75-D797-3E5A-58DE3024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6481142"/>
            <a:ext cx="34563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EF82F15-68ED-CE35-ECFC-FF956F7E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 txBox="1">
            <a:spLocks/>
          </p:cNvSpPr>
          <p:nvPr/>
        </p:nvSpPr>
        <p:spPr bwMode="auto">
          <a:xfrm>
            <a:off x="0" y="-57329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Crossed Aldol Addition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(forms 4 products)</a:t>
            </a:r>
          </a:p>
        </p:txBody>
      </p:sp>
      <p:pic>
        <p:nvPicPr>
          <p:cNvPr id="2" name="Picture 1" descr="17_Pg821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4"/>
          <a:stretch/>
        </p:blipFill>
        <p:spPr>
          <a:xfrm>
            <a:off x="304800" y="1360721"/>
            <a:ext cx="8534400" cy="4898558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B1E6C01-6340-F748-3E71-4089C204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7426B8A-2992-0552-193F-8219BBEA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Obtaining One Product from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Crossed Aldol Addition</a:t>
            </a:r>
          </a:p>
        </p:txBody>
      </p:sp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304800" y="4419600"/>
            <a:ext cx="8458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Claisen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-Schmidt condensation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 to a solution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without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62469" name="TextBox 1"/>
          <p:cNvSpPr txBox="1">
            <a:spLocks noChangeArrowheads="1"/>
          </p:cNvSpPr>
          <p:nvPr/>
        </p:nvSpPr>
        <p:spPr bwMode="auto">
          <a:xfrm>
            <a:off x="1143000" y="1600200"/>
            <a:ext cx="68631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If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one carbonyl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compound has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21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0"/>
          <a:stretch/>
        </p:blipFill>
        <p:spPr>
          <a:xfrm>
            <a:off x="304800" y="2743200"/>
            <a:ext cx="8534400" cy="1230884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F926D84C-FD69-E809-E53E-6CE95A0F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3528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0938B66-5768-548E-761D-DAE06CD3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116</a:t>
            </a:fld>
            <a:endParaRPr 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 txBox="1">
            <a:spLocks/>
          </p:cNvSpPr>
          <p:nvPr/>
        </p:nvSpPr>
        <p:spPr bwMode="auto">
          <a:xfrm>
            <a:off x="0" y="-635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Obtaining One Product from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Crossed Aldol Addition</a:t>
            </a:r>
          </a:p>
        </p:txBody>
      </p:sp>
      <p:sp>
        <p:nvSpPr>
          <p:cNvPr id="63492" name="TextBox 1"/>
          <p:cNvSpPr txBox="1">
            <a:spLocks noChangeArrowheads="1"/>
          </p:cNvSpPr>
          <p:nvPr/>
        </p:nvSpPr>
        <p:spPr bwMode="auto">
          <a:xfrm>
            <a:off x="342900" y="5113338"/>
            <a:ext cx="8458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LDA is used to form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other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63493" name="TextBox 1"/>
          <p:cNvSpPr txBox="1">
            <a:spLocks noChangeArrowheads="1"/>
          </p:cNvSpPr>
          <p:nvPr/>
        </p:nvSpPr>
        <p:spPr bwMode="auto">
          <a:xfrm>
            <a:off x="1447800" y="1752600"/>
            <a:ext cx="66033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If both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carbonyl compounds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have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22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9"/>
          <a:stretch/>
        </p:blipFill>
        <p:spPr>
          <a:xfrm>
            <a:off x="304800" y="2743200"/>
            <a:ext cx="8534400" cy="1609322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BDEC6D7-E83C-8EC2-606E-C1068C6D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11CB65B-9ED5-57B1-A10F-7A2A8E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 txBox="1">
            <a:spLocks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Using Retrosynthetic Analysis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to Determine the Starting Materials</a:t>
            </a:r>
          </a:p>
        </p:txBody>
      </p:sp>
      <p:sp>
        <p:nvSpPr>
          <p:cNvPr id="64515" name="Title 1"/>
          <p:cNvSpPr txBox="1">
            <a:spLocks/>
          </p:cNvSpPr>
          <p:nvPr/>
        </p:nvSpPr>
        <p:spPr bwMode="auto">
          <a:xfrm>
            <a:off x="0" y="3733800"/>
            <a:ext cx="9144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then do the synthesis</a:t>
            </a:r>
          </a:p>
        </p:txBody>
      </p:sp>
      <p:sp>
        <p:nvSpPr>
          <p:cNvPr id="64517" name="TextBox 1"/>
          <p:cNvSpPr txBox="1">
            <a:spLocks noChangeArrowheads="1"/>
          </p:cNvSpPr>
          <p:nvPr/>
        </p:nvSpPr>
        <p:spPr bwMode="auto">
          <a:xfrm>
            <a:off x="12700" y="580526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LDA is used to form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 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the other carbonyl compound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22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5" t="556" r="-288" b="7775"/>
          <a:stretch/>
        </p:blipFill>
        <p:spPr>
          <a:xfrm>
            <a:off x="990600" y="1752600"/>
            <a:ext cx="7149619" cy="153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7_Pg822_UnFigure_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2"/>
          <a:stretch/>
        </p:blipFill>
        <p:spPr>
          <a:xfrm>
            <a:off x="304800" y="4267200"/>
            <a:ext cx="8534400" cy="1460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1295400"/>
            <a:ext cx="4495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first do a retrosynthetic analysis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E07C25D-EFEB-0CB1-A236-CEB7B941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81142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4CE0E7-B92C-BBB2-855D-42AEC9BB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118</a:t>
            </a:fld>
            <a:endParaRPr lang="en-US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3727450" y="3810000"/>
            <a:ext cx="168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synthesis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Retrosynthetic Analysis</a:t>
            </a:r>
          </a:p>
        </p:txBody>
      </p:sp>
      <p:pic>
        <p:nvPicPr>
          <p:cNvPr id="2" name="Picture 1" descr="17_Pg822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0"/>
          <a:stretch/>
        </p:blipFill>
        <p:spPr>
          <a:xfrm>
            <a:off x="304800" y="1722120"/>
            <a:ext cx="8534400" cy="1423618"/>
          </a:xfrm>
          <a:prstGeom prst="rect">
            <a:avLst/>
          </a:prstGeom>
        </p:spPr>
      </p:pic>
      <p:pic>
        <p:nvPicPr>
          <p:cNvPr id="3" name="Picture 2" descr="17_Pg823_UnFigure_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5"/>
          <a:stretch/>
        </p:blipFill>
        <p:spPr>
          <a:xfrm>
            <a:off x="304800" y="4800600"/>
            <a:ext cx="8534400" cy="1359784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B42A2FD-27F8-2AAF-6BC0-57DDFE8F8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E2BBF84-BE60-E455-C750-F5AE9A5E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65118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119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31814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Aldehydes are More Reactive Than Ketones</a:t>
            </a:r>
          </a:p>
        </p:txBody>
      </p:sp>
      <p:sp>
        <p:nvSpPr>
          <p:cNvPr id="3" name="Rectangle 4"/>
          <p:cNvSpPr>
            <a:spLocks/>
          </p:cNvSpPr>
          <p:nvPr/>
        </p:nvSpPr>
        <p:spPr bwMode="auto">
          <a:xfrm>
            <a:off x="420688" y="3924300"/>
            <a:ext cx="823363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1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has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greater partial positive charge </a:t>
            </a:r>
          </a:p>
          <a:p>
            <a:pPr marL="381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on its carbonyl carbon than does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ketone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 </a:t>
            </a: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0" y="4635500"/>
            <a:ext cx="914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(because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hydrogen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more electron withdrawing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than 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alkyl group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).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286778" y="5356803"/>
            <a:ext cx="6333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The carbonyl carbon of 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aldehyde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more accessible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to the nucleophile.</a:t>
            </a:r>
          </a:p>
        </p:txBody>
      </p:sp>
      <p:pic>
        <p:nvPicPr>
          <p:cNvPr id="6" name="Picture 5" descr="16_Pg743_UnFigure_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"/>
          <a:stretch/>
        </p:blipFill>
        <p:spPr>
          <a:xfrm>
            <a:off x="304800" y="1320800"/>
            <a:ext cx="8534400" cy="1955800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199F60A6-7D93-C4B0-595A-53889166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9201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8" name="מציין מיקום של מספר שקופית 7">
            <a:extLst>
              <a:ext uri="{FF2B5EF4-FFF2-40B4-BE49-F238E27FC236}">
                <a16:creationId xmlns:a16="http://schemas.microsoft.com/office/drawing/2014/main" id="{03398FD0-F1D4-2B38-970A-6DF8299E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569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 Claisen Condensation</a:t>
            </a:r>
          </a:p>
        </p:txBody>
      </p:sp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762000" y="5181600"/>
            <a:ext cx="7962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Claisen condensation 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condensation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reaction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of two molecules of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ester</a:t>
            </a:r>
          </a:p>
        </p:txBody>
      </p:sp>
      <p:pic>
        <p:nvPicPr>
          <p:cNvPr id="2" name="Picture 1" descr="17_Pg824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5"/>
          <a:stretch/>
        </p:blipFill>
        <p:spPr>
          <a:xfrm>
            <a:off x="304800" y="1981200"/>
            <a:ext cx="8534400" cy="2457786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8332EB6-AFD9-DDA2-B2BB-AAD200D93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97CBD1B-E1DA-1ABD-B621-2C9DC0BC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 txBox="1">
            <a:spLocks/>
          </p:cNvSpPr>
          <p:nvPr/>
        </p:nvSpPr>
        <p:spPr bwMode="auto">
          <a:xfrm>
            <a:off x="0" y="0"/>
            <a:ext cx="91440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Nucleophile Should be Identical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to the OR Group of the Ester</a:t>
            </a:r>
          </a:p>
        </p:txBody>
      </p:sp>
      <p:pic>
        <p:nvPicPr>
          <p:cNvPr id="3" name="Picture 2" descr="17_Pg824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5"/>
          <a:stretch/>
        </p:blipFill>
        <p:spPr>
          <a:xfrm>
            <a:off x="914400" y="2819400"/>
            <a:ext cx="6750910" cy="160020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BC719623-6E2E-7B99-A467-1A92BBCF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7210CAD-645D-5884-F759-A00A9FEA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itle 1"/>
          <p:cNvSpPr txBox="1">
            <a:spLocks/>
          </p:cNvSpPr>
          <p:nvPr/>
        </p:nvSpPr>
        <p:spPr bwMode="auto">
          <a:xfrm>
            <a:off x="-152400" y="304800"/>
            <a:ext cx="9525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the Claisen Condensation</a:t>
            </a:r>
          </a:p>
        </p:txBody>
      </p:sp>
      <p:pic>
        <p:nvPicPr>
          <p:cNvPr id="4" name="Picture 3" descr="17_Pg824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1"/>
          <a:stretch/>
        </p:blipFill>
        <p:spPr>
          <a:xfrm>
            <a:off x="152400" y="2286000"/>
            <a:ext cx="8839200" cy="2761703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4F4FC579-E3CD-A6E5-5A0C-E9727BF5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AA7E4665-112A-199D-3962-E51F73AD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 txBox="1">
            <a:spLocks/>
          </p:cNvSpPr>
          <p:nvPr/>
        </p:nvSpPr>
        <p:spPr bwMode="auto">
          <a:xfrm>
            <a:off x="-304800" y="65087"/>
            <a:ext cx="9829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Claisen Condensation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versus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Aldol Addition</a:t>
            </a:r>
          </a:p>
        </p:txBody>
      </p:sp>
      <p:pic>
        <p:nvPicPr>
          <p:cNvPr id="2" name="Picture 1" descr="17_Pg825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"/>
          <a:stretch/>
        </p:blipFill>
        <p:spPr>
          <a:xfrm>
            <a:off x="2209800" y="1676400"/>
            <a:ext cx="4800600" cy="4338886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1D8FD29-5886-60FA-730E-DF4CC33C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F0376A9-60B2-9E8A-8469-65955012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 txBox="1">
            <a:spLocks/>
          </p:cNvSpPr>
          <p:nvPr/>
        </p:nvSpPr>
        <p:spPr bwMode="auto">
          <a:xfrm>
            <a:off x="0" y="66675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 Successful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Claisen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Condensation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Requires an Ester with Two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</a:p>
        </p:txBody>
      </p:sp>
      <p:sp>
        <p:nvSpPr>
          <p:cNvPr id="70660" name="TextBox 2"/>
          <p:cNvSpPr txBox="1">
            <a:spLocks noChangeArrowheads="1"/>
          </p:cNvSpPr>
          <p:nvPr/>
        </p:nvSpPr>
        <p:spPr bwMode="auto">
          <a:xfrm>
            <a:off x="685800" y="5105400"/>
            <a:ext cx="7646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second hydrogen is removed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to prevent the reaction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from reversing to the starting material.</a:t>
            </a:r>
          </a:p>
        </p:txBody>
      </p:sp>
      <p:pic>
        <p:nvPicPr>
          <p:cNvPr id="2" name="Picture 1" descr="17_Pg825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>
          <a:xfrm>
            <a:off x="304800" y="2362200"/>
            <a:ext cx="8534400" cy="1573257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8C8F7E8-EAB9-3768-57B8-78DF71DC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3A1DFF8-CEFB-E3AD-84DC-5370F880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itle 1"/>
          <p:cNvSpPr txBox="1">
            <a:spLocks/>
          </p:cNvSpPr>
          <p:nvPr/>
        </p:nvSpPr>
        <p:spPr bwMode="auto">
          <a:xfrm>
            <a:off x="0" y="-508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Obtaining One Product from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Crossed Claisen</a:t>
            </a:r>
          </a:p>
        </p:txBody>
      </p:sp>
      <p:sp>
        <p:nvSpPr>
          <p:cNvPr id="71684" name="TextBox 1"/>
          <p:cNvSpPr txBox="1">
            <a:spLocks noChangeArrowheads="1"/>
          </p:cNvSpPr>
          <p:nvPr/>
        </p:nvSpPr>
        <p:spPr bwMode="auto">
          <a:xfrm>
            <a:off x="342900" y="5105400"/>
            <a:ext cx="8458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 to a solution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without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71685" name="TextBox 1"/>
          <p:cNvSpPr txBox="1">
            <a:spLocks noChangeArrowheads="1"/>
          </p:cNvSpPr>
          <p:nvPr/>
        </p:nvSpPr>
        <p:spPr bwMode="auto">
          <a:xfrm>
            <a:off x="1219200" y="1676400"/>
            <a:ext cx="70343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If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one carbonyl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compound has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26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4"/>
          <a:stretch/>
        </p:blipFill>
        <p:spPr>
          <a:xfrm>
            <a:off x="152400" y="2438400"/>
            <a:ext cx="8763000" cy="123053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0B32950-2125-7613-04E6-656C7C33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458EDE5-DDEA-312D-564C-4D1A87F1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 txBox="1">
            <a:spLocks/>
          </p:cNvSpPr>
          <p:nvPr/>
        </p:nvSpPr>
        <p:spPr bwMode="auto">
          <a:xfrm>
            <a:off x="0" y="-30778"/>
            <a:ext cx="89916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Obtaining One Product from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Crossed Claisen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07" name="TextBox 1"/>
          <p:cNvSpPr txBox="1">
            <a:spLocks noChangeArrowheads="1"/>
          </p:cNvSpPr>
          <p:nvPr/>
        </p:nvSpPr>
        <p:spPr bwMode="auto">
          <a:xfrm>
            <a:off x="342900" y="48768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LDA is used to form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 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other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carbonyl compound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72708" name="TextBox 1"/>
          <p:cNvSpPr txBox="1">
            <a:spLocks noChangeArrowheads="1"/>
          </p:cNvSpPr>
          <p:nvPr/>
        </p:nvSpPr>
        <p:spPr bwMode="auto">
          <a:xfrm>
            <a:off x="1392237" y="1752600"/>
            <a:ext cx="65761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If both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carbonyl compounds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have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26_UnFigure_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5"/>
          <a:stretch/>
        </p:blipFill>
        <p:spPr>
          <a:xfrm>
            <a:off x="304800" y="2743200"/>
            <a:ext cx="8534400" cy="1507855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801A1C9-B56D-792C-8922-6EC0244D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A0C9AB6-0585-9507-7D40-EDE1EE74E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 txBox="1">
            <a:spLocks/>
          </p:cNvSpPr>
          <p:nvPr/>
        </p:nvSpPr>
        <p:spPr bwMode="auto">
          <a:xfrm>
            <a:off x="0" y="190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 Crossed Condensation between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Ketone and an Ester</a:t>
            </a:r>
          </a:p>
        </p:txBody>
      </p:sp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0" y="4876800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 to a solution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without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73732" name="TextBox 1"/>
          <p:cNvSpPr txBox="1">
            <a:spLocks noChangeArrowheads="1"/>
          </p:cNvSpPr>
          <p:nvPr/>
        </p:nvSpPr>
        <p:spPr bwMode="auto">
          <a:xfrm>
            <a:off x="1447800" y="1524000"/>
            <a:ext cx="66748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one carbonyl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compound has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27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7"/>
          <a:stretch/>
        </p:blipFill>
        <p:spPr>
          <a:xfrm>
            <a:off x="304800" y="2286000"/>
            <a:ext cx="8534400" cy="210087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4115E1C-4F2D-CAA5-4DC4-BA0B50D1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BC410D7-AB97-47AB-80EF-D7DA7ED5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Box 1"/>
          <p:cNvSpPr txBox="1">
            <a:spLocks noChangeArrowheads="1"/>
          </p:cNvSpPr>
          <p:nvPr/>
        </p:nvSpPr>
        <p:spPr bwMode="auto">
          <a:xfrm>
            <a:off x="0" y="4876800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 to a solution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without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74756" name="TextBox 1"/>
          <p:cNvSpPr txBox="1">
            <a:spLocks noChangeArrowheads="1"/>
          </p:cNvSpPr>
          <p:nvPr/>
        </p:nvSpPr>
        <p:spPr bwMode="auto">
          <a:xfrm>
            <a:off x="1219200" y="1600200"/>
            <a:ext cx="6654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one carbonyl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compound has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9738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Crossed Condensation between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Ketone and Diethyl Carbonate</a:t>
            </a:r>
          </a:p>
        </p:txBody>
      </p:sp>
      <p:pic>
        <p:nvPicPr>
          <p:cNvPr id="2" name="Picture 1" descr="17_Pg827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8"/>
          <a:stretch/>
        </p:blipFill>
        <p:spPr>
          <a:xfrm>
            <a:off x="304800" y="2667000"/>
            <a:ext cx="8534400" cy="158548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CBEB76F-7F96-E9D8-6F44-A53EE132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1880" y="6245225"/>
            <a:ext cx="331236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17CA4AF-DCC6-1D6C-C973-D64F4E88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TextBox 4"/>
          <p:cNvSpPr txBox="1">
            <a:spLocks noChangeArrowheads="1"/>
          </p:cNvSpPr>
          <p:nvPr/>
        </p:nvSpPr>
        <p:spPr bwMode="auto">
          <a:xfrm>
            <a:off x="457200" y="4941168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 to a solution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without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6" descr="17_Pg827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8"/>
          <a:stretch/>
        </p:blipFill>
        <p:spPr>
          <a:xfrm>
            <a:off x="304800" y="2204864"/>
            <a:ext cx="8534400" cy="158548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A4AFBFAC-A522-89DD-C488-6104B002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9134"/>
            <a:ext cx="339201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AF7947EF-6FCC-5125-18E8-F6241782A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00D0A-2D84-9E36-06AE-5A0EF39744A5}"/>
              </a:ext>
            </a:extLst>
          </p:cNvPr>
          <p:cNvSpPr txBox="1">
            <a:spLocks/>
          </p:cNvSpPr>
          <p:nvPr/>
        </p:nvSpPr>
        <p:spPr bwMode="auto">
          <a:xfrm>
            <a:off x="0" y="120650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A Crossed Condensation Between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a Ketone and Diethyl Carbonate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31867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Aldehydes are More Reactive Than Ketones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255587" y="3175000"/>
            <a:ext cx="87868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Ketones have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greater steric crowding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 their transition states,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so their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transition states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less stable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than those of aldehydes.</a:t>
            </a:r>
          </a:p>
        </p:txBody>
      </p:sp>
      <p:pic>
        <p:nvPicPr>
          <p:cNvPr id="4" name="Picture 3" descr="17_Pg794_UnFigur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>
            <a:fillRect/>
          </a:stretch>
        </p:blipFill>
        <p:spPr bwMode="auto">
          <a:xfrm>
            <a:off x="2667000" y="1600200"/>
            <a:ext cx="3810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6_Pg744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3"/>
          <a:stretch/>
        </p:blipFill>
        <p:spPr>
          <a:xfrm>
            <a:off x="304800" y="4470400"/>
            <a:ext cx="8534400" cy="18669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D70520A-CE84-332A-3C61-AB9CF182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4004" y="6337300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81516A3-0A02-A867-7006-1933F689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8469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 txBox="1">
            <a:spLocks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Summary of Crossed Condensations</a:t>
            </a:r>
          </a:p>
        </p:txBody>
      </p:sp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0" y="1828800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both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carbonyl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compounds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have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Use LDA to form the desired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 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other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carbonyl compound 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added slowly.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       If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only one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carbonyl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compound has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added slowly to a solution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without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B065ED9D-1C76-5F33-91F4-825390198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65118"/>
            <a:ext cx="31039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7A864ECD-2444-888D-744D-D27CDF77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Dieckmann Condensation</a:t>
            </a:r>
          </a:p>
        </p:txBody>
      </p:sp>
      <p:sp>
        <p:nvSpPr>
          <p:cNvPr id="77827" name="TextBox 1"/>
          <p:cNvSpPr txBox="1">
            <a:spLocks noChangeArrowheads="1"/>
          </p:cNvSpPr>
          <p:nvPr/>
        </p:nvSpPr>
        <p:spPr bwMode="auto">
          <a:xfrm>
            <a:off x="457200" y="51816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Dieckman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condensation is 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intramolecular Claisen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condensation.</a:t>
            </a:r>
          </a:p>
        </p:txBody>
      </p:sp>
      <p:pic>
        <p:nvPicPr>
          <p:cNvPr id="2" name="Picture 1" descr="17_Pg828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4"/>
          <a:stretch/>
        </p:blipFill>
        <p:spPr>
          <a:xfrm>
            <a:off x="1676400" y="2286000"/>
            <a:ext cx="6705600" cy="2062832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52ABD5E-ECBE-0BD9-0B4D-15013857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8F6CB5D-2588-0277-7DD9-66BA2970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Dieckmann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Condensation</a:t>
            </a:r>
          </a:p>
        </p:txBody>
      </p:sp>
      <p:pic>
        <p:nvPicPr>
          <p:cNvPr id="2" name="Picture 1" descr="17_Pg828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6"/>
          <a:stretch/>
        </p:blipFill>
        <p:spPr>
          <a:xfrm>
            <a:off x="1066800" y="2743200"/>
            <a:ext cx="7210410" cy="20574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4A41704-9729-440B-AFC8-9EF2ECBE9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AF9DD03-79D0-4354-CE1D-A26EB290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 txBox="1">
            <a:spLocks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a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Dieckmann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Condensation</a:t>
            </a:r>
          </a:p>
        </p:txBody>
      </p:sp>
      <p:pic>
        <p:nvPicPr>
          <p:cNvPr id="2" name="Picture 1" descr="17_Pg828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6"/>
          <a:stretch/>
        </p:blipFill>
        <p:spPr>
          <a:xfrm>
            <a:off x="304800" y="2971800"/>
            <a:ext cx="8534400" cy="1403487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CEF4675-FE6C-31F8-250D-9EE7D9543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0E8D5F0-2777-9D2A-E5CB-B625307B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Intramolecular Aldol Additions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0899" name="TextBox 1"/>
          <p:cNvSpPr txBox="1">
            <a:spLocks noChangeArrowheads="1"/>
          </p:cNvSpPr>
          <p:nvPr/>
        </p:nvSpPr>
        <p:spPr bwMode="auto">
          <a:xfrm>
            <a:off x="304800" y="518160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Two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different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 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can be formed.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5-membered ring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favored over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3-membered ring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6" name="Picture 5" descr="17_Pg829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"/>
          <a:stretch/>
        </p:blipFill>
        <p:spPr>
          <a:xfrm>
            <a:off x="304800" y="1752600"/>
            <a:ext cx="8534400" cy="287280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C2D2A1F2-523B-3CAB-48FA-38079353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3528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419214C9-B8E7-890D-9E86-EC64BB45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134</a:t>
            </a:fld>
            <a:endParaRPr 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Box 1"/>
          <p:cNvSpPr txBox="1">
            <a:spLocks noChangeArrowheads="1"/>
          </p:cNvSpPr>
          <p:nvPr/>
        </p:nvSpPr>
        <p:spPr bwMode="auto">
          <a:xfrm>
            <a:off x="551795" y="5181600"/>
            <a:ext cx="80023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Two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different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can be formed.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5-membered ring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favored over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7-membered ring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Intramolecular Aldol Additions</a:t>
            </a:r>
          </a:p>
        </p:txBody>
      </p:sp>
      <p:pic>
        <p:nvPicPr>
          <p:cNvPr id="2" name="Picture 1" descr="17_Pg829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1"/>
          <a:stretch/>
        </p:blipFill>
        <p:spPr>
          <a:xfrm>
            <a:off x="304800" y="1600200"/>
            <a:ext cx="8534400" cy="30252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E6D3B95-3BF7-E06F-2773-74C23B47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263E05E-16A4-89B3-87F8-5CE776DC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135</a:t>
            </a:fld>
            <a:endParaRPr 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Intramolecular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Aldol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Additions</a:t>
            </a:r>
          </a:p>
        </p:txBody>
      </p:sp>
      <p:pic>
        <p:nvPicPr>
          <p:cNvPr id="5" name="Picture 4" descr="17_Pg829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"/>
          <a:stretch/>
        </p:blipFill>
        <p:spPr>
          <a:xfrm>
            <a:off x="1752600" y="2057400"/>
            <a:ext cx="5516154" cy="358140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414DAB34-E24B-3AE0-5751-E49DAFEC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E46807A5-6CC2-992C-B08E-1B175B45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Steps in the Robinson Annulation</a:t>
            </a:r>
          </a:p>
        </p:txBody>
      </p:sp>
      <p:sp>
        <p:nvSpPr>
          <p:cNvPr id="83971" name="TextBox 1"/>
          <p:cNvSpPr txBox="1">
            <a:spLocks noChangeArrowheads="1"/>
          </p:cNvSpPr>
          <p:nvPr/>
        </p:nvSpPr>
        <p:spPr bwMode="auto">
          <a:xfrm>
            <a:off x="0" y="48006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Robinson annulation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forms a product with a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2-cyclohexenone ring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30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9"/>
          <a:stretch/>
        </p:blipFill>
        <p:spPr>
          <a:xfrm>
            <a:off x="304800" y="2438400"/>
            <a:ext cx="8534400" cy="12954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C4A05FA-ECD2-EE59-2766-555D3A51A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B85FE4A-2593-441F-37FD-2D8D1C3B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DDA170D-9EBB-1F81-0E70-1C4E807AE6D3}"/>
              </a:ext>
            </a:extLst>
          </p:cNvPr>
          <p:cNvSpPr txBox="1"/>
          <p:nvPr/>
        </p:nvSpPr>
        <p:spPr>
          <a:xfrm>
            <a:off x="314908" y="152198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Retrosynthetic Analysis</a:t>
            </a:r>
          </a:p>
        </p:txBody>
      </p:sp>
      <p:pic>
        <p:nvPicPr>
          <p:cNvPr id="2" name="Picture 1" descr="17_Pg831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"/>
          <a:stretch/>
        </p:blipFill>
        <p:spPr>
          <a:xfrm>
            <a:off x="1600200" y="1536299"/>
            <a:ext cx="5974080" cy="1835935"/>
          </a:xfrm>
          <a:prstGeom prst="rect">
            <a:avLst/>
          </a:prstGeom>
        </p:spPr>
      </p:pic>
      <p:pic>
        <p:nvPicPr>
          <p:cNvPr id="3" name="Picture 2" descr="17_Pg831_UnFigure_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9"/>
          <a:stretch/>
        </p:blipFill>
        <p:spPr>
          <a:xfrm>
            <a:off x="2057400" y="3886200"/>
            <a:ext cx="4953000" cy="2122571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8AFF0E5-B1E3-05F4-C628-B8D6BE0D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DFDA71A8-D02E-52FC-F5DD-28762542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B148653-714A-E9DD-9B17-9823E2C1ECDA}"/>
              </a:ext>
            </a:extLst>
          </p:cNvPr>
          <p:cNvSpPr txBox="1"/>
          <p:nvPr/>
        </p:nvSpPr>
        <p:spPr>
          <a:xfrm>
            <a:off x="314908" y="152198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 Alkane Does Not Lose a Proton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Carboxylic Acid Does Not Lose CO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31_UnFigure_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"/>
          <a:stretch/>
        </p:blipFill>
        <p:spPr>
          <a:xfrm>
            <a:off x="1676400" y="2514600"/>
            <a:ext cx="5919609" cy="17526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F1D63042-F577-67F4-50D0-082F7CF8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4B8E64C-A7E1-544D-61EA-56955906E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8925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Aldehydes and Ketones are Moderately Reactive Carbonyl Compounds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1144588" y="3673354"/>
            <a:ext cx="7351712" cy="6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Aldehydes and ketones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less reactive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acyl halides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acid anhydrides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458788" y="4884677"/>
            <a:ext cx="8432800" cy="78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   Aldehydes and ketones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more reactive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than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esters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carboxylic acids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amides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carboxylate 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pic>
        <p:nvPicPr>
          <p:cNvPr id="5" name="Picture 4" descr="16_Pg744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6"/>
          <a:stretch/>
        </p:blipFill>
        <p:spPr>
          <a:xfrm>
            <a:off x="304800" y="2374900"/>
            <a:ext cx="8534400" cy="8890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E6BF3D8-FF00-2BE0-B755-6373BE97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22245F6-A0EF-F4CB-7F98-038CDA543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4348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Box 1"/>
          <p:cNvSpPr txBox="1">
            <a:spLocks noChangeArrowheads="1"/>
          </p:cNvSpPr>
          <p:nvPr/>
        </p:nvSpPr>
        <p:spPr bwMode="auto">
          <a:xfrm>
            <a:off x="152400" y="57150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electrons left behind when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removed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delocalized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onto 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oxygen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87044" name="TextBox 1"/>
          <p:cNvSpPr txBox="1">
            <a:spLocks noChangeArrowheads="1"/>
          </p:cNvSpPr>
          <p:nvPr/>
        </p:nvSpPr>
        <p:spPr bwMode="auto">
          <a:xfrm>
            <a:off x="0" y="30480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electrons left behind when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removed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delocalized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onto 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oxygen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87046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Proton Can Be Removed from an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Can Be Removed from an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32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1"/>
          <a:stretch/>
        </p:blipFill>
        <p:spPr>
          <a:xfrm>
            <a:off x="1143000" y="4191000"/>
            <a:ext cx="7246283" cy="1616659"/>
          </a:xfrm>
          <a:prstGeom prst="rect">
            <a:avLst/>
          </a:prstGeom>
        </p:spPr>
      </p:pic>
      <p:pic>
        <p:nvPicPr>
          <p:cNvPr id="3" name="Picture 2" descr="17_Pg832_UnFigure_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>
          <a:xfrm>
            <a:off x="1371600" y="1219200"/>
            <a:ext cx="6462508" cy="1748315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83F467D-A4E6-B29B-201A-3E144DE8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9134"/>
            <a:ext cx="375205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B593980-A797-90CA-3E2B-D4A842D7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 txBox="1">
            <a:spLocks/>
          </p:cNvSpPr>
          <p:nvPr/>
        </p:nvSpPr>
        <p:spPr bwMode="auto">
          <a:xfrm>
            <a:off x="0" y="12778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It is Easier to Remove a Proton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When the Carboxylic Acid is in Its Acidic Form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32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3"/>
          <a:stretch/>
        </p:blipFill>
        <p:spPr>
          <a:xfrm>
            <a:off x="1066800" y="2438400"/>
            <a:ext cx="7307090" cy="1999488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27A6870-4FE6-243B-47A2-8598EBF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9A5FBBD-7BC4-5B68-1844-7DFCE725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3-Oxocarboxylic Acids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Can Be Decarboxylated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32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/>
        </p:blipFill>
        <p:spPr>
          <a:xfrm>
            <a:off x="1066800" y="2667000"/>
            <a:ext cx="7467600" cy="1439214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6DEC294-0680-5EEB-FAD2-075104C7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E45290B-DFB1-5F39-EDB9-1FDEB7BEC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3-Oxocarboxylic Acids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Can Be Decarboxylated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32_UnFigure_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8"/>
          <a:stretch/>
        </p:blipFill>
        <p:spPr>
          <a:xfrm>
            <a:off x="1143000" y="2133600"/>
            <a:ext cx="6934200" cy="2530656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14C04-B9CC-D2EC-85FC-DA3E8C52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99E3926-C766-A4F3-F32C-4B065D0FC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 txBox="1">
            <a:spLocks/>
          </p:cNvSpPr>
          <p:nvPr/>
        </p:nvSpPr>
        <p:spPr bwMode="auto">
          <a:xfrm>
            <a:off x="0" y="2286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Malonic Ester Synthesis</a:t>
            </a:r>
          </a:p>
        </p:txBody>
      </p:sp>
      <p:sp>
        <p:nvSpPr>
          <p:cNvPr id="91139" name="TextBox 1"/>
          <p:cNvSpPr txBox="1">
            <a:spLocks noChangeArrowheads="1"/>
          </p:cNvSpPr>
          <p:nvPr/>
        </p:nvSpPr>
        <p:spPr bwMode="auto">
          <a:xfrm>
            <a:off x="0" y="5486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malonic ester synthesis forms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carboxylic acid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two more carbons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than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 halide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used in the synthesis.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1141" name="TextBox 1"/>
          <p:cNvSpPr txBox="1">
            <a:spLocks noChangeArrowheads="1"/>
          </p:cNvSpPr>
          <p:nvPr/>
        </p:nvSpPr>
        <p:spPr bwMode="auto">
          <a:xfrm>
            <a:off x="762000" y="1447800"/>
            <a:ext cx="750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starting material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 the synthesis is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malonic acid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33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"/>
          <a:stretch/>
        </p:blipFill>
        <p:spPr>
          <a:xfrm>
            <a:off x="304800" y="2209800"/>
            <a:ext cx="8534400" cy="2749651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0715FD1-A263-8297-A898-0FE794E0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06F2B93-9F69-388F-0637-BDE3944B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 txBox="1">
            <a:spLocks/>
          </p:cNvSpPr>
          <p:nvPr/>
        </p:nvSpPr>
        <p:spPr bwMode="auto">
          <a:xfrm>
            <a:off x="0" y="326737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Steps in the Malonic Ester Synthesis</a:t>
            </a:r>
          </a:p>
        </p:txBody>
      </p:sp>
      <p:pic>
        <p:nvPicPr>
          <p:cNvPr id="2" name="Picture 1" descr="17_Pg833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"/>
          <a:stretch/>
        </p:blipFill>
        <p:spPr>
          <a:xfrm>
            <a:off x="304800" y="1905000"/>
            <a:ext cx="8534400" cy="3434457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F8F4517D-C565-AFF8-FDF3-9F22D3DF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7420FA3-CA87-4A3B-CB5A-6488BE20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Synthesizing a Carboxylic Acid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 Two Substituents</a:t>
            </a:r>
          </a:p>
        </p:txBody>
      </p:sp>
      <p:pic>
        <p:nvPicPr>
          <p:cNvPr id="2" name="Picture 1" descr="17_Pg834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"/>
          <a:stretch/>
        </p:blipFill>
        <p:spPr>
          <a:xfrm>
            <a:off x="304800" y="1647353"/>
            <a:ext cx="8534400" cy="3991447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673CBCB-93B0-6DC2-02B1-E887A0E0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AA52F60-2DB7-D57F-3039-06219698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 txBox="1">
            <a:spLocks/>
          </p:cNvSpPr>
          <p:nvPr/>
        </p:nvSpPr>
        <p:spPr bwMode="auto">
          <a:xfrm>
            <a:off x="0" y="326737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Planning the Synthesis of a Carboxylic Acid</a:t>
            </a:r>
          </a:p>
        </p:txBody>
      </p:sp>
      <p:pic>
        <p:nvPicPr>
          <p:cNvPr id="2" name="Picture 1" descr="17_Pg834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4"/>
          <a:stretch/>
        </p:blipFill>
        <p:spPr>
          <a:xfrm>
            <a:off x="990600" y="2438400"/>
            <a:ext cx="7391400" cy="2162295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9D5EA7D-24CB-7C8E-231B-BE2BE43D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94B5201-2C49-E1F4-5DA1-AA13D867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 txBox="1">
            <a:spLocks/>
          </p:cNvSpPr>
          <p:nvPr/>
        </p:nvSpPr>
        <p:spPr bwMode="auto">
          <a:xfrm>
            <a:off x="0" y="16102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Acetoacetic Ester Synthesis</a:t>
            </a:r>
          </a:p>
        </p:txBody>
      </p:sp>
      <p:sp>
        <p:nvSpPr>
          <p:cNvPr id="95235" name="TextBox 1"/>
          <p:cNvSpPr txBox="1">
            <a:spLocks noChangeArrowheads="1"/>
          </p:cNvSpPr>
          <p:nvPr/>
        </p:nvSpPr>
        <p:spPr bwMode="auto">
          <a:xfrm>
            <a:off x="304800" y="5562600"/>
            <a:ext cx="8458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acetoacetic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ester synthesis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forms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methyl ketone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three more carbons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than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 halide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used in the synthesis.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5237" name="TextBox 1"/>
          <p:cNvSpPr txBox="1">
            <a:spLocks noChangeArrowheads="1"/>
          </p:cNvSpPr>
          <p:nvPr/>
        </p:nvSpPr>
        <p:spPr bwMode="auto">
          <a:xfrm>
            <a:off x="609600" y="1524000"/>
            <a:ext cx="8002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starting material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 the synthesis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acetoacetic acid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35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"/>
          <a:stretch/>
        </p:blipFill>
        <p:spPr>
          <a:xfrm>
            <a:off x="304800" y="2649490"/>
            <a:ext cx="8534400" cy="232102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A2086AB-B5F7-3C4E-509C-F45BF562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99679B0-0624-7AEC-E817-6A7E8F23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 txBox="1">
            <a:spLocks/>
          </p:cNvSpPr>
          <p:nvPr/>
        </p:nvSpPr>
        <p:spPr bwMode="auto">
          <a:xfrm>
            <a:off x="0" y="34102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Steps in the Acetoacetic Ester Synthesis</a:t>
            </a:r>
          </a:p>
        </p:txBody>
      </p:sp>
      <p:pic>
        <p:nvPicPr>
          <p:cNvPr id="2" name="Picture 1" descr="17_Pg835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"/>
          <a:stretch/>
        </p:blipFill>
        <p:spPr>
          <a:xfrm>
            <a:off x="304800" y="1905000"/>
            <a:ext cx="8534400" cy="3554212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C5D1484-A582-9359-078A-3423DABE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1A33350-4F1B-A20B-6B39-13C6DB85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245225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_Pg744_Un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6"/>
          <a:stretch/>
        </p:blipFill>
        <p:spPr>
          <a:xfrm>
            <a:off x="1657445" y="1947948"/>
            <a:ext cx="5829110" cy="1717505"/>
          </a:xfrm>
          <a:prstGeom prst="rect">
            <a:avLst/>
          </a:prstGeom>
        </p:spPr>
      </p:pic>
      <p:pic>
        <p:nvPicPr>
          <p:cNvPr id="9" name="Picture 8" descr="16_Pg745_UnFigure_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>
          <a:xfrm>
            <a:off x="1922405" y="4563938"/>
            <a:ext cx="5299191" cy="2137025"/>
          </a:xfrm>
          <a:prstGeom prst="rect">
            <a:avLst/>
          </a:prstGeom>
        </p:spPr>
      </p:pic>
      <p:sp>
        <p:nvSpPr>
          <p:cNvPr id="2" name="Rectangle 4"/>
          <p:cNvSpPr>
            <a:spLocks/>
          </p:cNvSpPr>
          <p:nvPr/>
        </p:nvSpPr>
        <p:spPr bwMode="auto">
          <a:xfrm>
            <a:off x="0" y="3836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Aldehydes and Ketones React Differently than Carboxylic Acid Derivatives</a:t>
            </a:r>
          </a:p>
        </p:txBody>
      </p:sp>
      <p:sp>
        <p:nvSpPr>
          <p:cNvPr id="3" name="Rectangle 6"/>
          <p:cNvSpPr>
            <a:spLocks/>
          </p:cNvSpPr>
          <p:nvPr/>
        </p:nvSpPr>
        <p:spPr bwMode="auto">
          <a:xfrm>
            <a:off x="1296988" y="1282700"/>
            <a:ext cx="657701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Nucleophilic acyl substitution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occurs when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is a group that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be replaced by another group.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58788" y="3746501"/>
            <a:ext cx="7948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                   Nucleophilic addition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occurs when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  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is a group that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cannot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be replaced by another group.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6579E7D-B9D4-6E53-1548-E9A4E88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4261" y="6597352"/>
            <a:ext cx="3786291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012340A-6CD8-D2DA-D996-663F5AE3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8151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 txBox="1">
            <a:spLocks/>
          </p:cNvSpPr>
          <p:nvPr/>
        </p:nvSpPr>
        <p:spPr bwMode="auto">
          <a:xfrm>
            <a:off x="0" y="326737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Planning the Synthesis of a Methyl Ketone</a:t>
            </a:r>
          </a:p>
        </p:txBody>
      </p:sp>
      <p:pic>
        <p:nvPicPr>
          <p:cNvPr id="2" name="Picture 1" descr="17_Pg835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/>
        </p:blipFill>
        <p:spPr>
          <a:xfrm>
            <a:off x="2743200" y="2743200"/>
            <a:ext cx="5447695" cy="22098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D1F0F26-C0A1-87DF-06F8-8516F3CE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7F4BB42-1F8C-9C29-7FE6-B2BD1782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381000" y="1981200"/>
            <a:ext cx="8251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Locate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new carbon–carbons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bond that must be formed.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37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1"/>
          <a:stretch/>
        </p:blipFill>
        <p:spPr>
          <a:xfrm>
            <a:off x="1066800" y="3124200"/>
            <a:ext cx="7315200" cy="15709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Designing a Synthesis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that Makes New Carbon–Carbon Bonds</a:t>
            </a: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1947DD32-0101-A5C8-EF4D-C5F5F8BE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D8F844A-7E13-E3B2-6877-D04C66BB7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Box 2"/>
          <p:cNvSpPr txBox="1">
            <a:spLocks noChangeArrowheads="1"/>
          </p:cNvSpPr>
          <p:nvPr/>
        </p:nvSpPr>
        <p:spPr bwMode="auto">
          <a:xfrm>
            <a:off x="1905000" y="1524000"/>
            <a:ext cx="5867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Decide which end will be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nucleophile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and which end will be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electrophile.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1381" name="TextBox 4"/>
          <p:cNvSpPr txBox="1">
            <a:spLocks noChangeArrowheads="1"/>
          </p:cNvSpPr>
          <p:nvPr/>
        </p:nvSpPr>
        <p:spPr bwMode="auto">
          <a:xfrm>
            <a:off x="3810000" y="4419600"/>
            <a:ext cx="146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synthesis</a:t>
            </a:r>
          </a:p>
        </p:txBody>
      </p:sp>
      <p:pic>
        <p:nvPicPr>
          <p:cNvPr id="2" name="Picture 1" descr="17_Pg837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5" r="32114" b="48331"/>
          <a:stretch/>
        </p:blipFill>
        <p:spPr>
          <a:xfrm>
            <a:off x="2819400" y="2362200"/>
            <a:ext cx="3662455" cy="1730646"/>
          </a:xfrm>
          <a:prstGeom prst="rect">
            <a:avLst/>
          </a:prstGeom>
        </p:spPr>
      </p:pic>
      <p:pic>
        <p:nvPicPr>
          <p:cNvPr id="8" name="Picture 7" descr="17_Pg837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766"/>
          <a:stretch/>
        </p:blipFill>
        <p:spPr>
          <a:xfrm>
            <a:off x="304800" y="4953000"/>
            <a:ext cx="8686800" cy="125704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Designing a Synthesis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that Makes New Carbon–Carbon Bonds</a:t>
            </a: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13DEEF09-44C0-F131-046F-D23CC9F42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80C728C-C931-413C-59E3-3294ADFB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TextBox 1"/>
          <p:cNvSpPr txBox="1">
            <a:spLocks noChangeArrowheads="1"/>
          </p:cNvSpPr>
          <p:nvPr/>
        </p:nvSpPr>
        <p:spPr bwMode="auto">
          <a:xfrm>
            <a:off x="521276" y="1447800"/>
            <a:ext cx="80893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Locate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new carbon–carbon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bond that must be formed.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Then choose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and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electrophile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406" name="TextBox 2"/>
          <p:cNvSpPr txBox="1">
            <a:spLocks noChangeArrowheads="1"/>
          </p:cNvSpPr>
          <p:nvPr/>
        </p:nvSpPr>
        <p:spPr bwMode="auto">
          <a:xfrm>
            <a:off x="3733800" y="4343400"/>
            <a:ext cx="146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synthesis</a:t>
            </a:r>
          </a:p>
        </p:txBody>
      </p:sp>
      <p:pic>
        <p:nvPicPr>
          <p:cNvPr id="2" name="Picture 1" descr="17_Pg837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2"/>
          <a:stretch/>
        </p:blipFill>
        <p:spPr>
          <a:xfrm>
            <a:off x="381000" y="2362200"/>
            <a:ext cx="8534400" cy="1497721"/>
          </a:xfrm>
          <a:prstGeom prst="rect">
            <a:avLst/>
          </a:prstGeom>
        </p:spPr>
      </p:pic>
      <p:pic>
        <p:nvPicPr>
          <p:cNvPr id="3" name="Picture 2" descr="17_Pg837_UnFigure_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304800" y="4876800"/>
            <a:ext cx="8534400" cy="13561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805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Designing a Synthesis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that Makes a New Carbon–Carbon Bond</a:t>
            </a: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49766C2-079E-C3E0-8D9C-9A6386CBD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9201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A3EF671-858D-2BBD-554E-E58CCC08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337126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28382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Some Additions of Nucleophiles to Aldehydes and Ketones Lead to an Addition–Elimination Product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469900" y="4851400"/>
            <a:ext cx="8483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Nucleophilic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addition–elimination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occurs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when the nucleophile has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lone pair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on the attacking atom.</a:t>
            </a: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396398" y="5782209"/>
            <a:ext cx="8049433" cy="81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128016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Water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 rather than a group attached to the carbonyl group,</a:t>
            </a:r>
          </a:p>
          <a:p>
            <a:pPr marL="128016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                      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eliminated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pic>
        <p:nvPicPr>
          <p:cNvPr id="5" name="Picture 4" descr="16_Pg745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"/>
          <a:stretch/>
        </p:blipFill>
        <p:spPr>
          <a:xfrm>
            <a:off x="304800" y="1447800"/>
            <a:ext cx="8534400" cy="30607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22794FA-367C-CE0F-0831-A6369AE80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07968" y="6424840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442994A-5650-8AF8-7359-F7585B43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19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49773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Formation of a New Carbon–Carbon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Bond Using a Grignard Reagent</a:t>
            </a:r>
          </a:p>
        </p:txBody>
      </p:sp>
      <p:pic>
        <p:nvPicPr>
          <p:cNvPr id="3" name="Picture 2" descr="17_Pg79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"/>
          <a:stretch>
            <a:fillRect/>
          </a:stretch>
        </p:blipFill>
        <p:spPr bwMode="auto">
          <a:xfrm>
            <a:off x="1411288" y="2016125"/>
            <a:ext cx="63214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7_Pg796_UnFigur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4"/>
          <a:stretch>
            <a:fillRect/>
          </a:stretch>
        </p:blipFill>
        <p:spPr bwMode="auto">
          <a:xfrm>
            <a:off x="304800" y="4241800"/>
            <a:ext cx="85344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1CA8EC1-0CFB-C797-5ADE-AFFBF26C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CEA39ED-5125-E35C-7B63-45D9E85C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93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5391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Reactions of Aldehyde and Ketones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Grignard Reagents</a:t>
            </a:r>
          </a:p>
        </p:txBody>
      </p:sp>
      <p:pic>
        <p:nvPicPr>
          <p:cNvPr id="3" name="Picture 2" descr="17_Pg796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3"/>
          <a:stretch>
            <a:fillRect/>
          </a:stretch>
        </p:blipFill>
        <p:spPr bwMode="auto">
          <a:xfrm>
            <a:off x="647700" y="1447800"/>
            <a:ext cx="78486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7_Pg796_UnFigure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5"/>
          <a:stretch>
            <a:fillRect/>
          </a:stretch>
        </p:blipFill>
        <p:spPr bwMode="auto">
          <a:xfrm>
            <a:off x="571500" y="3200400"/>
            <a:ext cx="80010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7_Pg797_UnFigur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>
            <a:fillRect/>
          </a:stretch>
        </p:blipFill>
        <p:spPr bwMode="auto">
          <a:xfrm>
            <a:off x="304800" y="5054600"/>
            <a:ext cx="85344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06D7D95-2A43-72A0-7EDD-9AF75912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1880" y="6381750"/>
            <a:ext cx="375205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62DDE7B-629B-C1A5-A8C1-6886A53D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535097" y="6532634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3989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0935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 Grignard Reagent Reacts 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Carbon Dioxide to Form a Carboxylic Acid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1623869" y="4330699"/>
            <a:ext cx="6730656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carboxylic acid has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one more carbon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than the Grignard reagent.</a:t>
            </a:r>
          </a:p>
        </p:txBody>
      </p:sp>
      <p:pic>
        <p:nvPicPr>
          <p:cNvPr id="4" name="Picture 2" descr="17_Pg797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0"/>
          <a:stretch>
            <a:fillRect/>
          </a:stretch>
        </p:blipFill>
        <p:spPr bwMode="auto">
          <a:xfrm>
            <a:off x="304800" y="2335213"/>
            <a:ext cx="853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23D126F-7041-3B9F-56AF-6E2DFC39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F13F172-4D12-99D8-AE06-36FB22C8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45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8624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Some Aldehydes and Ketones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Found in Nature</a:t>
            </a:r>
          </a:p>
        </p:txBody>
      </p:sp>
      <p:pic>
        <p:nvPicPr>
          <p:cNvPr id="3" name="Picture 1" descr="17_Pg790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2"/>
          <a:stretch>
            <a:fillRect/>
          </a:stretch>
        </p:blipFill>
        <p:spPr bwMode="auto">
          <a:xfrm>
            <a:off x="304800" y="2204496"/>
            <a:ext cx="85344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51936" y="4568242"/>
            <a:ext cx="46678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Aldehydes have pungent odors.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75656" y="5139230"/>
            <a:ext cx="406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Ketones have sweet odors.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854078F-5B18-C97F-254D-81A0F713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245225"/>
            <a:ext cx="31039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27C1F31-09AF-FAF5-98D8-5960E0BC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F419E21-8BB0-B5DF-3EF9-43F1F466DADD}"/>
              </a:ext>
            </a:extLst>
          </p:cNvPr>
          <p:cNvSpPr txBox="1"/>
          <p:nvPr/>
        </p:nvSpPr>
        <p:spPr>
          <a:xfrm>
            <a:off x="4467808" y="4587234"/>
            <a:ext cx="4616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לאלדהידים יש ריחות חריפים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809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-139700" y="324641"/>
            <a:ext cx="9512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Examples of Reactions with Grignard Reagents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800761" y="4743406"/>
            <a:ext cx="7924139" cy="7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128016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Numbers above and below arrows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mean that the acid is not added </a:t>
            </a:r>
          </a:p>
          <a:p>
            <a:pPr marL="128016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until the Grignard reagent has reacted with the carbonyl compound.</a:t>
            </a: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877436" y="5687969"/>
            <a:ext cx="7618864" cy="73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128016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When a reaction creates 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asymmetric center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from a compound </a:t>
            </a:r>
          </a:p>
          <a:p>
            <a:pPr marL="128016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without an asymmetric center, the product is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racemic mixture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pic>
        <p:nvPicPr>
          <p:cNvPr id="5" name="Picture 2" descr="17_Pg797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"/>
          <a:stretch>
            <a:fillRect/>
          </a:stretch>
        </p:blipFill>
        <p:spPr bwMode="auto">
          <a:xfrm>
            <a:off x="1136650" y="1501197"/>
            <a:ext cx="68707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41EEE2C-4680-EDB5-BED9-2E4224988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618" y="6335713"/>
            <a:ext cx="32385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11F8D25-2626-39F5-E638-C9B9A1DE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204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-18968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 of Aldehydes and Ketones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Acetylide Ions</a:t>
            </a:r>
          </a:p>
        </p:txBody>
      </p:sp>
      <p:pic>
        <p:nvPicPr>
          <p:cNvPr id="3" name="Picture 2" descr="17_Pg801_UnFigur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1646238" y="2540000"/>
            <a:ext cx="58515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7_Pg801_UnFigur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7"/>
          <a:stretch>
            <a:fillRect/>
          </a:stretch>
        </p:blipFill>
        <p:spPr bwMode="auto">
          <a:xfrm>
            <a:off x="304800" y="4038600"/>
            <a:ext cx="8534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C3AF32D-BE23-23B0-2121-368B72CA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61F2529-6B12-3605-572D-BB60FF91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163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0" y="-13141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 of Aldehydes and Ketones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Cyanide Ion</a:t>
            </a:r>
          </a:p>
        </p:txBody>
      </p:sp>
      <p:pic>
        <p:nvPicPr>
          <p:cNvPr id="3" name="Picture 2" descr="17_Pg801_UnFigure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>
            <a:fillRect/>
          </a:stretch>
        </p:blipFill>
        <p:spPr bwMode="auto">
          <a:xfrm>
            <a:off x="1460500" y="1638300"/>
            <a:ext cx="6223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118242" y="3817049"/>
            <a:ext cx="2907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Mechanism</a:t>
            </a:r>
          </a:p>
        </p:txBody>
      </p:sp>
      <p:pic>
        <p:nvPicPr>
          <p:cNvPr id="5" name="Picture 4" descr="16_Pg751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6"/>
          <a:stretch/>
        </p:blipFill>
        <p:spPr>
          <a:xfrm>
            <a:off x="304800" y="4622800"/>
            <a:ext cx="8534400" cy="14859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42E7D57-FF44-BFCE-E597-5304972EC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D769913-42E1-9274-261A-D61AC72E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09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/>
          </p:cNvSpPr>
          <p:nvPr/>
        </p:nvSpPr>
        <p:spPr bwMode="auto">
          <a:xfrm>
            <a:off x="0" y="175304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Reactions of Cyanohydrins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6068905" y="1854199"/>
            <a:ext cx="2966830" cy="61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 base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 decomposition to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carbonyl compound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6066208" y="3378200"/>
            <a:ext cx="305123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 acid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 hydrolysis to 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‑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hydroxycarboxylic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acid</a:t>
            </a:r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6068583" y="5016500"/>
            <a:ext cx="2844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reduction to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primary amine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OH group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‑carbon</a:t>
            </a:r>
          </a:p>
        </p:txBody>
      </p:sp>
      <p:pic>
        <p:nvPicPr>
          <p:cNvPr id="6" name="Picture 3" descr="17_Pg802_UnFigure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3"/>
          <a:stretch>
            <a:fillRect/>
          </a:stretch>
        </p:blipFill>
        <p:spPr bwMode="auto">
          <a:xfrm>
            <a:off x="152402" y="1752601"/>
            <a:ext cx="5778176" cy="97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7_Pg802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0"/>
          <a:stretch>
            <a:fillRect/>
          </a:stretch>
        </p:blipFill>
        <p:spPr bwMode="auto">
          <a:xfrm>
            <a:off x="347078" y="3099542"/>
            <a:ext cx="533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7_Pg802_UnFigure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9"/>
          <a:stretch>
            <a:fillRect/>
          </a:stretch>
        </p:blipFill>
        <p:spPr bwMode="auto">
          <a:xfrm>
            <a:off x="248438" y="5016871"/>
            <a:ext cx="5486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מציין מיקום של כותרת תחתונה 8">
            <a:extLst>
              <a:ext uri="{FF2B5EF4-FFF2-40B4-BE49-F238E27FC236}">
                <a16:creationId xmlns:a16="http://schemas.microsoft.com/office/drawing/2014/main" id="{E74E6C42-BB2C-2C3E-7D0E-FA6557022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10" name="מציין מיקום של מספר שקופית 9">
            <a:extLst>
              <a:ext uri="{FF2B5EF4-FFF2-40B4-BE49-F238E27FC236}">
                <a16:creationId xmlns:a16="http://schemas.microsoft.com/office/drawing/2014/main" id="{65F2A7DC-7832-E550-0108-8D1472B5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27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0" y="-12312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Reactions of Aldehydes and Ketones with Hydride Ion</a:t>
            </a:r>
          </a:p>
        </p:txBody>
      </p:sp>
      <p:pic>
        <p:nvPicPr>
          <p:cNvPr id="3" name="Picture 2" descr="16_Pg753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"/>
          <a:stretch/>
        </p:blipFill>
        <p:spPr>
          <a:xfrm>
            <a:off x="1193800" y="1993900"/>
            <a:ext cx="6781800" cy="3360624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70631AC-E665-89E6-1687-DB8949AF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489CCDE-62DA-51B8-50EF-409A39028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45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7375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Mechanism</a:t>
            </a:r>
          </a:p>
        </p:txBody>
      </p:sp>
      <p:pic>
        <p:nvPicPr>
          <p:cNvPr id="3" name="Picture 2" descr="16_Pg753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/>
        </p:blipFill>
        <p:spPr>
          <a:xfrm>
            <a:off x="304800" y="2984500"/>
            <a:ext cx="8534400" cy="12573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DD1495E-1B2D-AECA-CC82-25E417FA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5DE7776-03C8-A5B6-D419-E5148ECB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081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229736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Reactions of Esters with Hydride 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23753" y="3606800"/>
            <a:ext cx="32964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The Mechanism</a:t>
            </a:r>
          </a:p>
        </p:txBody>
      </p:sp>
      <p:pic>
        <p:nvPicPr>
          <p:cNvPr id="4" name="Picture 3" descr="16_Pg754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-8681" r="93" b="8681"/>
          <a:stretch/>
        </p:blipFill>
        <p:spPr>
          <a:xfrm>
            <a:off x="766763" y="1549400"/>
            <a:ext cx="7963958" cy="1638300"/>
          </a:xfrm>
          <a:prstGeom prst="rect">
            <a:avLst/>
          </a:prstGeom>
        </p:spPr>
      </p:pic>
      <p:pic>
        <p:nvPicPr>
          <p:cNvPr id="5" name="Picture 4" descr="16_Pg754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"/>
          <a:stretch/>
        </p:blipFill>
        <p:spPr>
          <a:xfrm>
            <a:off x="304800" y="4470400"/>
            <a:ext cx="8534400" cy="15621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4E578D1-A4F5-D962-8A5A-3A2FB93F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E9A8650-F452-C796-F84F-69AFE24D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43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-901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DIBALH Stops the Reaction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at the Aldehyde</a:t>
            </a:r>
          </a:p>
        </p:txBody>
      </p:sp>
      <p:pic>
        <p:nvPicPr>
          <p:cNvPr id="3" name="Picture 3" descr="17_Pg80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>
            <a:fillRect/>
          </a:stretch>
        </p:blipFill>
        <p:spPr bwMode="auto">
          <a:xfrm>
            <a:off x="2908300" y="4432300"/>
            <a:ext cx="33274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6_Pg755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7"/>
          <a:stretch/>
        </p:blipFill>
        <p:spPr>
          <a:xfrm>
            <a:off x="304800" y="2044700"/>
            <a:ext cx="8534400" cy="1231900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C0ED2BF-9050-E395-F237-5DA35962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2A5BA83-42AA-5F3D-6A01-F1495E5B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850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-35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Reactions of Carboxylic Acids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Hydride Ion</a:t>
            </a:r>
          </a:p>
        </p:txBody>
      </p:sp>
      <p:pic>
        <p:nvPicPr>
          <p:cNvPr id="3" name="Picture 2" descr="16_Pg755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6"/>
          <a:stretch/>
        </p:blipFill>
        <p:spPr>
          <a:xfrm>
            <a:off x="901700" y="2463800"/>
            <a:ext cx="7179733" cy="20193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69A0020-4299-6F3B-C788-2C3741E1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32C715F-6CB5-78CC-0693-0B1828A8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81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172926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Mechanism</a:t>
            </a:r>
          </a:p>
        </p:txBody>
      </p:sp>
      <p:pic>
        <p:nvPicPr>
          <p:cNvPr id="3" name="Picture 2" descr="16_Pg755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"/>
          <a:stretch/>
        </p:blipFill>
        <p:spPr>
          <a:xfrm>
            <a:off x="467544" y="1637161"/>
            <a:ext cx="8534400" cy="32893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9C380F6-ACBF-1EE6-D958-AD3BBBBB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4C5D674-0177-26BF-356D-D6DFE748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9419FC0-A550-C65A-B20E-ACF654BC91EF}"/>
              </a:ext>
            </a:extLst>
          </p:cNvPr>
          <p:cNvSpPr txBox="1"/>
          <p:nvPr/>
        </p:nvSpPr>
        <p:spPr>
          <a:xfrm>
            <a:off x="2339752" y="127350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036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89968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Biologically Important Ketones</a:t>
            </a:r>
          </a:p>
        </p:txBody>
      </p:sp>
      <p:pic>
        <p:nvPicPr>
          <p:cNvPr id="3" name="Picture 1" descr="17_Pg790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"/>
          <a:stretch>
            <a:fillRect/>
          </a:stretch>
        </p:blipFill>
        <p:spPr bwMode="auto">
          <a:xfrm>
            <a:off x="1099344" y="2476500"/>
            <a:ext cx="699611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0EB066E-6A42-3FF0-9680-1F8EE098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18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BD86EE7-A824-20C8-20DF-D118E8F3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641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-1872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Reactions of Amides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Hydride Ion</a:t>
            </a:r>
          </a:p>
        </p:txBody>
      </p:sp>
      <p:pic>
        <p:nvPicPr>
          <p:cNvPr id="3" name="Picture 2" descr="16_Pg756_UnFigure_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"/>
          <a:stretch/>
        </p:blipFill>
        <p:spPr>
          <a:xfrm>
            <a:off x="1873345" y="1594894"/>
            <a:ext cx="5149755" cy="2735808"/>
          </a:xfrm>
          <a:prstGeom prst="rect">
            <a:avLst/>
          </a:prstGeom>
        </p:spPr>
      </p:pic>
      <p:pic>
        <p:nvPicPr>
          <p:cNvPr id="5" name="Picture 4" descr="16_Pg756_UnFigure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>
          <a:xfrm>
            <a:off x="2151005" y="4779923"/>
            <a:ext cx="4719695" cy="1495975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B7E2220-024B-B9D3-DA8C-3AEC93D20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E6A945D-9B8C-D271-BA73-778A54BD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D366ED3-C4C3-1A24-D014-A6CF7F5FC408}"/>
              </a:ext>
            </a:extLst>
          </p:cNvPr>
          <p:cNvSpPr txBox="1"/>
          <p:nvPr/>
        </p:nvSpPr>
        <p:spPr>
          <a:xfrm>
            <a:off x="22678" y="12364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6241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7936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Mechanism for the Reaction of an 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 Italic" charset="0"/>
              </a:rPr>
              <a:t>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‑Substituted Amide with Hydride Ion</a:t>
            </a:r>
          </a:p>
        </p:txBody>
      </p:sp>
      <p:pic>
        <p:nvPicPr>
          <p:cNvPr id="4" name="Picture 3" descr="16_Pg756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>
          <a:xfrm>
            <a:off x="304800" y="1196752"/>
            <a:ext cx="8534400" cy="32385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4EFB63A-3D3A-7FCE-608B-900964BD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F5C447D-2A5F-712D-E795-499ACDEB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3F8D432-B9A7-B5A8-B69C-C2314DF24E9E}"/>
              </a:ext>
            </a:extLst>
          </p:cNvPr>
          <p:cNvSpPr txBox="1"/>
          <p:nvPr/>
        </p:nvSpPr>
        <p:spPr>
          <a:xfrm>
            <a:off x="535990" y="12834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Picture 6" descr="20_u035">
            <a:extLst>
              <a:ext uri="{FF2B5EF4-FFF2-40B4-BE49-F238E27FC236}">
                <a16:creationId xmlns:a16="http://schemas.microsoft.com/office/drawing/2014/main" id="{A6BD40F3-C43A-1381-D9F0-8795D711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85931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6CED57-3126-96CC-7ECF-5AB1E85E3D7C}"/>
              </a:ext>
            </a:extLst>
          </p:cNvPr>
          <p:cNvSpPr txBox="1"/>
          <p:nvPr/>
        </p:nvSpPr>
        <p:spPr>
          <a:xfrm>
            <a:off x="-180528" y="4337274"/>
            <a:ext cx="16921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David" pitchFamily="34" charset="-79"/>
                <a:cs typeface="David" pitchFamily="34" charset="-79"/>
              </a:rPr>
              <a:t>חיזור </a:t>
            </a:r>
            <a:r>
              <a:rPr lang="he-IL" dirty="0" err="1">
                <a:latin typeface="David" pitchFamily="34" charset="-79"/>
                <a:cs typeface="David" pitchFamily="34" charset="-79"/>
              </a:rPr>
              <a:t>ניטריל</a:t>
            </a:r>
            <a:endParaRPr lang="he-IL" dirty="0"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6398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/>
          </p:cNvSpPr>
          <p:nvPr/>
        </p:nvSpPr>
        <p:spPr bwMode="auto">
          <a:xfrm>
            <a:off x="0" y="175373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Reduction Reactions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510990" y="1491836"/>
            <a:ext cx="8763001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 compound is reduced when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hydrogen (H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) is added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to it.</a:t>
            </a: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491880" y="2098218"/>
            <a:ext cx="7112000" cy="194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Hydrogen can be added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three ways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: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 addition of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hydride 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and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proton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             addition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two hydrogen atoms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             addition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two electrons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 two protons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/>
            </a:endParaRP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pic>
        <p:nvPicPr>
          <p:cNvPr id="7" name="Picture 6" descr="16_Pg757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9"/>
          <a:stretch/>
        </p:blipFill>
        <p:spPr>
          <a:xfrm>
            <a:off x="304800" y="4584700"/>
            <a:ext cx="8534400" cy="1244600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C78AFDD-3C57-CBD7-8FFC-69F924E4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E718CE3-2182-52AD-2D5A-29F78CDD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947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250648"/>
            <a:ext cx="9144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Addition of a Hydride Ion and a Proton</a:t>
            </a:r>
          </a:p>
        </p:txBody>
      </p:sp>
      <p:pic>
        <p:nvPicPr>
          <p:cNvPr id="3" name="Picture 2" descr="16_Pg757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-4464" r="93" b="4464"/>
          <a:stretch/>
        </p:blipFill>
        <p:spPr>
          <a:xfrm>
            <a:off x="982663" y="2082800"/>
            <a:ext cx="7310437" cy="2924175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7100F54-E54C-4FEB-A51C-9CDAF695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E1A4CA3-16F8-D85E-96DF-AE9C2903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888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8572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Addition of a Hydride Ion and a Proton Reduces Carbon–Nitrogen Double and Triple Bonds</a:t>
            </a:r>
          </a:p>
        </p:txBody>
      </p:sp>
      <p:pic>
        <p:nvPicPr>
          <p:cNvPr id="3" name="Picture 2" descr="16_Pg757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"/>
          <a:stretch/>
        </p:blipFill>
        <p:spPr>
          <a:xfrm>
            <a:off x="1104900" y="2578100"/>
            <a:ext cx="6771861" cy="18542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4570C3E-EE63-89EB-1533-2CB437A2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F05C326-E952-DBA3-8F1F-ACE08B8A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980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137350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Addition of a Hydride Ion and a Proton Cannot Reduce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Carbon–Carbon Double and Triple Bonds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258888" y="4762500"/>
            <a:ext cx="68691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None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of the atoms have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partial positive charge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so the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will not react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with hydride ion.</a:t>
            </a:r>
          </a:p>
        </p:txBody>
      </p:sp>
      <p:pic>
        <p:nvPicPr>
          <p:cNvPr id="4" name="Picture 3" descr="16_Pg757_Un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-545" r="93" b="7090"/>
          <a:stretch/>
        </p:blipFill>
        <p:spPr>
          <a:xfrm>
            <a:off x="1058863" y="2171700"/>
            <a:ext cx="6865937" cy="1750814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F2AD00B-C764-A1BB-2AEC-C065CFE12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BC8ECB6-6B5C-82DE-D5E0-858086AA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959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33863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Catalytic Hydrogenation Reduces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Carbon–Carbon Double and Triple Bonds</a:t>
            </a:r>
          </a:p>
        </p:txBody>
      </p:sp>
      <p:pic>
        <p:nvPicPr>
          <p:cNvPr id="3" name="Picture 2" descr="16_Pg758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4"/>
          <a:stretch/>
        </p:blipFill>
        <p:spPr>
          <a:xfrm>
            <a:off x="304800" y="2768600"/>
            <a:ext cx="8534400" cy="16002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5D05B8C-1922-E696-DA42-127FF6EE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6900DA5-ECEB-FF76-A439-435151EF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211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45733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Catalytic Hydrogenation Reduces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Carbon–Nitrogen Double and Triple Bonds</a:t>
            </a:r>
          </a:p>
        </p:txBody>
      </p:sp>
      <p:pic>
        <p:nvPicPr>
          <p:cNvPr id="3" name="Picture 2" descr="16_Pg758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786" r="93" b="10220"/>
          <a:stretch/>
        </p:blipFill>
        <p:spPr>
          <a:xfrm>
            <a:off x="296863" y="2857500"/>
            <a:ext cx="8534400" cy="1437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900" y="5168900"/>
            <a:ext cx="797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Raney nickel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is the preferred metal for reducing carbon-nitrogen triple bonds.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0CF7BCC-E2F8-B174-70C6-B5AA1C577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2E79014-E820-F306-FB01-E0DBAD64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612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44373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Catalytic Hydrogenation Reduces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Carbon–Oxygen Double Bonds</a:t>
            </a:r>
          </a:p>
        </p:txBody>
      </p:sp>
      <p:pic>
        <p:nvPicPr>
          <p:cNvPr id="3" name="Picture 1" descr="17_Pg809_UnFigure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>
            <a:fillRect/>
          </a:stretch>
        </p:blipFill>
        <p:spPr bwMode="auto">
          <a:xfrm>
            <a:off x="2019300" y="2019300"/>
            <a:ext cx="5715000" cy="3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5200" y="5715000"/>
            <a:ext cx="7537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Raney nickel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is the preferred metal for reducing aldehydes and ketones.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DD927C2-69DA-4769-DE0B-5F1003CD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3166B2-AD7A-66D8-5648-904E0650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90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0" y="22565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Chemoselective Reactions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3989" y="1358900"/>
            <a:ext cx="6386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reagent reacts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one functional group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         in preference to another. </a:t>
            </a:r>
          </a:p>
        </p:txBody>
      </p:sp>
      <p:pic>
        <p:nvPicPr>
          <p:cNvPr id="4" name="Picture 3" descr="16_Pg759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3"/>
          <a:stretch/>
        </p:blipFill>
        <p:spPr>
          <a:xfrm>
            <a:off x="1089638" y="2602318"/>
            <a:ext cx="6627014" cy="798792"/>
          </a:xfrm>
          <a:prstGeom prst="rect">
            <a:avLst/>
          </a:prstGeom>
        </p:spPr>
      </p:pic>
      <p:pic>
        <p:nvPicPr>
          <p:cNvPr id="5" name="Picture 4" descr="16_Pg759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4"/>
          <a:stretch/>
        </p:blipFill>
        <p:spPr>
          <a:xfrm>
            <a:off x="435370" y="3708400"/>
            <a:ext cx="8534400" cy="1155700"/>
          </a:xfrm>
          <a:prstGeom prst="rect">
            <a:avLst/>
          </a:prstGeom>
        </p:spPr>
      </p:pic>
      <p:pic>
        <p:nvPicPr>
          <p:cNvPr id="6" name="Picture 5" descr="16_Pg759_UnFigure_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784838" y="5092700"/>
            <a:ext cx="7089162" cy="1139330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46776DB8-06A3-995D-B8EB-5A70D2F2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6381750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8" name="מציין מיקום של מספר שקופית 7">
            <a:extLst>
              <a:ext uri="{FF2B5EF4-FFF2-40B4-BE49-F238E27FC236}">
                <a16:creationId xmlns:a16="http://schemas.microsoft.com/office/drawing/2014/main" id="{37ED9A82-D67E-6993-53CB-B46DADF8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68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18988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Naming Aldehydes</a:t>
            </a:r>
          </a:p>
        </p:txBody>
      </p:sp>
      <p:pic>
        <p:nvPicPr>
          <p:cNvPr id="3" name="Picture 1" descr="17_Pg790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0"/>
          <a:stretch>
            <a:fillRect/>
          </a:stretch>
        </p:blipFill>
        <p:spPr bwMode="auto">
          <a:xfrm>
            <a:off x="304800" y="1819275"/>
            <a:ext cx="85344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7_Pg791_UnFigur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6"/>
          <a:stretch>
            <a:fillRect/>
          </a:stretch>
        </p:blipFill>
        <p:spPr bwMode="auto">
          <a:xfrm>
            <a:off x="304800" y="4270375"/>
            <a:ext cx="8534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3A117C6-97C0-9BD4-6982-F964F3A5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5200" y="6318250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7B6F383-3BA1-896A-DE41-EF96DAFB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071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5662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Reaction of Aldehydes and Ketones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Primary Amines</a:t>
            </a:r>
          </a:p>
        </p:txBody>
      </p:sp>
      <p:pic>
        <p:nvPicPr>
          <p:cNvPr id="3" name="Picture 1" descr="17_Pg811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"/>
          <a:stretch>
            <a:fillRect/>
          </a:stretch>
        </p:blipFill>
        <p:spPr bwMode="auto">
          <a:xfrm>
            <a:off x="304800" y="1779588"/>
            <a:ext cx="85344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33390" y="5359400"/>
            <a:ext cx="8278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product of the reaction is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imine.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1" y="5968388"/>
            <a:ext cx="81551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Imine formation replaces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C═O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C═NR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4A77EB4-A2F1-B029-4ED7-86C8FFAF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AC2A4B4-9948-E273-1E82-CAD0B1D0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251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0" y="17371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Forming Imine Derivatives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0" y="5435600"/>
            <a:ext cx="91440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Imine formation replaces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C═O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C═NR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pic>
        <p:nvPicPr>
          <p:cNvPr id="4" name="Picture 3" descr="16_Pg760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787400" y="2451100"/>
            <a:ext cx="7758545" cy="1651000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295E3DB-B8A1-7BBE-7C06-8E6B16DB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5C92828-C969-17FB-04BC-8A79CA9E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33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0" y="17039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Mechanism for Imine Formation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98600" y="5524500"/>
            <a:ext cx="659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Imine formation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can be pushed to completion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removing the water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as it is formed.</a:t>
            </a:r>
          </a:p>
        </p:txBody>
      </p:sp>
      <p:pic>
        <p:nvPicPr>
          <p:cNvPr id="4" name="Picture 3" descr="16_Pg761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"/>
          <a:stretch/>
        </p:blipFill>
        <p:spPr>
          <a:xfrm>
            <a:off x="304800" y="1358900"/>
            <a:ext cx="8534400" cy="3987800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AB19661-C7AB-175B-C44A-EB0D5476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6410078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BE41ADA-0D17-5D18-433A-35EFC40B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526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0" y="5798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Tetrahedral Compounds in Imine Formation are Unstable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3388" y="5105400"/>
            <a:ext cx="86015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tetrahedral compound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contains a group with a lone pair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                      that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can eliminate water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</a:t>
            </a:r>
          </a:p>
        </p:txBody>
      </p:sp>
      <p:pic>
        <p:nvPicPr>
          <p:cNvPr id="4" name="Picture 3" descr="16_Pg761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/>
        </p:blipFill>
        <p:spPr>
          <a:xfrm>
            <a:off x="304800" y="2273300"/>
            <a:ext cx="8534400" cy="2133600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E49002-64BC-3DF2-E943-58C88262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2B36AD5-1DE5-D6E5-2083-87B24D73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963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7969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pH Must Be Controlled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33388" y="4508500"/>
            <a:ext cx="802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There must be enough acid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to protonate the oxygen atom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of the tetrahedral intermediate so that water can be expelled.  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33388" y="5219700"/>
            <a:ext cx="774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But if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too much acid is present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amine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will be protonated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will not be a nucleophile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271963" y="1308100"/>
            <a:ext cx="4745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of the ammonium ion is 6.0.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564063" y="1854200"/>
            <a:ext cx="3862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maximum rate is at pH 4.5.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310063" y="2616200"/>
            <a:ext cx="48339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Therefore,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pH should be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1.5 units less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K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of the amine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 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33388" y="5887303"/>
            <a:ext cx="8113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For an amine with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p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K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= 10.5, the pH of the solution should be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9.0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 </a:t>
            </a:r>
          </a:p>
        </p:txBody>
      </p:sp>
      <p:pic>
        <p:nvPicPr>
          <p:cNvPr id="9" name="Picture 8" descr="16_02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"/>
          <a:stretch/>
        </p:blipFill>
        <p:spPr>
          <a:xfrm>
            <a:off x="1144435" y="1256380"/>
            <a:ext cx="2674623" cy="3291140"/>
          </a:xfrm>
          <a:prstGeom prst="rect">
            <a:avLst/>
          </a:prstGeom>
        </p:spPr>
      </p:pic>
      <p:sp>
        <p:nvSpPr>
          <p:cNvPr id="10" name="מציין מיקום של כותרת תחתונה 9">
            <a:extLst>
              <a:ext uri="{FF2B5EF4-FFF2-40B4-BE49-F238E27FC236}">
                <a16:creationId xmlns:a16="http://schemas.microsoft.com/office/drawing/2014/main" id="{996E60A3-8A9A-06E9-296C-BF761D58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8175" y="6357064"/>
            <a:ext cx="32893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11" name="מציין מיקום של מספר שקופית 10">
            <a:extLst>
              <a:ext uri="{FF2B5EF4-FFF2-40B4-BE49-F238E27FC236}">
                <a16:creationId xmlns:a16="http://schemas.microsoft.com/office/drawing/2014/main" id="{5EF917AC-6BED-7CF1-213B-AA7A85D2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44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17394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Imine Hydrolysis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1092200" y="5181600"/>
            <a:ext cx="7264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   Imine hydrolysis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irreversible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because the protonated amine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not a 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pic>
        <p:nvPicPr>
          <p:cNvPr id="4" name="Picture 1" descr="17_Pg813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2"/>
          <a:stretch>
            <a:fillRect/>
          </a:stretch>
        </p:blipFill>
        <p:spPr bwMode="auto">
          <a:xfrm>
            <a:off x="304800" y="3175000"/>
            <a:ext cx="85344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324318" y="1714500"/>
            <a:ext cx="65836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  Acid-catalyzed hydrolysis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converts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imine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back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and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amine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.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60F515D-48DE-5779-3B3E-A21FA77D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F8BA70A-5367-7979-52CE-BA16F955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550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-431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Reaction of Aldehydes and Ketones with Secondary Amines</a:t>
            </a:r>
          </a:p>
        </p:txBody>
      </p:sp>
      <p:pic>
        <p:nvPicPr>
          <p:cNvPr id="3" name="Picture 1" descr="17_Pg814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"/>
          <a:stretch>
            <a:fillRect/>
          </a:stretch>
        </p:blipFill>
        <p:spPr bwMode="auto">
          <a:xfrm>
            <a:off x="914400" y="2208213"/>
            <a:ext cx="731520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22175B9-C7AC-ABD9-DBEE-BA0BB51C0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244495"/>
            <a:ext cx="316835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3015609-F464-5F0D-A3EA-C33CD325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480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0" y="237825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Mechanism for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Enamine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Formation</a:t>
            </a:r>
          </a:p>
        </p:txBody>
      </p:sp>
      <p:pic>
        <p:nvPicPr>
          <p:cNvPr id="3" name="Picture 2" descr="16_Pg763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"/>
          <a:stretch/>
        </p:blipFill>
        <p:spPr>
          <a:xfrm>
            <a:off x="177800" y="1701799"/>
            <a:ext cx="8966200" cy="4656553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DB76F1A-A764-F508-1795-257650D0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840" y="6301789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5CBAD31-AA89-A9D4-EF1C-C6FD9CF1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355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18422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Enamine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Hydrolysis</a:t>
            </a:r>
          </a:p>
        </p:txBody>
      </p:sp>
      <p:pic>
        <p:nvPicPr>
          <p:cNvPr id="3" name="Picture 1" descr="17_Pg815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7"/>
          <a:stretch>
            <a:fillRect/>
          </a:stretch>
        </p:blipFill>
        <p:spPr bwMode="auto">
          <a:xfrm>
            <a:off x="304800" y="3276600"/>
            <a:ext cx="8534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13726" y="1676400"/>
            <a:ext cx="810118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Acid-catalyzed hydrolysis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converts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enamine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back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and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amine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1882" y="4991100"/>
            <a:ext cx="7325518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Enamine hydrolysis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irreversible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because the protonated amine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not a 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1A93B1A-495E-3B8A-67DE-81DAF002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039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A762D5B-695D-10F6-8ADE-1028F38C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451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/>
          </p:cNvSpPr>
          <p:nvPr/>
        </p:nvSpPr>
        <p:spPr bwMode="auto">
          <a:xfrm>
            <a:off x="0" y="19307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Reductive Amination</a:t>
            </a:r>
          </a:p>
        </p:txBody>
      </p:sp>
      <p:sp>
        <p:nvSpPr>
          <p:cNvPr id="3" name="Rectangle 6"/>
          <p:cNvSpPr>
            <a:spLocks/>
          </p:cNvSpPr>
          <p:nvPr/>
        </p:nvSpPr>
        <p:spPr bwMode="auto">
          <a:xfrm>
            <a:off x="1506537" y="4826000"/>
            <a:ext cx="613092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Reaction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ammonia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forms 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unstable imine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which can be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reduced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to a primary amine.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</a:p>
        </p:txBody>
      </p:sp>
      <p:pic>
        <p:nvPicPr>
          <p:cNvPr id="4" name="Picture 1" descr="17_Pg815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0"/>
          <a:stretch>
            <a:fillRect/>
          </a:stretch>
        </p:blipFill>
        <p:spPr bwMode="auto">
          <a:xfrm>
            <a:off x="1028700" y="2273300"/>
            <a:ext cx="70866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EC1EFCB-4A05-47D5-03E3-C47DEEA0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402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09E9A5C-CC9F-27B7-3CEE-03017937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33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29136"/>
            <a:ext cx="9144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Naming an Aldehyde on a Ring</a:t>
            </a:r>
          </a:p>
        </p:txBody>
      </p:sp>
      <p:pic>
        <p:nvPicPr>
          <p:cNvPr id="3" name="Picture 3" descr="17_Pg791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9"/>
          <a:stretch>
            <a:fillRect/>
          </a:stretch>
        </p:blipFill>
        <p:spPr bwMode="auto">
          <a:xfrm>
            <a:off x="304800" y="2898119"/>
            <a:ext cx="85344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8A67027-8C4E-8944-59CD-4C4745DA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028C8E5-F437-F359-E4EF-C8A813B7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101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905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Reductive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Amination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3" name="Picture 2" descr="17_Pg816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0"/>
          <a:stretch>
            <a:fillRect/>
          </a:stretch>
        </p:blipFill>
        <p:spPr bwMode="auto">
          <a:xfrm>
            <a:off x="850900" y="1841500"/>
            <a:ext cx="74422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6600" y="4965700"/>
            <a:ext cx="7810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Imines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enamines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 are reduced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secondary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tertiary amines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                                     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NaBH</a:t>
            </a:r>
            <a:r>
              <a:rPr kumimoji="0" lang="en-US" sz="2000" b="0" i="0" u="none" strike="noStrike" kern="1200" cap="none" spc="0" normalizeH="0" baseline="-6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CN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500" y="5638800"/>
            <a:ext cx="32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(CN replaces an H of NaBH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)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5FA2096-FBCA-FC1E-5DB0-2A11C504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7DDE2E6-2C48-76DA-5196-D30022BF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16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itle 1"/>
          <p:cNvSpPr txBox="1">
            <a:spLocks/>
          </p:cNvSpPr>
          <p:nvPr/>
        </p:nvSpPr>
        <p:spPr bwMode="auto">
          <a:xfrm>
            <a:off x="0" y="152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Synthesizing 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Enamine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14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>
          <a:xfrm>
            <a:off x="1415008" y="1196752"/>
            <a:ext cx="5945088" cy="2601007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3366637-F402-1F33-6B6B-819A501A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82406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A231FFD-B781-3025-2472-40361CB1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A704-DC66-9843-B137-25E54693F08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B2161E1-9D62-CC07-DED4-26384F4D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67" y="3851514"/>
            <a:ext cx="3168352" cy="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46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 txBox="1">
            <a:spLocks/>
          </p:cNvSpPr>
          <p:nvPr/>
        </p:nvSpPr>
        <p:spPr bwMode="auto">
          <a:xfrm>
            <a:off x="0" y="2286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Alkylating the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an Enamine</a:t>
            </a:r>
          </a:p>
        </p:txBody>
      </p:sp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0" y="5265738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This alkylation step is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 reaction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14_UnFigure_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2"/>
          <a:stretch/>
        </p:blipFill>
        <p:spPr>
          <a:xfrm>
            <a:off x="304800" y="2362200"/>
            <a:ext cx="8534400" cy="1776816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2D8C3A4-AED3-544F-362C-704A607C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B035A52-96DF-F367-A13C-DF534283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17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22860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Alkylating the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an Enamine</a:t>
            </a:r>
          </a:p>
        </p:txBody>
      </p:sp>
      <p:pic>
        <p:nvPicPr>
          <p:cNvPr id="2" name="Picture 1" descr="17_Pg815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8"/>
          <a:stretch/>
        </p:blipFill>
        <p:spPr>
          <a:xfrm>
            <a:off x="304800" y="2286000"/>
            <a:ext cx="8534400" cy="183555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CF1C861-5762-FA75-F9AE-5E7D2EAA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0462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C97E63C-0117-63A2-D1C1-1C32C922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66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5E6E5CA8-E042-E5B0-D8A2-B0514522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345F9F40-F104-914F-C233-BDC62A5E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BFF1DCC-ED82-CFA2-F8E5-B624A470E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"/>
          <a:stretch>
            <a:fillRect/>
          </a:stretch>
        </p:blipFill>
        <p:spPr bwMode="auto">
          <a:xfrm>
            <a:off x="1651000" y="2825750"/>
            <a:ext cx="58356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F68F3F-68D7-3258-A1CC-FDFEC321359C}"/>
              </a:ext>
            </a:extLst>
          </p:cNvPr>
          <p:cNvSpPr>
            <a:spLocks/>
          </p:cNvSpPr>
          <p:nvPr/>
        </p:nvSpPr>
        <p:spPr bwMode="auto">
          <a:xfrm>
            <a:off x="323528" y="101976"/>
            <a:ext cx="86995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Other Ways to Convert a Carbonyl Group to a Methylene Group</a:t>
            </a:r>
          </a:p>
        </p:txBody>
      </p:sp>
    </p:spTree>
    <p:extLst>
      <p:ext uri="{BB962C8B-B14F-4D97-AF65-F5344CB8AC3E}">
        <p14:creationId xmlns:p14="http://schemas.microsoft.com/office/powerpoint/2010/main" val="2282029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105FCCE8-5618-E928-B488-A9191E264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B41A1D11-F0F1-62AC-EA10-254D1B0B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4E877E-8322-6CDA-3217-17040915BB4E}"/>
              </a:ext>
            </a:extLst>
          </p:cNvPr>
          <p:cNvSpPr>
            <a:spLocks/>
          </p:cNvSpPr>
          <p:nvPr/>
        </p:nvSpPr>
        <p:spPr bwMode="auto">
          <a:xfrm>
            <a:off x="215900" y="130175"/>
            <a:ext cx="86995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The Mechanism for the</a:t>
            </a:r>
            <a:br>
              <a:rPr lang="en-US" sz="3600" dirty="0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</a:br>
            <a:r>
              <a:rPr lang="en-US" sz="3600" dirty="0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Wolff–</a:t>
            </a:r>
            <a:r>
              <a:rPr lang="en-US" sz="3600" dirty="0" err="1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Kishner</a:t>
            </a:r>
            <a:r>
              <a:rPr lang="en-US" sz="3600" dirty="0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 Reduction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50896B-3E93-3EDF-A357-7F6B36755FCF}"/>
              </a:ext>
            </a:extLst>
          </p:cNvPr>
          <p:cNvSpPr>
            <a:spLocks/>
          </p:cNvSpPr>
          <p:nvPr/>
        </p:nvSpPr>
        <p:spPr bwMode="auto">
          <a:xfrm>
            <a:off x="711200" y="4470400"/>
            <a:ext cx="8089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30188" indent="-190500" algn="l" rtl="0" fontAlgn="base">
              <a:spcBef>
                <a:spcPct val="0"/>
              </a:spcBef>
              <a:spcAft>
                <a:spcPct val="0"/>
              </a:spcAft>
              <a:buSzPct val="125000"/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The ketone forms a hydrazone following the mechanism for imine formation.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1FAA81-CE45-7F73-BB34-2DCAA451382A}"/>
              </a:ext>
            </a:extLst>
          </p:cNvPr>
          <p:cNvSpPr>
            <a:spLocks/>
          </p:cNvSpPr>
          <p:nvPr/>
        </p:nvSpPr>
        <p:spPr bwMode="auto">
          <a:xfrm>
            <a:off x="711200" y="4953000"/>
            <a:ext cx="8089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30188" indent="-190500" algn="l" rtl="0" fontAlgn="base">
              <a:spcBef>
                <a:spcPct val="0"/>
              </a:spcBef>
              <a:spcAft>
                <a:spcPct val="0"/>
              </a:spcAft>
              <a:buSzPct val="125000"/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A hydroxide ion removes a proton from the weakly acidic NH</a:t>
            </a:r>
            <a:r>
              <a:rPr lang="en-US" baseline="-25000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2</a:t>
            </a:r>
            <a:r>
              <a:rPr lang="en-US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 group.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C5DC03C-C99A-E7EF-9F93-6CFE03F62394}"/>
              </a:ext>
            </a:extLst>
          </p:cNvPr>
          <p:cNvSpPr>
            <a:spLocks/>
          </p:cNvSpPr>
          <p:nvPr/>
        </p:nvSpPr>
        <p:spPr bwMode="auto">
          <a:xfrm>
            <a:off x="711200" y="5435600"/>
            <a:ext cx="8089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30188" indent="-190500" algn="l" rtl="0" fontAlgn="base">
              <a:spcBef>
                <a:spcPct val="0"/>
              </a:spcBef>
              <a:spcAft>
                <a:spcPct val="0"/>
              </a:spcAft>
              <a:buSzPct val="125000"/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Reprotonation occurs at carbon.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8C5F9BE-4AF1-7F08-60FC-71F7ECD8B30A}"/>
              </a:ext>
            </a:extLst>
          </p:cNvPr>
          <p:cNvSpPr>
            <a:spLocks/>
          </p:cNvSpPr>
          <p:nvPr/>
        </p:nvSpPr>
        <p:spPr bwMode="auto">
          <a:xfrm>
            <a:off x="711200" y="5918200"/>
            <a:ext cx="8089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30188" indent="-190500" algn="l" rtl="0" fontAlgn="base">
              <a:spcBef>
                <a:spcPct val="0"/>
              </a:spcBef>
              <a:spcAft>
                <a:spcPct val="0"/>
              </a:spcAft>
              <a:buSzPct val="125000"/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Another deprotonation, loss of N</a:t>
            </a:r>
            <a:r>
              <a:rPr lang="en-US" baseline="-25000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2</a:t>
            </a:r>
            <a:r>
              <a:rPr lang="en-US">
                <a:solidFill>
                  <a:srgbClr val="000000"/>
                </a:solidFill>
                <a:ea typeface="MS PGothic" pitchFamily="34" charset="-128"/>
                <a:sym typeface="Arial" pitchFamily="34" charset="0"/>
              </a:rPr>
              <a:t>, and reprotonation forms the product.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B62C604B-AAB1-4CC7-C076-7A562C185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1"/>
          <a:stretch>
            <a:fillRect/>
          </a:stretch>
        </p:blipFill>
        <p:spPr bwMode="auto">
          <a:xfrm>
            <a:off x="1454150" y="1841500"/>
            <a:ext cx="62357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8A925D5-DDED-670F-913F-D6B729C171CA}"/>
              </a:ext>
            </a:extLst>
          </p:cNvPr>
          <p:cNvSpPr txBox="1"/>
          <p:nvPr/>
        </p:nvSpPr>
        <p:spPr>
          <a:xfrm>
            <a:off x="-30590" y="130440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המנגנון 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64861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0" y="4611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Reaction of Aldehydes and Ketones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Water</a:t>
            </a:r>
          </a:p>
        </p:txBody>
      </p:sp>
      <p:pic>
        <p:nvPicPr>
          <p:cNvPr id="3" name="Picture 1" descr="17_Pg817_UnFigure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"/>
          <a:stretch>
            <a:fillRect/>
          </a:stretch>
        </p:blipFill>
        <p:spPr bwMode="auto">
          <a:xfrm>
            <a:off x="1752600" y="1519238"/>
            <a:ext cx="54864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02781" y="3644900"/>
            <a:ext cx="29075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Mechanism</a:t>
            </a:r>
          </a:p>
        </p:txBody>
      </p:sp>
      <p:pic>
        <p:nvPicPr>
          <p:cNvPr id="5" name="Picture 4" descr="16_Pg766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/>
        </p:blipFill>
        <p:spPr>
          <a:xfrm>
            <a:off x="304800" y="4254500"/>
            <a:ext cx="8534400" cy="21463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880EC7E-6B31-138E-F302-1AD4BF27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5707" y="6451276"/>
            <a:ext cx="368004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C738BC2-ECDE-0672-319F-24B23C68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95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-484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Why is There Such a Difference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 the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 Italic" charset="0"/>
              </a:rPr>
              <a:t>K</a:t>
            </a:r>
            <a:r>
              <a:rPr kumimoji="0" lang="en-US" sz="3600" b="1" i="0" u="none" strike="noStrike" kern="1200" cap="none" spc="0" normalizeH="0" baseline="-6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eq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Values?</a:t>
            </a:r>
          </a:p>
        </p:txBody>
      </p:sp>
      <p:pic>
        <p:nvPicPr>
          <p:cNvPr id="3" name="Picture 1" descr="17_Pg818_UnFigure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"/>
          <a:stretch>
            <a:fillRect/>
          </a:stretch>
        </p:blipFill>
        <p:spPr bwMode="auto">
          <a:xfrm>
            <a:off x="1701800" y="1793875"/>
            <a:ext cx="5740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8C22EB8-A6AE-4B75-E9D2-3FACD147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2985" y="6298384"/>
            <a:ext cx="346402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ADD29A0-F075-6827-68AA-603E200C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824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0" y="102061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Equilibrium Constant Depends on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Relative Stabilities of the Reactants and Products</a:t>
            </a:r>
          </a:p>
        </p:txBody>
      </p:sp>
      <p:pic>
        <p:nvPicPr>
          <p:cNvPr id="3" name="Picture 1" descr="17_Pg818_Un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7"/>
          <a:stretch>
            <a:fillRect/>
          </a:stretch>
        </p:blipFill>
        <p:spPr bwMode="auto">
          <a:xfrm>
            <a:off x="732631" y="1600200"/>
            <a:ext cx="76787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6_Pg767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"/>
          <a:stretch/>
        </p:blipFill>
        <p:spPr>
          <a:xfrm>
            <a:off x="901700" y="3009900"/>
            <a:ext cx="6921500" cy="1514078"/>
          </a:xfrm>
          <a:prstGeom prst="rect">
            <a:avLst/>
          </a:prstGeom>
        </p:spPr>
      </p:pic>
      <p:pic>
        <p:nvPicPr>
          <p:cNvPr id="5" name="Picture 4" descr="16_Pg767_UnFigure_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2"/>
          <a:stretch/>
        </p:blipFill>
        <p:spPr>
          <a:xfrm>
            <a:off x="876301" y="4902200"/>
            <a:ext cx="7552566" cy="12700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CD1490C-C0D8-500D-652E-62CE0CA5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22C068F-DED6-649D-3233-ECAD6684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300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/>
          </p:cNvSpPr>
          <p:nvPr/>
        </p:nvSpPr>
        <p:spPr bwMode="auto">
          <a:xfrm>
            <a:off x="0" y="302017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Proving the Mechanism for Hydrate Formation</a:t>
            </a:r>
          </a:p>
        </p:txBody>
      </p:sp>
      <p:sp>
        <p:nvSpPr>
          <p:cNvPr id="3" name="Rectangle 8"/>
          <p:cNvSpPr>
            <a:spLocks/>
          </p:cNvSpPr>
          <p:nvPr/>
        </p:nvSpPr>
        <p:spPr bwMode="auto">
          <a:xfrm>
            <a:off x="1822450" y="5346700"/>
            <a:ext cx="5162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Isotopically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labeled oxygen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from water 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incorporated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into the ketone. </a:t>
            </a:r>
          </a:p>
        </p:txBody>
      </p:sp>
      <p:pic>
        <p:nvPicPr>
          <p:cNvPr id="4" name="Picture 1" descr="17_Pg819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"/>
          <a:stretch>
            <a:fillRect/>
          </a:stretch>
        </p:blipFill>
        <p:spPr bwMode="auto">
          <a:xfrm>
            <a:off x="304800" y="1754188"/>
            <a:ext cx="853440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E6E2E15-8340-4B0B-D6D7-A70225E0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039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C738066-B859-E82C-62A6-DDC7DA0B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44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30125"/>
            <a:ext cx="9144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Naming Ketones</a:t>
            </a:r>
          </a:p>
        </p:txBody>
      </p:sp>
      <p:sp>
        <p:nvSpPr>
          <p:cNvPr id="3" name="Rectangle 6"/>
          <p:cNvSpPr>
            <a:spLocks/>
          </p:cNvSpPr>
          <p:nvPr/>
        </p:nvSpPr>
        <p:spPr bwMode="auto">
          <a:xfrm>
            <a:off x="427822" y="3771900"/>
            <a:ext cx="83556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carbonyl is assumed to be at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1-position in cyclic ketones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.</a:t>
            </a:r>
          </a:p>
        </p:txBody>
      </p:sp>
      <p:pic>
        <p:nvPicPr>
          <p:cNvPr id="4" name="Picture 2" descr="17_Pg792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3"/>
          <a:stretch>
            <a:fillRect/>
          </a:stretch>
        </p:blipFill>
        <p:spPr bwMode="auto">
          <a:xfrm>
            <a:off x="304800" y="1673225"/>
            <a:ext cx="85344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7_Pg792_UnFigur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>
            <a:fillRect/>
          </a:stretch>
        </p:blipFill>
        <p:spPr bwMode="auto">
          <a:xfrm>
            <a:off x="96838" y="4456751"/>
            <a:ext cx="895032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DA524E6-915F-4895-47F7-3670268E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832" y="6282481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7DA9CB9-F1B9-3884-E649-E03BF246C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95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/>
          </p:cNvSpPr>
          <p:nvPr/>
        </p:nvSpPr>
        <p:spPr bwMode="auto">
          <a:xfrm>
            <a:off x="0" y="5745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Reaction of Aldehydes and Ketones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 Alcohols</a:t>
            </a:r>
          </a:p>
        </p:txBody>
      </p:sp>
      <p:pic>
        <p:nvPicPr>
          <p:cNvPr id="3" name="Picture 1" descr="17_Pg820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0"/>
          <a:stretch>
            <a:fillRect/>
          </a:stretch>
        </p:blipFill>
        <p:spPr bwMode="auto">
          <a:xfrm>
            <a:off x="506413" y="2184400"/>
            <a:ext cx="8131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5088" y="4445000"/>
            <a:ext cx="90789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The reaction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one molecule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of alcohol forms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hemiacetal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The reaction with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second molecule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of alcohol forms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acetal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2D34B55-1209-57E7-C1D6-9A2183AF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0A9E4D8-B739-0DA8-BFA7-E86EE53B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697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28300"/>
            <a:ext cx="91514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 Mechanism for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Acetal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Formation</a:t>
            </a:r>
          </a:p>
        </p:txBody>
      </p:sp>
      <p:pic>
        <p:nvPicPr>
          <p:cNvPr id="3" name="Picture 2" descr="16_Pg769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6"/>
          <a:stretch/>
        </p:blipFill>
        <p:spPr>
          <a:xfrm>
            <a:off x="101600" y="2057398"/>
            <a:ext cx="9042400" cy="3713844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A8840DB-87B3-E5F0-2E0F-347824A8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09749E0-F4BE-2ECF-1EDD-4E709FBE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620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27207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Acid-Catalyzed Hydrolysis of an Acetal</a:t>
            </a:r>
          </a:p>
        </p:txBody>
      </p:sp>
      <p:pic>
        <p:nvPicPr>
          <p:cNvPr id="3" name="Picture 1" descr="17_Pg821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1"/>
          <a:stretch>
            <a:fillRect/>
          </a:stretch>
        </p:blipFill>
        <p:spPr bwMode="auto">
          <a:xfrm>
            <a:off x="1301750" y="3341511"/>
            <a:ext cx="6927850" cy="15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90588" y="1923873"/>
            <a:ext cx="740251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Acid-catalyzed hydrolysis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converts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acetal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back 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carbonyl compound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and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amine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0255702-6FB9-BAF5-3DF1-3B6A0AE1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402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B15DAC0-0C12-1377-031C-B179230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880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-50659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Cyclic Acetals Can Be Used as Protecting Groups</a:t>
            </a:r>
          </a:p>
        </p:txBody>
      </p:sp>
      <p:pic>
        <p:nvPicPr>
          <p:cNvPr id="3" name="Picture 1" descr="17_Pg823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>
            <a:fillRect/>
          </a:stretch>
        </p:blipFill>
        <p:spPr bwMode="auto">
          <a:xfrm>
            <a:off x="736600" y="2122488"/>
            <a:ext cx="8109111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9E4B906-0F1D-3161-1052-76E9E269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DE8A064-297B-3CB3-DB48-EAAB9EC7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451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0" y="237825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Using Protecting Groups in Synthesis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511174" y="3441700"/>
            <a:ext cx="816292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How can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ester be reduced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without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reducing the ketone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?</a:t>
            </a:r>
          </a:p>
        </p:txBody>
      </p:sp>
      <p:pic>
        <p:nvPicPr>
          <p:cNvPr id="4" name="Picture 1" descr="17_Pg823_UnFigur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 bwMode="auto">
          <a:xfrm>
            <a:off x="2171700" y="1460500"/>
            <a:ext cx="48006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6_Pg772_UnFigure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1786" r="93" b="7738"/>
          <a:stretch/>
        </p:blipFill>
        <p:spPr>
          <a:xfrm>
            <a:off x="304800" y="4330864"/>
            <a:ext cx="8534400" cy="19304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233E3F6-0B75-3841-A458-8B6401A9C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34C0AE6-0D09-C7EA-C026-7740BA18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65118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091D159-4DD8-99CD-4B71-5763B7EB2DD5}"/>
              </a:ext>
            </a:extLst>
          </p:cNvPr>
          <p:cNvSpPr txBox="1"/>
          <p:nvPr/>
        </p:nvSpPr>
        <p:spPr>
          <a:xfrm>
            <a:off x="296863" y="142523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3753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-153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Symbol"/>
              </a:rPr>
              <a:t>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Symbol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‑Unsaturated Aldehydes and Ketones Have Two Electrophilic Sites</a:t>
            </a:r>
          </a:p>
        </p:txBody>
      </p:sp>
      <p:pic>
        <p:nvPicPr>
          <p:cNvPr id="3" name="Picture 2" descr="16_Pg781_UnFigure_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>
          <a:xfrm>
            <a:off x="584200" y="2374900"/>
            <a:ext cx="7959544" cy="22860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817215B-2393-F088-9694-FF73CBB9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/>
              <a:t>אלדהידים, קטונים ותגובות על פחמן אלפא</a:t>
            </a:r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47CEF27-BFD6-A923-2FDB-24A9CA55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39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-1618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Direct Addition to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Symbol"/>
              </a:rPr>
              <a:t>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Symbol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‑Unsaturated Aldehydes and Ketones</a:t>
            </a:r>
          </a:p>
        </p:txBody>
      </p:sp>
      <p:pic>
        <p:nvPicPr>
          <p:cNvPr id="3" name="Picture 2" descr="16_Pg782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6"/>
          <a:stretch/>
        </p:blipFill>
        <p:spPr>
          <a:xfrm>
            <a:off x="304800" y="2654300"/>
            <a:ext cx="8534400" cy="20193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8E44215-A4D9-E235-ED28-25F54FFC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4A5E117-24A7-3242-0600-38917428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5356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-50"/>
            <a:ext cx="9144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Conjugate Addition to </a:t>
            </a:r>
            <a:r>
              <a:rPr kumimoji="0" lang="en-US" alt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Symbol"/>
              </a:rPr>
              <a:t>α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,</a:t>
            </a:r>
            <a:r>
              <a:rPr kumimoji="0" lang="en-US" alt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Symbol"/>
              </a:rPr>
              <a:t>β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‑Unsaturated Aldehydes and Ketones</a:t>
            </a:r>
          </a:p>
        </p:txBody>
      </p:sp>
      <p:pic>
        <p:nvPicPr>
          <p:cNvPr id="3" name="Picture 2" descr="16_Pg782_UnFigur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4"/>
          <a:stretch/>
        </p:blipFill>
        <p:spPr>
          <a:xfrm>
            <a:off x="88900" y="1790700"/>
            <a:ext cx="8864600" cy="3680392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171DEDF-3721-0A72-FC12-326828F3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72BCBA4-AFEA-1103-B95A-95D6E8B4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0523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0" y="1698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Thermodynamic Control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66688" y="4819650"/>
            <a:ext cx="88376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With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weakly basic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nucleophile, direct addition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reversible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        so the reaction is under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thermodynamic control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The product with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carbonyl group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more stable product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6" name="Picture 5" descr="16_Pg782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"/>
          <a:stretch/>
        </p:blipFill>
        <p:spPr>
          <a:xfrm>
            <a:off x="755576" y="1289932"/>
            <a:ext cx="7028872" cy="3137889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D1560BC-2A24-5462-47FB-AE0500E6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0599" y="6317268"/>
            <a:ext cx="389607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E00BB18-FB8C-2F18-17A2-91B25F909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65118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B4DC364-62A7-A241-B074-2308BEA35F51}"/>
              </a:ext>
            </a:extLst>
          </p:cNvPr>
          <p:cNvSpPr txBox="1"/>
          <p:nvPr/>
        </p:nvSpPr>
        <p:spPr>
          <a:xfrm>
            <a:off x="323528" y="20608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287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5662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Therefore, Weak Bases Form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Conjugate Addition Products</a:t>
            </a:r>
          </a:p>
        </p:txBody>
      </p:sp>
      <p:pic>
        <p:nvPicPr>
          <p:cNvPr id="3" name="Picture 1" descr="17_Pg834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"/>
          <a:stretch>
            <a:fillRect/>
          </a:stretch>
        </p:blipFill>
        <p:spPr bwMode="auto">
          <a:xfrm>
            <a:off x="1259632" y="1268760"/>
            <a:ext cx="5854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DD88E1C-0989-4468-380B-694CD48A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F02445F-14E3-DC5A-1439-A8DC93F7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94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8634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Naming Ketones</a:t>
            </a:r>
          </a:p>
        </p:txBody>
      </p:sp>
      <p:pic>
        <p:nvPicPr>
          <p:cNvPr id="3" name="Picture 2" descr="16_Pg741_UnFigure_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7"/>
          <a:stretch/>
        </p:blipFill>
        <p:spPr>
          <a:xfrm>
            <a:off x="304800" y="2667000"/>
            <a:ext cx="8534400" cy="20066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8F918569-93C6-7A3C-0CAB-2D9F3405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D36C918-407A-7121-F378-16B634DF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4938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18263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Kinetic Control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88900" y="5168900"/>
            <a:ext cx="8902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With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strongly basic 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, both reactions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irreversible,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so the reaction is under </a:t>
            </a:r>
            <a:r>
              <a:rPr lang="en-US" sz="2400" dirty="0">
                <a:solidFill>
                  <a:srgbClr val="0000FF"/>
                </a:solidFill>
              </a:rPr>
              <a:t>kinetic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 control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cs typeface="ヒラギノ角ゴ ProN W3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" name="Picture 4" descr="16_Pg783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0"/>
          <a:stretch/>
        </p:blipFill>
        <p:spPr>
          <a:xfrm>
            <a:off x="384989" y="1395216"/>
            <a:ext cx="7857311" cy="3484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000" y="6159500"/>
            <a:ext cx="5881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The product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fastest formed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</a:rPr>
              <a:t>product.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136A3D0-C34E-BE26-B1AD-2FE29C6D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1920" y="6525344"/>
            <a:ext cx="353948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4D5E808-DEE4-8E9E-A4B6-A8551D13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353633"/>
            <a:ext cx="2133600" cy="476250"/>
          </a:xfrm>
        </p:spPr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9191A87-89E0-FA49-0B73-8C41EB368B5D}"/>
              </a:ext>
            </a:extLst>
          </p:cNvPr>
          <p:cNvSpPr txBox="1"/>
          <p:nvPr/>
        </p:nvSpPr>
        <p:spPr>
          <a:xfrm>
            <a:off x="323528" y="20608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84131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/>
          </p:cNvSpPr>
          <p:nvPr/>
        </p:nvSpPr>
        <p:spPr bwMode="auto">
          <a:xfrm>
            <a:off x="0" y="15638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Direct Addition if the Carbonyl Group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is Not Sterically Hindered</a:t>
            </a:r>
          </a:p>
        </p:txBody>
      </p:sp>
      <p:pic>
        <p:nvPicPr>
          <p:cNvPr id="3" name="Picture 2" descr="16_Pg783_UnFigure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9"/>
          <a:stretch/>
        </p:blipFill>
        <p:spPr>
          <a:xfrm>
            <a:off x="1003300" y="1689100"/>
            <a:ext cx="7643446" cy="2070100"/>
          </a:xfrm>
          <a:prstGeom prst="rect">
            <a:avLst/>
          </a:prstGeom>
        </p:spPr>
      </p:pic>
      <p:pic>
        <p:nvPicPr>
          <p:cNvPr id="4" name="Picture 3" descr="16_Pg784_UnFigur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4"/>
          <a:stretch/>
        </p:blipFill>
        <p:spPr>
          <a:xfrm>
            <a:off x="1066800" y="4305300"/>
            <a:ext cx="7729268" cy="1219200"/>
          </a:xfrm>
          <a:prstGeom prst="rect">
            <a:avLst/>
          </a:prstGeom>
        </p:spPr>
      </p:pic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D61AB5F-F053-3176-2A34-CD672C22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A2A15FE-C486-2577-82FD-DA3833A5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C818B6B-D429-61FB-FF62-7DB124948231}"/>
              </a:ext>
            </a:extLst>
          </p:cNvPr>
          <p:cNvSpPr txBox="1"/>
          <p:nvPr/>
        </p:nvSpPr>
        <p:spPr>
          <a:xfrm>
            <a:off x="323528" y="20608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12341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3433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Direct Addition and Conjugate Addition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N W3" charset="0"/>
                <a:cs typeface="ヒラギノ角ゴ ProN W3" charset="0"/>
              </a:rPr>
              <a:t>if the Carbonyl Group Has a Little Steric Hindrance</a:t>
            </a:r>
          </a:p>
        </p:txBody>
      </p:sp>
      <p:pic>
        <p:nvPicPr>
          <p:cNvPr id="3" name="Picture 2" descr="16_Pg784_UnFigur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885" r="93" b="5749"/>
          <a:stretch/>
        </p:blipFill>
        <p:spPr>
          <a:xfrm>
            <a:off x="296863" y="2311400"/>
            <a:ext cx="8534400" cy="2680716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8BB4573-F2B0-178D-896C-4E835AF1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039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8A164F-6BA4-C7BF-B34C-0E37F12C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714E0E3-8B09-D7E6-E390-168D33E2EBA3}"/>
              </a:ext>
            </a:extLst>
          </p:cNvPr>
          <p:cNvSpPr txBox="1"/>
          <p:nvPr/>
        </p:nvSpPr>
        <p:spPr>
          <a:xfrm>
            <a:off x="323528" y="20608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42632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0" y="5745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Conjugate Addition if the Carbonyl Group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is Sterically Hindered</a:t>
            </a:r>
          </a:p>
        </p:txBody>
      </p:sp>
      <p:pic>
        <p:nvPicPr>
          <p:cNvPr id="3" name="Picture 2" descr="16_Pg784_UnFigure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0"/>
          <a:stretch/>
        </p:blipFill>
        <p:spPr>
          <a:xfrm>
            <a:off x="304800" y="2705100"/>
            <a:ext cx="8534400" cy="17018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CD47B90-5206-DBA1-04C3-892FA128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039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E3B791B-9789-FC4E-3249-77A01449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9A1C0BA-B497-3669-C344-4C0F8F86E11F}"/>
              </a:ext>
            </a:extLst>
          </p:cNvPr>
          <p:cNvSpPr txBox="1"/>
          <p:nvPr/>
        </p:nvSpPr>
        <p:spPr>
          <a:xfrm>
            <a:off x="323528" y="20608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08632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88900" y="38100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Grignard Reagents: Direct Addition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Organocuprates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: Conjugate Addition</a:t>
            </a:r>
          </a:p>
        </p:txBody>
      </p:sp>
      <p:pic>
        <p:nvPicPr>
          <p:cNvPr id="3" name="Picture 1" descr="17_Pg835_UnFigure_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"/>
          <a:stretch>
            <a:fillRect/>
          </a:stretch>
        </p:blipFill>
        <p:spPr bwMode="auto">
          <a:xfrm>
            <a:off x="2520950" y="2057400"/>
            <a:ext cx="4311650" cy="30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C43EDB6-A657-E2AE-6FB1-2554BC1A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E199A0D-8FF3-95A8-33CC-1CC3D208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814EF3B-4033-7FAE-AFCD-08FC293639A3}"/>
              </a:ext>
            </a:extLst>
          </p:cNvPr>
          <p:cNvSpPr txBox="1"/>
          <p:nvPr/>
        </p:nvSpPr>
        <p:spPr>
          <a:xfrm>
            <a:off x="323528" y="20608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לא יהיה בבחינה</a:t>
            </a: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74368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 txBox="1">
            <a:spLocks/>
          </p:cNvSpPr>
          <p:nvPr/>
        </p:nvSpPr>
        <p:spPr bwMode="auto">
          <a:xfrm>
            <a:off x="0" y="6146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Many Carbonyl Compounds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Have Two Sites of Reactivity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304800" y="4190999"/>
            <a:ext cx="76665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     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can remove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from an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390650" y="1447800"/>
            <a:ext cx="6424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nucleophile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to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carbonyl carbon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01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"/>
          <a:stretch/>
        </p:blipFill>
        <p:spPr>
          <a:xfrm>
            <a:off x="2362200" y="1981200"/>
            <a:ext cx="4495800" cy="1732583"/>
          </a:xfrm>
          <a:prstGeom prst="rect">
            <a:avLst/>
          </a:prstGeom>
        </p:spPr>
      </p:pic>
      <p:pic>
        <p:nvPicPr>
          <p:cNvPr id="3" name="Picture 2" descr="17_Pg801_UnFigure_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63"/>
          <a:stretch/>
        </p:blipFill>
        <p:spPr>
          <a:xfrm>
            <a:off x="2362200" y="4876800"/>
            <a:ext cx="4649883" cy="1261316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73099C9-E5EC-191E-6283-EEDA9C47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673ACE1-45FD-E966-A37D-C47912D7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B743-8AAF-A548-A545-B9165566E01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0" y="6146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Hydrogens Attached to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Have Very High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3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Values</a:t>
            </a:r>
          </a:p>
        </p:txBody>
      </p:sp>
      <p:pic>
        <p:nvPicPr>
          <p:cNvPr id="2" name="Picture 1" descr="17_Pg802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4"/>
          <a:stretch/>
        </p:blipFill>
        <p:spPr>
          <a:xfrm>
            <a:off x="2590800" y="3048000"/>
            <a:ext cx="4038600" cy="1472764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3CCA0B0-ACEB-AEBA-09FD-0A13D80E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03984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2120CDF-B3D0-7621-47A9-10D394C5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B743-8AAF-A548-A545-B9165566E01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rgbClr val="33339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D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3855" y="92332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Hydrogen Attached to an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Adjacent to a Carbonyl Carbon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Has a Much Lower 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Value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62000" y="5562600"/>
            <a:ext cx="7537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compound that contains a relatively acidic hydrogen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bonded to an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 is called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carbon acid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7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pic>
        <p:nvPicPr>
          <p:cNvPr id="4" name="Picture 3" descr="17_Pg802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"/>
          <a:stretch/>
        </p:blipFill>
        <p:spPr>
          <a:xfrm>
            <a:off x="1524000" y="2438400"/>
            <a:ext cx="6019800" cy="16914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724400"/>
            <a:ext cx="914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sp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carbon adjacent to carbonyl carbon is called an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-carbon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</a:t>
            </a: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9BB25D0-2742-511D-9F81-0392D6D4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12420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D0B8409-9DC4-46F0-4AE3-9D50EB3C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62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80214"/>
          </a:xfrm>
          <a:prstGeom prst="rect">
            <a:avLst/>
          </a:prstGeom>
          <a:solidFill>
            <a:srgbClr val="33339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Values of Some Carbon Acids</a:t>
            </a:r>
          </a:p>
        </p:txBody>
      </p:sp>
      <p:pic>
        <p:nvPicPr>
          <p:cNvPr id="5" name="Picture 4" descr="17_01_Tabl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>
          <a:xfrm>
            <a:off x="0" y="1219199"/>
            <a:ext cx="8991600" cy="5263723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1DC557B5-BA87-3E63-CB6C-9304EB9B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832" y="64008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0A2AE52-E627-5A57-B9FF-37356EF3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59EAF-DCB6-B14A-8E2D-1C46550D1CF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0" y="17425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Electrons Left Behind When a Proton is Removed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From 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Carbon are Localized on the Carbon</a:t>
            </a:r>
          </a:p>
        </p:txBody>
      </p:sp>
      <p:pic>
        <p:nvPicPr>
          <p:cNvPr id="2" name="Picture 1" descr="17_Pg803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9"/>
          <a:stretch/>
        </p:blipFill>
        <p:spPr>
          <a:xfrm>
            <a:off x="1905000" y="2514600"/>
            <a:ext cx="5486400" cy="1284607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72D91B4-B16F-E2E1-0DE7-09713F11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ABC89D4-DA18-E1C3-1F50-2EF1AE6E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A704-DC66-9843-B137-25E54693F08F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4764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If a Compound Has Two Functional Groups,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Lower Priority Group is Indicated by its Prefix Name</a:t>
            </a:r>
          </a:p>
        </p:txBody>
      </p:sp>
      <p:pic>
        <p:nvPicPr>
          <p:cNvPr id="3" name="Picture 2" descr="16_01_Tab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"/>
          <a:stretch/>
        </p:blipFill>
        <p:spPr>
          <a:xfrm>
            <a:off x="1045389" y="1370498"/>
            <a:ext cx="7053223" cy="5069505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1D3C2CF-4CF1-B2E5-7A87-19293FB0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9134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DA64866-6CF3-E205-B005-76FADF8A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8316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/>
          </p:cNvSpPr>
          <p:nvPr/>
        </p:nvSpPr>
        <p:spPr bwMode="auto">
          <a:xfrm>
            <a:off x="0" y="17425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Electrons Left Behind When a Proton is Removed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From 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are Delocalized onto an Oxygen</a:t>
            </a: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765709" y="4906963"/>
            <a:ext cx="76125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Delocalization increases stability.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(The more stable the base, the stronger its conjugate acid.)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Oxygen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better able to accommodate the electrons than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carbon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03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5"/>
          <a:stretch/>
        </p:blipFill>
        <p:spPr>
          <a:xfrm>
            <a:off x="1371600" y="1828800"/>
            <a:ext cx="6913950" cy="22860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773494A-BDFD-2817-32FF-F5A62774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5160" y="6267203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66D6270-2EE8-BB56-2FEE-9ED50B67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A704-DC66-9843-B137-25E54693F08F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rgbClr val="333399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D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7" name="Footer Placeholder 8"/>
          <p:cNvSpPr txBox="1">
            <a:spLocks/>
          </p:cNvSpPr>
          <p:nvPr/>
        </p:nvSpPr>
        <p:spPr>
          <a:xfrm>
            <a:off x="0" y="65532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© 2017 Pearson Education, Inc.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31338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Proton on 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of an Aldehyde or a Ketone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More Acidic (p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= 16–20)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than a Proton on the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of an Ester (p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= 25)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251460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Esters are less acidic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aldehydes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because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delocalization of the electrons left behind when the proton is removed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must compete with delocalization of the lone pair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onto the carbonyl oxygen.</a:t>
            </a:r>
          </a:p>
        </p:txBody>
      </p:sp>
      <p:pic>
        <p:nvPicPr>
          <p:cNvPr id="6" name="Picture 5" descr="17_Pg803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1"/>
          <a:stretch/>
        </p:blipFill>
        <p:spPr>
          <a:xfrm>
            <a:off x="381000" y="4343400"/>
            <a:ext cx="8534400" cy="1189442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1A31FC8-2A3E-1376-8EC0-82B45681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1BCD048-DEBB-3CEF-221C-3D8BEC2F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193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4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Values</a:t>
            </a: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52400" y="449580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 each compound,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electrons left behind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when the proton is removed can 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delocalized onto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electronegative atom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533400" y="5867400"/>
            <a:ext cx="8247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Only amides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without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on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have “acidic”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-hydrogens.</a:t>
            </a:r>
          </a:p>
        </p:txBody>
      </p:sp>
      <p:pic>
        <p:nvPicPr>
          <p:cNvPr id="2" name="Picture 1" descr="17_Pg803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6"/>
          <a:stretch/>
        </p:blipFill>
        <p:spPr>
          <a:xfrm>
            <a:off x="304800" y="1676400"/>
            <a:ext cx="8534400" cy="1993628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DCF0AA-8024-AA0F-BD30-1FDF2DC0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265118"/>
            <a:ext cx="3334529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6FE1AA4-8B25-4E27-880B-407829DD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65118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285750" y="5410200"/>
            <a:ext cx="8820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acidity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of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increases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because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electrons left behind can 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delocalized onto two oxygens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</a:t>
            </a:r>
            <a:r>
              <a:rPr kumimoji="0" lang="en-US" sz="4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Values</a:t>
            </a:r>
          </a:p>
        </p:txBody>
      </p:sp>
      <p:pic>
        <p:nvPicPr>
          <p:cNvPr id="3" name="Picture 2" descr="17_Pg804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>
          <a:xfrm>
            <a:off x="990600" y="2362200"/>
            <a:ext cx="7202453" cy="228600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08E3B594-4490-FA67-0503-BA172F82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4BAC52F-FD11-761D-3587-95F3330A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Delocalization onto Two Oxygens</a:t>
            </a:r>
          </a:p>
        </p:txBody>
      </p:sp>
      <p:pic>
        <p:nvPicPr>
          <p:cNvPr id="2" name="Picture 1" descr="17_Pg804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>
          <a:xfrm>
            <a:off x="3124200" y="4191000"/>
            <a:ext cx="3048000" cy="2131721"/>
          </a:xfrm>
          <a:prstGeom prst="rect">
            <a:avLst/>
          </a:prstGeom>
        </p:spPr>
      </p:pic>
      <p:pic>
        <p:nvPicPr>
          <p:cNvPr id="3" name="Picture 2" descr="17_Pg804_UnFigure_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6"/>
          <a:stretch/>
        </p:blipFill>
        <p:spPr>
          <a:xfrm>
            <a:off x="304800" y="2209800"/>
            <a:ext cx="8534400" cy="1294575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E894D01-D692-BF51-C0B1-9BF87CC3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1F4AC5C-AD4E-D337-A399-81DF7C26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A704-DC66-9843-B137-25E54693F08F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Keto–Enol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Tautomers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52400" y="4800600"/>
            <a:ext cx="899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Tautomers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differ in the location of 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double bond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and 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hydrogen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For most ketones,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 tautomer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more stable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than the enol tautomer.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3" descr="17_Pg805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9"/>
          <a:stretch/>
        </p:blipFill>
        <p:spPr>
          <a:xfrm>
            <a:off x="1752600" y="1828800"/>
            <a:ext cx="5943600" cy="231133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BB616EE1-70BF-2840-968B-F2BA4E4A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37126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DEBB2BDF-9CA1-5E51-82EA-45D16202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fld id="{217AF660-90A1-9944-A04B-A4A33B7537FF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Keto–Enol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Tautomers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428625" y="5105400"/>
            <a:ext cx="82581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hydrogen bond stabilizes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tautomer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relative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tautomer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(But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tautomer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still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more stable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6" name="Picture 5" descr="17_Pg805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"/>
          <a:stretch/>
        </p:blipFill>
        <p:spPr>
          <a:xfrm>
            <a:off x="1371600" y="1752600"/>
            <a:ext cx="6260538" cy="2895600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7EAEBBEC-E303-357D-0D3F-0F6FDE38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9E3FA134-63BF-DA4E-E774-0EC9D7EF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Keto–Enol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Tautomers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533400" y="5334000"/>
            <a:ext cx="8029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tautomer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more stable than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tautomer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because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tautomer is aromatic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06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6"/>
          <a:stretch/>
        </p:blipFill>
        <p:spPr>
          <a:xfrm>
            <a:off x="2133600" y="2057400"/>
            <a:ext cx="5162470" cy="24384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AB65762-9AD1-B8D7-FFBE-65C5AEB4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245225"/>
            <a:ext cx="3305175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DC1F795-8E5A-0A43-A9C4-F548A4AD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0" y="190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Base-Catalyzed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Keto–Enol Interconversion </a:t>
            </a:r>
          </a:p>
        </p:txBody>
      </p:sp>
      <p:pic>
        <p:nvPicPr>
          <p:cNvPr id="2" name="Picture 1" descr="17_Pg806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2"/>
          <a:stretch/>
        </p:blipFill>
        <p:spPr>
          <a:xfrm>
            <a:off x="152400" y="2514600"/>
            <a:ext cx="8839200" cy="1977444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F5FFAAD8-45C7-89E0-C8DA-B255CF88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1D5A543-8909-1197-7F46-A599EEB0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A704-DC66-9843-B137-25E54693F08F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 txBox="1">
            <a:spLocks/>
          </p:cNvSpPr>
          <p:nvPr/>
        </p:nvSpPr>
        <p:spPr bwMode="auto">
          <a:xfrm>
            <a:off x="0" y="190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Mechanism for Acid-Catalyzed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Keto–Enol Interconversion </a:t>
            </a:r>
          </a:p>
        </p:txBody>
      </p:sp>
      <p:pic>
        <p:nvPicPr>
          <p:cNvPr id="2" name="Picture 1" descr="17_Pg806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"/>
          <a:stretch/>
        </p:blipFill>
        <p:spPr>
          <a:xfrm>
            <a:off x="304800" y="2209800"/>
            <a:ext cx="8534400" cy="30718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812BE1C8-18E4-B882-9F59-26625285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248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0C5ADE5-1951-3795-A650-8F6C3E60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A704-DC66-9843-B137-25E54693F08F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/>
          </p:cNvSpPr>
          <p:nvPr/>
        </p:nvSpPr>
        <p:spPr bwMode="auto">
          <a:xfrm>
            <a:off x="0" y="1303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Naming Compounds with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Two Functional Groups</a:t>
            </a:r>
          </a:p>
        </p:txBody>
      </p:sp>
      <p:sp>
        <p:nvSpPr>
          <p:cNvPr id="3" name="Rectangle 16"/>
          <p:cNvSpPr>
            <a:spLocks/>
          </p:cNvSpPr>
          <p:nvPr/>
        </p:nvSpPr>
        <p:spPr bwMode="auto">
          <a:xfrm>
            <a:off x="3390663" y="5105400"/>
            <a:ext cx="5634664" cy="114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When one group is an alkene,  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suffix names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are used for both;</a:t>
            </a:r>
          </a:p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ene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” is changed to “en” and stated first.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  <a:cs typeface="Arial"/>
            </a:endParaRPr>
          </a:p>
        </p:txBody>
      </p:sp>
      <p:pic>
        <p:nvPicPr>
          <p:cNvPr id="4" name="Picture 3" descr="17_Pg792_Un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>
            <a:fillRect/>
          </a:stretch>
        </p:blipFill>
        <p:spPr bwMode="auto">
          <a:xfrm>
            <a:off x="496410" y="4648200"/>
            <a:ext cx="256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6_Pg743_UnFigure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8"/>
          <a:stretch/>
        </p:blipFill>
        <p:spPr>
          <a:xfrm>
            <a:off x="304800" y="1993900"/>
            <a:ext cx="8534400" cy="1854200"/>
          </a:xfrm>
          <a:prstGeom prst="rect">
            <a:avLst/>
          </a:prstGeom>
        </p:spPr>
      </p:pic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BA6A4CD-CE83-B183-2879-1B96E70D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307184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29A410B-04FB-F550-35CD-42369F0A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C18E4-EDA4-4B2E-AD2D-4BBF429715C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0061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Acid-Catalyzed Halogenation</a:t>
            </a:r>
          </a:p>
        </p:txBody>
      </p: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733425" y="5646738"/>
            <a:ext cx="7677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replaced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by a halogen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6" descr="17_Pg807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"/>
          <a:stretch/>
        </p:blipFill>
        <p:spPr>
          <a:xfrm>
            <a:off x="1066800" y="1905000"/>
            <a:ext cx="7010400" cy="3177363"/>
          </a:xfrm>
          <a:prstGeom prst="rect">
            <a:avLst/>
          </a:prstGeom>
        </p:spPr>
      </p:pic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DB100595-C238-6112-2052-5E958AFB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32000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2FE2389A-EB63-D4E3-048A-03B3DED62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/>
          </p:cNvSpPr>
          <p:nvPr/>
        </p:nvSpPr>
        <p:spPr bwMode="auto">
          <a:xfrm>
            <a:off x="0" y="-14377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Mechanism for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Acid-Catalyzed Halogenation</a:t>
            </a: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52400" y="5562600"/>
            <a:ext cx="9153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This is the same as the mechanism for acid-catalyzed enolization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         except that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Br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electrophile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instead of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</p:txBody>
      </p:sp>
      <p:pic>
        <p:nvPicPr>
          <p:cNvPr id="2" name="Picture 1" descr="17_Pg807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>
          <a:xfrm>
            <a:off x="304800" y="1981200"/>
            <a:ext cx="8534400" cy="2492738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A2DD33B-E5CA-5F9D-9157-D3D7E8AF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3154" y="6319044"/>
            <a:ext cx="339201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C9B2A48-AECE-90E8-9F9D-CE453B23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Base-Promoted Halogenation</a:t>
            </a: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762000" y="5029200"/>
            <a:ext cx="7677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-hydrogens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are replaced by 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halogen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08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6"/>
          <a:stretch/>
        </p:blipFill>
        <p:spPr>
          <a:xfrm>
            <a:off x="304800" y="2286000"/>
            <a:ext cx="8534400" cy="1593743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85566C2-3392-6BE2-B612-70E20652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2544505-EE4D-71CC-C4DD-452DFEB8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Mechanism for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Base-Promoted Halogenation</a:t>
            </a: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80963" y="5334000"/>
            <a:ext cx="92567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This is the same as the mechanism for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base-promoted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enolization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              except that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Br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is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electrophile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instead of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H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08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4"/>
          <a:stretch/>
        </p:blipFill>
        <p:spPr>
          <a:xfrm>
            <a:off x="304800" y="2362200"/>
            <a:ext cx="8534400" cy="1703958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3419FF1-DFCF-E51C-384F-B38D5463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EE4AB24-D8E2-A5FE-8BF9-ED50EAC1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אלדהידים, קטונים ותגובות על פחמן אלפא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457200" y="6520259"/>
            <a:ext cx="2133600" cy="365125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22AC9-109E-4E4D-92F9-530E51D9A3A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914400" y="-234950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Enolization</a:t>
            </a:r>
            <a:endParaRPr lang="he-I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22_u0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1" y="908720"/>
            <a:ext cx="557537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4316"/>
            <a:ext cx="3257565" cy="1091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" y="4949544"/>
            <a:ext cx="5088468" cy="168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36912"/>
            <a:ext cx="85598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49544"/>
            <a:ext cx="4320480" cy="1258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216" y="2492896"/>
            <a:ext cx="25374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רצימיזציה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itchFamily="34" charset="-79"/>
                <a:ea typeface="+mn-ea"/>
                <a:cs typeface="David" pitchFamily="34" charset="-79"/>
              </a:rPr>
              <a:t> בעמדה אלפא</a:t>
            </a:r>
          </a:p>
        </p:txBody>
      </p:sp>
    </p:spTree>
    <p:extLst>
      <p:ext uri="{BB962C8B-B14F-4D97-AF65-F5344CB8AC3E}">
        <p14:creationId xmlns:p14="http://schemas.microsoft.com/office/powerpoint/2010/main" val="33505143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/>
          <p:cNvSpPr txBox="1">
            <a:spLocks/>
          </p:cNvSpPr>
          <p:nvPr/>
        </p:nvSpPr>
        <p:spPr bwMode="auto">
          <a:xfrm>
            <a:off x="0" y="66675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Bromine on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Can Be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Replaced Only by a Weak Base</a:t>
            </a:r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685800" y="5638800"/>
            <a:ext cx="7677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bases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cannot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be used for this reaction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because they will form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elimination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products.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17_Pg809_UnFigure_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9"/>
          <a:stretch/>
        </p:blipFill>
        <p:spPr>
          <a:xfrm>
            <a:off x="304800" y="1540352"/>
            <a:ext cx="8001000" cy="1826716"/>
          </a:xfrm>
          <a:prstGeom prst="rect">
            <a:avLst/>
          </a:prstGeom>
        </p:spPr>
      </p:pic>
      <p:pic>
        <p:nvPicPr>
          <p:cNvPr id="7" name="Picture 6" descr="17_Pg809_UnFigure_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1" r="7349" b="3485"/>
          <a:stretch/>
        </p:blipFill>
        <p:spPr>
          <a:xfrm>
            <a:off x="762000" y="3505200"/>
            <a:ext cx="7080115" cy="19050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E7CC9F2-43F9-ACF9-8A47-E8A41FC0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0767" y="6357144"/>
            <a:ext cx="389607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BB824B3-77C5-B93E-B6D6-2C7F95A6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Using LDA to Form 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Ion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0" y="13716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Only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small amount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formed.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(The equilibrium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lies to the left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.)</a:t>
            </a:r>
          </a:p>
        </p:txBody>
      </p:sp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0" y="41148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All the ketone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is converted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 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(The equilibrium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lies to the right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.)</a:t>
            </a:r>
          </a:p>
        </p:txBody>
      </p:sp>
      <p:pic>
        <p:nvPicPr>
          <p:cNvPr id="2" name="Picture 1" descr="17_Pg810_UnFigure_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0"/>
          <a:stretch/>
        </p:blipFill>
        <p:spPr>
          <a:xfrm>
            <a:off x="1219200" y="2209800"/>
            <a:ext cx="6457655" cy="1524000"/>
          </a:xfrm>
          <a:prstGeom prst="rect">
            <a:avLst/>
          </a:prstGeom>
        </p:spPr>
      </p:pic>
      <p:pic>
        <p:nvPicPr>
          <p:cNvPr id="3" name="Picture 2" descr="17_Pg810_UnFigure_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>
            <a:off x="1365662" y="5029200"/>
            <a:ext cx="7778338" cy="1447800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ECBFE02-901A-672D-0096-F8308CC9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3152" y="6381750"/>
            <a:ext cx="3680048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3D4E536-DCF3-6644-4051-0899A5B5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Synthesizing LDA</a:t>
            </a:r>
          </a:p>
        </p:txBody>
      </p:sp>
      <p:pic>
        <p:nvPicPr>
          <p:cNvPr id="2" name="Picture 1" descr="17_Pg810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2"/>
          <a:stretch/>
        </p:blipFill>
        <p:spPr>
          <a:xfrm>
            <a:off x="304800" y="3234977"/>
            <a:ext cx="8534400" cy="1260823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3AD705D-1305-C4BB-6082-0A7E48A4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6245225"/>
            <a:ext cx="3175992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C011D51-A065-FF9B-D98B-A6EBC867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 txBox="1">
            <a:spLocks/>
          </p:cNvSpPr>
          <p:nvPr/>
        </p:nvSpPr>
        <p:spPr bwMode="auto">
          <a:xfrm>
            <a:off x="0" y="1301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Alkylating 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Enolate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Ion</a:t>
            </a:r>
          </a:p>
        </p:txBody>
      </p:sp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0" y="542124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This method can be used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alkylate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-carbon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ketones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esters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nitriles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941" name="TextBox 1"/>
          <p:cNvSpPr txBox="1">
            <a:spLocks noChangeArrowheads="1"/>
          </p:cNvSpPr>
          <p:nvPr/>
        </p:nvSpPr>
        <p:spPr bwMode="auto">
          <a:xfrm>
            <a:off x="2971800" y="3048000"/>
            <a:ext cx="3144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can also be shown as</a:t>
            </a:r>
          </a:p>
        </p:txBody>
      </p:sp>
      <p:pic>
        <p:nvPicPr>
          <p:cNvPr id="2" name="Picture 1" descr="17_Pg811_UnFigure_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0"/>
          <a:stretch/>
        </p:blipFill>
        <p:spPr>
          <a:xfrm>
            <a:off x="304800" y="1447800"/>
            <a:ext cx="8534400" cy="1471821"/>
          </a:xfrm>
          <a:prstGeom prst="rect">
            <a:avLst/>
          </a:prstGeom>
        </p:spPr>
      </p:pic>
      <p:pic>
        <p:nvPicPr>
          <p:cNvPr id="3" name="Picture 2" descr="17_Pg811_UnFigure_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6"/>
          <a:stretch/>
        </p:blipFill>
        <p:spPr>
          <a:xfrm>
            <a:off x="990600" y="3733800"/>
            <a:ext cx="7010400" cy="1463603"/>
          </a:xfrm>
          <a:prstGeom prst="rect">
            <a:avLst/>
          </a:prstGeom>
        </p:spPr>
      </p:pic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99ECDD2-006B-A3C6-02E4-D4EC2A0CA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608040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63DDFB4-C881-3014-D4D7-58DBF708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/>
          <p:cNvSpPr txBox="1">
            <a:spLocks/>
          </p:cNvSpPr>
          <p:nvPr/>
        </p:nvSpPr>
        <p:spPr bwMode="auto">
          <a:xfrm>
            <a:off x="0" y="15240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Alkylating Esters and Nitriles</a:t>
            </a:r>
          </a:p>
        </p:txBody>
      </p:sp>
      <p:pic>
        <p:nvPicPr>
          <p:cNvPr id="2" name="Picture 1" descr="17_Pg811_UnFigure_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4"/>
          <a:stretch/>
        </p:blipFill>
        <p:spPr>
          <a:xfrm>
            <a:off x="609600" y="2438400"/>
            <a:ext cx="7550995" cy="2743200"/>
          </a:xfrm>
          <a:prstGeom prst="rect">
            <a:avLst/>
          </a:prstGeom>
        </p:spPr>
      </p:pic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0FE1FAD-6124-E0CE-08D0-CFECFC24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752056" cy="476250"/>
          </a:xfrm>
        </p:spPr>
        <p:txBody>
          <a:bodyPr/>
          <a:lstStyle/>
          <a:p>
            <a:pPr>
              <a:defRPr/>
            </a:pPr>
            <a:r>
              <a:rPr lang="he-IL" dirty="0"/>
              <a:t>אלדהידים, </a:t>
            </a:r>
            <a:r>
              <a:rPr lang="he-IL" dirty="0" err="1"/>
              <a:t>קטונים</a:t>
            </a:r>
            <a:r>
              <a:rPr lang="he-IL" dirty="0"/>
              <a:t> ותגובות על פחמן אלפא</a:t>
            </a:r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DB73768-D466-8799-3AC2-3F4C3080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AF660-90A1-9944-A04B-A4A33B7537FF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hninger">
  <a:themeElements>
    <a:clrScheme name="Lehninger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9933"/>
      </a:hlink>
      <a:folHlink>
        <a:srgbClr val="B2B2B2"/>
      </a:folHlink>
    </a:clrScheme>
    <a:fontScheme name="Lehning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Ø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Ø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Lehnin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hning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>
              <a:solidFill>
                <a:schemeClr val="tx1"/>
              </a:solidFill>
              <a:miter lim="800000"/>
              <a:headEnd/>
              <a:tailEnd/>
            </a14:hiddenLine>
          </a:ext>
        </a:extLst>
      </a:spPr>
      <a:bodyPr lIns="0" tIns="0" rIns="40639" bIns="0"/>
      <a:lstStyle>
        <a:defPPr marL="39688" algn="ctr">
          <a:defRPr sz="3600" b="0" dirty="0">
            <a:solidFill>
              <a:schemeClr val="tx1"/>
            </a:solidFill>
            <a:ea typeface="MS PGothic" pitchFamily="34" charset="-128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Lehninger">
  <a:themeElements>
    <a:clrScheme name="Lehninger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9933"/>
      </a:hlink>
      <a:folHlink>
        <a:srgbClr val="B2B2B2"/>
      </a:folHlink>
    </a:clrScheme>
    <a:fontScheme name="Lehning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Ø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2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 typeface="Wingdings" charset="0"/>
          <a:buChar char="Ø"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Lehnin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hning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hninger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4463</Words>
  <Application>Microsoft Office PowerPoint</Application>
  <PresentationFormat>On-screen Show (4:3)</PresentationFormat>
  <Paragraphs>778</Paragraphs>
  <Slides>153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153</vt:i4>
      </vt:variant>
    </vt:vector>
  </HeadingPairs>
  <TitlesOfParts>
    <vt:vector size="166" baseType="lpstr">
      <vt:lpstr>Arial</vt:lpstr>
      <vt:lpstr>Calibri</vt:lpstr>
      <vt:lpstr>David</vt:lpstr>
      <vt:lpstr>Times</vt:lpstr>
      <vt:lpstr>Times New Roman</vt:lpstr>
      <vt:lpstr>1_Default Design</vt:lpstr>
      <vt:lpstr>9_Default Design</vt:lpstr>
      <vt:lpstr>2_Lehninger</vt:lpstr>
      <vt:lpstr>10_Default Design</vt:lpstr>
      <vt:lpstr>11_Default Design</vt:lpstr>
      <vt:lpstr>4_Default Design</vt:lpstr>
      <vt:lpstr>3_Lehninger</vt:lpstr>
      <vt:lpstr>ערכת נושא של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Enolization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אלדהידים וקטונים</dc:title>
  <dc:creator>ענאן</dc:creator>
  <cp:lastModifiedBy>Arisha Anan Hadj Yiehye</cp:lastModifiedBy>
  <cp:revision>213</cp:revision>
  <dcterms:created xsi:type="dcterms:W3CDTF">2011-10-12T04:57:00Z</dcterms:created>
  <dcterms:modified xsi:type="dcterms:W3CDTF">2023-03-04T05:40:22Z</dcterms:modified>
</cp:coreProperties>
</file>