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  <p:sldMasterId id="2147483744" r:id="rId2"/>
    <p:sldMasterId id="2147483756" r:id="rId3"/>
  </p:sldMasterIdLst>
  <p:notesMasterIdLst>
    <p:notesMasterId r:id="rId81"/>
  </p:notesMasterIdLst>
  <p:sldIdLst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495" r:id="rId24"/>
    <p:sldId id="278" r:id="rId25"/>
    <p:sldId id="281" r:id="rId26"/>
    <p:sldId id="288" r:id="rId27"/>
    <p:sldId id="282" r:id="rId28"/>
    <p:sldId id="283" r:id="rId29"/>
    <p:sldId id="284" r:id="rId30"/>
    <p:sldId id="285" r:id="rId31"/>
    <p:sldId id="286" r:id="rId32"/>
    <p:sldId id="289" r:id="rId33"/>
    <p:sldId id="438" r:id="rId34"/>
    <p:sldId id="441" r:id="rId35"/>
    <p:sldId id="442" r:id="rId36"/>
    <p:sldId id="443" r:id="rId37"/>
    <p:sldId id="444" r:id="rId38"/>
    <p:sldId id="496" r:id="rId39"/>
    <p:sldId id="461" r:id="rId40"/>
    <p:sldId id="446" r:id="rId41"/>
    <p:sldId id="447" r:id="rId42"/>
    <p:sldId id="448" r:id="rId43"/>
    <p:sldId id="449" r:id="rId44"/>
    <p:sldId id="450" r:id="rId45"/>
    <p:sldId id="451" r:id="rId46"/>
    <p:sldId id="452" r:id="rId47"/>
    <p:sldId id="453" r:id="rId48"/>
    <p:sldId id="454" r:id="rId49"/>
    <p:sldId id="456" r:id="rId50"/>
    <p:sldId id="457" r:id="rId51"/>
    <p:sldId id="458" r:id="rId52"/>
    <p:sldId id="459" r:id="rId53"/>
    <p:sldId id="312" r:id="rId54"/>
    <p:sldId id="315" r:id="rId55"/>
    <p:sldId id="460" r:id="rId56"/>
    <p:sldId id="462" r:id="rId57"/>
    <p:sldId id="463" r:id="rId58"/>
    <p:sldId id="465" r:id="rId59"/>
    <p:sldId id="322" r:id="rId60"/>
    <p:sldId id="466" r:id="rId61"/>
    <p:sldId id="467" r:id="rId62"/>
    <p:sldId id="471" r:id="rId63"/>
    <p:sldId id="330" r:id="rId64"/>
    <p:sldId id="474" r:id="rId65"/>
    <p:sldId id="334" r:id="rId66"/>
    <p:sldId id="475" r:id="rId67"/>
    <p:sldId id="476" r:id="rId68"/>
    <p:sldId id="477" r:id="rId69"/>
    <p:sldId id="339" r:id="rId70"/>
    <p:sldId id="478" r:id="rId71"/>
    <p:sldId id="479" r:id="rId72"/>
    <p:sldId id="480" r:id="rId73"/>
    <p:sldId id="481" r:id="rId74"/>
    <p:sldId id="483" r:id="rId75"/>
    <p:sldId id="484" r:id="rId76"/>
    <p:sldId id="485" r:id="rId77"/>
    <p:sldId id="486" r:id="rId78"/>
    <p:sldId id="349" r:id="rId79"/>
    <p:sldId id="488" r:id="rId80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86" d="100"/>
          <a:sy n="86" d="100"/>
        </p:scale>
        <p:origin x="135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presProps" Target="presProps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DA0F3FB-4CB0-41F2-A88F-F1202E9C62EF}" type="datetimeFigureOut">
              <a:rPr lang="he-IL" smtClean="0"/>
              <a:t>ל'/סיון/תשפ"ב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2362B73-0C19-4AC5-8327-37F53F5C299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98833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7DA2274D-6158-4910-AC1D-CF1BFBC039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41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46BF64CE-9940-4661-968A-AC67BEF78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69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0FB94F0F-BBAE-40BA-8607-79ED55B52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21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6C0AF-32A2-4702-A945-0E6C752BF9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2905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11F3E-6818-47F1-91DF-AB7C8A693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604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C8141-58B5-429B-B866-07657FF25D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472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66D30-924D-42A2-AA9E-9A5FCCC15E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2463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646CF-51B7-4B18-A637-E00A5AC2BD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512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CB3EC-D03E-4083-AD06-6318604034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648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C18E4-EDA4-4B2E-AD2D-4BBF42971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153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A53C4-F356-4FE0-A6DB-951E5AE7A0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1209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C154A855-9D02-4C14-82D9-58B05B42D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81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BA417-DC0D-4B9B-BE1D-6DE7D171A2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4611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C78D3-5E36-4ED6-B740-BEDBD8B2EF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4859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42B21-7448-4A94-8F5F-063107E5E3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0839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נגזרות של חומצות קרבוקסיליות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598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נגזרות של חומצות קרבוקסיליות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03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נגזרות של חומצות קרבוקסיליות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66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נגזרות של חומצות קרבוקסיליות</a:t>
            </a: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14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נגזרות של חומצות קרבוקסיליות</a:t>
            </a: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885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נגזרות של חומצות קרבוקסיליות</a:t>
            </a: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נגזרות של חומצות קרבוקסיליות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005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B85180E1-CBDD-43B6-ACC2-101503F586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493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נגזרות של חומצות קרבוקסיליות</a:t>
            </a: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19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ציור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נגזרות של חומצות קרבוקסיליות</a:t>
            </a: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228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נגזרות של חומצות קרבוקסיליות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7294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נגזרות של חומצות קרבוקסיליות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445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A8C69EE3-C08E-4AD4-A2BD-66B56DC63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45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FEEA7BA7-DA3C-43AD-8784-7E44ED71E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41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F25D5375-7BB5-40DD-A914-F24265722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42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90E88D89-5F5E-459D-B227-E689B6BD6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56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EA777B77-7358-45F7-B1D1-770CCFEFF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68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142A6F29-C355-433C-93F9-318B52C55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98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408C89C-2428-4335-B79D-AC112E1E00F3}" type="slidenum">
              <a:rPr lang="en-US"/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4102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3774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" charset="0"/>
          <a:ea typeface="MS PGothic" pitchFamily="34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charset="0"/>
          <a:ea typeface="MS PGothic" pitchFamily="34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MS PGothic" pitchFamily="34" charset="-128"/>
          <a:cs typeface="ＭＳ Ｐゴシック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41AD720-638B-4327-8DA5-E4D1E3EE4E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8"/>
          <p:cNvSpPr txBox="1">
            <a:spLocks/>
          </p:cNvSpPr>
          <p:nvPr userDrawn="1"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900" dirty="0">
                <a:solidFill>
                  <a:srgbClr val="000000"/>
                </a:solidFill>
                <a:ea typeface="ヒラギノ角ゴ Pro W3" charset="-128"/>
              </a:rPr>
              <a:t>© 2017 Pearson Education, Inc.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50241" y="-10048"/>
            <a:ext cx="9144000" cy="118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4000" cy="1180214"/>
          </a:xfrm>
          <a:prstGeom prst="rect">
            <a:avLst/>
          </a:prstGeom>
          <a:solidFill>
            <a:srgbClr val="333399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33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1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33399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נגזרות של חומצות קרבוקסיליות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22AC9-109E-4E4D-92F9-530E51D9A3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34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-63498"/>
            <a:ext cx="91440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 Carbonyl Group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An Acyl Group</a:t>
            </a:r>
          </a:p>
        </p:txBody>
      </p:sp>
      <p:pic>
        <p:nvPicPr>
          <p:cNvPr id="4" name="Picture 5" descr="X:\50622 IRDVD Bruice Organic Chemistry\Working Files 50622\Lectures 50622\component\ch16\16_Pg720_UnFigur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56" y="2819400"/>
            <a:ext cx="71516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49DB3E8F-4AFE-4941-F553-A214C7695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55FFDBE1-A022-AE78-B273-98007273D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340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-59082"/>
            <a:ext cx="91440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Naming Acyl Halides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(Acyl Chlorides and Acyl Bromides)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</p:txBody>
      </p:sp>
      <p:pic>
        <p:nvPicPr>
          <p:cNvPr id="3" name="Picture 5" descr="X:\50622 IRDVD Bruice Organic Chemistry\Working Files 50622\Lectures 50622\component\ch16\16_Pg723_UnFigur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38475"/>
            <a:ext cx="85344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39BC6203-DA4C-CD8A-32F7-4BBB756FE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AAC24991-FFE5-5112-94D6-1DDB689DE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454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583" y="195361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3399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  <a:t>Naming Esters</a:t>
            </a:r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1547664" y="5497962"/>
            <a:ext cx="68808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substituent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attached to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is stated first,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           delete “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ic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acid,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”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add “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ate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”.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</p:txBody>
      </p:sp>
      <p:pic>
        <p:nvPicPr>
          <p:cNvPr id="4" name="Picture 6" descr="X:\50622 IRDVD Bruice Organic Chemistry\Working Files 50622\Lectures 50622\component\ch16\16_Pg723_UnFigure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70277"/>
            <a:ext cx="85344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5_Pg689_UnFigure_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"/>
          <a:stretch/>
        </p:blipFill>
        <p:spPr>
          <a:xfrm>
            <a:off x="2762291" y="1347234"/>
            <a:ext cx="3619418" cy="2149538"/>
          </a:xfrm>
          <a:prstGeom prst="rect">
            <a:avLst/>
          </a:prstGeom>
        </p:spPr>
      </p:pic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4307D74-9B06-E177-D84E-431185345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4783" y="647869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נגזרות של חומצות </a:t>
            </a:r>
            <a:r>
              <a:rPr lang="he-IL" dirty="0" err="1"/>
              <a:t>קרבוקסיליות</a:t>
            </a:r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41162559-4974-7C89-D66D-9B0536B1E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0570"/>
            <a:ext cx="2133600" cy="476250"/>
          </a:xfrm>
        </p:spPr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9246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243635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Naming Carboxylate Ion Salts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</p:txBody>
      </p:sp>
      <p:pic>
        <p:nvPicPr>
          <p:cNvPr id="3" name="Picture 5" descr="X:\50622 IRDVD Bruice Organic Chemistry\Working Files 50622\Lectures 50622\component\ch16\16_Pg724_UnFigur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85344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79674F77-454D-FFD1-B43E-6EAEB8C2F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1F2E3C29-DFB7-F5C9-23C7-F2BD9E41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877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7664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Naming Carboxylate 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94750" y="2958957"/>
            <a:ext cx="7754502" cy="1803212"/>
            <a:chOff x="1760538" y="3203101"/>
            <a:chExt cx="5654675" cy="1314924"/>
          </a:xfrm>
        </p:grpSpPr>
        <p:pic>
          <p:nvPicPr>
            <p:cNvPr id="3" name="Picture 5" descr="X:\50622 IRDVD Bruice Organic Chemistry\Working Files 50622\Lectures 50622\component\ch16\16_Pg724_UnFigure_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538" y="3203101"/>
              <a:ext cx="1206500" cy="1277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6" descr="X:\50622 IRDVD Bruice Organic Chemistry\Working Files 50622\Lectures 50622\component\ch16\16_Pg724_UnFigure_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3240088"/>
              <a:ext cx="3529013" cy="1277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80F3A2A-51E8-4F27-39BC-413AAA2DC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F7D9722B-0A56-14A3-85BC-5718F6BF6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7865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-58762"/>
            <a:ext cx="91440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Naming Lactones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(Cyclic Esters)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</p:txBody>
      </p:sp>
      <p:pic>
        <p:nvPicPr>
          <p:cNvPr id="3" name="Picture 5" descr="X:\50622 IRDVD Bruice Organic Chemistry\Working Files 50622\Lectures 50622\component\ch16\16_Pg724_UnFigur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85344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94F38E1D-46EF-FA01-3286-F153B699C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5C48B7B-F5BD-4428-2A7B-75134887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070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91613"/>
            <a:ext cx="91440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Naming Amides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</p:txBody>
      </p:sp>
      <p:pic>
        <p:nvPicPr>
          <p:cNvPr id="3" name="Picture 5" descr="X:\50622 IRDVD Bruice Organic Chemistry\Working Files 50622\Lectures 50622\component\ch16\16_Pg725_UnFigur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85344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7DB70177-58BE-19EE-12E5-03339F7EA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28F652E6-B812-1762-7576-43F96D697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018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93718" y="5105400"/>
            <a:ext cx="83565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     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substituent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attached to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nitrogen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stated first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pic>
        <p:nvPicPr>
          <p:cNvPr id="3" name="Picture 6" descr="X:\50622 IRDVD Bruice Organic Chemistry\Working Files 50622\Lectures 50622\component\ch16\16_Pg725_UnFigur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08250"/>
            <a:ext cx="85344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91613"/>
            <a:ext cx="91440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Naming Amides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9E9A4D5-EFA3-0AB7-1F5D-A5D3CDE1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C685C04-0B6C-8E0B-D1F2-27E86AD04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7971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-12700" y="-76613"/>
            <a:ext cx="91440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Naming Lactams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(Cyclic Amides)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</p:txBody>
      </p:sp>
      <p:pic>
        <p:nvPicPr>
          <p:cNvPr id="3" name="Picture 5" descr="X:\50622 IRDVD Bruice Organic Chemistry\Working Files 50622\Lectures 50622\component\ch16\16_Pg725_UnFigur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2667000"/>
            <a:ext cx="74930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2E7C6B21-7B7A-28A4-A5CF-7CFC4836B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1C302C3E-270C-D29B-93CB-4BCBB347A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5756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8151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Derivatives of Carbonic Acid</a:t>
            </a:r>
          </a:p>
        </p:txBody>
      </p:sp>
      <p:pic>
        <p:nvPicPr>
          <p:cNvPr id="3" name="Picture 6" descr="X:\50622 IRDVD Bruice Organic Chemistry\Working Files 50622\Lectures 50622\component\ch16\16_Pg726_UnFigure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19" y="2133600"/>
            <a:ext cx="338296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X:\50622 IRDVD Bruice Organic Chemistry\Working Files 50622\Lectures 50622\component\ch16\16_Pg726_UnFigure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87825"/>
            <a:ext cx="8534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D07D80E-1C32-C083-201D-175EE27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E36E8EB-9401-A72D-D564-1D579731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912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11729" y="273051"/>
            <a:ext cx="834805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Structure of a Carbonyl Compound</a:t>
            </a:r>
          </a:p>
        </p:txBody>
      </p:sp>
      <p:pic>
        <p:nvPicPr>
          <p:cNvPr id="3" name="Picture 5" descr="X:\50622 IRDVD Bruice Organic Chemistry\Working Files 50622\Lectures 50622\component\ch16\16_Pg727_UnFigur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19400"/>
            <a:ext cx="3300413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02CA17EF-B581-BFA2-F74D-60D87013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B68792E6-B163-C782-E61F-66750FAF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379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228120"/>
            <a:ext cx="9144000" cy="67364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3399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  <a:t>Two Classes of Carbonyl Compounds</a:t>
            </a: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530350" y="4660900"/>
            <a:ext cx="63436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These carbonyl compounds have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group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that can be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substituted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by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another group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. </a:t>
            </a:r>
          </a:p>
        </p:txBody>
      </p:sp>
      <p:pic>
        <p:nvPicPr>
          <p:cNvPr id="4" name="Picture 3" descr="15_Pg686_UnFigur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" t="653" r="74" b="10582"/>
          <a:stretch/>
        </p:blipFill>
        <p:spPr>
          <a:xfrm>
            <a:off x="298450" y="2651760"/>
            <a:ext cx="8534400" cy="1379819"/>
          </a:xfrm>
          <a:prstGeom prst="rect">
            <a:avLst/>
          </a:prstGeom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4787082-1751-8832-79C8-BEC7BB688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162ED80-6E45-66CB-2C3A-D1F2184D7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986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37534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Orbitals Used in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Carbonyl Group Formation</a:t>
            </a:r>
          </a:p>
        </p:txBody>
      </p:sp>
      <p:pic>
        <p:nvPicPr>
          <p:cNvPr id="3" name="Picture 2" descr="15_01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0"/>
          <a:stretch/>
        </p:blipFill>
        <p:spPr>
          <a:xfrm>
            <a:off x="1569028" y="2359409"/>
            <a:ext cx="5241653" cy="3266691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20D3F056-4D7A-5FDB-9717-C41DD871E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90C27757-8429-AC44-5C71-D92177D6E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797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id="{A3CE65ED-30E9-57BB-BA07-861F55A1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 dirty="0"/>
              <a:t>נגזרות של חומצות </a:t>
            </a:r>
            <a:r>
              <a:rPr lang="he-IL" dirty="0" err="1"/>
              <a:t>קרבוקסיליות</a:t>
            </a:r>
            <a:endParaRPr lang="en-US" dirty="0"/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id="{75A3FC9A-7D79-7319-A738-95BEFE6A8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310B65F-FF62-1CC8-BC5D-B27B3F968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18" y="2348880"/>
            <a:ext cx="7763831" cy="2331318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21EB1045-98D9-C932-682B-B526E56C94F5}"/>
              </a:ext>
            </a:extLst>
          </p:cNvPr>
          <p:cNvSpPr txBox="1"/>
          <p:nvPr/>
        </p:nvSpPr>
        <p:spPr>
          <a:xfrm>
            <a:off x="467544" y="136525"/>
            <a:ext cx="84969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800" dirty="0"/>
              <a:t>The Relative Reactivities Depend on the Basicity of the Substituent Attached to the Leaving Group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A1E6A8C9-DAC7-D5FD-08B9-57F24AAF464A}"/>
              </a:ext>
            </a:extLst>
          </p:cNvPr>
          <p:cNvSpPr txBox="1"/>
          <p:nvPr/>
        </p:nvSpPr>
        <p:spPr>
          <a:xfrm>
            <a:off x="2843808" y="1319066"/>
            <a:ext cx="3392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נגזרות של חומצות </a:t>
            </a:r>
            <a:r>
              <a:rPr lang="he-IL" dirty="0" err="1">
                <a:latin typeface="David" panose="020E0502060401010101" pitchFamily="34" charset="-79"/>
                <a:cs typeface="David" panose="020E0502060401010101" pitchFamily="34" charset="-79"/>
              </a:rPr>
              <a:t>קרבוקסיליות</a:t>
            </a: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535ED8BD-E5EC-2E58-A134-673231CC98D0}"/>
              </a:ext>
            </a:extLst>
          </p:cNvPr>
          <p:cNvSpPr txBox="1"/>
          <p:nvPr/>
        </p:nvSpPr>
        <p:spPr>
          <a:xfrm>
            <a:off x="735968" y="4414567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הקבוצות הממוסגרות מתחלפות </a:t>
            </a:r>
            <a:r>
              <a:rPr lang="he-IL" dirty="0" err="1">
                <a:latin typeface="David" panose="020E0502060401010101" pitchFamily="34" charset="-79"/>
                <a:cs typeface="David" panose="020E0502060401010101" pitchFamily="34" charset="-79"/>
              </a:rPr>
              <a:t>בנוקלאופיל</a:t>
            </a: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175F4231-72B8-6BA3-6529-60F9019D7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624" y="4947710"/>
            <a:ext cx="5184576" cy="118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6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233052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Resonance Contributors</a:t>
            </a: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837089" y="5765001"/>
            <a:ext cx="6354411" cy="8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Esters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carboxylic acids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, 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amides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have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 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two resonance contributors.</a:t>
            </a:r>
          </a:p>
        </p:txBody>
      </p:sp>
      <p:pic>
        <p:nvPicPr>
          <p:cNvPr id="4" name="Picture 6" descr="X:\50622 IRDVD Bruice Organic Chemistry\Working Files 50622\Lectures 50622\component\ch16\16_Pg727_UnFigur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76400"/>
            <a:ext cx="3810000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0A63261-9833-0287-AEAD-A196FDE66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62300" y="648335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נגזרות של חומצות </a:t>
            </a:r>
            <a:r>
              <a:rPr lang="he-IL" dirty="0" err="1"/>
              <a:t>קרבוקסיליות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FF5BD5A-051E-A268-3CA1-1C7398A1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445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32381" y="270039"/>
            <a:ext cx="805701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Carbonyl Carbon is an Electrophile</a:t>
            </a:r>
          </a:p>
        </p:txBody>
      </p:sp>
      <p:pic>
        <p:nvPicPr>
          <p:cNvPr id="3" name="Picture 2" descr="15_Pg694_UnFigure_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" t="-4254" r="74" b="4254"/>
          <a:stretch/>
        </p:blipFill>
        <p:spPr>
          <a:xfrm>
            <a:off x="2647950" y="2476215"/>
            <a:ext cx="5006665" cy="2210085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B232E86-9D27-0811-2DEB-CC64836D1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C31A0D0D-4A2F-DF91-2CA9-1FC26E5C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76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5080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 Weak Base Makes Formation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of the Tetrahedral Intermediate Faster</a:t>
            </a: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471488" y="4714954"/>
            <a:ext cx="84947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weaker the base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smaller the contribution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from the resonance contributor with a positive charge on Y and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more electrophilic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carbonyl carbon.</a:t>
            </a:r>
          </a:p>
        </p:txBody>
      </p:sp>
      <p:pic>
        <p:nvPicPr>
          <p:cNvPr id="4" name="Picture 3" descr="15_Pg697_UnFigure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2"/>
          <a:stretch/>
        </p:blipFill>
        <p:spPr>
          <a:xfrm>
            <a:off x="304800" y="2081231"/>
            <a:ext cx="8534400" cy="1777743"/>
          </a:xfrm>
          <a:prstGeom prst="rect">
            <a:avLst/>
          </a:prstGeom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D770F51-1890-BBED-4C62-8D35D6424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/>
              </a:rPr>
              <a:t>נגזרות של חומצות קרבוקסיליות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1326DC8-4A1A-02D4-1BC1-34793E1E1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9C18E4-EDA4-4B2E-AD2D-4BBF429715C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649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1166" y="296332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 Nucleophilic Acyl Substitution Reaction</a:t>
            </a: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742555" y="5562600"/>
            <a:ext cx="80204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Generally, a compound with an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sp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carbon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bonded to 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oxygen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and 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another electronegative atom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unstable.</a:t>
            </a:r>
          </a:p>
        </p:txBody>
      </p:sp>
      <p:pic>
        <p:nvPicPr>
          <p:cNvPr id="4" name="Picture 3" descr="15_Pg694_UnFigur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9"/>
          <a:stretch/>
        </p:blipFill>
        <p:spPr>
          <a:xfrm>
            <a:off x="304800" y="1524000"/>
            <a:ext cx="8534400" cy="3617188"/>
          </a:xfrm>
          <a:prstGeom prst="rect">
            <a:avLst/>
          </a:prstGeom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344FF09-372A-18D4-9E1F-FD2BDAADC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78493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נגזרות של חומצות </a:t>
            </a:r>
            <a:r>
              <a:rPr lang="he-IL" dirty="0" err="1"/>
              <a:t>קרבוקסיליות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97FBA3C-71C1-1F7C-6265-FF2B350F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02781" y="6323543"/>
            <a:ext cx="2133600" cy="476250"/>
          </a:xfrm>
        </p:spPr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9951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216516" y="5524500"/>
            <a:ext cx="87109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If the incoming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nucleophile (Z)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is 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weaker base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than the base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       in the reactant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(Y)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, the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reactants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will be reformed.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0010" y="99485"/>
            <a:ext cx="845859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If the Incoming Nucleophile (Z) is a Weaker Base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Than the Base in the Reactant (Y)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97842" y="1447801"/>
            <a:ext cx="56348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weakest base 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eliminated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from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 the tetrahedral intermediate.</a:t>
            </a:r>
          </a:p>
        </p:txBody>
      </p:sp>
      <p:pic>
        <p:nvPicPr>
          <p:cNvPr id="5" name="Picture 4" descr="15_Pg695_UnFigure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"/>
          <a:stretch/>
        </p:blipFill>
        <p:spPr>
          <a:xfrm>
            <a:off x="304800" y="2602844"/>
            <a:ext cx="8534400" cy="2378068"/>
          </a:xfrm>
          <a:prstGeom prst="rect">
            <a:avLst/>
          </a:prstGeom>
        </p:spPr>
      </p:pic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1139C36-8B6B-6905-0A21-CEE1A397C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61505" y="6304243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נגזרות של חומצות </a:t>
            </a:r>
            <a:r>
              <a:rPr lang="he-IL" dirty="0" err="1"/>
              <a:t>קרבוקסיליות</a:t>
            </a:r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7EFAF0A-A258-CE20-97C8-8C59A005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001" y="6282265"/>
            <a:ext cx="2133600" cy="476250"/>
          </a:xfrm>
        </p:spPr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5716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02114" y="5453440"/>
            <a:ext cx="8142972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 If the incoming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nucleophile (Z)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stronger base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than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base in the reactant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(Y)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new product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will be formed.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633537" y="1320800"/>
            <a:ext cx="6423026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weakest base 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eliminated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from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        the tetrahedral intermediate.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19134" y="99485"/>
            <a:ext cx="83803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If the Incoming Nucleophile (Z) is a Stronger Base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Than the Base in the Reactant (Y)</a:t>
            </a:r>
          </a:p>
        </p:txBody>
      </p:sp>
      <p:pic>
        <p:nvPicPr>
          <p:cNvPr id="3" name="Picture 2" descr="15_Pg695_UnFigur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1"/>
          <a:stretch/>
        </p:blipFill>
        <p:spPr>
          <a:xfrm>
            <a:off x="692728" y="2219187"/>
            <a:ext cx="7758545" cy="2935503"/>
          </a:xfrm>
          <a:prstGeom prst="rect">
            <a:avLst/>
          </a:prstGeom>
        </p:spPr>
      </p:pic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77AA9F4-0853-5D1C-5830-B87ECEAC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40AFF10-D8C3-509D-0E51-0E020665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727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If the Two Groups Have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Similar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Basicities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346200" y="5803899"/>
            <a:ext cx="74566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 mixture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reactants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products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is obtained.</a:t>
            </a:r>
          </a:p>
        </p:txBody>
      </p:sp>
      <p:pic>
        <p:nvPicPr>
          <p:cNvPr id="4" name="Picture 3" descr="15_Pg695_UnFigur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8"/>
          <a:stretch/>
        </p:blipFill>
        <p:spPr>
          <a:xfrm>
            <a:off x="304800" y="1923351"/>
            <a:ext cx="8534400" cy="3316469"/>
          </a:xfrm>
          <a:prstGeom prst="rect">
            <a:avLst/>
          </a:prstGeom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B085F68-B889-9B2B-5204-AC5F4654C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583B8F1-BE26-45A4-1E32-5064C95F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4404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5_Pg694_UnFigur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1586831" y="4037882"/>
            <a:ext cx="6066151" cy="2579819"/>
          </a:xfrm>
          <a:prstGeom prst="rect">
            <a:avLst/>
          </a:prstGeom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35985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When a Nucleophile Attacks a Carbon,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Weakest Bond Breaks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11287" y="1239691"/>
            <a:ext cx="6170613" cy="84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When a nucleophile attacks 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alkyl halide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          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sigma bond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breaks.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71488" y="3225972"/>
            <a:ext cx="831637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   When a nucleophile attacks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carbonyl compound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,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                             the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π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bond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breaks.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</p:txBody>
      </p:sp>
      <p:pic>
        <p:nvPicPr>
          <p:cNvPr id="5" name="Picture 4" descr="15_Pg696_UnFigure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" t="287" r="74" b="8740"/>
          <a:stretch/>
        </p:blipFill>
        <p:spPr>
          <a:xfrm>
            <a:off x="1538081" y="2093644"/>
            <a:ext cx="6084131" cy="1031860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890F171A-472A-6CA1-5678-D1D2FD82F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9952" y="634576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נגזרות של חומצות </a:t>
            </a:r>
            <a:r>
              <a:rPr lang="he-IL" dirty="0" err="1"/>
              <a:t>קרבוקסיליות</a:t>
            </a:r>
            <a:endParaRPr lang="en-US" dirty="0"/>
          </a:p>
        </p:txBody>
      </p:sp>
      <p:sp>
        <p:nvSpPr>
          <p:cNvPr id="8" name="מציין מיקום של מספר שקופית 7">
            <a:extLst>
              <a:ext uri="{FF2B5EF4-FFF2-40B4-BE49-F238E27FC236}">
                <a16:creationId xmlns:a16="http://schemas.microsoft.com/office/drawing/2014/main" id="{DD65B17D-2A2C-2765-A0BD-FE2795159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3600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168400" y="4826001"/>
            <a:ext cx="7086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These carbonyl compounds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do not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have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group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that can be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substituted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by another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group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28120"/>
            <a:ext cx="9144000" cy="67364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3399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  <a:t>Two Classes of Carbonyl Compounds</a:t>
            </a:r>
          </a:p>
        </p:txBody>
      </p:sp>
      <p:pic>
        <p:nvPicPr>
          <p:cNvPr id="2" name="Picture 1" descr="15_Pg687_UnFigure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1"/>
          <a:stretch/>
        </p:blipFill>
        <p:spPr>
          <a:xfrm>
            <a:off x="304800" y="2324100"/>
            <a:ext cx="8534400" cy="2028033"/>
          </a:xfrm>
          <a:prstGeom prst="rect">
            <a:avLst/>
          </a:prstGeom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6937BB9-9D6F-44CD-1580-B570A2E75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2F35E37-F133-0193-B2BC-8F70E707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4633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-304800" y="50800"/>
            <a:ext cx="9753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 Weak Base Makes Elimination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from the Tetrahedral Intermediate Faster</a:t>
            </a:r>
          </a:p>
        </p:txBody>
      </p:sp>
      <p:pic>
        <p:nvPicPr>
          <p:cNvPr id="3" name="Picture 2" descr="15_Pg697_UnFigur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/>
        </p:blipFill>
        <p:spPr>
          <a:xfrm>
            <a:off x="1854200" y="2691373"/>
            <a:ext cx="6398029" cy="1829827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A0DBB104-9AE2-2613-D078-F3DEF484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BD3B801C-5285-BC2C-DEA0-FF6E6DC7D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8786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03444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A Carboxylic Acid Derivative Can Be Converted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Only to a Less Reactive Carboxylic Acid Derivative</a:t>
            </a:r>
          </a:p>
        </p:txBody>
      </p:sp>
      <p:pic>
        <p:nvPicPr>
          <p:cNvPr id="3" name="Picture 7" descr="X:\50622 IRDVD Bruice Organic Chemistry\Working Files 50622\Lectures 50622\component\ch16\16_Pg734_UnFigur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746760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X:\50622 IRDVD Bruice Organic Chemistry\Working Files 50622\Lectures 50622\component\ch16\16_Pg735_UnFigure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38600"/>
            <a:ext cx="6400800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FB26A7B-15D8-EB39-05E6-79FCCC5B0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05CD356-1CDB-B700-64EA-DE01C243A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797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905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3399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  <a:t>Reactions of Acyl Chlorides</a:t>
            </a:r>
          </a:p>
        </p:txBody>
      </p:sp>
      <p:pic>
        <p:nvPicPr>
          <p:cNvPr id="3" name="Picture 2" descr="15_Pg699_UnFigure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1"/>
          <a:stretch/>
        </p:blipFill>
        <p:spPr>
          <a:xfrm>
            <a:off x="304800" y="1570805"/>
            <a:ext cx="8534400" cy="4618348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D656369E-1163-B236-0819-E9DF68707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ABF1E5CA-B2A3-DB17-F43A-C008D85C7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5932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-12700" y="3810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Mechanism of the Reaction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with a Negatively Charged Nucleophile</a:t>
            </a:r>
          </a:p>
        </p:txBody>
      </p:sp>
      <p:pic>
        <p:nvPicPr>
          <p:cNvPr id="3" name="Picture 2" descr="15_Pg699_UnFigur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288"/>
          <a:stretch/>
        </p:blipFill>
        <p:spPr>
          <a:xfrm>
            <a:off x="787400" y="2320847"/>
            <a:ext cx="7559529" cy="2771853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DB823E4A-902D-57C2-AE55-DF9D52F27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47639440-698B-8204-115A-89F828203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0192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41788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Mechanism of the Reaction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with a Neutral Nucleophile</a:t>
            </a:r>
          </a:p>
        </p:txBody>
      </p:sp>
      <p:pic>
        <p:nvPicPr>
          <p:cNvPr id="3" name="Picture 2" descr="15_Pg699_UnFigur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7"/>
          <a:stretch/>
        </p:blipFill>
        <p:spPr>
          <a:xfrm>
            <a:off x="304800" y="2464628"/>
            <a:ext cx="8534400" cy="2553271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B8080C5B-AA9B-26E9-2B24-AB10C325C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61B3A49D-5A4D-AFC2-5EF1-997739B79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6485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-127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Two Equivalents of Amine (or Ammonia) are Required</a:t>
            </a: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75444" y="5021609"/>
            <a:ext cx="86725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One equivalent of amine (or ammonia) is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D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ucleophile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the other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picks up the proton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produced in the reaction.</a:t>
            </a:r>
          </a:p>
        </p:txBody>
      </p:sp>
      <p:pic>
        <p:nvPicPr>
          <p:cNvPr id="4" name="Picture 3" descr="15_Pg700_UnFigure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2"/>
          <a:stretch/>
        </p:blipFill>
        <p:spPr>
          <a:xfrm>
            <a:off x="304800" y="2166421"/>
            <a:ext cx="8534400" cy="1828172"/>
          </a:xfrm>
          <a:prstGeom prst="rect">
            <a:avLst/>
          </a:prstGeom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CFBD56E-A80C-60BA-F59F-AEAE82004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9E03216-8044-92CC-A5D2-321944881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918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611560" y="-24340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Fischer esterification</a:t>
            </a:r>
            <a:endParaRPr lang="he-I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>
          <a:xfrm>
            <a:off x="467544" y="6309320"/>
            <a:ext cx="2133600" cy="365125"/>
          </a:xfr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F22AC9-109E-4E4D-92F9-530E51D9A3A2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15" descr="160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FF1FD"/>
              </a:clrFrom>
              <a:clrTo>
                <a:srgbClr val="DFF1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" r="15096" b="2606"/>
          <a:stretch>
            <a:fillRect/>
          </a:stretch>
        </p:blipFill>
        <p:spPr bwMode="auto">
          <a:xfrm>
            <a:off x="4323084" y="764704"/>
            <a:ext cx="4497388" cy="58912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16p654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7" y="2602670"/>
            <a:ext cx="4071564" cy="87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0" y="1183684"/>
            <a:ext cx="4143572" cy="86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61" y="3734021"/>
            <a:ext cx="4278221" cy="222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מציין מיקום של כותרת תחתונה 1"/>
          <p:cNvSpPr>
            <a:spLocks noGrp="1"/>
          </p:cNvSpPr>
          <p:nvPr>
            <p:ph type="ftr" sz="quarter" idx="11"/>
          </p:nvPr>
        </p:nvSpPr>
        <p:spPr>
          <a:xfrm>
            <a:off x="1331640" y="6356350"/>
            <a:ext cx="2895600" cy="365125"/>
          </a:xfr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נגזרות של חומצות קרבוקסיליות</a:t>
            </a:r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7136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8100" y="254000"/>
            <a:ext cx="91059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Reaction of a Carboxylic Acid with an Alcohol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98844" y="4469116"/>
            <a:ext cx="32636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 Fischer esterification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03451" y="5363025"/>
            <a:ext cx="64545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Excess alcohol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drives the reaction to the right.</a:t>
            </a:r>
          </a:p>
        </p:txBody>
      </p:sp>
      <p:pic>
        <p:nvPicPr>
          <p:cNvPr id="5" name="Picture 4" descr="15_Pg710_UnFigure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6"/>
          <a:stretch/>
        </p:blipFill>
        <p:spPr>
          <a:xfrm>
            <a:off x="850900" y="2294163"/>
            <a:ext cx="7639966" cy="1490437"/>
          </a:xfrm>
          <a:prstGeom prst="rect">
            <a:avLst/>
          </a:prstGeom>
        </p:spPr>
      </p:pic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6750B49-D010-D656-64CB-E136F5B69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/>
              </a:rPr>
              <a:t>נגזרות של חומצות קרבוקסיליות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67905E3-012D-1DFC-7EB2-B38DEC059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9C18E4-EDA4-4B2E-AD2D-4BBF429715C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7383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2413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3399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  <a:t>The Reaction of an Ester with Water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471488" y="5425868"/>
            <a:ext cx="8374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hydrolysis reaction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is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reaction with water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that converts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        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one compound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into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two compounds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.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471488" y="1485900"/>
            <a:ext cx="85056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ester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not very reactive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and water is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poor nucleophile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                         so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catalyst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is used.</a:t>
            </a:r>
          </a:p>
        </p:txBody>
      </p:sp>
      <p:pic>
        <p:nvPicPr>
          <p:cNvPr id="5" name="Picture 4" descr="15_Pg701_UnFigur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1"/>
          <a:stretch/>
        </p:blipFill>
        <p:spPr>
          <a:xfrm>
            <a:off x="311150" y="2744027"/>
            <a:ext cx="8534400" cy="1977975"/>
          </a:xfrm>
          <a:prstGeom prst="rect">
            <a:avLst/>
          </a:prstGeom>
        </p:spPr>
      </p:pic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3D78A8A-4E89-FF81-5111-3272CFD03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658D039-B763-3170-B5D1-4D9A03D0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16927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244988"/>
            <a:ext cx="9144000" cy="1066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3399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  <a:t>The Reaction of an Ester with an Alcohol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915988" y="4071791"/>
            <a:ext cx="72117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alcoholysis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reaction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is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reaction with an alcohol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that converts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one compound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into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two compounds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.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68288" y="5398762"/>
            <a:ext cx="8875712" cy="121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alcoholysis reaction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is called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transesterification reaction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            (one ester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is converted 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another ester)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</p:txBody>
      </p:sp>
      <p:pic>
        <p:nvPicPr>
          <p:cNvPr id="5" name="Picture 4" descr="15_Pg701_UnFigur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0"/>
          <a:stretch/>
        </p:blipFill>
        <p:spPr>
          <a:xfrm>
            <a:off x="304800" y="1834280"/>
            <a:ext cx="8534400" cy="1790443"/>
          </a:xfrm>
          <a:prstGeom prst="rect">
            <a:avLst/>
          </a:prstGeom>
        </p:spPr>
      </p:pic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F029625-8766-8D30-94C8-BF115519A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87D952D-79C6-463A-3E19-E501F661A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981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3298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3399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  <a:t>The Class to Which a Carbonyl Group Belongs Depends on the Basicity of the Group Attached to the Acyl Group</a:t>
            </a:r>
          </a:p>
        </p:txBody>
      </p:sp>
      <p:pic>
        <p:nvPicPr>
          <p:cNvPr id="2" name="Picture 1" descr="15_01_Tab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8"/>
          <a:stretch/>
        </p:blipFill>
        <p:spPr>
          <a:xfrm>
            <a:off x="2125493" y="1287132"/>
            <a:ext cx="4881838" cy="5295342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DAFA175-0A07-3289-3F69-E8C07E63A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16760" y="6453336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נגזרות של חומצות </a:t>
            </a:r>
            <a:r>
              <a:rPr lang="he-IL" dirty="0" err="1"/>
              <a:t>קרבוקסיליות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E335D8CB-AA10-CB6F-F26E-87EA14656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62092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2413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3399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The Reaction of an Ester with an Amine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258887" y="4860219"/>
            <a:ext cx="8505587" cy="82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aminolysis reaction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is 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reaction with an amine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that converts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one compound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into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two compounds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.</a:t>
            </a:r>
          </a:p>
        </p:txBody>
      </p:sp>
      <p:pic>
        <p:nvPicPr>
          <p:cNvPr id="4" name="Picture 3" descr="15_Pg701_UnFigure_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3"/>
          <a:stretch/>
        </p:blipFill>
        <p:spPr>
          <a:xfrm>
            <a:off x="304800" y="2270247"/>
            <a:ext cx="8534400" cy="1514753"/>
          </a:xfrm>
          <a:prstGeom prst="rect">
            <a:avLst/>
          </a:prstGeom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0FA2AF7-BD2F-73E6-FAE3-ED5F7C753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CAA03E8-D490-735A-B6B0-9FAAB153C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8026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249324"/>
            <a:ext cx="9144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Carbonyl Oxygen is Protonated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04800" y="5308601"/>
            <a:ext cx="883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acid protonates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atom with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greatest electron density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.</a:t>
            </a:r>
          </a:p>
        </p:txBody>
      </p:sp>
      <p:pic>
        <p:nvPicPr>
          <p:cNvPr id="4" name="Picture 6" descr="X:\50622 IRDVD Bruice Organic Chemistry\Working Files 50622\Lectures 50622\component\ch16\16_Pg742_UnFigur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67013"/>
            <a:ext cx="8534400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8004335-9AC9-611F-0DF1-C6676AD27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136956A-BC6D-5B83-98AF-3B8348E2F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161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03444"/>
            <a:ext cx="9144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Resonance Contributors Show That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Carbonyl Oxygen Has the Greatest Electron Density</a:t>
            </a:r>
          </a:p>
        </p:txBody>
      </p:sp>
      <p:pic>
        <p:nvPicPr>
          <p:cNvPr id="3" name="Picture 2" descr="15_Pg703_UnFigure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6"/>
          <a:stretch/>
        </p:blipFill>
        <p:spPr>
          <a:xfrm>
            <a:off x="1193800" y="2167333"/>
            <a:ext cx="7333972" cy="3065067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98DB5C6E-B8DA-00B7-02B4-F58A77AF5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5A844BFF-C0A2-C8EC-B00A-F2C8E855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4096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3810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Mechanism for the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Acid-Catalyzed Hydrolysis of an Ester</a:t>
            </a:r>
          </a:p>
        </p:txBody>
      </p:sp>
      <p:pic>
        <p:nvPicPr>
          <p:cNvPr id="3" name="Picture 2" descr="15_Pg703_UnFigur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5"/>
          <a:stretch/>
        </p:blipFill>
        <p:spPr>
          <a:xfrm>
            <a:off x="304800" y="1291405"/>
            <a:ext cx="8534400" cy="5218302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BDFE5E1A-36A8-D839-4197-24D844B30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1800" y="644697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נגזרות של חומצות </a:t>
            </a:r>
            <a:r>
              <a:rPr lang="he-IL" dirty="0" err="1"/>
              <a:t>קרבוקסיליות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92794543-EB7D-A002-0D78-52880F73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8359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-12700" y="-254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Use Excess Water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to Drive the Reaction to the Right</a:t>
            </a:r>
          </a:p>
        </p:txBody>
      </p:sp>
      <p:pic>
        <p:nvPicPr>
          <p:cNvPr id="3" name="Picture 2" descr="15_Pg704_UnFigure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0"/>
          <a:stretch/>
        </p:blipFill>
        <p:spPr>
          <a:xfrm>
            <a:off x="304800" y="2974853"/>
            <a:ext cx="8534400" cy="1389608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E06D125A-AA9D-F89B-F6C7-2E3CC334F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13C5F6F0-B84D-CC03-1B1C-E55FC8FC5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80097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3810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Protonation Makes the Carbonyl Group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More Susceptible to Nucleophilic Addition</a:t>
            </a:r>
          </a:p>
        </p:txBody>
      </p:sp>
      <p:pic>
        <p:nvPicPr>
          <p:cNvPr id="3" name="Picture 2" descr="15_Pg704_UnFigur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0"/>
          <a:stretch/>
        </p:blipFill>
        <p:spPr>
          <a:xfrm>
            <a:off x="304800" y="2029488"/>
            <a:ext cx="8534400" cy="3641846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64FBB8B-B0F6-8CFC-FEE6-9F0738609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EFFE06FC-136B-EFD0-6D56-929620F8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7950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3810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Protonation Makes the Leaving Group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 Better Leaving Group</a:t>
            </a:r>
          </a:p>
        </p:txBody>
      </p:sp>
      <p:pic>
        <p:nvPicPr>
          <p:cNvPr id="3" name="Picture 2" descr="15_Pg704_UnFigur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9"/>
          <a:stretch/>
        </p:blipFill>
        <p:spPr>
          <a:xfrm>
            <a:off x="304800" y="2639088"/>
            <a:ext cx="8534400" cy="2428126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0473685C-1AB0-5EB7-E81D-19868867B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81C046BD-4EFF-EC13-CE83-B473A3E28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0788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22860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Transesterification</a:t>
            </a: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471489" y="1830369"/>
            <a:ext cx="8367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Transesterification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is the reaction of 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ester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with 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alcohol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.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01600" y="4679986"/>
            <a:ext cx="9144000" cy="112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ester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not very reactive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and an alcohol is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poor nucleophile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                               so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catalyst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is used.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</p:txBody>
      </p:sp>
      <p:pic>
        <p:nvPicPr>
          <p:cNvPr id="5" name="Picture 4" descr="15_Pg705_UnFigur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1"/>
          <a:stretch/>
        </p:blipFill>
        <p:spPr>
          <a:xfrm>
            <a:off x="304800" y="3028993"/>
            <a:ext cx="8534400" cy="1051902"/>
          </a:xfrm>
          <a:prstGeom prst="rect">
            <a:avLst/>
          </a:prstGeom>
        </p:spPr>
      </p:pic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001B0C0F-A9D8-E709-9F6C-5698033A7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1A0D0CA-C874-FADD-AA31-695C7A8AF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87398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47112"/>
            <a:ext cx="91440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Mechanism for Hydroxide-Ion-Promoted Hydrolysis of an Ester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</p:txBody>
      </p:sp>
      <p:pic>
        <p:nvPicPr>
          <p:cNvPr id="3" name="Picture 2" descr="15_Pg706_UnFigure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19"/>
          <a:stretch/>
        </p:blipFill>
        <p:spPr>
          <a:xfrm>
            <a:off x="304800" y="3201969"/>
            <a:ext cx="8534400" cy="1014544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EEDCC3D9-FFEE-637D-542A-78C4B48B5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BE13C437-E926-526A-4ED0-4F5FF7EEB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06746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76388" y="2483703"/>
            <a:ext cx="58150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Collapse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of the tetrahedral intermediate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      is faster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in a basic solution.</a:t>
            </a: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127287" y="0"/>
            <a:ext cx="688942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How Hydroxide Ion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Increases the Rate of the Reaction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296989" y="1759803"/>
            <a:ext cx="6754812" cy="47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Hydroxide 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is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better nucleophile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than water.</a:t>
            </a:r>
          </a:p>
        </p:txBody>
      </p:sp>
      <p:pic>
        <p:nvPicPr>
          <p:cNvPr id="5" name="Picture 4" descr="15_Pg706_UnFigur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7"/>
          <a:stretch/>
        </p:blipFill>
        <p:spPr>
          <a:xfrm>
            <a:off x="56352" y="4199133"/>
            <a:ext cx="9087648" cy="1160267"/>
          </a:xfrm>
          <a:prstGeom prst="rect">
            <a:avLst/>
          </a:prstGeom>
        </p:spPr>
      </p:pic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08FED75E-99AF-EC71-85AE-9D230C93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D58CF99-E9F5-5983-B029-435D15E34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250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9606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 Carboxyl Group</a:t>
            </a:r>
          </a:p>
        </p:txBody>
      </p:sp>
      <p:pic>
        <p:nvPicPr>
          <p:cNvPr id="3" name="Picture 2" descr="15_Pg688_UnFigure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9"/>
          <a:stretch/>
        </p:blipFill>
        <p:spPr>
          <a:xfrm>
            <a:off x="304800" y="2605070"/>
            <a:ext cx="8534400" cy="2203236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060A6729-A3D4-CD08-242B-3FD06BFB7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E1C14E79-D81C-03D2-2EB7-18E8F22E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4719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41544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Acid-Catalyzed Ester Hydrolysis is Reversible;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Hydroxide-Ion-Promoted Ester Hydrolysis is Irreversible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65922" y="5676281"/>
            <a:ext cx="55688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Negatively charged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carboxylate ions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do not react with nucleophiles.</a:t>
            </a:r>
          </a:p>
        </p:txBody>
      </p:sp>
      <p:pic>
        <p:nvPicPr>
          <p:cNvPr id="4" name="Picture 3" descr="15_Pg706_UnFigure_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"/>
          <a:stretch/>
        </p:blipFill>
        <p:spPr>
          <a:xfrm>
            <a:off x="921329" y="1649905"/>
            <a:ext cx="7145320" cy="3468195"/>
          </a:xfrm>
          <a:prstGeom prst="rect">
            <a:avLst/>
          </a:prstGeom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AD367AB-642C-5FB6-73B3-34FDC8F97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78331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נגזרות של חומצות </a:t>
            </a:r>
            <a:r>
              <a:rPr lang="he-IL" dirty="0" err="1"/>
              <a:t>קרבוקסיליות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7964336-E8B9-24A8-B938-AAAC2E56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2661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92172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Reaction with an Alcohol Can Be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Catalyzed by 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Alkoxide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Ion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04261" y="4637926"/>
            <a:ext cx="84349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Only hydrolysis reactions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can be promoted by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hydroxide 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.</a:t>
            </a:r>
          </a:p>
        </p:txBody>
      </p:sp>
      <p:pic>
        <p:nvPicPr>
          <p:cNvPr id="4" name="Picture 3" descr="15_Pg707_UnFigure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41"/>
          <a:stretch/>
        </p:blipFill>
        <p:spPr>
          <a:xfrm>
            <a:off x="304800" y="2534720"/>
            <a:ext cx="8534400" cy="1139318"/>
          </a:xfrm>
          <a:prstGeom prst="rect">
            <a:avLst/>
          </a:prstGeom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6412944-514F-DA62-2ED2-36C88AF58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6790B24-0007-A4ED-54C0-3BFFAA8AE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78421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905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Relative Reactivities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22299" y="4438151"/>
            <a:ext cx="8039101" cy="70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Carboxylic acids can undergo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nucleophilic acyl substitution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reactions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                     only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when they are in their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acidic form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.</a:t>
            </a:r>
          </a:p>
        </p:txBody>
      </p:sp>
      <p:pic>
        <p:nvPicPr>
          <p:cNvPr id="4" name="Picture 3" descr="15_Pg709_UnFigure_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87"/>
          <a:stretch/>
        </p:blipFill>
        <p:spPr>
          <a:xfrm>
            <a:off x="304800" y="2058799"/>
            <a:ext cx="8534400" cy="1627569"/>
          </a:xfrm>
          <a:prstGeom prst="rect">
            <a:avLst/>
          </a:prstGeom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377BDD0-4AC8-5560-6FD7-919D4840E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DDECDB3-6A2E-5AF8-E794-FFB67960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51248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28702" y="27311"/>
            <a:ext cx="708659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Carboxylate Ions Do Not React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with Nucleophiles</a:t>
            </a:r>
          </a:p>
        </p:txBody>
      </p:sp>
      <p:pic>
        <p:nvPicPr>
          <p:cNvPr id="3" name="Picture 2" descr="X:\50622 IRDVD Bruice Organic Chemistry\Working Files 50622\Lectures 50622\component\ch16\16_Pg755_UnFigur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2438400"/>
            <a:ext cx="4581525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DF937069-B7EC-1BA6-2340-8FA020F5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8F432523-BB22-7A6E-30A1-C7E450F7F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03703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203201"/>
            <a:ext cx="89408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Reaction of a Carboxylic Acid with an Amine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7100" y="4673801"/>
            <a:ext cx="7404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 carboxylic acid is 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acid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, and an amine is 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base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       so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an acid–base reaction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occurs.</a:t>
            </a:r>
          </a:p>
        </p:txBody>
      </p:sp>
      <p:pic>
        <p:nvPicPr>
          <p:cNvPr id="4" name="Picture 3" descr="15_Pg710_UnFigur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3"/>
          <a:stretch/>
        </p:blipFill>
        <p:spPr>
          <a:xfrm>
            <a:off x="304800" y="2255692"/>
            <a:ext cx="8534400" cy="1640269"/>
          </a:xfrm>
          <a:prstGeom prst="rect">
            <a:avLst/>
          </a:prstGeom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7B368A7-7C89-496F-1CE2-73CF51EE4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1B46809-12C7-12D1-EB78-45B6CD49A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07629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26963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Heating the Product of the Acid–Base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Reaction Forms an Amide</a:t>
            </a:r>
          </a:p>
        </p:txBody>
      </p:sp>
      <p:pic>
        <p:nvPicPr>
          <p:cNvPr id="3" name="Picture 2" descr="X:\50622 IRDVD Bruice Organic Chemistry\Working Files 50622\Lectures 50622\component\ch16\16_Pg756_UnFigur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124200"/>
            <a:ext cx="7848600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28E4A666-DF13-1B3F-A855-3E391AE0F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E32E3906-33E3-AAA8-8318-9E42D3BD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84040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37819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Amides Do Not Undergo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Nucleophilic Acyl Substitution Reactions</a:t>
            </a:r>
          </a:p>
        </p:txBody>
      </p:sp>
      <p:pic>
        <p:nvPicPr>
          <p:cNvPr id="3" name="Picture 2" descr="15_Pg711_UnFigur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7"/>
          <a:stretch/>
        </p:blipFill>
        <p:spPr>
          <a:xfrm>
            <a:off x="1799724" y="1764848"/>
            <a:ext cx="5920539" cy="1085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8"/>
          <a:stretch/>
        </p:blipFill>
        <p:spPr>
          <a:xfrm>
            <a:off x="1799724" y="3266493"/>
            <a:ext cx="6022050" cy="2797423"/>
          </a:xfrm>
          <a:prstGeom prst="rect">
            <a:avLst/>
          </a:prstGeom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9270B5F-19E3-EC54-3FB2-161D12312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64B7906-9489-C759-184D-C01FD5BFA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1985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30676"/>
            <a:ext cx="9144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Amides Do React with Water and Alcohols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if an Acid Catalyzed is Present</a:t>
            </a:r>
          </a:p>
        </p:txBody>
      </p:sp>
      <p:pic>
        <p:nvPicPr>
          <p:cNvPr id="3" name="Picture 2" descr="X:\50622 IRDVD Bruice Organic Chemistry\Working Files 50622\Lectures 50622\component\ch16\16_Pg760_UnFigur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2050"/>
            <a:ext cx="8534400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4CA996ED-48EA-3127-EEEF-2E9F98C7B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BBB2866C-12C4-ABA4-D985-76BB71EB1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3684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16144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Mechanism for the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Acid-Catalyzed Hydrolysis of an Amide</a:t>
            </a:r>
          </a:p>
        </p:txBody>
      </p:sp>
      <p:pic>
        <p:nvPicPr>
          <p:cNvPr id="3" name="Picture 2" descr="15_Pg712_UnFigur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7"/>
          <a:stretch/>
        </p:blipFill>
        <p:spPr>
          <a:xfrm>
            <a:off x="304800" y="1381758"/>
            <a:ext cx="8534400" cy="5143586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65556D4-3C20-C320-DD4D-50F6B479F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7824" y="648335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נגזרות של חומצות </a:t>
            </a:r>
            <a:r>
              <a:rPr lang="he-IL" dirty="0" err="1"/>
              <a:t>קרבוקסיליות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360B63B0-C1E5-7114-D4DC-D1FF392DA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B03E53F-4391-45F2-E603-FD9D08DA86B4}"/>
              </a:ext>
            </a:extLst>
          </p:cNvPr>
          <p:cNvSpPr txBox="1"/>
          <p:nvPr/>
        </p:nvSpPr>
        <p:spPr>
          <a:xfrm>
            <a:off x="755576" y="334770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המנגנון לא יהיה בבחינה</a:t>
            </a: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788662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250950" y="1451511"/>
            <a:ext cx="6718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weakest base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is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best leaving group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24051" y="5168900"/>
            <a:ext cx="7693556" cy="1200329"/>
            <a:chOff x="573515" y="5168900"/>
            <a:chExt cx="7648006" cy="1200329"/>
          </a:xfrm>
        </p:grpSpPr>
        <p:sp>
          <p:nvSpPr>
            <p:cNvPr id="2" name="TextBox 1"/>
            <p:cNvSpPr txBox="1">
              <a:spLocks noChangeArrowheads="1"/>
            </p:cNvSpPr>
            <p:nvPr/>
          </p:nvSpPr>
          <p:spPr bwMode="auto">
            <a:xfrm>
              <a:off x="573515" y="5168900"/>
              <a:ext cx="381450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 charset="0"/>
                </a:rPr>
                <a:t>A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 charset="0"/>
                </a:rPr>
                <a:t>protonated amino group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 charset="0"/>
                </a:rPr>
                <a:t>is a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 charset="0"/>
                </a:rPr>
                <a:t>weaker base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 charset="0"/>
                </a:rPr>
                <a:t>than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 charset="0"/>
                </a:rPr>
                <a:t>hydroxide ion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 charset="0"/>
                </a:rPr>
                <a:t>.</a:t>
              </a:r>
            </a:p>
          </p:txBody>
        </p:sp>
        <p:sp>
          <p:nvSpPr>
            <p:cNvPr id="4" name="TextBox 2"/>
            <p:cNvSpPr txBox="1">
              <a:spLocks noChangeArrowheads="1"/>
            </p:cNvSpPr>
            <p:nvPr/>
          </p:nvSpPr>
          <p:spPr bwMode="auto">
            <a:xfrm>
              <a:off x="5450084" y="5168900"/>
              <a:ext cx="277143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 charset="0"/>
                </a:rPr>
                <a:t>An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 charset="0"/>
                </a:rPr>
                <a:t>amino group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 charset="0"/>
                </a:rPr>
                <a:t>is a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 charset="0"/>
                </a:rPr>
                <a:t>stronger base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 charset="0"/>
                </a:rPr>
                <a:t>than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 charset="0"/>
                </a:rPr>
                <a:t>hydroxide ion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 charset="0"/>
                </a:rPr>
                <a:t>.</a:t>
              </a:r>
            </a:p>
          </p:txBody>
        </p:sp>
      </p:grp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00951" y="0"/>
            <a:ext cx="904304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Why Hydrolysis and Alcoholysis of an Amide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                  Require a Catalyst</a:t>
            </a:r>
          </a:p>
        </p:txBody>
      </p:sp>
      <p:pic>
        <p:nvPicPr>
          <p:cNvPr id="6" name="Picture 5" descr="15_Pg713_UnFigure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0"/>
          <a:stretch/>
        </p:blipFill>
        <p:spPr>
          <a:xfrm>
            <a:off x="304800" y="2394735"/>
            <a:ext cx="8534400" cy="2277952"/>
          </a:xfrm>
          <a:prstGeom prst="rect">
            <a:avLst/>
          </a:prstGeom>
        </p:spPr>
      </p:pic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DE7AB163-FF59-7D06-89CF-61735CEEA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37126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נגזרות של חומצות </a:t>
            </a:r>
            <a:r>
              <a:rPr lang="he-IL" dirty="0" err="1"/>
              <a:t>קרבוקסיליות</a:t>
            </a:r>
            <a:endParaRPr lang="en-US" dirty="0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2BDE54E7-92F6-DF3D-E535-AE52915AC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413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8151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Naming Carboxylic Acids</a:t>
            </a:r>
          </a:p>
        </p:txBody>
      </p:sp>
      <p:pic>
        <p:nvPicPr>
          <p:cNvPr id="3" name="Picture 5" descr="X:\50622 IRDVD Bruice Organic Chemistry\Working Files 50622\Lectures 50622\component\ch16\16_Pg722_UnFigur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411413"/>
            <a:ext cx="853440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94B44F94-2BA9-839E-85EF-6FD6043CA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644F3C8A-E44F-FEDD-001B-F58DACBEC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72943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-11684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Amide Hydrolysis can be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Promoted by Hydroxide Ion</a:t>
            </a:r>
          </a:p>
        </p:txBody>
      </p:sp>
      <p:pic>
        <p:nvPicPr>
          <p:cNvPr id="3" name="Picture 2" descr="X:\50622 IRDVD Bruice Organic Chemistry\Working Files 50622\Lectures 50622\component\ch16\16_Pg762_UnFigur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2895601"/>
            <a:ext cx="6236576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9556D70-0783-AC07-72B2-6186E236F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582CE9CD-0A74-12E9-2CC5-F014AC3BB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7539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02626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Mechanism for</a:t>
            </a:r>
            <a:b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</a:b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Hydroxide-Ion-Promoted Hydrolysis of an Amide</a:t>
            </a:r>
          </a:p>
        </p:txBody>
      </p:sp>
      <p:pic>
        <p:nvPicPr>
          <p:cNvPr id="3" name="Picture 2" descr="15_Pg715_UnFigur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8"/>
          <a:stretch/>
        </p:blipFill>
        <p:spPr>
          <a:xfrm>
            <a:off x="0" y="3126882"/>
            <a:ext cx="9144000" cy="1153855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6677B904-4764-1712-8B2D-1D6D146E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27723093-35C7-0CE4-8E9D-6E77AD0A6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F0770DD0-4410-B5FE-8C45-0A8DBBB0FEBB}"/>
              </a:ext>
            </a:extLst>
          </p:cNvPr>
          <p:cNvSpPr txBox="1"/>
          <p:nvPr/>
        </p:nvSpPr>
        <p:spPr>
          <a:xfrm>
            <a:off x="2555776" y="242088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המנגנון לא יהיה בבחינה</a:t>
            </a: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706680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79644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Nomenclature of Nitriles</a:t>
            </a:r>
          </a:p>
        </p:txBody>
      </p:sp>
      <p:pic>
        <p:nvPicPr>
          <p:cNvPr id="3" name="Picture 2" descr="X:\50622 IRDVD Bruice Organic Chemistry\Working Files 50622\Lectures 50622\component\ch16\16_Pg764_UnFigur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6088"/>
            <a:ext cx="9132014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BFEAAF2E-A0F5-A329-B854-8D33791A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3D5A7FC2-65C8-7237-DECF-906045F00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15095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258506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Acid-Catalyzed Hydrolysis of a Nitrile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       </a:t>
            </a:r>
          </a:p>
        </p:txBody>
      </p:sp>
      <p:pic>
        <p:nvPicPr>
          <p:cNvPr id="3" name="Picture 2" descr="X:\50622 IRDVD Bruice Organic Chemistry\Working Files 50622\Lectures 50622\component\ch16\16_Pg764_UnFigure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52" y="1433034"/>
            <a:ext cx="64579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379630" y="3515288"/>
            <a:ext cx="6873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Nitriles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are harder to hydrolyze than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amides.</a:t>
            </a: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F309871-6A88-E208-2933-F465F9EF0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D29EBC0-DAE3-ABEE-ABCA-E7E6D45CE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pic>
        <p:nvPicPr>
          <p:cNvPr id="7" name="Picture 11" descr="15p625">
            <a:extLst>
              <a:ext uri="{FF2B5EF4-FFF2-40B4-BE49-F238E27FC236}">
                <a16:creationId xmlns:a16="http://schemas.microsoft.com/office/drawing/2014/main" id="{9B76E1A9-0371-94FF-6E80-85308E9C2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60" y="4365104"/>
            <a:ext cx="8244533" cy="159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4146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82819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Mechanism</a:t>
            </a:r>
          </a:p>
        </p:txBody>
      </p:sp>
      <p:pic>
        <p:nvPicPr>
          <p:cNvPr id="3" name="Picture 2" descr="15_Pg718_UnFigur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4"/>
          <a:stretch/>
        </p:blipFill>
        <p:spPr>
          <a:xfrm>
            <a:off x="254000" y="2159086"/>
            <a:ext cx="8674100" cy="3256094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0073D94E-B376-CF1E-34A1-F1EF9D76B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1ACF2361-FE18-CFF8-83CA-05FE26D01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43C6D14E-6F07-4178-BEE5-3FA57A24D343}"/>
              </a:ext>
            </a:extLst>
          </p:cNvPr>
          <p:cNvSpPr txBox="1"/>
          <p:nvPr/>
        </p:nvSpPr>
        <p:spPr>
          <a:xfrm>
            <a:off x="2843808" y="206084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המנגנון לא יהיה בבחינה</a:t>
            </a: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218049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0" y="1905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3399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Synthesis of a Carboxylic Acid</a:t>
            </a:r>
          </a:p>
        </p:txBody>
      </p:sp>
      <p:pic>
        <p:nvPicPr>
          <p:cNvPr id="3" name="Picture 2" descr="15_Pg718_UnFigure_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9"/>
          <a:stretch/>
        </p:blipFill>
        <p:spPr>
          <a:xfrm>
            <a:off x="304800" y="2786950"/>
            <a:ext cx="8534400" cy="1589840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A5AF58D3-C177-6020-B223-A0EA3F22B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ECC38E3A-9EC4-9337-F8F7-A2075CC59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36620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0" y="1905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3399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Synthesis of a Primary Amine</a:t>
            </a:r>
          </a:p>
        </p:txBody>
      </p:sp>
      <p:pic>
        <p:nvPicPr>
          <p:cNvPr id="3" name="Picture 2" descr="X:\50622 IRDVD Bruice Organic Chemistry\Working Files 50622\Lectures 50622\component\ch16\16_Pg765_UnFigur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124200"/>
            <a:ext cx="75438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3D2597F7-441B-D04E-6B65-B4EF4DB04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05DC57D-DD47-28D1-C97E-B1CCE7887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41466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81732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An Acid Anhydride is Formed When Water is Lost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from Two Molecules of a Carboxylic Acid</a:t>
            </a:r>
          </a:p>
        </p:txBody>
      </p:sp>
      <p:pic>
        <p:nvPicPr>
          <p:cNvPr id="3" name="Picture 2" descr="15_Pg719_UnFigur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1"/>
          <a:stretch/>
        </p:blipFill>
        <p:spPr>
          <a:xfrm>
            <a:off x="304800" y="2566228"/>
            <a:ext cx="8534400" cy="2328381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3D37A8B1-26C4-55E8-04A4-13A4485D5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8424C7B7-E836-FF61-BB2B-633D3CCF0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4709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905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Nomenclature of Acid Anhydrides</a:t>
            </a:r>
          </a:p>
        </p:txBody>
      </p:sp>
      <p:pic>
        <p:nvPicPr>
          <p:cNvPr id="3" name="Picture 2" descr="X:\50622 IRDVD Bruice Organic Chemistry\Working Files 50622\Lectures 50622\component\ch16\16_Pg766_UnFigur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17788"/>
            <a:ext cx="85344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582DE14F-813C-4C80-5D6C-CDB068557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14B40259-524F-148F-1B99-1C8AAD75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82711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97912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Acid Anhydrides are Less Reactive Than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Acyl Chlorides but More Reactive Than Esters</a:t>
            </a:r>
          </a:p>
        </p:txBody>
      </p:sp>
      <p:pic>
        <p:nvPicPr>
          <p:cNvPr id="3" name="Picture 2" descr="15_Pg720_UnFigure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1"/>
          <a:stretch/>
        </p:blipFill>
        <p:spPr>
          <a:xfrm>
            <a:off x="304800" y="2996952"/>
            <a:ext cx="8534400" cy="1339921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2B877F2C-B8BC-3A3D-46A4-DEABE6C99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EDB7FD17-4DA8-47BD-2A18-33086C3F1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9288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935138" y="4465120"/>
            <a:ext cx="714254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systematic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nomenclature,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                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carbonyl carbon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C-1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17360" y="5366415"/>
            <a:ext cx="83790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common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nomenclature,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            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carbon next to the carbonyl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is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alpha carbon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18151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Naming Carboxylic Acids</a:t>
            </a:r>
          </a:p>
        </p:txBody>
      </p:sp>
      <p:pic>
        <p:nvPicPr>
          <p:cNvPr id="5" name="Picture 4" descr="15_Pg689_UnFigure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1"/>
          <a:stretch/>
        </p:blipFill>
        <p:spPr>
          <a:xfrm>
            <a:off x="304800" y="2114136"/>
            <a:ext cx="8534400" cy="2077720"/>
          </a:xfrm>
          <a:prstGeom prst="rect">
            <a:avLst/>
          </a:prstGeom>
        </p:spPr>
      </p:pic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AD92124-4E83-8CFD-2B52-D5FCA4359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41A396A-13FF-1043-429E-DEDCBDE2F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91006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905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Reactions of Acid Anhydrides</a:t>
            </a:r>
          </a:p>
        </p:txBody>
      </p:sp>
      <p:pic>
        <p:nvPicPr>
          <p:cNvPr id="3" name="Picture 2" descr="X:\50622 IRDVD Bruice Organic Chemistry\Working Files 50622\Lectures 50622\component\ch16\16_Pg767_UnFigur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4" y="1676400"/>
            <a:ext cx="7872413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31093" y="5651500"/>
            <a:ext cx="732710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acid anhydride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, like an acyl chloride, requires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            two equivalents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of an amine.</a:t>
            </a: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88E24E1-DCD0-F7E3-CD32-EB578A87E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6615" y="642937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נגזרות של חומצות </a:t>
            </a:r>
            <a:r>
              <a:rPr lang="he-IL" dirty="0" err="1"/>
              <a:t>קרבוקסיליות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FD6EFDF-ECB7-1117-A712-6FE10A22F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12303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X:\50622 IRDVD Bruice Organic Chemistry\Working Files 50622\Lectures 50622\component\ch16\16_Pg767_UnFigur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38475"/>
            <a:ext cx="85344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0" y="1936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Mechanism</a:t>
            </a:r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F5C779B-9885-313E-4A02-EDC58A51C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8A04367D-7CCA-E027-095F-ADFE359AD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3567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885" y="116632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Dicarboxylic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Acids</a:t>
            </a:r>
          </a:p>
        </p:txBody>
      </p:sp>
      <p:pic>
        <p:nvPicPr>
          <p:cNvPr id="3" name="Picture 2" descr="15_02_Tab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0"/>
          <a:stretch/>
        </p:blipFill>
        <p:spPr>
          <a:xfrm>
            <a:off x="1821880" y="1196752"/>
            <a:ext cx="6031289" cy="5387232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49D39A60-906A-EA45-CC0A-30A41483C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6136" y="6518012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נגזרות של חומצות </a:t>
            </a:r>
            <a:r>
              <a:rPr lang="he-IL" dirty="0" err="1"/>
              <a:t>קרבוקסיליות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EDB444B6-5273-DF5F-A97E-E67E789D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0184" y="6525344"/>
            <a:ext cx="2133600" cy="476250"/>
          </a:xfrm>
        </p:spPr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72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68484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290000"/>
            <a:ext cx="9150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Two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p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K</a:t>
            </a:r>
            <a:r>
              <a:rPr kumimoji="0" lang="en-US" sz="3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Values Are Different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71489" y="3776663"/>
            <a:ext cx="8215312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                               Why?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The neighboring COOH group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withdraws electrons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                         lowers the first 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K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         Electrostatic repulsion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between like charges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                      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raises the second 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K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 </a:t>
            </a:r>
          </a:p>
        </p:txBody>
      </p:sp>
      <p:pic>
        <p:nvPicPr>
          <p:cNvPr id="4" name="Picture 2" descr="X:\50622 IRDVD Bruice Organic Chemistry\Working Files 50622\Lectures 50622\component\ch16\16_Pg769_UnFigur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88773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FCC2AB0-7100-1604-2589-7ECC335E1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913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נגזרות של חומצות </a:t>
            </a:r>
            <a:r>
              <a:rPr lang="he-IL" dirty="0" err="1"/>
              <a:t>קרבוקסיליות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152C34E-6197-19D9-59C3-805F90902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37126"/>
            <a:ext cx="2133600" cy="476250"/>
          </a:xfrm>
        </p:spPr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73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07994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92588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Dicarboxylic Acids Will Lose Water When Heated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if They Can Form a Five- or Six-Membered Ring</a:t>
            </a:r>
          </a:p>
        </p:txBody>
      </p:sp>
      <p:pic>
        <p:nvPicPr>
          <p:cNvPr id="3" name="Picture 2" descr="X:\50622 IRDVD Bruice Organic Chemistry\Working Files 50622\Lectures 50622\component\ch16\16_Pg769_UnFigur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1673225"/>
            <a:ext cx="55784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X:\50622 IRDVD Bruice Organic Chemistry\Working Files 50622\Lectures 50622\component\ch16\16_Pg770_UnFigure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4191000"/>
            <a:ext cx="5578475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2DD26A7-39F5-FFC4-E456-25D8F457B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913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נגזרות של חומצות </a:t>
            </a:r>
            <a:r>
              <a:rPr lang="he-IL" dirty="0" err="1"/>
              <a:t>קרבוקסיליות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4663DE3-F89F-F58A-8612-E2950B18B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8224" y="6245225"/>
            <a:ext cx="2133600" cy="476250"/>
          </a:xfrm>
        </p:spPr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91640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46831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Anhydride Formation Can Be Catalyzed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by Acetic Anhydride (or Acetyl Chloride)</a:t>
            </a:r>
          </a:p>
        </p:txBody>
      </p:sp>
      <p:pic>
        <p:nvPicPr>
          <p:cNvPr id="3" name="Picture 2" descr="X:\50622 IRDVD Bruice Organic Chemistry\Working Files 50622\Lectures 50622\component\ch16\16_Pg770_UnFigur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62275"/>
            <a:ext cx="85344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8635AD3B-FCC2-3035-F60A-0116551B2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085BCF36-725A-4B73-9870-B6523215F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75</a:t>
            </a:fld>
            <a:endParaRPr lang="en-US" altLang="en-US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DFC9243-2283-1AD7-F122-AB3F3E69D162}"/>
              </a:ext>
            </a:extLst>
          </p:cNvPr>
          <p:cNvSpPr txBox="1"/>
          <p:nvPr/>
        </p:nvSpPr>
        <p:spPr>
          <a:xfrm>
            <a:off x="2915816" y="151713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המנגנון לא יהיה בבחינה</a:t>
            </a: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671868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47112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Activating Carboxylic Acids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by Converting Them to Acyl Chlorides</a:t>
            </a:r>
          </a:p>
        </p:txBody>
      </p:sp>
      <p:pic>
        <p:nvPicPr>
          <p:cNvPr id="3" name="Picture 2" descr="X:\50622 IRDVD Bruice Organic Chemistry\Working Files 50622\Lectures 50622\component\ch16\16_Pg771_UnFigur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944" y="2286000"/>
            <a:ext cx="7026011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FA4337B-CA80-8D4D-67FF-41C4A42A9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0B4DB5A4-4FAC-3622-082C-FB47D5978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76</a:t>
            </a:fld>
            <a:endParaRPr lang="en-US" altLang="en-US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4291C88B-0334-47D4-07EE-870C0CA3B3BF}"/>
              </a:ext>
            </a:extLst>
          </p:cNvPr>
          <p:cNvSpPr txBox="1"/>
          <p:nvPr/>
        </p:nvSpPr>
        <p:spPr>
          <a:xfrm>
            <a:off x="2915816" y="151713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המנגנון לא יהיה בבחינה</a:t>
            </a: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518024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0160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Starting with an Acyl Chloride, a Wide Variety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of Carboxylic Acid Derivatives Can Be Synthesized</a:t>
            </a:r>
          </a:p>
        </p:txBody>
      </p:sp>
      <p:pic>
        <p:nvPicPr>
          <p:cNvPr id="3" name="Picture 5" descr="X:\50622 IRDVD Bruice Organic Chemistry\Working Files 50622\Lectures 50622\component\ch16\16_Pg772_UnFigur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905000"/>
            <a:ext cx="6477000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73925702-507B-E4D7-4FA5-CFCB69A6E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37126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נגזרות של חומצות </a:t>
            </a:r>
            <a:r>
              <a:rPr lang="he-IL" dirty="0" err="1"/>
              <a:t>קרבוקסיליות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9846266C-9ADA-3A62-DDFE-F21E313E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77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606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9209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Naming Carboxylic Acids</a:t>
            </a:r>
          </a:p>
        </p:txBody>
      </p:sp>
      <p:pic>
        <p:nvPicPr>
          <p:cNvPr id="3" name="Picture 5" descr="X:\50622 IRDVD Bruice Organic Chemistry\Working Files 50622\Lectures 50622\component\ch16\16_Pg723_UnFigur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79846"/>
            <a:ext cx="853440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64812EAC-A9DB-873F-085B-7267921E0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FD320A94-6D88-C837-9366-CECDDD400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8558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8151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charset="0"/>
              </a:rPr>
              <a:t>Naming Carboxylic Acids</a:t>
            </a:r>
          </a:p>
        </p:txBody>
      </p:sp>
      <p:pic>
        <p:nvPicPr>
          <p:cNvPr id="3" name="Picture 2" descr="15_Pg689_UnFigure_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1"/>
          <a:stretch/>
        </p:blipFill>
        <p:spPr>
          <a:xfrm>
            <a:off x="647700" y="2628245"/>
            <a:ext cx="7885963" cy="2324756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356F8B57-A3E1-1224-103E-792305EE6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/>
              <a:t>נגזרות של חומצות קרבוקסיליות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40215A8B-A143-EA8A-8DBE-2BA6EA6F3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520698"/>
      </p:ext>
    </p:extLst>
  </p:cSld>
  <p:clrMapOvr>
    <a:masterClrMapping/>
  </p:clrMapOvr>
</p:sld>
</file>

<file path=ppt/theme/theme1.xml><?xml version="1.0" encoding="utf-8"?>
<a:theme xmlns:a="http://schemas.openxmlformats.org/drawingml/2006/main" name="2_Lehninger">
  <a:themeElements>
    <a:clrScheme name="Lehninger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9933"/>
      </a:hlink>
      <a:folHlink>
        <a:srgbClr val="B2B2B2"/>
      </a:folHlink>
    </a:clrScheme>
    <a:fontScheme name="Lehninge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0" algn="l" defTabSz="914400" rtl="0" eaLnBrk="0" fontAlgn="base" latinLnBrk="0" hangingPunct="0">
          <a:lnSpc>
            <a:spcPct val="120000"/>
          </a:lnSpc>
          <a:spcBef>
            <a:spcPct val="50000"/>
          </a:spcBef>
          <a:spcAft>
            <a:spcPct val="0"/>
          </a:spcAft>
          <a:buClrTx/>
          <a:buSzTx/>
          <a:buFont typeface="Wingdings" charset="0"/>
          <a:buChar char="Ø"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0" algn="l" defTabSz="914400" rtl="0" eaLnBrk="0" fontAlgn="base" latinLnBrk="0" hangingPunct="0">
          <a:lnSpc>
            <a:spcPct val="120000"/>
          </a:lnSpc>
          <a:spcBef>
            <a:spcPct val="50000"/>
          </a:spcBef>
          <a:spcAft>
            <a:spcPct val="0"/>
          </a:spcAft>
          <a:buClrTx/>
          <a:buSzTx/>
          <a:buFont typeface="Wingdings" charset="0"/>
          <a:buChar char="Ø"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Lehning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hning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hning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hning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hning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hning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hning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hninger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33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ערכת נושא של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</TotalTime>
  <Words>1623</Words>
  <Application>Microsoft Office PowerPoint</Application>
  <PresentationFormat>‫הצגה על המסך (4:3)</PresentationFormat>
  <Paragraphs>343</Paragraphs>
  <Slides>77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77</vt:i4>
      </vt:variant>
    </vt:vector>
  </HeadingPairs>
  <TitlesOfParts>
    <vt:vector size="85" baseType="lpstr">
      <vt:lpstr>Arial</vt:lpstr>
      <vt:lpstr>Calibri</vt:lpstr>
      <vt:lpstr>David</vt:lpstr>
      <vt:lpstr>Times</vt:lpstr>
      <vt:lpstr>Times New Roman</vt:lpstr>
      <vt:lpstr>2_Lehninger</vt:lpstr>
      <vt:lpstr>7_Default Design</vt:lpstr>
      <vt:lpstr>2_ערכת נושא של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Fischer esterification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נגזרות של חומצות קרבוקסיליות</dc:title>
  <dc:creator>ענאן</dc:creator>
  <cp:lastModifiedBy>Arisha Anan Hadj Yiehye</cp:lastModifiedBy>
  <cp:revision>117</cp:revision>
  <dcterms:created xsi:type="dcterms:W3CDTF">2011-10-11T06:01:15Z</dcterms:created>
  <dcterms:modified xsi:type="dcterms:W3CDTF">2022-06-29T12:29:38Z</dcterms:modified>
</cp:coreProperties>
</file>