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8" r:id="rId2"/>
  </p:sldMasterIdLst>
  <p:notesMasterIdLst>
    <p:notesMasterId r:id="rId33"/>
  </p:notesMasterIdLst>
  <p:sldIdLst>
    <p:sldId id="258" r:id="rId3"/>
    <p:sldId id="259" r:id="rId4"/>
    <p:sldId id="260" r:id="rId5"/>
    <p:sldId id="261" r:id="rId6"/>
    <p:sldId id="262" r:id="rId7"/>
    <p:sldId id="264" r:id="rId8"/>
    <p:sldId id="265" r:id="rId9"/>
    <p:sldId id="269" r:id="rId10"/>
    <p:sldId id="27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6" r:id="rId19"/>
    <p:sldId id="350" r:id="rId20"/>
    <p:sldId id="351" r:id="rId21"/>
    <p:sldId id="352" r:id="rId22"/>
    <p:sldId id="353" r:id="rId23"/>
    <p:sldId id="354" r:id="rId24"/>
    <p:sldId id="297" r:id="rId25"/>
    <p:sldId id="360" r:id="rId26"/>
    <p:sldId id="362" r:id="rId27"/>
    <p:sldId id="363" r:id="rId28"/>
    <p:sldId id="306" r:id="rId29"/>
    <p:sldId id="364" r:id="rId30"/>
    <p:sldId id="308" r:id="rId31"/>
    <p:sldId id="276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97C396-296E-4E64-BC94-69FA8F771EF3}" type="datetimeFigureOut">
              <a:rPr lang="he-IL" smtClean="0"/>
              <a:t>כ"ט/סיון/תשפ"ב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EF6AAA-C860-4A82-8754-0C13360904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4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9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9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5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3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6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1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7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0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14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4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0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כוהלים ואתרים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AD720-638B-4327-8DA5-E4D1E3EE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3462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Reactivity Depends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Basicity of the Leaving Group</a:t>
            </a:r>
          </a:p>
        </p:txBody>
      </p:sp>
      <p:pic>
        <p:nvPicPr>
          <p:cNvPr id="2" name="Picture 1" descr="10_Pg459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162706" y="2267092"/>
            <a:ext cx="8534400" cy="1890188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32089A9-C8C7-4B7E-07E9-1B9B8750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E330A16-0821-1326-60B6-7C970252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9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5666" y="0"/>
            <a:ext cx="69126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of Secondary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Tertiary Alcohols are E1 Reactions </a:t>
            </a:r>
          </a:p>
        </p:txBody>
      </p:sp>
      <p:pic>
        <p:nvPicPr>
          <p:cNvPr id="3" name="Picture 2" descr="10_Pg468_UnFigure_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8" b="5618"/>
          <a:stretch/>
        </p:blipFill>
        <p:spPr>
          <a:xfrm>
            <a:off x="304800" y="1833623"/>
            <a:ext cx="8534400" cy="2852928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97260B4-13D6-FB76-0163-F1A53CBE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6232097-059A-1876-643F-E591E6F0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6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7351" y="265550"/>
            <a:ext cx="8196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is a Regioselective Reaction</a:t>
            </a:r>
          </a:p>
        </p:txBody>
      </p:sp>
      <p:pic>
        <p:nvPicPr>
          <p:cNvPr id="3" name="Picture 6" descr="X:\50622 IRDVD Bruice Organic Chemistry\Working Files 50622\JPEGS 50622\ch11\11_Pg493_UnFigur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>
            <a:fillRect/>
          </a:stretch>
        </p:blipFill>
        <p:spPr bwMode="auto">
          <a:xfrm>
            <a:off x="1072471" y="2190608"/>
            <a:ext cx="7091128" cy="24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96289" y="5189618"/>
            <a:ext cx="5259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major product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is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more stable alkene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C47A84-F46A-2CC0-1625-E2279166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873C89-5F68-9ED1-5346-5AAB4F11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15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52899" y="162637"/>
            <a:ext cx="9196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More Stable Alkene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Has the More Stable Transition State Leading to Its Formation</a:t>
            </a:r>
          </a:p>
        </p:txBody>
      </p:sp>
      <p:pic>
        <p:nvPicPr>
          <p:cNvPr id="3" name="Picture 2" descr="10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"/>
          <a:stretch/>
        </p:blipFill>
        <p:spPr>
          <a:xfrm>
            <a:off x="304800" y="1825176"/>
            <a:ext cx="8534400" cy="4092739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ACDE802-29E8-14A8-94FA-28E59418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6DD6CCA-4199-B60C-6F41-9F607B4C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5997" y="223985"/>
            <a:ext cx="8315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is a Reversible Reaction</a:t>
            </a:r>
          </a:p>
        </p:txBody>
      </p:sp>
      <p:pic>
        <p:nvPicPr>
          <p:cNvPr id="3" name="Picture 6" descr="X:\50622 IRDVD Bruice Organic Chemistry\Working Files 50622\JPEGS 50622\ch11\11_Pg493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>
            <a:fillRect/>
          </a:stretch>
        </p:blipFill>
        <p:spPr bwMode="auto">
          <a:xfrm>
            <a:off x="1014393" y="2760961"/>
            <a:ext cx="7369179" cy="9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0804" y="4427617"/>
            <a:ext cx="8675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To prevent the alkene from adding water and reforming the alcohol,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water is removed as it is formed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4408E8-68DB-F1E8-D0EC-BDE4C8E0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F2A21DF-097F-6483-8FC3-B4E5FFB2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10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08868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Tertiary Alcohols are the Easiest to Dehydrate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4866" y="5131178"/>
            <a:ext cx="9029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rate of dehydration depends on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ease of carbocation formation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3" descr="10_Pg469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>
          <a:xfrm>
            <a:off x="304800" y="2400300"/>
            <a:ext cx="8534400" cy="1865530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58DAA0-2A9C-8B88-A4F7-B6AA753C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86F2FC-A7F2-8E3D-B418-D8E548E1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9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36064"/>
            <a:ext cx="9144000" cy="838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9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An E1 Reaction Creates a Carbocation Intermediate,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so Watch Out for Carbocation Rearrangements</a:t>
            </a:r>
          </a:p>
        </p:txBody>
      </p:sp>
      <p:pic>
        <p:nvPicPr>
          <p:cNvPr id="3" name="Picture 2" descr="10_Pg470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/>
        </p:blipFill>
        <p:spPr>
          <a:xfrm>
            <a:off x="304800" y="2205348"/>
            <a:ext cx="8534400" cy="2602958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001DDF1-B64C-BD68-D8C1-448FBE61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F834F2E-DA57-8035-5177-4B5391ED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34235" y="114210"/>
            <a:ext cx="58577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of a Primary Alcohol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is an E2 Reaction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2262" y="4883407"/>
            <a:ext cx="4728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Both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products are obtained.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83920" y="5558896"/>
            <a:ext cx="6793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is 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reaction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unless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primary carbocation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must be formed—then it 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5" name="Picture 4" descr="10_Pg470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1041915" y="1548084"/>
            <a:ext cx="7075231" cy="2998432"/>
          </a:xfrm>
          <a:prstGeom prst="rect">
            <a:avLst/>
          </a:prstGeom>
        </p:spPr>
      </p:pic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A1ABC57-708C-6C44-0891-BB2171F8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D7CA8B-F218-B088-E719-5A1B9FAB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9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399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is Stereoselective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68984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major product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is the stereoisomer with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largest groups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opposite sides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of the double bond.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>
          <a:xfrm>
            <a:off x="304800" y="2788920"/>
            <a:ext cx="8534400" cy="1129937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9899229-CA95-06D8-6861-CF4E4A63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5C46DD-D454-92E0-7330-E93A9DD5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01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8484" y="173190"/>
            <a:ext cx="7427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Oxidation of Secondary Alcohols</a:t>
            </a:r>
          </a:p>
        </p:txBody>
      </p:sp>
      <p:pic>
        <p:nvPicPr>
          <p:cNvPr id="3" name="Picture 5" descr="X:\50622 IRDVD Bruice Organic Chemistry\Working Files 50622\JPEGS 50622\ch11\11_Pg499_Un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"/>
          <a:stretch>
            <a:fillRect/>
          </a:stretch>
        </p:blipFill>
        <p:spPr bwMode="auto">
          <a:xfrm>
            <a:off x="1817727" y="2372604"/>
            <a:ext cx="5047211" cy="273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91FF9EB-79C8-F60D-C5CE-A907E386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B3BFD9B-23EA-9810-E6C7-BE295EC4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20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79034" y="229138"/>
            <a:ext cx="6785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Oxidation of Primary Alcohols</a:t>
            </a:r>
          </a:p>
        </p:txBody>
      </p:sp>
      <p:pic>
        <p:nvPicPr>
          <p:cNvPr id="5" name="Picture 6" descr="X:\50622 IRDVD Bruice Organic Chemistry\Working Files 50622\JPEGS 50622\ch11\11_Pg499_UnFigur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>
            <a:fillRect/>
          </a:stretch>
        </p:blipFill>
        <p:spPr bwMode="auto">
          <a:xfrm>
            <a:off x="926463" y="2101803"/>
            <a:ext cx="7227576" cy="137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X:\50622 IRDVD Bruice Organic Chemistry\Working Files 50622\JPEGS 50622\ch11\11_Pg499_UnFigur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>
            <a:fillRect/>
          </a:stretch>
        </p:blipFill>
        <p:spPr bwMode="auto">
          <a:xfrm>
            <a:off x="4809426" y="5065086"/>
            <a:ext cx="3452397" cy="9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5000" y="4417728"/>
            <a:ext cx="25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to stop at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aldehyde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2865" y="1483051"/>
            <a:ext cx="30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cannot stop at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/>
              </a:rPr>
              <a:t>aldehyde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A3633AC6-CAFB-A256-FDC6-C0A37D3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כוהלים</a:t>
            </a:r>
            <a:r>
              <a:rPr lang="he-IL" dirty="0"/>
              <a:t> ואתרים</a:t>
            </a:r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537E8CCC-7FF9-3DB5-B462-81264ECC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E14AAB1-9A65-D02D-8310-B84C165B7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3" y="4145052"/>
            <a:ext cx="3962743" cy="21642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5305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94677" y="64474"/>
            <a:ext cx="7754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Acid Converts the Poor Leaving Group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into a Good Leaving Group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06160" y="5253348"/>
            <a:ext cx="5949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Alcohols must be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activated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before they can react.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07223" y="5791200"/>
            <a:ext cx="6129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Only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weakly basic nucleophiles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can be used.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Strongly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basic nucleophiles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will react with the proton.</a:t>
            </a:r>
          </a:p>
        </p:txBody>
      </p:sp>
      <p:pic>
        <p:nvPicPr>
          <p:cNvPr id="2" name="Picture 1" descr="10_Pg459_UnFigure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7"/>
          <a:stretch/>
        </p:blipFill>
        <p:spPr>
          <a:xfrm>
            <a:off x="1784013" y="1717125"/>
            <a:ext cx="5344549" cy="1026963"/>
          </a:xfrm>
          <a:prstGeom prst="rect">
            <a:avLst/>
          </a:prstGeom>
        </p:spPr>
      </p:pic>
      <p:pic>
        <p:nvPicPr>
          <p:cNvPr id="6" name="Picture 5" descr="10_Pg459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2"/>
          <a:stretch/>
        </p:blipFill>
        <p:spPr>
          <a:xfrm>
            <a:off x="810023" y="3214685"/>
            <a:ext cx="7413693" cy="1566038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CE020FFC-04BD-8781-EDEE-54E54327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כוהלים</a:t>
            </a:r>
            <a:r>
              <a:rPr lang="he-IL" dirty="0"/>
              <a:t> ואתרים</a:t>
            </a:r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B7F73BD0-E2F5-6CE5-CE4F-C7BF465D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17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3572" y="67143"/>
            <a:ext cx="74813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Tertiary Alcohols Cannot Be Oxidized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to a Carbonyl Compound</a:t>
            </a:r>
          </a:p>
        </p:txBody>
      </p:sp>
      <p:pic>
        <p:nvPicPr>
          <p:cNvPr id="3" name="Picture 2" descr="10_Pg474_UnFigure_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0" b="4220"/>
          <a:stretch/>
        </p:blipFill>
        <p:spPr>
          <a:xfrm>
            <a:off x="1574769" y="2562965"/>
            <a:ext cx="5491824" cy="2632153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FFFE1C7-86C3-04FB-BEAE-193BFA08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C61B71C-866D-39B2-6789-5689AB5D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50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5862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Oxidation by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Hypochlorous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Acid (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HOCl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)</a:t>
            </a:r>
          </a:p>
        </p:txBody>
      </p:sp>
      <p:pic>
        <p:nvPicPr>
          <p:cNvPr id="3" name="Picture 7" descr="X:\50622 IRDVD Bruice Organic Chemistry\Working Files 50622\JPEGS 50622\ch11\11_Pg499_UnFigur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>
            <a:fillRect/>
          </a:stretch>
        </p:blipFill>
        <p:spPr bwMode="auto">
          <a:xfrm>
            <a:off x="2185188" y="2057400"/>
            <a:ext cx="4688631" cy="13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X:\50622 IRDVD Bruice Organic Chemistry\Working Files 50622\JPEGS 50622\ch11\11_Pg500_UnFigu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>
            <a:fillRect/>
          </a:stretch>
        </p:blipFill>
        <p:spPr bwMode="auto">
          <a:xfrm>
            <a:off x="2440158" y="4800600"/>
            <a:ext cx="4407019" cy="13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09602" y="1524000"/>
            <a:ext cx="4724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secondary alcohol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forms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ketone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46985" y="4267200"/>
            <a:ext cx="4850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primary alcohol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forms an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aldehyde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357957B0-F849-FED4-899B-E1205A18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45A99373-BAC9-4D1D-20F5-E35C5379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33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563" y="184735"/>
            <a:ext cx="403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Mechanism</a:t>
            </a:r>
          </a:p>
        </p:txBody>
      </p:sp>
      <p:pic>
        <p:nvPicPr>
          <p:cNvPr id="3" name="Picture 2" descr="10_Pg475_UnFigur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"/>
          <a:stretch/>
        </p:blipFill>
        <p:spPr>
          <a:xfrm>
            <a:off x="304800" y="2463800"/>
            <a:ext cx="8534400" cy="1752714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396729F-D534-1F2F-1C87-6663201F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A7A5B6A-F29D-070E-D8C1-682300C3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4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48325" y="-10390"/>
            <a:ext cx="5247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Alcohols and Ethers Have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Similar Leaving Groups</a:t>
            </a:r>
          </a:p>
        </p:txBody>
      </p:sp>
      <p:pic>
        <p:nvPicPr>
          <p:cNvPr id="3" name="Picture 6" descr="X:\50622 IRDVD Bruice Organic Chemistry\Working Files 50622\JPEGS 50622\ch11\11_Pg502_Un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>
            <a:fillRect/>
          </a:stretch>
        </p:blipFill>
        <p:spPr bwMode="auto">
          <a:xfrm>
            <a:off x="2214635" y="2160812"/>
            <a:ext cx="4508209" cy="111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45213" y="4226226"/>
            <a:ext cx="81810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Alcohols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ethers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must be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activated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before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compounds can react.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99B447-7997-2A5F-10DC-79AF4027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58BE82-18A4-6A78-827F-27960DC1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30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919" y="264659"/>
            <a:ext cx="5520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Synthesis of an Epoxide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453561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epoxide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is 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ether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with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three-membered 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3" descr="10_Pg480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>
          <a:xfrm>
            <a:off x="304800" y="2679700"/>
            <a:ext cx="8534400" cy="1314892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9E0647-424C-DED2-8338-00173CED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9C725D-F557-C47A-C0C0-92D05796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5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8494" y="116875"/>
            <a:ext cx="7129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Epoxides are More Reactive Than Ethers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Because of Ring Strain</a:t>
            </a:r>
          </a:p>
        </p:txBody>
      </p:sp>
      <p:pic>
        <p:nvPicPr>
          <p:cNvPr id="3" name="Picture 6" descr="X:\50622 IRDVD Bruice Organic Chemistry\Working Files 50622\JPEGS 50622\ch11\11_Pg506_UnFigur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>
            <a:fillRect/>
          </a:stretch>
        </p:blipFill>
        <p:spPr bwMode="auto">
          <a:xfrm>
            <a:off x="424865" y="2862263"/>
            <a:ext cx="210978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X:\50622 IRDVD Bruice Organic Chemistry\Working Files 50622\JPEGS 50622\ch11\11_02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2795003" y="1804988"/>
            <a:ext cx="5735637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9A6699-7989-ED4E-34F2-1C884ED2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C11C4D-FC0D-9564-E49B-9C0A2AD0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5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386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Acid-Catalyzed Mechanism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547093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Epoxides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more reactive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ethers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so the reaction easily occurs at room temperature.</a:t>
            </a:r>
          </a:p>
        </p:txBody>
      </p:sp>
      <p:pic>
        <p:nvPicPr>
          <p:cNvPr id="4" name="Picture 3" descr="10_Pg481_UnFigur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0"/>
          <a:stretch/>
        </p:blipFill>
        <p:spPr>
          <a:xfrm>
            <a:off x="429133" y="3557786"/>
            <a:ext cx="8534400" cy="1577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>
          <a:xfrm>
            <a:off x="1415716" y="1578969"/>
            <a:ext cx="6312568" cy="1694070"/>
          </a:xfrm>
          <a:prstGeom prst="rect">
            <a:avLst/>
          </a:prstGeom>
        </p:spPr>
      </p:pic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64F9322-0671-25D8-C14D-3B0A9F05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769D9E5-5612-C1C1-49DD-3C1CAC0B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163" y="-150085"/>
            <a:ext cx="8961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Nucleophile Substitution 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Acidic Conditions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21469" y="4652273"/>
            <a:ext cx="81543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Under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acidic conditions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nucleophile preferentially attacks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more substituted ring carbon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3" descr="10_Pg481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>
          <a:xfrm>
            <a:off x="304800" y="2565400"/>
            <a:ext cx="8534400" cy="1540153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C42601-EE75-6986-4C2C-962745D2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C2067C-1AE4-1837-6B6D-F15EAA5C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8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67850"/>
            <a:ext cx="8839200" cy="1096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9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Why the More Substituted Ring Carbon?</a:t>
            </a:r>
          </a:p>
        </p:txBody>
      </p:sp>
      <p:pic>
        <p:nvPicPr>
          <p:cNvPr id="3" name="Picture 2" descr="10_Pg481_UnFigure_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1"/>
          <a:stretch/>
        </p:blipFill>
        <p:spPr>
          <a:xfrm>
            <a:off x="304800" y="2363470"/>
            <a:ext cx="8534400" cy="2403097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AC45ABC-9215-6215-D76E-F1B5D2CC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8F02479-1E31-7D21-70EE-2BAC715C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72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1040" y="1386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9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Nucleophilic Substitution 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Neutral or Basic Conditions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3477" y="4666528"/>
            <a:ext cx="8781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Under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neutral or basic conditions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nucleophile preferentially attacks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less sterically hindered ring carbon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3" descr="10_Pg482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8"/>
          <a:stretch/>
        </p:blipFill>
        <p:spPr>
          <a:xfrm>
            <a:off x="304800" y="2324100"/>
            <a:ext cx="8534400" cy="2028033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5198B9-200C-ACF8-E5C5-072ABD10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638A8E-F233-D9FE-905D-FCE1C436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2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424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Converting Alcohols into Alkyl Halides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Primary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secondary alcohols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require heat;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tertiary alcohols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do not.</a:t>
            </a:r>
          </a:p>
        </p:txBody>
      </p:sp>
      <p:pic>
        <p:nvPicPr>
          <p:cNvPr id="4" name="Picture 3" descr="10_Pg460_UnFigure_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/>
        </p:blipFill>
        <p:spPr>
          <a:xfrm>
            <a:off x="1588012" y="1621663"/>
            <a:ext cx="5561115" cy="3979162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69608E9-78BB-6F78-17DC-2B6EF723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384DBC-586C-9B40-2A3D-1069B695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2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An Unusual Antibiotic</a:t>
            </a:r>
            <a:r>
              <a:rPr lang="he-IL" dirty="0"/>
              <a:t>[</a:t>
            </a:r>
            <a:r>
              <a:rPr lang="he-IL" dirty="0">
                <a:latin typeface="David" pitchFamily="34" charset="-79"/>
                <a:cs typeface="David" pitchFamily="34" charset="-79"/>
              </a:rPr>
              <a:t>העשרה</a:t>
            </a:r>
            <a:r>
              <a:rPr lang="he-IL" dirty="0"/>
              <a:t>]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30</a:t>
            </a:fld>
            <a:endParaRPr lang="he-I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3812"/>
            <a:ext cx="8856984" cy="34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כוהלים ואתרים</a:t>
            </a:r>
          </a:p>
        </p:txBody>
      </p:sp>
    </p:spTree>
    <p:extLst>
      <p:ext uri="{BB962C8B-B14F-4D97-AF65-F5344CB8AC3E}">
        <p14:creationId xmlns:p14="http://schemas.microsoft.com/office/powerpoint/2010/main" val="338639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0477" y="83130"/>
            <a:ext cx="8809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Reactions of Secondary and Tertiary Alcohols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with Hydrogen Halides are S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1 Reactions</a:t>
            </a:r>
          </a:p>
        </p:txBody>
      </p:sp>
      <p:pic>
        <p:nvPicPr>
          <p:cNvPr id="3" name="Picture 2" descr="10_Pg460_UnFigur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9"/>
          <a:stretch/>
        </p:blipFill>
        <p:spPr>
          <a:xfrm>
            <a:off x="304800" y="1841500"/>
            <a:ext cx="8534400" cy="3679575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7C5BB0D-3288-60F6-F2BF-70DBE41A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88CA300-3408-CC2C-3F4C-598436F5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1089" y="97884"/>
            <a:ext cx="7221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 Reactions of Primary Alcohols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with Hydrogen Halides are S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2 Reactions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43000" y="5151118"/>
            <a:ext cx="6443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Recall that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Br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−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is a good nucleophile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in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protic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solvent.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17881" y="5690868"/>
            <a:ext cx="5508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Alcohols undergo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1 reactions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unless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they would have to form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primary carbocation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5" name="Picture 4" descr="10_Pg461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>
          <a:xfrm>
            <a:off x="304800" y="2108200"/>
            <a:ext cx="8534400" cy="2478184"/>
          </a:xfrm>
          <a:prstGeom prst="rect">
            <a:avLst/>
          </a:prstGeom>
        </p:spPr>
      </p:pic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6AB537-C71F-93D5-653F-A6903184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כוהלים</a:t>
            </a:r>
            <a:r>
              <a:rPr lang="he-IL" dirty="0"/>
              <a:t> ואתרים</a:t>
            </a: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214F71-B77C-1B2D-B221-38442B2C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5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78860"/>
            <a:ext cx="8224982" cy="7332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3399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Carbocation Rearrangements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8118475" cy="11391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Because the reaction of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secondary alcohol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with a hydrogen halide is 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reaction that forms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carbocation intermediate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always check for the possibility of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carbocation rearrangement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5" name="Picture 4" descr="10_Pg462_UnFigure_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0"/>
          <a:stretch/>
        </p:blipFill>
        <p:spPr>
          <a:xfrm>
            <a:off x="304800" y="3108447"/>
            <a:ext cx="8534400" cy="2803561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6C393A0-F525-01E2-2341-AE85ECBD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1F4A73-0AE4-321F-261B-30006A54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74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1245" y="136071"/>
            <a:ext cx="68815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Why is It Important to Be 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to Convert Alcohols into Alkyl Halides?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95841" y="5026906"/>
            <a:ext cx="65700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Alcohols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are readily available but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unreactive.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     Alkyl halides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are less available but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reactive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can be used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synthesize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wide variety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of compounds.</a:t>
            </a:r>
          </a:p>
        </p:txBody>
      </p:sp>
      <p:pic>
        <p:nvPicPr>
          <p:cNvPr id="4" name="Picture 3" descr="10_Pg464_UnFigure_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"/>
          <a:stretch/>
        </p:blipFill>
        <p:spPr>
          <a:xfrm>
            <a:off x="1613768" y="1683975"/>
            <a:ext cx="5606408" cy="2926885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56D6A0-C61F-522D-237A-464ED8FF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 err="1"/>
              <a:t>כוהלים</a:t>
            </a:r>
            <a:r>
              <a:rPr lang="he-IL" dirty="0"/>
              <a:t> ואתרים</a:t>
            </a: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3A30871-0F48-E688-7E7E-1F6FDB15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87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Methods to Convert Alcohols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into Alkyl Halides</a:t>
            </a:r>
          </a:p>
        </p:txBody>
      </p:sp>
      <p:pic>
        <p:nvPicPr>
          <p:cNvPr id="3" name="Picture 2" descr="10_01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"/>
          <a:stretch/>
        </p:blipFill>
        <p:spPr>
          <a:xfrm>
            <a:off x="304800" y="2038350"/>
            <a:ext cx="8534400" cy="3629517"/>
          </a:xfrm>
          <a:prstGeom prst="rect">
            <a:avLst/>
          </a:prstGeom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1F58EBD-21E0-7518-BC6F-F35E09F4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6F7E2B7-1D37-F82D-D075-DFF3F381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61462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Acid-Catalyzed Dehydration of an Alcohol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0434" y="4440790"/>
            <a:ext cx="801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Dehydration of an alcohol is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elimination reaction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.</a:t>
            </a:r>
          </a:p>
        </p:txBody>
      </p:sp>
      <p:pic>
        <p:nvPicPr>
          <p:cNvPr id="4" name="Picture 3" descr="10_Pg468_UnFigure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>
          <a:xfrm>
            <a:off x="1716863" y="2575427"/>
            <a:ext cx="5838210" cy="1207684"/>
          </a:xfrm>
          <a:prstGeom prst="rect">
            <a:avLst/>
          </a:prstGeom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B852B94-B238-BB71-8177-2BD56070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כוהלים ואתרים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D470E7C-1455-F642-C252-BCE3BB1C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751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627</Words>
  <Application>Microsoft Office PowerPoint</Application>
  <PresentationFormat>‫הצגה על המסך (4:3)</PresentationFormat>
  <Paragraphs>138</Paragraphs>
  <Slides>30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30</vt:i4>
      </vt:variant>
    </vt:vector>
  </HeadingPairs>
  <TitlesOfParts>
    <vt:vector size="36" baseType="lpstr">
      <vt:lpstr>Arial</vt:lpstr>
      <vt:lpstr>Calibri</vt:lpstr>
      <vt:lpstr>David</vt:lpstr>
      <vt:lpstr>Times New Roman</vt:lpstr>
      <vt:lpstr>ערכת נושא של Office</vt:lpstr>
      <vt:lpstr>1_Default Design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An Unusual Antibiotic[העשרה]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כוהלים ואתרים</dc:title>
  <dc:creator>ענאן</dc:creator>
  <cp:lastModifiedBy>Arisha Anan Hadj Yiehye</cp:lastModifiedBy>
  <cp:revision>60</cp:revision>
  <dcterms:created xsi:type="dcterms:W3CDTF">2011-10-03T05:24:14Z</dcterms:created>
  <dcterms:modified xsi:type="dcterms:W3CDTF">2022-06-28T05:22:45Z</dcterms:modified>
</cp:coreProperties>
</file>