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7" r:id="rId3"/>
    <p:sldId id="258" r:id="rId4"/>
    <p:sldId id="259" r:id="rId5"/>
    <p:sldId id="260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C0AF-32A2-4702-A945-0E6C752BF9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29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78D3-5E36-4ED6-B740-BEDBD8B2E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665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2B21-7448-4A94-8F5F-063107E5E3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0658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6C0AF-32A2-4702-A945-0E6C752BF92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529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1F3E-6818-47F1-91DF-AB7C8A693C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337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8141-58B5-429B-B866-07657FF25D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305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6D30-924D-42A2-AA9E-9A5FCCC15E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12437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46CF-51B7-4B18-A637-E00A5AC2BD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945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B3EC-D03E-4083-AD06-6318604034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0353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18E4-EDA4-4B2E-AD2D-4BBF429715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1624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A53C4-F356-4FE0-A6DB-951E5AE7A0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997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1F3E-6818-47F1-91DF-AB7C8A693C4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547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A417-DC0D-4B9B-BE1D-6DE7D171A2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801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5C78D3-5E36-4ED6-B740-BEDBD8B2EFC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14431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42B21-7448-4A94-8F5F-063107E5E3BC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2105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BC8141-58B5-429B-B866-07657FF25D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523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66D30-924D-42A2-AA9E-9A5FCCC15E8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621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646CF-51B7-4B18-A637-E00A5AC2BD8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236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CB3EC-D03E-4083-AD06-6318604034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77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C18E4-EDA4-4B2E-AD2D-4BBF429715C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24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A53C4-F356-4FE0-A6DB-951E5AE7A0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2983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BA417-DC0D-4B9B-BE1D-6DE7D171A27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15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AD720-638B-4327-8DA5-E4D1E3EE4EB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 txBox="1">
            <a:spLocks/>
          </p:cNvSpPr>
          <p:nvPr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 smtClean="0">
                <a:solidFill>
                  <a:srgbClr val="000000"/>
                </a:solidFill>
                <a:ea typeface="ヒラギノ角ゴ Pro W3" charset="-128"/>
              </a:rPr>
              <a:t>© 2017 Pearson Education, Inc.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0241" y="-10048"/>
            <a:ext cx="9144000" cy="11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180214"/>
          </a:xfrm>
          <a:prstGeom prst="rect">
            <a:avLst/>
          </a:prstGeom>
          <a:solidFill>
            <a:srgbClr val="333399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3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9909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  <a:ea typeface="MS PGothic" panose="020B0600070205080204" pitchFamily="34" charset="-128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1AD720-638B-4327-8DA5-E4D1E3EE4EB8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Footer Placeholder 8"/>
          <p:cNvSpPr txBox="1">
            <a:spLocks/>
          </p:cNvSpPr>
          <p:nvPr userDrawn="1"/>
        </p:nvSpPr>
        <p:spPr>
          <a:xfrm>
            <a:off x="0" y="6553200"/>
            <a:ext cx="2895600" cy="228600"/>
          </a:xfrm>
          <a:prstGeom prst="rect">
            <a:avLst/>
          </a:prstGeom>
          <a:extLst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900" dirty="0" smtClean="0">
                <a:solidFill>
                  <a:srgbClr val="000000"/>
                </a:solidFill>
                <a:ea typeface="ヒラギノ角ゴ Pro W3" charset="-128"/>
              </a:rPr>
              <a:t>© 2017 Pearson Education, Inc.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50241" y="-10048"/>
            <a:ext cx="9144000" cy="118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9144000" cy="1180214"/>
          </a:xfrm>
          <a:prstGeom prst="rect">
            <a:avLst/>
          </a:prstGeom>
          <a:solidFill>
            <a:srgbClr val="333399">
              <a:alpha val="40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3333F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77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333399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0" y="-2151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</a:rPr>
              <a:t>The Structure of the Transition State</a:t>
            </a:r>
          </a:p>
        </p:txBody>
      </p:sp>
      <p:sp>
        <p:nvSpPr>
          <p:cNvPr id="4" name="TextBox 1"/>
          <p:cNvSpPr txBox="1">
            <a:spLocks noChangeArrowheads="1"/>
          </p:cNvSpPr>
          <p:nvPr/>
        </p:nvSpPr>
        <p:spPr bwMode="auto">
          <a:xfrm>
            <a:off x="1380331" y="5707062"/>
            <a:ext cx="638333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latin typeface="Arial"/>
              </a:rPr>
              <a:t>Transition states have </a:t>
            </a:r>
            <a:r>
              <a:rPr lang="en-US">
                <a:solidFill>
                  <a:srgbClr val="3366FF"/>
                </a:solidFill>
                <a:latin typeface="Arial"/>
              </a:rPr>
              <a:t>partially formed bonds</a:t>
            </a:r>
            <a:r>
              <a:rPr lang="en-US">
                <a:solidFill>
                  <a:srgbClr val="008000"/>
                </a:solidFill>
                <a:latin typeface="Arial"/>
              </a:rPr>
              <a:t>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15"/>
          <a:stretch/>
        </p:blipFill>
        <p:spPr>
          <a:xfrm>
            <a:off x="747387" y="1445992"/>
            <a:ext cx="7818509" cy="384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2754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/>
          </p:cNvSpPr>
          <p:nvPr/>
        </p:nvSpPr>
        <p:spPr bwMode="auto">
          <a:xfrm>
            <a:off x="0" y="-2151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000000"/>
                </a:solidFill>
              </a:rPr>
              <a:t>Reaction Coordinate Diagram for</a:t>
            </a:r>
            <a:br>
              <a:rPr lang="en-US" altLang="en-US" b="1" dirty="0">
                <a:solidFill>
                  <a:srgbClr val="000000"/>
                </a:solidFill>
              </a:rPr>
            </a:br>
            <a:r>
              <a:rPr lang="en-US" altLang="en-US" b="1" dirty="0">
                <a:solidFill>
                  <a:srgbClr val="000000"/>
                </a:solidFill>
              </a:rPr>
              <a:t>the Addition of </a:t>
            </a:r>
            <a:r>
              <a:rPr lang="en-US" altLang="en-US" b="1" dirty="0" err="1">
                <a:solidFill>
                  <a:srgbClr val="000000"/>
                </a:solidFill>
              </a:rPr>
              <a:t>HBr</a:t>
            </a:r>
            <a:r>
              <a:rPr lang="en-US" altLang="en-US" b="1" dirty="0">
                <a:solidFill>
                  <a:srgbClr val="000000"/>
                </a:solidFill>
              </a:rPr>
              <a:t> to 2-Butene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98"/>
          <a:stretch/>
        </p:blipFill>
        <p:spPr>
          <a:xfrm>
            <a:off x="1472875" y="1524000"/>
            <a:ext cx="5902976" cy="3950917"/>
          </a:xfrm>
          <a:prstGeom prst="rect">
            <a:avLst/>
          </a:prstGeom>
        </p:spPr>
      </p:pic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261938" y="5551632"/>
            <a:ext cx="8324850" cy="978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-84" charset="-128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latin typeface="Arial"/>
              </a:rPr>
              <a:t>         The 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rate-limiting step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has its 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transition state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at the </a:t>
            </a:r>
          </a:p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rgbClr val="FF0000"/>
                </a:solidFill>
                <a:latin typeface="Arial"/>
              </a:rPr>
              <a:t>           </a:t>
            </a:r>
            <a:r>
              <a:rPr lang="en-US" dirty="0" smtClean="0">
                <a:solidFill>
                  <a:srgbClr val="0000FF"/>
                </a:solidFill>
                <a:latin typeface="Arial"/>
              </a:rPr>
              <a:t>highest </a:t>
            </a:r>
            <a:r>
              <a:rPr lang="en-US" dirty="0">
                <a:solidFill>
                  <a:srgbClr val="0000FF"/>
                </a:solidFill>
                <a:latin typeface="Arial"/>
              </a:rPr>
              <a:t>point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on the reaction coordinate diagram. </a:t>
            </a:r>
          </a:p>
        </p:txBody>
      </p:sp>
    </p:spTree>
    <p:extLst>
      <p:ext uri="{BB962C8B-B14F-4D97-AF65-F5344CB8AC3E}">
        <p14:creationId xmlns:p14="http://schemas.microsoft.com/office/powerpoint/2010/main" val="90137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/>
          </p:cNvSpPr>
          <p:nvPr/>
        </p:nvSpPr>
        <p:spPr bwMode="auto">
          <a:xfrm>
            <a:off x="0" y="-1154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Arial"/>
              </a:rPr>
              <a:t>A Substitution Reaction</a:t>
            </a:r>
          </a:p>
        </p:txBody>
      </p:sp>
      <p:sp>
        <p:nvSpPr>
          <p:cNvPr id="17411" name="TextBox 1"/>
          <p:cNvSpPr txBox="1">
            <a:spLocks noChangeArrowheads="1"/>
          </p:cNvSpPr>
          <p:nvPr/>
        </p:nvSpPr>
        <p:spPr bwMode="auto">
          <a:xfrm>
            <a:off x="450850" y="4805155"/>
            <a:ext cx="8232775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a </a:t>
            </a:r>
            <a:r>
              <a:rPr lang="en-US" altLang="en-US" sz="2400" dirty="0">
                <a:solidFill>
                  <a:srgbClr val="0000FF"/>
                </a:solidFill>
                <a:latin typeface="Arial"/>
              </a:rPr>
              <a:t>tertiary alkyl halide </a:t>
            </a: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and a </a:t>
            </a:r>
            <a:r>
              <a:rPr lang="en-US" altLang="en-US" sz="2400" dirty="0">
                <a:solidFill>
                  <a:srgbClr val="0000FF"/>
                </a:solidFill>
                <a:latin typeface="Arial"/>
              </a:rPr>
              <a:t>poor </a:t>
            </a:r>
            <a:r>
              <a:rPr lang="en-US" altLang="en-US" sz="2400" dirty="0" smtClean="0">
                <a:solidFill>
                  <a:srgbClr val="0000FF"/>
                </a:solidFill>
                <a:latin typeface="Arial"/>
              </a:rPr>
              <a:t>nucleophile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400" dirty="0">
              <a:solidFill>
                <a:srgbClr val="0000FF"/>
              </a:solidFill>
              <a:latin typeface="Arial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The reaction is surprisingly fast,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latin typeface="Arial"/>
              </a:rPr>
              <a:t>so it must be taking place by a </a:t>
            </a:r>
            <a:r>
              <a:rPr lang="en-US" altLang="en-US" sz="2400" dirty="0">
                <a:solidFill>
                  <a:srgbClr val="0000FF"/>
                </a:solidFill>
                <a:latin typeface="Arial"/>
              </a:rPr>
              <a:t>different mechanism</a:t>
            </a:r>
            <a:r>
              <a:rPr lang="en-US" altLang="en-US" sz="240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altLang="en-US" sz="24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31"/>
          <a:stretch/>
        </p:blipFill>
        <p:spPr>
          <a:xfrm>
            <a:off x="304800" y="2321052"/>
            <a:ext cx="8534400" cy="1575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931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TextBox 1"/>
          <p:cNvSpPr txBox="1">
            <a:spLocks noChangeArrowheads="1"/>
          </p:cNvSpPr>
          <p:nvPr/>
        </p:nvSpPr>
        <p:spPr bwMode="auto">
          <a:xfrm>
            <a:off x="344833" y="1533539"/>
            <a:ext cx="8693150" cy="415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/>
              </a:rPr>
              <a:t>The Rate </a:t>
            </a:r>
            <a:r>
              <a:rPr lang="en-US" altLang="en-US" sz="2200" dirty="0" smtClean="0">
                <a:solidFill>
                  <a:srgbClr val="0000FF"/>
                </a:solidFill>
                <a:latin typeface="Arial"/>
              </a:rPr>
              <a:t>Law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 dirty="0">
              <a:solidFill>
                <a:srgbClr val="0000FF"/>
              </a:solidFill>
              <a:latin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 dirty="0" smtClean="0">
              <a:solidFill>
                <a:srgbClr val="0000FF"/>
              </a:solidFill>
              <a:latin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 dirty="0">
              <a:solidFill>
                <a:srgbClr val="0000FF"/>
              </a:solidFill>
              <a:latin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 dirty="0" smtClean="0">
              <a:solidFill>
                <a:srgbClr val="0000FF"/>
              </a:solidFill>
              <a:latin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 dirty="0" smtClean="0">
              <a:solidFill>
                <a:srgbClr val="0000FF"/>
              </a:solidFill>
              <a:latin typeface="Arial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Arial"/>
              </a:rPr>
              <a:t>Only the </a:t>
            </a:r>
            <a:r>
              <a:rPr lang="en-US" altLang="en-US" sz="2200" dirty="0">
                <a:solidFill>
                  <a:srgbClr val="0000FF"/>
                </a:solidFill>
                <a:latin typeface="Arial"/>
              </a:rPr>
              <a:t>alkyl halide </a:t>
            </a:r>
            <a:r>
              <a:rPr lang="en-US" altLang="en-US" sz="2200" dirty="0">
                <a:solidFill>
                  <a:srgbClr val="000000"/>
                </a:solidFill>
                <a:latin typeface="Arial"/>
              </a:rPr>
              <a:t>is in the </a:t>
            </a:r>
            <a:r>
              <a:rPr lang="en-US" altLang="en-US" sz="2200" dirty="0">
                <a:solidFill>
                  <a:srgbClr val="0000FF"/>
                </a:solidFill>
                <a:latin typeface="Arial"/>
              </a:rPr>
              <a:t>transition state </a:t>
            </a:r>
            <a:r>
              <a:rPr lang="en-US" altLang="en-US" sz="2200" dirty="0">
                <a:solidFill>
                  <a:srgbClr val="000000"/>
                </a:solidFill>
                <a:latin typeface="Arial"/>
              </a:rPr>
              <a:t>of the rate-limiting step.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 dirty="0" smtClean="0">
              <a:solidFill>
                <a:srgbClr val="0000FF"/>
              </a:solidFill>
              <a:latin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 dirty="0">
              <a:solidFill>
                <a:srgbClr val="0000FF"/>
              </a:solidFill>
              <a:latin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FF"/>
                </a:solidFill>
                <a:latin typeface="Arial"/>
              </a:rPr>
              <a:t>an S</a:t>
            </a:r>
            <a:r>
              <a:rPr lang="en-US" altLang="en-US" sz="2200" baseline="-25000" dirty="0">
                <a:solidFill>
                  <a:srgbClr val="0000FF"/>
                </a:solidFill>
                <a:latin typeface="Arial"/>
              </a:rPr>
              <a:t>N</a:t>
            </a:r>
            <a:r>
              <a:rPr lang="en-US" altLang="en-US" sz="2200" dirty="0">
                <a:solidFill>
                  <a:srgbClr val="0000FF"/>
                </a:solidFill>
                <a:latin typeface="Arial"/>
              </a:rPr>
              <a:t>1 </a:t>
            </a:r>
            <a:r>
              <a:rPr lang="en-US" altLang="en-US" sz="2200" dirty="0" smtClean="0">
                <a:solidFill>
                  <a:srgbClr val="0000FF"/>
                </a:solidFill>
                <a:latin typeface="Arial"/>
              </a:rPr>
              <a:t>reaction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200" dirty="0">
              <a:solidFill>
                <a:srgbClr val="0000FF"/>
              </a:solidFill>
              <a:latin typeface="Arial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200" dirty="0">
                <a:solidFill>
                  <a:srgbClr val="000000"/>
                </a:solidFill>
                <a:latin typeface="Arial"/>
              </a:rPr>
              <a:t>substitution nucleophilic </a:t>
            </a:r>
            <a:r>
              <a:rPr lang="en-US" altLang="en-US" sz="2200" dirty="0" smtClean="0">
                <a:solidFill>
                  <a:srgbClr val="000000"/>
                </a:solidFill>
                <a:latin typeface="Arial"/>
              </a:rPr>
              <a:t>unimolecular</a:t>
            </a:r>
            <a:endParaRPr lang="en-US" altLang="en-US" sz="22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5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0" y="2111375"/>
            <a:ext cx="410210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/>
          </p:cNvSpPr>
          <p:nvPr/>
        </p:nvSpPr>
        <p:spPr bwMode="auto">
          <a:xfrm>
            <a:off x="0" y="11545"/>
            <a:ext cx="914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Arial"/>
              </a:rPr>
              <a:t>The </a:t>
            </a:r>
            <a:r>
              <a:rPr lang="en-US" altLang="en-US" b="1" dirty="0" smtClean="0">
                <a:solidFill>
                  <a:srgbClr val="000000"/>
                </a:solidFill>
                <a:latin typeface="Arial"/>
              </a:rPr>
              <a:t>Rate Depends Only </a:t>
            </a:r>
            <a:r>
              <a:rPr lang="en-US" altLang="en-US" b="1" dirty="0">
                <a:solidFill>
                  <a:srgbClr val="000000"/>
                </a:solidFill>
                <a:latin typeface="Arial"/>
              </a:rPr>
              <a:t>on the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Arial"/>
              </a:rPr>
              <a:t>Concentration </a:t>
            </a:r>
            <a:r>
              <a:rPr lang="en-US" altLang="en-US" b="1" dirty="0">
                <a:solidFill>
                  <a:srgbClr val="000000"/>
                </a:solidFill>
                <a:latin typeface="Arial"/>
              </a:rPr>
              <a:t>of the </a:t>
            </a:r>
            <a:r>
              <a:rPr lang="en-US" altLang="en-US" b="1" dirty="0" smtClean="0">
                <a:solidFill>
                  <a:srgbClr val="000000"/>
                </a:solidFill>
                <a:latin typeface="Arial"/>
              </a:rPr>
              <a:t>Alkyl Halide</a:t>
            </a:r>
            <a:endParaRPr lang="en-US" altLang="en-US" b="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1304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22283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The Mechanism</a:t>
            </a:r>
          </a:p>
        </p:txBody>
      </p:sp>
      <p:sp>
        <p:nvSpPr>
          <p:cNvPr id="20485" name="TextBox 6"/>
          <p:cNvSpPr txBox="1">
            <a:spLocks noChangeArrowheads="1"/>
          </p:cNvSpPr>
          <p:nvPr/>
        </p:nvSpPr>
        <p:spPr bwMode="auto">
          <a:xfrm>
            <a:off x="457200" y="5180482"/>
            <a:ext cx="8229600" cy="11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300" dirty="0">
                <a:solidFill>
                  <a:srgbClr val="000000"/>
                </a:solidFill>
                <a:latin typeface="Arial"/>
              </a:rPr>
              <a:t>The leaving group departs </a:t>
            </a:r>
            <a:r>
              <a:rPr lang="en-US" altLang="en-US" sz="2300" dirty="0">
                <a:solidFill>
                  <a:srgbClr val="0000FF"/>
                </a:solidFill>
                <a:latin typeface="Arial"/>
              </a:rPr>
              <a:t>before</a:t>
            </a:r>
            <a:r>
              <a:rPr lang="en-US" altLang="en-US" sz="2300" dirty="0">
                <a:solidFill>
                  <a:srgbClr val="000000"/>
                </a:solidFill>
                <a:latin typeface="Arial"/>
              </a:rPr>
              <a:t> the nucleophile approaches. </a:t>
            </a:r>
            <a:endParaRPr lang="en-US" altLang="en-US" sz="2300" dirty="0" smtClean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en-US" altLang="en-US" sz="2300" dirty="0">
              <a:solidFill>
                <a:srgbClr val="000000"/>
              </a:solidFill>
              <a:latin typeface="Arial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300" dirty="0" smtClean="0">
                <a:solidFill>
                  <a:srgbClr val="000000"/>
                </a:solidFill>
                <a:latin typeface="Arial"/>
              </a:rPr>
              <a:t>                The </a:t>
            </a:r>
            <a:r>
              <a:rPr lang="en-US" altLang="en-US" sz="2300" dirty="0">
                <a:solidFill>
                  <a:srgbClr val="000000"/>
                </a:solidFill>
                <a:latin typeface="Arial"/>
              </a:rPr>
              <a:t>slow step is </a:t>
            </a:r>
            <a:r>
              <a:rPr lang="en-US" altLang="en-US" sz="2300" dirty="0">
                <a:solidFill>
                  <a:srgbClr val="0000FF"/>
                </a:solidFill>
                <a:latin typeface="Arial"/>
              </a:rPr>
              <a:t>carbocation formation</a:t>
            </a:r>
            <a:r>
              <a:rPr lang="en-US" altLang="en-US" sz="2300" dirty="0" smtClean="0">
                <a:solidFill>
                  <a:srgbClr val="000000"/>
                </a:solidFill>
                <a:latin typeface="Arial"/>
              </a:rPr>
              <a:t>.</a:t>
            </a:r>
            <a:endParaRPr lang="en-US" altLang="en-US" sz="2300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85"/>
          <a:stretch/>
        </p:blipFill>
        <p:spPr>
          <a:xfrm>
            <a:off x="304800" y="2273808"/>
            <a:ext cx="8534400" cy="2125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7813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1"/>
          <p:cNvSpPr txBox="1">
            <a:spLocks noChangeArrowheads="1"/>
          </p:cNvSpPr>
          <p:nvPr/>
        </p:nvSpPr>
        <p:spPr bwMode="auto">
          <a:xfrm>
            <a:off x="0" y="212583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Arial" pitchFamily="34" charset="0"/>
                <a:cs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</a:rPr>
              <a:t>The Reaction Coordinate Diagram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4"/>
          <a:stretch/>
        </p:blipFill>
        <p:spPr>
          <a:xfrm>
            <a:off x="1113542" y="1687532"/>
            <a:ext cx="6916915" cy="4647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4427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122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MS PGothic</vt:lpstr>
      <vt:lpstr>MS PGothic</vt:lpstr>
      <vt:lpstr>Arial</vt:lpstr>
      <vt:lpstr>ヒラギノ角ゴ Pro W3</vt:lpstr>
      <vt:lpstr>Default Design</vt:lpstr>
      <vt:lpstr>1_Default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WIN10</dc:creator>
  <cp:lastModifiedBy>WIN10</cp:lastModifiedBy>
  <cp:revision>2</cp:revision>
  <dcterms:created xsi:type="dcterms:W3CDTF">2006-08-16T00:00:00Z</dcterms:created>
  <dcterms:modified xsi:type="dcterms:W3CDTF">2020-10-05T07:52:24Z</dcterms:modified>
</cp:coreProperties>
</file>