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tags/tag1.xml" ContentType="application/vnd.openxmlformats-officedocument.presentationml.tags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80" r:id="rId3"/>
    <p:sldMasterId id="2147483689" r:id="rId4"/>
    <p:sldMasterId id="2147483703" r:id="rId5"/>
    <p:sldMasterId id="2147483748" r:id="rId6"/>
    <p:sldMasterId id="2147483760" r:id="rId7"/>
    <p:sldMasterId id="2147483817" r:id="rId8"/>
    <p:sldMasterId id="2147483833" r:id="rId9"/>
    <p:sldMasterId id="2147483845" r:id="rId10"/>
    <p:sldMasterId id="2147483861" r:id="rId11"/>
  </p:sldMasterIdLst>
  <p:notesMasterIdLst>
    <p:notesMasterId r:id="rId70"/>
  </p:notesMasterIdLst>
  <p:sldIdLst>
    <p:sldId id="390" r:id="rId12"/>
    <p:sldId id="289" r:id="rId13"/>
    <p:sldId id="349" r:id="rId14"/>
    <p:sldId id="265" r:id="rId15"/>
    <p:sldId id="391" r:id="rId16"/>
    <p:sldId id="392" r:id="rId17"/>
    <p:sldId id="393" r:id="rId18"/>
    <p:sldId id="394" r:id="rId19"/>
    <p:sldId id="397" r:id="rId20"/>
    <p:sldId id="421" r:id="rId21"/>
    <p:sldId id="400" r:id="rId22"/>
    <p:sldId id="401" r:id="rId23"/>
    <p:sldId id="402" r:id="rId24"/>
    <p:sldId id="403" r:id="rId25"/>
    <p:sldId id="404" r:id="rId26"/>
    <p:sldId id="422" r:id="rId27"/>
    <p:sldId id="406" r:id="rId28"/>
    <p:sldId id="423" r:id="rId29"/>
    <p:sldId id="408" r:id="rId30"/>
    <p:sldId id="409" r:id="rId31"/>
    <p:sldId id="410" r:id="rId32"/>
    <p:sldId id="411" r:id="rId33"/>
    <p:sldId id="424" r:id="rId34"/>
    <p:sldId id="413" r:id="rId35"/>
    <p:sldId id="414" r:id="rId36"/>
    <p:sldId id="415" r:id="rId37"/>
    <p:sldId id="417" r:id="rId38"/>
    <p:sldId id="418" r:id="rId39"/>
    <p:sldId id="419" r:id="rId40"/>
    <p:sldId id="420" r:id="rId41"/>
    <p:sldId id="346" r:id="rId42"/>
    <p:sldId id="269" r:id="rId43"/>
    <p:sldId id="344" r:id="rId44"/>
    <p:sldId id="347" r:id="rId45"/>
    <p:sldId id="298" r:id="rId46"/>
    <p:sldId id="348" r:id="rId47"/>
    <p:sldId id="355" r:id="rId48"/>
    <p:sldId id="356" r:id="rId49"/>
    <p:sldId id="260" r:id="rId50"/>
    <p:sldId id="338" r:id="rId51"/>
    <p:sldId id="339" r:id="rId52"/>
    <p:sldId id="267" r:id="rId53"/>
    <p:sldId id="341" r:id="rId54"/>
    <p:sldId id="342" r:id="rId55"/>
    <p:sldId id="425" r:id="rId56"/>
    <p:sldId id="426" r:id="rId57"/>
    <p:sldId id="427" r:id="rId58"/>
    <p:sldId id="428" r:id="rId59"/>
    <p:sldId id="360" r:id="rId60"/>
    <p:sldId id="286" r:id="rId61"/>
    <p:sldId id="429" r:id="rId62"/>
    <p:sldId id="371" r:id="rId63"/>
    <p:sldId id="372" r:id="rId64"/>
    <p:sldId id="373" r:id="rId65"/>
    <p:sldId id="303" r:id="rId66"/>
    <p:sldId id="374" r:id="rId67"/>
    <p:sldId id="376" r:id="rId68"/>
    <p:sldId id="616" r:id="rId6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E1DDCE2-5178-46E4-825C-FF3A460F3690}" type="datetimeFigureOut">
              <a:rPr lang="he-IL" smtClean="0"/>
              <a:t>כ"ז/סיון/תשפ"ב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65A4BF-E44F-45DA-9E5F-1B47182E7A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584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A16B6D-B74D-7545-9145-3CA29876DE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p652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2EA4A-D42D-4E8D-82E5-70C898B7C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The first law was defined in </a:t>
            </a:r>
            <a:r>
              <a:rPr lang="en-US" altLang="en-US" dirty="0" err="1"/>
              <a:t>Ch</a:t>
            </a:r>
            <a:r>
              <a:rPr lang="en-US" altLang="en-US" dirty="0"/>
              <a:t> 8 (Thermochemistry: Chemical Energy). Entropy was also introduced in that chapter.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2EA4A-D42D-4E8D-82E5-70C898B7C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pitchFamily="18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2EA4A-D42D-4E8D-82E5-70C898B7C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pitchFamily="18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2EA4A-D42D-4E8D-82E5-70C898B7C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5A4BF-E44F-45DA-9E5F-1B47182E7AF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12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pitchFamily="18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2EA4A-D42D-4E8D-82E5-70C898B7C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5A4BF-E44F-45DA-9E5F-1B47182E7AF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82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Standard state was introduced in </a:t>
            </a:r>
            <a:r>
              <a:rPr lang="en-US" altLang="en-US" dirty="0" err="1"/>
              <a:t>Ch</a:t>
            </a:r>
            <a:r>
              <a:rPr lang="en-US" altLang="en-US" dirty="0"/>
              <a:t> 8 (Thermochemistry: Chemical Energy).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2EA4A-D42D-4E8D-82E5-70C898B7C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p658</a:t>
            </a:r>
          </a:p>
          <a:p>
            <a:pPr eaLnBrk="1" hangingPunct="1"/>
            <a:r>
              <a:rPr lang="en-US" altLang="en-US" dirty="0"/>
              <a:t>Negative value for </a:t>
            </a:r>
            <a:r>
              <a:rPr lang="en-US" altLang="en-US" dirty="0">
                <a:latin typeface="Symbol" pitchFamily="18" charset="2"/>
              </a:rPr>
              <a:t>D</a:t>
            </a:r>
            <a:r>
              <a:rPr lang="en-US" altLang="en-US" i="1" dirty="0"/>
              <a:t>G</a:t>
            </a:r>
            <a:r>
              <a:rPr lang="en-US" altLang="en-US" dirty="0"/>
              <a:t>° means it’s spontaneous.</a:t>
            </a:r>
          </a:p>
          <a:p>
            <a:pPr eaLnBrk="1" hangingPunct="1"/>
            <a:r>
              <a:rPr lang="en-US" altLang="en-US" dirty="0"/>
              <a:t>Spontaneous doesn’t mean fast, however. Rate of reaction is kinetics.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2EA4A-D42D-4E8D-82E5-70C898B7C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pitchFamily="18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2EA4A-D42D-4E8D-82E5-70C898B7C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pitchFamily="18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2EA4A-D42D-4E8D-82E5-70C898B7C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As with standard enthalpy change, standard free energy change is with respect to the substance’s elements, which are assigned a value of 0 (think of it as a chemical “sea level”).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2EA4A-D42D-4E8D-82E5-70C898B7C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5A4BF-E44F-45DA-9E5F-1B47182E7AF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19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i="1" dirty="0"/>
              <a:t>Q</a:t>
            </a:r>
            <a:r>
              <a:rPr lang="en-US" altLang="en-US" baseline="-25000" dirty="0"/>
              <a:t>c</a:t>
            </a:r>
            <a:r>
              <a:rPr lang="en-US" altLang="en-US" dirty="0"/>
              <a:t> would work in the same manner.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2EA4A-D42D-4E8D-82E5-70C898B7C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Problem 16.13 p664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2EA4A-D42D-4E8D-82E5-70C898B7C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Since the value of </a:t>
            </a:r>
            <a:r>
              <a:rPr lang="en-US" altLang="en-US" dirty="0">
                <a:latin typeface="Symbol" pitchFamily="18" charset="2"/>
                <a:cs typeface="Times New Roman" pitchFamily="18" charset="0"/>
              </a:rPr>
              <a:t>∆</a:t>
            </a:r>
            <a:r>
              <a:rPr lang="en-US" altLang="en-US" i="1" dirty="0"/>
              <a:t>G</a:t>
            </a:r>
            <a:r>
              <a:rPr lang="en-US" altLang="en-US" dirty="0"/>
              <a:t> is positive, it is nonspontaneous in the forward direction.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2EA4A-D42D-4E8D-82E5-70C898B7C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pitchFamily="18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2EA4A-D42D-4E8D-82E5-70C898B7C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pitchFamily="18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2EA4A-D42D-4E8D-82E5-70C898B7C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Problem 16.15 p668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2EA4A-D42D-4E8D-82E5-70C898B7C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pitchFamily="18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2EA4A-D42D-4E8D-82E5-70C898B7C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A4BF-E44F-45DA-9E5F-1B47182E7AF7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4696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All are spontaneous processes. Enthalpy alone isn’t enough to determine spontaneity.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2EA4A-D42D-4E8D-82E5-70C898B7C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A4BF-E44F-45DA-9E5F-1B47182E7AF7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73630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A4BF-E44F-45DA-9E5F-1B47182E7AF7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16417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A4BF-E44F-45DA-9E5F-1B47182E7AF7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0224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A4BF-E44F-45DA-9E5F-1B47182E7AF7}" type="slidenum">
              <a:rPr lang="he-IL" smtClean="0"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11818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41F7B-DEC7-46B9-A61C-E34B087BACF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604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41F7B-DEC7-46B9-A61C-E34B087BACF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24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41F7B-DEC7-46B9-A61C-E34B087BACF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299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A16B6D-B74D-7545-9145-3CA29876DE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015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A16B6D-B74D-7545-9145-3CA29876DE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646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41F7B-DEC7-46B9-A61C-E34B087BACF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33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pitchFamily="18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2EA4A-D42D-4E8D-82E5-70C898B7C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A16B6D-B74D-7545-9145-3CA29876DE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12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A16B6D-B74D-7545-9145-3CA29876DE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195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41F7B-DEC7-46B9-A61C-E34B087BACF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99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A16B6D-B74D-7545-9145-3CA29876DE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195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41F7B-DEC7-46B9-A61C-E34B087BACF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152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41F7B-DEC7-46B9-A61C-E34B087BACF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994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41F7B-DEC7-46B9-A61C-E34B087BACF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048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41F7B-DEC7-46B9-A61C-E34B087BACF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365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A16B6D-B74D-7545-9145-3CA29876DE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404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41F7B-DEC7-46B9-A61C-E34B087BACF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03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pitchFamily="18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2EA4A-D42D-4E8D-82E5-70C898B7C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41F7B-DEC7-46B9-A61C-E34B087BACF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2829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41F7B-DEC7-46B9-A61C-E34B087BACF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110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41F7B-DEC7-46B9-A61C-E34B087BACF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648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41F7B-DEC7-46B9-A61C-E34B087BACF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167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41F7B-DEC7-46B9-A61C-E34B087BACF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01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Chapter 19</a:t>
            </a:r>
          </a:p>
        </p:txBody>
      </p:sp>
      <p:sp>
        <p:nvSpPr>
          <p:cNvPr id="10342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2472F6-9894-4D40-ACD6-C6B96F1DA536}" type="slidenum"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pitchFamily="18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2EA4A-D42D-4E8D-82E5-70C898B7C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Look back at </a:t>
            </a:r>
            <a:r>
              <a:rPr lang="en-US" altLang="en-US" i="1" dirty="0"/>
              <a:t>S</a:t>
            </a:r>
            <a:r>
              <a:rPr lang="en-US" altLang="en-US" dirty="0"/>
              <a:t> = </a:t>
            </a:r>
            <a:r>
              <a:rPr lang="en-US" altLang="en-US" i="1" dirty="0"/>
              <a:t>k</a:t>
            </a:r>
            <a:r>
              <a:rPr lang="en-US" altLang="en-US" dirty="0"/>
              <a:t> </a:t>
            </a:r>
            <a:r>
              <a:rPr lang="en-US" altLang="en-US" dirty="0" err="1"/>
              <a:t>ln</a:t>
            </a:r>
            <a:r>
              <a:rPr lang="en-US" altLang="en-US" i="1" dirty="0"/>
              <a:t> W</a:t>
            </a:r>
            <a:r>
              <a:rPr lang="en-US" altLang="en-US" dirty="0"/>
              <a:t>. If </a:t>
            </a:r>
            <a:r>
              <a:rPr lang="en-US" altLang="en-US" i="1" dirty="0"/>
              <a:t>W</a:t>
            </a:r>
            <a:r>
              <a:rPr lang="en-US" altLang="en-US" dirty="0"/>
              <a:t> = 1 (only one way to order a perfectly ordered crystalline substance), then </a:t>
            </a:r>
            <a:r>
              <a:rPr lang="en-US" altLang="en-US" dirty="0" err="1"/>
              <a:t>ln</a:t>
            </a:r>
            <a:r>
              <a:rPr lang="en-US" altLang="en-US" dirty="0"/>
              <a:t> </a:t>
            </a:r>
            <a:r>
              <a:rPr lang="en-US" altLang="en-US" i="1" dirty="0"/>
              <a:t>W</a:t>
            </a:r>
            <a:r>
              <a:rPr lang="en-US" altLang="en-US" dirty="0"/>
              <a:t> = 0.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2EA4A-D42D-4E8D-82E5-70C898B7C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5A4BF-E44F-45DA-9E5F-1B47182E7AF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9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pitchFamily="18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2EA4A-D42D-4E8D-82E5-70C898B7C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academic.cengage.com/chemistry/moore" TargetMode="External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jp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academic.cengage.com/chemistry/moore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academic.cengage.com/chemistry/moore" TargetMode="External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jp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A9A7-A052-4E24-889D-5886FDC4B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345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A9A7-A052-4E24-889D-5886FDC4B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77988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246A4-7156-594E-884D-A449CED96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38897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52400"/>
            <a:ext cx="30480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8940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22C92-8C11-5240-B58B-8DA0DAAFF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8959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E5F98-1E4F-D241-8792-998012BC5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5492"/>
      </p:ext>
    </p:extLst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733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C1EE1-16AC-884A-B029-CEA4E2EE6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30295"/>
      </p:ext>
    </p:extLst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733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28327-157D-A047-89AD-65B428521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4408"/>
      </p:ext>
    </p:extLst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68577-9799-3140-B64C-06505A0E4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09549"/>
      </p:ext>
    </p:extLst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ln>
            <a:noFill/>
          </a:ln>
        </p:spPr>
        <p:txBody>
          <a:bodyPr vert="horz"/>
          <a:lstStyle>
            <a:lvl1pPr>
              <a:defRPr>
                <a:ln>
                  <a:noFill/>
                </a:ln>
                <a:solidFill>
                  <a:srgbClr val="ED6B0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60737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06790"/>
            <a:ext cx="103632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7495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833" y="1141413"/>
            <a:ext cx="5384800" cy="20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4833" y="1141413"/>
            <a:ext cx="5384800" cy="200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ED6B0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6226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rgbClr val="ED6B0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3210"/>
            <a:ext cx="5386917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754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13210"/>
            <a:ext cx="5389033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1754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545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A9A7-A052-4E24-889D-5886FDC4B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8303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D6B0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58613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3751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2837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4159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89147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28286" y="1141413"/>
            <a:ext cx="7731347" cy="22837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ED6B0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47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"/>
            <a:ext cx="3048000" cy="3402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9880" y="1"/>
            <a:ext cx="3360920" cy="3402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2434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Times" charset="0"/>
              <a:ea typeface="ＭＳ Ｐゴシック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727200" y="1676400"/>
            <a:ext cx="8534400" cy="2283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6125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24A3B-3EBE-9848-8119-6CE0DCD38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77683"/>
      </p:ext>
    </p:extLst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CBDC9-BC42-4448-87AA-DDB65684A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92802"/>
      </p:ext>
    </p:extLst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C6C2A-DA5B-374A-9754-78A5DA3FB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1859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000" y="762007"/>
            <a:ext cx="4978400" cy="3657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A252B6D4-345A-4622-A26A-16172E782B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C:\Users\EWoods\Documents\Books in Production\Ebbing 11e 9781305580343\Covers\9781305580343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3" y="381007"/>
            <a:ext cx="6184900" cy="59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-5348" y="6458869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rgbClr val="000000"/>
                </a:solidFill>
              </a:rPr>
              <a:t>©2017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3695217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C40FF-1DED-9240-9916-D1C2A7735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49151"/>
      </p:ext>
    </p:extLst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E4E6-3E07-7845-956A-6C2035F6B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08233"/>
      </p:ext>
    </p:extLst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7C7D-8020-4345-936D-6C4542046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38111"/>
      </p:ext>
    </p:extLst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238C3-AA94-1943-9D58-3EED3628B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44597"/>
      </p:ext>
    </p:extLst>
  </p:cSld>
  <p:clrMapOvr>
    <a:masterClrMapping/>
  </p:clrMapOvr>
  <p:transition spd="slow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B5909-6FC0-2A4E-936F-6D2728835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3231"/>
      </p:ext>
    </p:extLst>
  </p:cSld>
  <p:clrMapOvr>
    <a:masterClrMapping/>
  </p:clrMapOvr>
  <p:transition spd="slow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8817F-8BF9-D846-90F1-5214431EE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64629"/>
      </p:ext>
    </p:extLst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246A4-7156-594E-884D-A449CED96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54036"/>
      </p:ext>
    </p:extLst>
  </p:cSld>
  <p:clrMapOvr>
    <a:masterClrMapping/>
  </p:clrMapOvr>
  <p:transition spd="slow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52400"/>
            <a:ext cx="30480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8940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22C92-8C11-5240-B58B-8DA0DAAFF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06155"/>
      </p:ext>
    </p:extLst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E5F98-1E4F-D241-8792-998012BC5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820"/>
      </p:ext>
    </p:extLst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733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C1EE1-16AC-884A-B029-CEA4E2EE6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7127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553207"/>
            <a:ext cx="28448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8A009EDF-87CB-4427-9734-9980D6C5FE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605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733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28327-157D-A047-89AD-65B428521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30732"/>
      </p:ext>
    </p:extLst>
  </p:cSld>
  <p:clrMapOvr>
    <a:masterClrMapping/>
  </p:clrMapOvr>
  <p:transition spd="slow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68577-9799-3140-B64C-06505A0E4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16137"/>
      </p:ext>
    </p:extLst>
  </p:cSld>
  <p:clrMapOvr>
    <a:masterClrMapping/>
  </p:clrMapOvr>
  <p:transition spd="slow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3501120" y="938214"/>
            <a:ext cx="256993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14643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584F2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0" i="0" dirty="0">
                <a:solidFill>
                  <a:srgbClr val="C33A40"/>
                </a:solidFill>
              </a:rPr>
              <a:t>John W. Moore</a:t>
            </a:r>
          </a:p>
          <a:p>
            <a:pPr algn="l" eaLnBrk="0" hangingPunct="0"/>
            <a:r>
              <a:rPr lang="en-US" sz="2200" b="0" i="0" dirty="0">
                <a:solidFill>
                  <a:srgbClr val="C33A40"/>
                </a:solidFill>
              </a:rPr>
              <a:t>Conrad L. </a:t>
            </a:r>
            <a:r>
              <a:rPr lang="en-US" sz="2200" b="0" i="0" dirty="0" err="1">
                <a:solidFill>
                  <a:srgbClr val="C33A40"/>
                </a:solidFill>
              </a:rPr>
              <a:t>Stanitski</a:t>
            </a:r>
            <a:endParaRPr lang="en-US" sz="2200" b="0" i="0" dirty="0">
              <a:solidFill>
                <a:srgbClr val="C33A4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 userDrawn="1"/>
        </p:nvSpPr>
        <p:spPr bwMode="auto">
          <a:xfrm>
            <a:off x="101600" y="6019800"/>
            <a:ext cx="1198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1800" b="0" i="1" dirty="0">
                <a:solidFill>
                  <a:schemeClr val="tx1"/>
                </a:solidFill>
              </a:rPr>
              <a:t>Stephen C. Foster • Mississippi State University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124200"/>
            <a:ext cx="10363200" cy="1143000"/>
          </a:xfrm>
        </p:spPr>
        <p:txBody>
          <a:bodyPr/>
          <a:lstStyle>
            <a:lvl1pPr algn="ctr">
              <a:defRPr sz="4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876800"/>
            <a:ext cx="8534400" cy="7620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9" name="Rectangle 14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5032070" y="2392364"/>
            <a:ext cx="33682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 i="0" dirty="0">
                <a:solidFill>
                  <a:schemeClr val="tx1"/>
                </a:solidFill>
              </a:rPr>
              <a:t>http://academic.cengage.com/chemistry/moore</a:t>
            </a:r>
          </a:p>
        </p:txBody>
      </p:sp>
      <p:pic>
        <p:nvPicPr>
          <p:cNvPr id="10" name="Picture 9" descr="screenshot_432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4" y="150067"/>
            <a:ext cx="2927409" cy="2937574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9219606" y="0"/>
            <a:ext cx="3022372" cy="908373"/>
            <a:chOff x="6914704" y="0"/>
            <a:chExt cx="2266779" cy="908373"/>
          </a:xfrm>
        </p:grpSpPr>
        <p:sp>
          <p:nvSpPr>
            <p:cNvPr id="12" name="Rectangle 11"/>
            <p:cNvSpPr/>
            <p:nvPr userDrawn="1"/>
          </p:nvSpPr>
          <p:spPr bwMode="auto">
            <a:xfrm>
              <a:off x="6914704" y="0"/>
              <a:ext cx="2266779" cy="908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lIns="90487" tIns="44450" rIns="90487" bIns="44450" rtlCol="0" anchor="ctr"/>
            <a:lstStyle/>
            <a:p>
              <a:pPr marL="461963" indent="-461963" algn="l" eaLnBrk="1" hangingPunct="1">
                <a:spcBef>
                  <a:spcPct val="20000"/>
                </a:spcBef>
                <a:buFont typeface="Arial" charset="0"/>
                <a:buNone/>
              </a:pPr>
              <a:endParaRPr lang="en-US" sz="2800" b="0" i="0" dirty="0">
                <a:solidFill>
                  <a:srgbClr val="000000"/>
                </a:solidFill>
              </a:endParaRPr>
            </a:p>
          </p:txBody>
        </p:sp>
        <p:pic>
          <p:nvPicPr>
            <p:cNvPr id="13" name="Picture 12" descr="image003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035" y="126170"/>
              <a:ext cx="2038350" cy="695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9336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0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66800"/>
            <a:ext cx="11988800" cy="55882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5116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296348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9244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9531727" cy="6212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86295"/>
            <a:ext cx="6815667" cy="50398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28971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61594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337051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517" y="76200"/>
            <a:ext cx="3020483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1" y="76200"/>
            <a:ext cx="8860367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054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D5EAC67A-1EE0-4D73-9AA4-0CB9480BC6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3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45DCDFD8-22BA-45FC-9CDD-B111DA8D03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54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A8F469DD-EC24-4F98-B4EC-8634CF796D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7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5BB9AE76-BC0D-4BEC-AFB6-C2AB3E85B6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15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D2F0CFE6-CC64-4AD9-ADDA-E0C16E9B8E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762005"/>
            <a:ext cx="1097280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8306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FDAD441B-C1A8-44EA-A8B5-BDF351C4C6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7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A9A7-A052-4E24-889D-5886FDC4B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9721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33942C7C-E13D-4BE2-8D9E-C1D115BC00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88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5AA8894C-7353-4680-B5E5-4BF2B87735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90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EA80F64A-EC0D-46AF-9923-59BFE6DA85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05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2C46BEE4-D2B2-4FAF-AB41-EEA01301D3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19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5384800" cy="275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457200"/>
            <a:ext cx="5384800" cy="275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367095"/>
            <a:ext cx="5384800" cy="275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367095"/>
            <a:ext cx="5384800" cy="275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722CC5D7-F907-4F5C-8BCE-650DCAAE789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26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8800" y="457200"/>
            <a:ext cx="9753600" cy="2438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AF11A1E6-0A8F-4866-B415-7E89013198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68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1D7718CA-99DF-41C0-A816-E656EC036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84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457207"/>
            <a:ext cx="5384800" cy="5668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457207"/>
            <a:ext cx="5384800" cy="5668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825CC0E7-6071-40B8-AD2D-9B4C43FA8B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82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57207"/>
            <a:ext cx="5384800" cy="5668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457200"/>
            <a:ext cx="5384800" cy="275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367095"/>
            <a:ext cx="5384800" cy="275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7B5F9C50-2BD7-4FC5-9323-4B474935C8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46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457207"/>
            <a:ext cx="5384800" cy="5668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457200"/>
            <a:ext cx="5384800" cy="275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367095"/>
            <a:ext cx="5384800" cy="275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72D092C8-A20F-48A8-8896-9DB7A9F831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8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A9A7-A052-4E24-889D-5886FDC4B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4876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2 | </a:t>
            </a:r>
            <a:fld id="{F5A18E5A-DB81-4AA5-8B30-1DB3118970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09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3501120" y="938220"/>
            <a:ext cx="256993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4643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84F2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C33A40"/>
                </a:solidFill>
              </a:rPr>
              <a:t>John W. Moore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C33A40"/>
                </a:solidFill>
              </a:rPr>
              <a:t>Conrad L. </a:t>
            </a:r>
            <a:r>
              <a:rPr lang="en-US" sz="2200" dirty="0" err="1">
                <a:solidFill>
                  <a:srgbClr val="C33A40"/>
                </a:solidFill>
              </a:rPr>
              <a:t>Stanitski</a:t>
            </a:r>
            <a:endParaRPr lang="en-US" sz="2200" dirty="0">
              <a:solidFill>
                <a:srgbClr val="C33A4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 userDrawn="1"/>
        </p:nvSpPr>
        <p:spPr bwMode="auto">
          <a:xfrm>
            <a:off x="101600" y="6019800"/>
            <a:ext cx="1198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i="1" dirty="0">
                <a:solidFill>
                  <a:srgbClr val="000000"/>
                </a:solidFill>
              </a:rPr>
              <a:t>Stephen C. Foster • Mississippi State University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124200"/>
            <a:ext cx="10363200" cy="1143000"/>
          </a:xfrm>
        </p:spPr>
        <p:txBody>
          <a:bodyPr/>
          <a:lstStyle>
            <a:lvl1pPr algn="ctr">
              <a:defRPr sz="4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876800"/>
            <a:ext cx="8534400" cy="7620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9" name="Rectangle 14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4177081" y="2392370"/>
            <a:ext cx="361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http://academic.cengage.com/chemistry/moore</a:t>
            </a:r>
          </a:p>
        </p:txBody>
      </p:sp>
      <p:pic>
        <p:nvPicPr>
          <p:cNvPr id="10" name="Picture 9" descr="screenshot_432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8" y="150067"/>
            <a:ext cx="2927409" cy="2937574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9219607" y="0"/>
            <a:ext cx="3022372" cy="908373"/>
            <a:chOff x="6914704" y="0"/>
            <a:chExt cx="2266779" cy="908373"/>
          </a:xfrm>
        </p:grpSpPr>
        <p:sp>
          <p:nvSpPr>
            <p:cNvPr id="12" name="Rectangle 11"/>
            <p:cNvSpPr/>
            <p:nvPr userDrawn="1"/>
          </p:nvSpPr>
          <p:spPr bwMode="auto">
            <a:xfrm>
              <a:off x="6914704" y="0"/>
              <a:ext cx="2266779" cy="908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lIns="90487" tIns="44450" rIns="90487" bIns="44450" rtlCol="0" anchor="ctr"/>
            <a:lstStyle/>
            <a:p>
              <a:pPr marL="461963" indent="-461963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endParaRPr lang="en-US" sz="2800" dirty="0">
                <a:solidFill>
                  <a:srgbClr val="000000"/>
                </a:solidFill>
              </a:endParaRPr>
            </a:p>
          </p:txBody>
        </p:sp>
        <p:pic>
          <p:nvPicPr>
            <p:cNvPr id="13" name="Picture 12" descr="image003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035" y="126170"/>
              <a:ext cx="2038350" cy="695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047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0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66800"/>
            <a:ext cx="11988800" cy="55882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129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6993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486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9531727" cy="6212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86295"/>
            <a:ext cx="6815667" cy="50398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433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814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390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517" y="76200"/>
            <a:ext cx="3020483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5" y="76200"/>
            <a:ext cx="8860367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353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1" y="0"/>
            <a:ext cx="12236451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990000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1" y="4"/>
            <a:ext cx="12236451" cy="938213"/>
          </a:xfrm>
          <a:prstGeom prst="rect">
            <a:avLst/>
          </a:prstGeom>
          <a:solidFill>
            <a:srgbClr val="6690AB"/>
          </a:solidFill>
          <a:ln>
            <a:noFill/>
          </a:ln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/>
          </a:p>
        </p:txBody>
      </p:sp>
      <p:sp>
        <p:nvSpPr>
          <p:cNvPr id="5" name="Rectangle 1034"/>
          <p:cNvSpPr>
            <a:spLocks noChangeArrowheads="1"/>
          </p:cNvSpPr>
          <p:nvPr userDrawn="1"/>
        </p:nvSpPr>
        <p:spPr bwMode="auto">
          <a:xfrm>
            <a:off x="3517905" y="1066807"/>
            <a:ext cx="28775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0" i="0" dirty="0">
                <a:solidFill>
                  <a:srgbClr val="990000"/>
                </a:solidFill>
                <a:latin typeface="Arial" panose="020B0604020202020204" pitchFamily="34" charset="0"/>
              </a:rPr>
              <a:t>William L Masterton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0" i="0" dirty="0">
                <a:solidFill>
                  <a:srgbClr val="990000"/>
                </a:solidFill>
                <a:latin typeface="Arial" panose="020B0604020202020204" pitchFamily="34" charset="0"/>
              </a:rPr>
              <a:t>Cecile N. Hurley</a:t>
            </a:r>
          </a:p>
        </p:txBody>
      </p:sp>
      <p:sp>
        <p:nvSpPr>
          <p:cNvPr id="7" name="Rectangle 1038"/>
          <p:cNvSpPr>
            <a:spLocks noGrp="1" noChangeArrowheads="1"/>
          </p:cNvSpPr>
          <p:nvPr userDrawn="1"/>
        </p:nvSpPr>
        <p:spPr bwMode="auto">
          <a:xfrm>
            <a:off x="1748367" y="60198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b="0" dirty="0">
              <a:solidFill>
                <a:srgbClr val="2F3F9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6975" name="Rectangle 1039"/>
          <p:cNvSpPr>
            <a:spLocks noGrp="1" noChangeArrowheads="1"/>
          </p:cNvSpPr>
          <p:nvPr>
            <p:ph type="ctrTitle"/>
          </p:nvPr>
        </p:nvSpPr>
        <p:spPr>
          <a:xfrm>
            <a:off x="345022" y="3200400"/>
            <a:ext cx="11550649" cy="1143000"/>
          </a:xfrm>
        </p:spPr>
        <p:txBody>
          <a:bodyPr/>
          <a:lstStyle>
            <a:lvl1pPr algn="ctr">
              <a:defRPr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 Matter and Measurements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4" y="62484"/>
            <a:ext cx="3106101" cy="29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3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A9A7-A052-4E24-889D-5886FDC4B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8185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4376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601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772" y="1008063"/>
            <a:ext cx="5831417" cy="569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1008063"/>
            <a:ext cx="5831416" cy="569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5055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865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84030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9103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962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9168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30470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3356" y="161928"/>
            <a:ext cx="2965449" cy="654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767" y="161928"/>
            <a:ext cx="8697384" cy="654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727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A9A7-A052-4E24-889D-5886FDC4B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9826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9" y="161929"/>
            <a:ext cx="10814051" cy="676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2772" y="1008063"/>
            <a:ext cx="5831417" cy="5697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57384" y="1008070"/>
            <a:ext cx="5831416" cy="2771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57384" y="3932238"/>
            <a:ext cx="5831416" cy="2773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5625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9" y="161929"/>
            <a:ext cx="10814051" cy="676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2772" y="1008063"/>
            <a:ext cx="5831417" cy="5697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1008063"/>
            <a:ext cx="5831416" cy="5697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7420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1778003" y="5697538"/>
            <a:ext cx="251884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778003" y="5697538"/>
            <a:ext cx="251884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891" y="5836971"/>
            <a:ext cx="9044724" cy="373601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14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22680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129" y="5567609"/>
            <a:ext cx="9108819" cy="387125"/>
          </a:xfrm>
        </p:spPr>
        <p:txBody>
          <a:bodyPr anchor="ctr"/>
          <a:lstStyle>
            <a:lvl1pPr marL="0" indent="0">
              <a:buNone/>
              <a:defRPr sz="1400" b="0">
                <a:latin typeface="+mj-lt"/>
                <a:cs typeface="Times New Roman (Body)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en-US">
                <a:solidFill>
                  <a:srgbClr val="000000"/>
                </a:solidFill>
              </a:rPr>
              <a:t>Slide 13 -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fld id="{2AD95157-5782-4050-A77A-DB69D3562C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23047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1778003" y="5697538"/>
            <a:ext cx="251884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778003" y="5697538"/>
            <a:ext cx="251884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891" y="5836971"/>
            <a:ext cx="9044724" cy="373601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14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056974"/>
            <a:ext cx="12192000" cy="4399935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129" y="5567609"/>
            <a:ext cx="9108819" cy="387125"/>
          </a:xfrm>
        </p:spPr>
        <p:txBody>
          <a:bodyPr anchor="ctr"/>
          <a:lstStyle>
            <a:lvl1pPr marL="0" indent="0">
              <a:buNone/>
              <a:defRPr sz="1400" b="0">
                <a:latin typeface="+mj-lt"/>
                <a:cs typeface="Times New Roman (Body)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102783" y="230195"/>
            <a:ext cx="10847916" cy="712787"/>
          </a:xfrm>
        </p:spPr>
        <p:txBody>
          <a:bodyPr/>
          <a:lstStyle>
            <a:lvl1pPr marL="1073150" indent="-1073150" algn="l" rtl="0" eaLnBrk="1" fontAlgn="base" hangingPunct="1">
              <a:spcBef>
                <a:spcPct val="0"/>
              </a:spcBef>
              <a:spcAft>
                <a:spcPct val="0"/>
              </a:spcAft>
              <a:tabLst/>
              <a:defRPr lang="en-US" sz="3200" dirty="0" smtClean="0">
                <a:solidFill>
                  <a:schemeClr val="bg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en-US">
                <a:solidFill>
                  <a:srgbClr val="000000"/>
                </a:solidFill>
              </a:rPr>
              <a:t>Slide 13 -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fld id="{2FA79EE3-497D-46B3-8359-1CF701DFDB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439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with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1778003" y="5697538"/>
            <a:ext cx="251884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778003" y="5697538"/>
            <a:ext cx="251884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891" y="5836971"/>
            <a:ext cx="9044724" cy="373601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14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048774"/>
            <a:ext cx="12192000" cy="4399936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129" y="5567609"/>
            <a:ext cx="9108819" cy="387125"/>
          </a:xfrm>
        </p:spPr>
        <p:txBody>
          <a:bodyPr anchor="ctr"/>
          <a:lstStyle>
            <a:lvl1pPr marL="0" indent="0">
              <a:buNone/>
              <a:defRPr sz="1400" b="0">
                <a:latin typeface="+mj-lt"/>
                <a:cs typeface="Times New Roman (Body)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102784" y="230195"/>
            <a:ext cx="9505949" cy="712787"/>
          </a:xfrm>
        </p:spPr>
        <p:txBody>
          <a:bodyPr/>
          <a:lstStyle>
            <a:lvl1pPr marL="7938" indent="0" algn="l" rtl="0" eaLnBrk="1" fontAlgn="base" hangingPunct="1">
              <a:spcBef>
                <a:spcPct val="0"/>
              </a:spcBef>
              <a:spcAft>
                <a:spcPct val="0"/>
              </a:spcAft>
              <a:tabLst/>
              <a:defRPr lang="en-US" sz="2800" dirty="0" smtClean="0">
                <a:solidFill>
                  <a:srgbClr val="DF6C26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en-US">
                <a:solidFill>
                  <a:srgbClr val="000000"/>
                </a:solidFill>
              </a:rPr>
              <a:t>Slide 13 -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fld id="{D74CE574-AFB0-4F41-9C8A-DD52B21329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76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h titles with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>
            <a:off x="1778003" y="5697538"/>
            <a:ext cx="251884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1778003" y="5697538"/>
            <a:ext cx="251884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891" y="5836971"/>
            <a:ext cx="9044724" cy="373601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1400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898102"/>
            <a:ext cx="12192000" cy="35588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129" y="5567609"/>
            <a:ext cx="9108819" cy="387125"/>
          </a:xfrm>
        </p:spPr>
        <p:txBody>
          <a:bodyPr anchor="ctr"/>
          <a:lstStyle>
            <a:lvl1pPr marL="0" indent="0">
              <a:buNone/>
              <a:defRPr sz="1400" b="0">
                <a:latin typeface="+mj-lt"/>
                <a:cs typeface="Times New Roman (Body)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102784" y="230195"/>
            <a:ext cx="9505949" cy="712787"/>
          </a:xfrm>
        </p:spPr>
        <p:txBody>
          <a:bodyPr/>
          <a:lstStyle>
            <a:lvl1pPr marL="1073150" indent="-1073150" algn="l" rtl="0" eaLnBrk="1" fontAlgn="base" hangingPunct="1">
              <a:spcBef>
                <a:spcPct val="0"/>
              </a:spcBef>
              <a:spcAft>
                <a:spcPct val="0"/>
              </a:spcAft>
              <a:tabLst/>
              <a:defRPr lang="en-US" sz="3200" dirty="0" smtClean="0">
                <a:solidFill>
                  <a:schemeClr val="bg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1102784" y="1064152"/>
            <a:ext cx="9505949" cy="712787"/>
          </a:xfrm>
        </p:spPr>
        <p:txBody>
          <a:bodyPr/>
          <a:lstStyle>
            <a:lvl1pPr marL="7938" indent="0" algn="l" rtl="0" eaLnBrk="1" fontAlgn="base" hangingPunct="1">
              <a:spcBef>
                <a:spcPct val="0"/>
              </a:spcBef>
              <a:spcAft>
                <a:spcPct val="0"/>
              </a:spcAft>
              <a:tabLst/>
              <a:defRPr lang="en-US" sz="2800" dirty="0" smtClean="0">
                <a:solidFill>
                  <a:srgbClr val="DF6C26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en-US">
                <a:solidFill>
                  <a:srgbClr val="000000"/>
                </a:solidFill>
              </a:rPr>
              <a:t>Slide 13 -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fld id="{56A5AC3A-7905-4286-87E9-7D20386E7B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051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37" y="319088"/>
            <a:ext cx="10755489" cy="60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65B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5" y="1224643"/>
            <a:ext cx="10469033" cy="48364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en-US">
                <a:solidFill>
                  <a:srgbClr val="000000"/>
                </a:solidFill>
              </a:rPr>
              <a:t>Slide 13 -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fld id="{C3843518-2434-49DE-A673-BEFA4F0AA8F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44968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33" y="319088"/>
            <a:ext cx="10363200" cy="609600"/>
          </a:xfrm>
          <a:prstGeom prst="rect">
            <a:avLst/>
          </a:prstGeom>
        </p:spPr>
        <p:txBody>
          <a:bodyPr/>
          <a:lstStyle>
            <a:lvl1pPr marL="7938" indent="-7938">
              <a:tabLst/>
              <a:defRPr sz="2800">
                <a:solidFill>
                  <a:srgbClr val="DF6C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994833" y="1138243"/>
            <a:ext cx="10388736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en-US">
                <a:solidFill>
                  <a:srgbClr val="000000"/>
                </a:solidFill>
              </a:rPr>
              <a:t>Slide 13 -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fld id="{A4FE2647-9B5E-4A07-B559-3D0B294C03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37375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ing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319088"/>
            <a:ext cx="10363200" cy="60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65B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5" y="1909570"/>
            <a:ext cx="10469033" cy="4151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52504" y="1144595"/>
            <a:ext cx="10445751" cy="530225"/>
          </a:xfrm>
        </p:spPr>
        <p:txBody>
          <a:bodyPr/>
          <a:lstStyle>
            <a:lvl1pPr marL="0" indent="0">
              <a:defRPr sz="2800">
                <a:solidFill>
                  <a:srgbClr val="DF6C26"/>
                </a:solidFill>
                <a:latin typeface="Arial Unicode MS"/>
                <a:cs typeface="Arial Unicode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en-US">
                <a:solidFill>
                  <a:srgbClr val="000000"/>
                </a:solidFill>
              </a:rPr>
              <a:t>Slide 13 -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fld id="{4FB1DC88-F4B4-4127-947E-36DE9D2F8C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1396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1778003" y="5697538"/>
            <a:ext cx="251884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778003" y="5697538"/>
            <a:ext cx="251884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778003" y="5697538"/>
            <a:ext cx="251884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22680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408" y="5611397"/>
            <a:ext cx="9495545" cy="642260"/>
          </a:xfrm>
        </p:spPr>
        <p:txBody>
          <a:bodyPr lIns="0"/>
          <a:lstStyle>
            <a:lvl1pPr marL="0" indent="271463">
              <a:buNone/>
              <a:defRPr sz="1400" b="0">
                <a:latin typeface="+mj-lt"/>
                <a:cs typeface="Times New Roman (Body)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en-US">
                <a:solidFill>
                  <a:srgbClr val="000000"/>
                </a:solidFill>
              </a:rPr>
              <a:t>Slide 13 -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fld id="{193D5CB7-A806-439C-A0A2-BC6CC78AB9F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12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A9A7-A052-4E24-889D-5886FDC4B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52943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1778003" y="5697538"/>
            <a:ext cx="251884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778003" y="5697538"/>
            <a:ext cx="251884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778003" y="5697538"/>
            <a:ext cx="251884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141046"/>
            <a:ext cx="12192000" cy="408575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408" y="5611397"/>
            <a:ext cx="9495545" cy="642260"/>
          </a:xfrm>
        </p:spPr>
        <p:txBody>
          <a:bodyPr lIns="0"/>
          <a:lstStyle>
            <a:lvl1pPr marL="0" indent="271463">
              <a:buNone/>
              <a:defRPr sz="1400" b="0">
                <a:latin typeface="+mj-lt"/>
                <a:cs typeface="Times New Roman (Body)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07537" y="319088"/>
            <a:ext cx="10755489" cy="60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65B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en-US">
                <a:solidFill>
                  <a:srgbClr val="000000"/>
                </a:solidFill>
              </a:rPr>
              <a:t>Slide 13 -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fld id="{B1DF9C2A-3FEC-4C4C-81FD-C561CBEB49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05805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1778003" y="5697538"/>
            <a:ext cx="251884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778003" y="5697538"/>
            <a:ext cx="251884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778003" y="5697538"/>
            <a:ext cx="251884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141046"/>
            <a:ext cx="12192000" cy="408575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408" y="5611397"/>
            <a:ext cx="9495545" cy="642260"/>
          </a:xfrm>
        </p:spPr>
        <p:txBody>
          <a:bodyPr lIns="0"/>
          <a:lstStyle>
            <a:lvl1pPr marL="0" indent="271463">
              <a:buNone/>
              <a:defRPr sz="1400" b="0">
                <a:latin typeface="+mj-lt"/>
                <a:cs typeface="Times New Roman (Body)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07537" y="319088"/>
            <a:ext cx="10755489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938" indent="0">
              <a:tabLst/>
              <a:defRPr lang="en-US" sz="2800" dirty="0">
                <a:solidFill>
                  <a:srgbClr val="DF6C2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en-US">
                <a:solidFill>
                  <a:srgbClr val="000000"/>
                </a:solidFill>
              </a:rPr>
              <a:t>Slide 13 -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fld id="{39E36592-35F2-4E5D-95B9-E63F0EC0D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06235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ble im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6075" y="0"/>
            <a:ext cx="12095929" cy="6188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en-US">
                <a:solidFill>
                  <a:srgbClr val="000000"/>
                </a:solidFill>
              </a:rPr>
              <a:t>Slide 13 -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fld id="{231A786C-BD87-4F59-83F5-36B0A1983E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39503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en-US">
                <a:solidFill>
                  <a:srgbClr val="000000"/>
                </a:solidFill>
              </a:rPr>
              <a:t>Slide 13 -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fld id="{BBAA7330-D43B-40D7-AA3F-7DBEB098DE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4505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en-US">
                <a:solidFill>
                  <a:srgbClr val="000000"/>
                </a:solidFill>
              </a:rPr>
              <a:t>Slide 13 -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fld id="{EC66819F-0505-4915-B491-57661616A5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42650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 marL="7938" indent="-7938">
              <a:tabLst/>
              <a:defRPr lang="en-US" sz="2800" dirty="0">
                <a:solidFill>
                  <a:srgbClr val="DF6C2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en-US">
                <a:solidFill>
                  <a:srgbClr val="000000"/>
                </a:solidFill>
              </a:rPr>
              <a:t>Slide 13 -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fld id="{312884FD-56EB-4F60-9868-53D3C2795E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810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5875432" cy="116205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2"/>
                </a:solidFill>
                <a:latin typeface="Arial Unicode MS"/>
                <a:cs typeface="Arial Unicode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1467" y="273057"/>
            <a:ext cx="4530932" cy="5853113"/>
          </a:xfrm>
          <a:solidFill>
            <a:srgbClr val="9CB9E0"/>
          </a:solidFill>
        </p:spPr>
        <p:txBody>
          <a:bodyPr/>
          <a:lstStyle>
            <a:lvl1pPr marL="1588" indent="-1588" algn="ctr">
              <a:buFontTx/>
              <a:buNone/>
              <a:defRPr sz="3200" baseline="0">
                <a:solidFill>
                  <a:srgbClr val="FFFFFF"/>
                </a:solidFill>
                <a:latin typeface="+mj-lt"/>
              </a:defRPr>
            </a:lvl1pPr>
            <a:lvl2pPr marL="715963" indent="3175">
              <a:buFontTx/>
              <a:buNone/>
              <a:defRPr sz="2800">
                <a:latin typeface="+mj-lt"/>
              </a:defRPr>
            </a:lvl2pPr>
            <a:lvl3pPr marL="900113" indent="-900113">
              <a:spcAft>
                <a:spcPts val="600"/>
              </a:spcAft>
              <a:buFontTx/>
              <a:buNone/>
              <a:defRPr sz="2400">
                <a:latin typeface="+mj-lt"/>
              </a:defRPr>
            </a:lvl3pPr>
            <a:lvl4pPr>
              <a:buFontTx/>
              <a:buNone/>
              <a:defRPr sz="2000">
                <a:latin typeface="+mj-lt"/>
              </a:defRPr>
            </a:lvl4pPr>
            <a:lvl5pPr>
              <a:buFontTx/>
              <a:buNone/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85635" y="1684510"/>
            <a:ext cx="5041900" cy="4025900"/>
          </a:xfrm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en-US">
                <a:solidFill>
                  <a:srgbClr val="000000"/>
                </a:solidFill>
              </a:rPr>
              <a:t>Slide 13 -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fld id="{8D2E1393-618E-429F-96D8-EAE2403F5DF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51422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82651" y="623728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en-US">
                <a:solidFill>
                  <a:srgbClr val="000000"/>
                </a:solidFill>
              </a:rPr>
              <a:t>Slide 13 -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fld id="{6A2EEB74-C242-4DC1-9212-AAF836942A6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62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1074738" indent="-1074738">
              <a:defRPr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524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524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en-US">
                <a:solidFill>
                  <a:srgbClr val="000000"/>
                </a:solidFill>
              </a:rPr>
              <a:t>Slide 13 -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fld id="{58CDAC03-C269-43EC-9167-579D791115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49432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1074738" indent="-1074738">
              <a:defRPr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1743196" y="1519158"/>
            <a:ext cx="8632973" cy="3461686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Click icon to add picture</a:t>
            </a:r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129" y="5567609"/>
            <a:ext cx="9108819" cy="387125"/>
          </a:xfrm>
        </p:spPr>
        <p:txBody>
          <a:bodyPr anchor="ctr"/>
          <a:lstStyle>
            <a:lvl1pPr marL="0" indent="0">
              <a:buNone/>
              <a:defRPr sz="1400" b="0" cap="all">
                <a:latin typeface="+mj-lt"/>
                <a:cs typeface="Arial Unicode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94836" y="5885195"/>
            <a:ext cx="9038167" cy="306388"/>
          </a:xfrm>
        </p:spPr>
        <p:txBody>
          <a:bodyPr/>
          <a:lstStyle>
            <a:lvl1pPr>
              <a:defRPr sz="1400" b="1">
                <a:latin typeface="+mj-lt"/>
                <a:cs typeface="Arial Unicode MS"/>
              </a:defRPr>
            </a:lvl1pPr>
            <a:lvl2pPr>
              <a:defRPr sz="1400" b="1">
                <a:latin typeface="Arial Unicode MS"/>
                <a:cs typeface="Arial Unicode MS"/>
              </a:defRPr>
            </a:lvl2pPr>
            <a:lvl3pPr>
              <a:defRPr sz="1400" b="1">
                <a:latin typeface="Arial Unicode MS"/>
                <a:cs typeface="Arial Unicode MS"/>
              </a:defRPr>
            </a:lvl3pPr>
            <a:lvl4pPr>
              <a:defRPr sz="1400" b="1">
                <a:latin typeface="Arial Unicode MS"/>
                <a:cs typeface="Arial Unicode MS"/>
              </a:defRPr>
            </a:lvl4pPr>
            <a:lvl5pPr>
              <a:defRPr sz="1400" b="1">
                <a:latin typeface="Arial Unicode MS"/>
                <a:cs typeface="Arial Unicode MS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en-US">
                <a:solidFill>
                  <a:srgbClr val="000000"/>
                </a:solidFill>
              </a:rPr>
              <a:t>Slide 13 -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fld id="{C410BCB1-42F4-47B7-9058-AF1DFF0575E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25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A9A7-A052-4E24-889D-5886FDC4B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78234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1074738" indent="-1074738">
              <a:defRPr>
                <a:solidFill>
                  <a:srgbClr val="009FD8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en-US">
                <a:solidFill>
                  <a:srgbClr val="000000"/>
                </a:solidFill>
              </a:rPr>
              <a:t>Slide 13 -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fld id="{C79C5490-F2C2-4812-80D4-A235E63D44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17494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1074738" indent="-1074738">
              <a:defRPr>
                <a:solidFill>
                  <a:srgbClr val="009FD8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1743196" y="1519158"/>
            <a:ext cx="8632973" cy="3461686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Click icon to add picture</a:t>
            </a:r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129" y="5567609"/>
            <a:ext cx="9108819" cy="387125"/>
          </a:xfrm>
        </p:spPr>
        <p:txBody>
          <a:bodyPr anchor="ctr"/>
          <a:lstStyle>
            <a:lvl1pPr marL="0" indent="0">
              <a:buNone/>
              <a:defRPr sz="1400" b="0" cap="all">
                <a:latin typeface="+mj-lt"/>
                <a:cs typeface="Arial Unicode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94836" y="5885195"/>
            <a:ext cx="9038167" cy="306388"/>
          </a:xfrm>
        </p:spPr>
        <p:txBody>
          <a:bodyPr/>
          <a:lstStyle>
            <a:lvl1pPr>
              <a:defRPr sz="1400" b="1">
                <a:latin typeface="+mj-lt"/>
                <a:cs typeface="Arial Unicode MS"/>
              </a:defRPr>
            </a:lvl1pPr>
            <a:lvl2pPr>
              <a:defRPr sz="1400" b="1">
                <a:latin typeface="Arial Unicode MS"/>
                <a:cs typeface="Arial Unicode MS"/>
              </a:defRPr>
            </a:lvl2pPr>
            <a:lvl3pPr>
              <a:defRPr sz="1400" b="1">
                <a:latin typeface="Arial Unicode MS"/>
                <a:cs typeface="Arial Unicode MS"/>
              </a:defRPr>
            </a:lvl3pPr>
            <a:lvl4pPr>
              <a:defRPr sz="1400" b="1">
                <a:latin typeface="Arial Unicode MS"/>
                <a:cs typeface="Arial Unicode MS"/>
              </a:defRPr>
            </a:lvl4pPr>
            <a:lvl5pPr>
              <a:defRPr sz="1400" b="1">
                <a:latin typeface="Arial Unicode MS"/>
                <a:cs typeface="Arial Unicode MS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en-US">
                <a:solidFill>
                  <a:srgbClr val="000000"/>
                </a:solidFill>
              </a:rPr>
              <a:t>Slide 13 -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fld id="{B65194A5-D335-44F0-9727-C384F9E5C0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0979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6F13-7D13-4549-940B-91869FF4D3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0542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6F13-7D13-4549-940B-91869FF4D3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92934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6F13-7D13-4549-940B-91869FF4D3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00676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6F13-7D13-4549-940B-91869FF4D3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04005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6F13-7D13-4549-940B-91869FF4D3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26062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6F13-7D13-4549-940B-91869FF4D3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67745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6F13-7D13-4549-940B-91869FF4D3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39035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6F13-7D13-4549-940B-91869FF4D3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605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A9A7-A052-4E24-889D-5886FDC4B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274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6F13-7D13-4549-940B-91869FF4D3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51113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6F13-7D13-4549-940B-91869FF4D3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39398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6F13-7D13-4549-940B-91869FF4D3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05701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3501120" y="938214"/>
            <a:ext cx="256993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14643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584F2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C33A40"/>
                </a:solidFill>
              </a:rPr>
              <a:t>John W. Moore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C33A40"/>
                </a:solidFill>
              </a:rPr>
              <a:t>Conrad L. </a:t>
            </a:r>
            <a:r>
              <a:rPr lang="en-US" sz="2200" dirty="0" err="1">
                <a:solidFill>
                  <a:srgbClr val="C33A40"/>
                </a:solidFill>
              </a:rPr>
              <a:t>Stanitski</a:t>
            </a:r>
            <a:endParaRPr lang="en-US" sz="2200" dirty="0">
              <a:solidFill>
                <a:srgbClr val="C33A4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 userDrawn="1"/>
        </p:nvSpPr>
        <p:spPr bwMode="auto">
          <a:xfrm>
            <a:off x="101600" y="6019800"/>
            <a:ext cx="1198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i="1" dirty="0">
                <a:solidFill>
                  <a:srgbClr val="000000"/>
                </a:solidFill>
              </a:rPr>
              <a:t>Stephen C. Foster • Mississippi State University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124200"/>
            <a:ext cx="10363200" cy="1143000"/>
          </a:xfrm>
        </p:spPr>
        <p:txBody>
          <a:bodyPr/>
          <a:lstStyle>
            <a:lvl1pPr algn="ctr">
              <a:defRPr sz="4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876800"/>
            <a:ext cx="8534400" cy="7620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9" name="Rectangle 14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4177081" y="2392364"/>
            <a:ext cx="361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http://academic.cengage.com/chemistry/moore</a:t>
            </a:r>
          </a:p>
        </p:txBody>
      </p:sp>
      <p:pic>
        <p:nvPicPr>
          <p:cNvPr id="10" name="Picture 9" descr="screenshot_432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4" y="150067"/>
            <a:ext cx="2927409" cy="2937574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9219606" y="0"/>
            <a:ext cx="3022372" cy="908373"/>
            <a:chOff x="6914704" y="0"/>
            <a:chExt cx="2266779" cy="908373"/>
          </a:xfrm>
        </p:grpSpPr>
        <p:sp>
          <p:nvSpPr>
            <p:cNvPr id="12" name="Rectangle 11"/>
            <p:cNvSpPr/>
            <p:nvPr userDrawn="1"/>
          </p:nvSpPr>
          <p:spPr bwMode="auto">
            <a:xfrm>
              <a:off x="6914704" y="0"/>
              <a:ext cx="2266779" cy="908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lIns="90487" tIns="44450" rIns="90487" bIns="44450" rtlCol="0" anchor="ctr"/>
            <a:lstStyle/>
            <a:p>
              <a:pPr marL="461963" indent="-461963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endParaRPr lang="en-US" sz="2800" dirty="0">
                <a:solidFill>
                  <a:srgbClr val="000000"/>
                </a:solidFill>
              </a:endParaRPr>
            </a:p>
          </p:txBody>
        </p:sp>
        <p:pic>
          <p:nvPicPr>
            <p:cNvPr id="13" name="Picture 12" descr="image003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035" y="126170"/>
              <a:ext cx="2038350" cy="695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98890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0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66800"/>
            <a:ext cx="11988800" cy="55882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40183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26788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8905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9531727" cy="6212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86295"/>
            <a:ext cx="6815667" cy="50398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0321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8867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3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A9A7-A052-4E24-889D-5886FDC4B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01641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517" y="76200"/>
            <a:ext cx="3020483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1" y="76200"/>
            <a:ext cx="8860367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34297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24A3B-3EBE-9848-8119-6CE0DCD38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73955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CBDC9-BC42-4448-87AA-DDB65684A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60223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C6C2A-DA5B-374A-9754-78A5DA3FB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03461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C40FF-1DED-9240-9916-D1C2A7735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84072"/>
      </p:ext>
    </p:extLst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E4E6-3E07-7845-956A-6C2035F6B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92049"/>
      </p:ext>
    </p:extLst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7C7D-8020-4345-936D-6C4542046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10562"/>
      </p:ext>
    </p:extLst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238C3-AA94-1943-9D58-3EED3628B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3029"/>
      </p:ext>
    </p:extLst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B5909-6FC0-2A4E-936F-6D2728835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80520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8817F-8BF9-D846-90F1-5214431EE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2"/>
          </p:nvPr>
        </p:nvSpPr>
        <p:spPr>
          <a:xfrm>
            <a:off x="5080000" y="4267200"/>
            <a:ext cx="6299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6280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18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5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תרמודינמקה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3A9A7-A052-4E24-889D-5886FDC4B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153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B3A18B-6D2D-5241-AD19-E8BC5F3DA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13" descr="Triangle--Gray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486400"/>
            <a:ext cx="1644651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7"/>
          <p:cNvSpPr>
            <a:spLocks noChangeArrowheads="1"/>
          </p:cNvSpPr>
          <p:nvPr/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sz="1400"/>
          </a:p>
        </p:txBody>
      </p:sp>
      <p:sp>
        <p:nvSpPr>
          <p:cNvPr id="14" name="Text Box 2"/>
          <p:cNvSpPr txBox="1">
            <a:spLocks noChangeArrowheads="1"/>
          </p:cNvSpPr>
          <p:nvPr userDrawn="1"/>
        </p:nvSpPr>
        <p:spPr bwMode="auto">
          <a:xfrm>
            <a:off x="486833" y="6580189"/>
            <a:ext cx="10972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solidFill>
                  <a:srgbClr val="73738C"/>
                </a:solidFill>
              </a:rPr>
              <a:t>© 2022 Pearson Education Ltd.</a:t>
            </a:r>
            <a:endParaRPr lang="en-US" sz="2400" b="1" dirty="0">
              <a:solidFill>
                <a:srgbClr val="73738C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109200" y="5984166"/>
            <a:ext cx="2184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en-US" sz="1400" b="0" dirty="0">
                <a:latin typeface="+mn-lt"/>
              </a:rPr>
              <a:t>Electrochemistry</a:t>
            </a:r>
          </a:p>
        </p:txBody>
      </p:sp>
    </p:spTree>
    <p:extLst>
      <p:ext uri="{BB962C8B-B14F-4D97-AF65-F5344CB8AC3E}">
        <p14:creationId xmlns:p14="http://schemas.microsoft.com/office/powerpoint/2010/main" val="291366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</p:sldLayoutIdLst>
  <p:transition spd="slow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Rectangle 56"/>
          <p:cNvSpPr>
            <a:spLocks noChangeArrowheads="1"/>
          </p:cNvSpPr>
          <p:nvPr userDrawn="1"/>
        </p:nvSpPr>
        <p:spPr bwMode="auto">
          <a:xfrm>
            <a:off x="0" y="0"/>
            <a:ext cx="12236451" cy="6858000"/>
          </a:xfrm>
          <a:prstGeom prst="rect">
            <a:avLst/>
          </a:prstGeom>
          <a:solidFill>
            <a:srgbClr val="FFFFE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79" name="Rectangle 55"/>
          <p:cNvSpPr>
            <a:spLocks noChangeArrowheads="1"/>
          </p:cNvSpPr>
          <p:nvPr userDrawn="1"/>
        </p:nvSpPr>
        <p:spPr bwMode="auto">
          <a:xfrm>
            <a:off x="1" y="1"/>
            <a:ext cx="12189884" cy="911225"/>
          </a:xfrm>
          <a:prstGeom prst="rect">
            <a:avLst/>
          </a:prstGeom>
          <a:solidFill>
            <a:srgbClr val="4BBD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77" name="Rectangle 53"/>
          <p:cNvSpPr>
            <a:spLocks noChangeArrowheads="1"/>
          </p:cNvSpPr>
          <p:nvPr userDrawn="1"/>
        </p:nvSpPr>
        <p:spPr bwMode="auto">
          <a:xfrm>
            <a:off x="1" y="1"/>
            <a:ext cx="12189884" cy="911225"/>
          </a:xfrm>
          <a:prstGeom prst="rect">
            <a:avLst/>
          </a:prstGeom>
          <a:solidFill>
            <a:srgbClr val="194E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76200"/>
            <a:ext cx="11779249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066800"/>
            <a:ext cx="11988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768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>
          <a:solidFill>
            <a:schemeClr val="bg1"/>
          </a:solidFill>
          <a:latin typeface="Cambr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SzPct val="85000"/>
        <a:buFont typeface="Arial" charset="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99CC">
                <a:alpha val="40000"/>
              </a:srgbClr>
            </a:gs>
            <a:gs pos="46000">
              <a:srgbClr val="92D050">
                <a:alpha val="40000"/>
              </a:srgbClr>
            </a:gs>
            <a:gs pos="100000">
              <a:schemeClr val="accent1">
                <a:lumMod val="60000"/>
                <a:alpha val="4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gradFill flip="none" rotWithShape="1">
            <a:gsLst>
              <a:gs pos="0">
                <a:srgbClr val="0099CC"/>
              </a:gs>
              <a:gs pos="46000">
                <a:srgbClr val="92D050"/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12192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 algn="l" rtl="0" fontAlgn="base">
              <a:spcAft>
                <a:spcPct val="0"/>
              </a:spcAft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92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53207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D2F0CFE6-CC64-4AD9-ADDA-E0C16E9B8EAA}" type="slidenum">
              <a:rPr lang="en-US" alt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274638"/>
          </a:xfrm>
          <a:prstGeom prst="rect">
            <a:avLst/>
          </a:prstGeom>
          <a:gradFill flip="none" rotWithShape="1">
            <a:gsLst>
              <a:gs pos="0">
                <a:srgbClr val="0099CC"/>
              </a:gs>
              <a:gs pos="46000">
                <a:srgbClr val="92D050"/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Rectangle 56"/>
          <p:cNvSpPr>
            <a:spLocks noChangeArrowheads="1"/>
          </p:cNvSpPr>
          <p:nvPr userDrawn="1"/>
        </p:nvSpPr>
        <p:spPr bwMode="auto">
          <a:xfrm>
            <a:off x="1" y="0"/>
            <a:ext cx="12236451" cy="6858000"/>
          </a:xfrm>
          <a:prstGeom prst="rect">
            <a:avLst/>
          </a:prstGeom>
          <a:solidFill>
            <a:srgbClr val="FFFFEF"/>
          </a:solidFill>
          <a:ln>
            <a:noFill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i="1">
              <a:solidFill>
                <a:srgbClr val="3333CC"/>
              </a:solidFill>
            </a:endParaRPr>
          </a:p>
        </p:txBody>
      </p:sp>
      <p:sp>
        <p:nvSpPr>
          <p:cNvPr id="1079" name="Rectangle 55"/>
          <p:cNvSpPr>
            <a:spLocks noChangeArrowheads="1"/>
          </p:cNvSpPr>
          <p:nvPr userDrawn="1"/>
        </p:nvSpPr>
        <p:spPr bwMode="auto">
          <a:xfrm>
            <a:off x="3" y="2"/>
            <a:ext cx="12189884" cy="911225"/>
          </a:xfrm>
          <a:prstGeom prst="rect">
            <a:avLst/>
          </a:prstGeom>
          <a:solidFill>
            <a:srgbClr val="4BBD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i="1">
              <a:solidFill>
                <a:srgbClr val="3333CC"/>
              </a:solidFill>
            </a:endParaRPr>
          </a:p>
        </p:txBody>
      </p:sp>
      <p:sp>
        <p:nvSpPr>
          <p:cNvPr id="1077" name="Rectangle 53"/>
          <p:cNvSpPr>
            <a:spLocks noChangeArrowheads="1"/>
          </p:cNvSpPr>
          <p:nvPr userDrawn="1"/>
        </p:nvSpPr>
        <p:spPr bwMode="auto">
          <a:xfrm>
            <a:off x="3" y="2"/>
            <a:ext cx="12189884" cy="911225"/>
          </a:xfrm>
          <a:prstGeom prst="rect">
            <a:avLst/>
          </a:prstGeom>
          <a:solidFill>
            <a:srgbClr val="194E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i="1">
              <a:solidFill>
                <a:srgbClr val="3333CC"/>
              </a:solidFill>
            </a:endParaRPr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07956" y="76200"/>
            <a:ext cx="11779249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066800"/>
            <a:ext cx="11988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30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>
          <a:solidFill>
            <a:schemeClr val="bg1"/>
          </a:solidFill>
          <a:latin typeface="Cambr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SzPct val="85000"/>
        <a:buFont typeface="Arial" charset="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1" y="0"/>
            <a:ext cx="12236451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/>
          </a:p>
        </p:txBody>
      </p:sp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>
            <a:off x="1" y="0"/>
            <a:ext cx="12236451" cy="990600"/>
          </a:xfrm>
          <a:prstGeom prst="rect">
            <a:avLst/>
          </a:prstGeom>
          <a:solidFill>
            <a:srgbClr val="6690AB"/>
          </a:solidFill>
          <a:ln>
            <a:noFill/>
          </a:ln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769" y="161929"/>
            <a:ext cx="108140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772" y="990607"/>
            <a:ext cx="11866033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1" name="TextBox 1"/>
          <p:cNvSpPr txBox="1">
            <a:spLocks noChangeArrowheads="1"/>
          </p:cNvSpPr>
          <p:nvPr userDrawn="1"/>
        </p:nvSpPr>
        <p:spPr bwMode="auto">
          <a:xfrm>
            <a:off x="3352800" y="6505582"/>
            <a:ext cx="558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i="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Copyright ©2016 Cengage Learning. All Rights Reserved.</a:t>
            </a:r>
            <a:endParaRPr lang="en-IN" altLang="en-US" sz="1200" b="0" i="0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8" t="33333" r="17096" b="37778"/>
          <a:stretch/>
        </p:blipFill>
        <p:spPr>
          <a:xfrm>
            <a:off x="10712451" y="4762"/>
            <a:ext cx="152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2505" y="1546225"/>
            <a:ext cx="1046903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50256" y="6237288"/>
            <a:ext cx="360044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ea typeface="ＭＳ Ｐゴシック" pitchFamily="34" charset="-128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667" y="623728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ea typeface="ＭＳ Ｐゴシック" pitchFamily="34" charset="-128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en-US">
                <a:solidFill>
                  <a:srgbClr val="000000"/>
                </a:solidFill>
              </a:rPr>
              <a:t>Slide 13 -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fld id="{07FBF976-6907-4FD8-B22B-8D41BA2073F9}" type="slidenum">
              <a:rPr lang="en-US" altLang="en-US">
                <a:solidFill>
                  <a:srgbClr val="000000"/>
                </a:solidFill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3" y="274638"/>
            <a:ext cx="11341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236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</p:sldLayoutIdLst>
  <p:hf hdr="0" dt="0"/>
  <p:txStyles>
    <p:titleStyle>
      <a:lvl1pPr marL="1073150" indent="-107315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C65B5"/>
          </a:solidFill>
          <a:latin typeface="+mj-lt"/>
          <a:ea typeface="MS PGothic" pitchFamily="34" charset="-128"/>
          <a:cs typeface="ＭＳ Ｐゴシック" pitchFamily="-110" charset="-128"/>
        </a:defRPr>
      </a:lvl1pPr>
      <a:lvl2pPr marL="1073150" indent="-107315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C65B5"/>
          </a:solidFill>
          <a:latin typeface="Arial" pitchFamily="-110" charset="0"/>
          <a:ea typeface="MS PGothic" pitchFamily="34" charset="-128"/>
          <a:cs typeface="ＭＳ Ｐゴシック" pitchFamily="-110" charset="-128"/>
        </a:defRPr>
      </a:lvl2pPr>
      <a:lvl3pPr marL="1073150" indent="-107315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C65B5"/>
          </a:solidFill>
          <a:latin typeface="Arial" pitchFamily="-110" charset="0"/>
          <a:ea typeface="MS PGothic" pitchFamily="34" charset="-128"/>
          <a:cs typeface="ＭＳ Ｐゴシック" pitchFamily="-110" charset="-128"/>
        </a:defRPr>
      </a:lvl3pPr>
      <a:lvl4pPr marL="1073150" indent="-107315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C65B5"/>
          </a:solidFill>
          <a:latin typeface="Arial" pitchFamily="-110" charset="0"/>
          <a:ea typeface="MS PGothic" pitchFamily="34" charset="-128"/>
          <a:cs typeface="ＭＳ Ｐゴシック" pitchFamily="-110" charset="-128"/>
        </a:defRPr>
      </a:lvl4pPr>
      <a:lvl5pPr marL="1073150" indent="-107315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C65B5"/>
          </a:solidFill>
          <a:latin typeface="Arial" pitchFamily="-110" charset="0"/>
          <a:ea typeface="MS PGothic" pitchFamily="34" charset="-128"/>
          <a:cs typeface="ＭＳ Ｐゴシック" pitchFamily="-11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B818D"/>
        </a:buClr>
        <a:defRPr sz="2400">
          <a:solidFill>
            <a:schemeClr val="tx1"/>
          </a:solidFill>
          <a:latin typeface="+mn-lt"/>
          <a:ea typeface="MS PGothic" pitchFamily="34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B818D"/>
        </a:buClr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B818D"/>
        </a:buClr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B818D"/>
        </a:buClr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B818D"/>
        </a:buClr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B818D"/>
        </a:buClr>
        <a:buFont typeface="Times New Roman" pitchFamily="-110" charset="0"/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B818D"/>
        </a:buClr>
        <a:buFont typeface="Times New Roman" pitchFamily="-110" charset="0"/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B818D"/>
        </a:buClr>
        <a:buFont typeface="Times New Roman" pitchFamily="-110" charset="0"/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B818D"/>
        </a:buClr>
        <a:buFont typeface="Times New Roman" pitchFamily="-110" charset="0"/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תרמודינמקה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76F13-7D13-4549-940B-91869FF4D3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359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Rectangle 56"/>
          <p:cNvSpPr>
            <a:spLocks noChangeArrowheads="1"/>
          </p:cNvSpPr>
          <p:nvPr userDrawn="1"/>
        </p:nvSpPr>
        <p:spPr bwMode="auto">
          <a:xfrm>
            <a:off x="0" y="0"/>
            <a:ext cx="12236451" cy="6858000"/>
          </a:xfrm>
          <a:prstGeom prst="rect">
            <a:avLst/>
          </a:prstGeom>
          <a:solidFill>
            <a:srgbClr val="FFFFEF"/>
          </a:solidFill>
          <a:ln>
            <a:noFill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i="1">
              <a:solidFill>
                <a:srgbClr val="3333CC"/>
              </a:solidFill>
            </a:endParaRPr>
          </a:p>
        </p:txBody>
      </p:sp>
      <p:sp>
        <p:nvSpPr>
          <p:cNvPr id="1079" name="Rectangle 55"/>
          <p:cNvSpPr>
            <a:spLocks noChangeArrowheads="1"/>
          </p:cNvSpPr>
          <p:nvPr userDrawn="1"/>
        </p:nvSpPr>
        <p:spPr bwMode="auto">
          <a:xfrm>
            <a:off x="1" y="1"/>
            <a:ext cx="12189884" cy="911225"/>
          </a:xfrm>
          <a:prstGeom prst="rect">
            <a:avLst/>
          </a:prstGeom>
          <a:solidFill>
            <a:srgbClr val="4BBD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i="1">
              <a:solidFill>
                <a:srgbClr val="3333CC"/>
              </a:solidFill>
            </a:endParaRPr>
          </a:p>
        </p:txBody>
      </p:sp>
      <p:sp>
        <p:nvSpPr>
          <p:cNvPr id="1077" name="Rectangle 53"/>
          <p:cNvSpPr>
            <a:spLocks noChangeArrowheads="1"/>
          </p:cNvSpPr>
          <p:nvPr userDrawn="1"/>
        </p:nvSpPr>
        <p:spPr bwMode="auto">
          <a:xfrm>
            <a:off x="1" y="1"/>
            <a:ext cx="12189884" cy="911225"/>
          </a:xfrm>
          <a:prstGeom prst="rect">
            <a:avLst/>
          </a:prstGeom>
          <a:solidFill>
            <a:srgbClr val="194E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i="1">
              <a:solidFill>
                <a:srgbClr val="3333CC"/>
              </a:solidFill>
            </a:endParaRPr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76200"/>
            <a:ext cx="11779249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066800"/>
            <a:ext cx="11988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45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>
          <a:solidFill>
            <a:schemeClr val="bg1"/>
          </a:solidFill>
          <a:latin typeface="Cambr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SzPct val="85000"/>
        <a:buFont typeface="Arial" charset="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B3A18B-6D2D-5241-AD19-E8BC5F3DA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13" descr="Triangle--Gray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486400"/>
            <a:ext cx="1644651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7"/>
          <p:cNvSpPr>
            <a:spLocks noChangeArrowheads="1"/>
          </p:cNvSpPr>
          <p:nvPr/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sz="1400"/>
          </a:p>
        </p:txBody>
      </p:sp>
      <p:sp>
        <p:nvSpPr>
          <p:cNvPr id="14" name="Text Box 2"/>
          <p:cNvSpPr txBox="1">
            <a:spLocks noChangeArrowheads="1"/>
          </p:cNvSpPr>
          <p:nvPr userDrawn="1"/>
        </p:nvSpPr>
        <p:spPr bwMode="auto">
          <a:xfrm>
            <a:off x="486833" y="6580189"/>
            <a:ext cx="10972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solidFill>
                  <a:srgbClr val="73738C"/>
                </a:solidFill>
              </a:rPr>
              <a:t>© 2022 Pearson Education Ltd.</a:t>
            </a:r>
            <a:endParaRPr lang="en-US" sz="2400" b="1" dirty="0">
              <a:solidFill>
                <a:srgbClr val="73738C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0109200" y="5877580"/>
            <a:ext cx="218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en-US" sz="1400" b="0" dirty="0">
                <a:latin typeface="+mn-lt"/>
              </a:rPr>
              <a:t>Chemical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14868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</p:sldLayoutIdLst>
  <p:transition spd="slow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833" y="1141413"/>
            <a:ext cx="10972800" cy="228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026400" y="6484938"/>
            <a:ext cx="416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7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>
              <a:defRPr/>
            </a:pPr>
            <a:r>
              <a:rPr lang="en-US" sz="900" dirty="0">
                <a:solidFill>
                  <a:schemeClr val="tx2"/>
                </a:solidFill>
                <a:latin typeface="Arial" pitchFamily="34" charset="0"/>
              </a:rPr>
              <a:t> © 2016 Pearson Education, Ltd.</a:t>
            </a: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" y="6488113"/>
            <a:ext cx="83883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900" b="0" i="0" dirty="0">
                <a:ea typeface="MS PGothic" charset="0"/>
                <a:cs typeface="Times New Roman" charset="0"/>
              </a:rPr>
              <a:t>Instructor’s Resource Materials (Download only) for </a:t>
            </a:r>
            <a:r>
              <a:rPr lang="en-US" sz="900" i="1" dirty="0">
                <a:ea typeface="MS PGothic" charset="0"/>
                <a:cs typeface="Times New Roman" charset="0"/>
              </a:rPr>
              <a:t>Chemistry, </a:t>
            </a:r>
            <a:r>
              <a:rPr lang="en-US" sz="900" dirty="0">
                <a:ea typeface="MS PGothic" charset="0"/>
                <a:cs typeface="Times New Roman" charset="0"/>
              </a:rPr>
              <a:t>7e, Global Edition</a:t>
            </a:r>
          </a:p>
          <a:p>
            <a:pPr eaLnBrk="0" hangingPunct="0"/>
            <a:r>
              <a:rPr lang="en-US" sz="900" dirty="0">
                <a:solidFill>
                  <a:srgbClr val="000000"/>
                </a:solidFill>
                <a:ea typeface="MS PGothic" charset="0"/>
                <a:cs typeface="Arial" charset="0"/>
              </a:rPr>
              <a:t>John E. </a:t>
            </a:r>
            <a:r>
              <a:rPr lang="en-US" sz="900" dirty="0" err="1">
                <a:solidFill>
                  <a:srgbClr val="000000"/>
                </a:solidFill>
                <a:ea typeface="MS PGothic" charset="0"/>
                <a:cs typeface="Arial" charset="0"/>
              </a:rPr>
              <a:t>McMurry</a:t>
            </a:r>
            <a:r>
              <a:rPr lang="en-US" sz="900" dirty="0">
                <a:solidFill>
                  <a:srgbClr val="000000"/>
                </a:solidFill>
                <a:ea typeface="MS PGothic" charset="0"/>
                <a:cs typeface="Arial" charset="0"/>
              </a:rPr>
              <a:t>, Robert C. Fay, Jill Robinson</a:t>
            </a:r>
          </a:p>
        </p:txBody>
      </p:sp>
    </p:spTree>
    <p:extLst>
      <p:ext uri="{BB962C8B-B14F-4D97-AF65-F5344CB8AC3E}">
        <p14:creationId xmlns:p14="http://schemas.microsoft.com/office/powerpoint/2010/main" val="426021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itchFamily="34" charset="-128"/>
          <a:cs typeface="Times New Roman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itchFamily="34" charset="-128"/>
          <a:cs typeface="Times New Roman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itchFamily="34" charset="-128"/>
          <a:cs typeface="Times New Roman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itchFamily="34" charset="-128"/>
          <a:cs typeface="Times New Roman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33.xml"/><Relationship Id="rId1" Type="http://schemas.openxmlformats.org/officeDocument/2006/relationships/tags" Target="../tags/tag1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Enthalpy/Entropy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371600"/>
            <a:ext cx="8458200" cy="4038600"/>
          </a:xfrm>
        </p:spPr>
        <p:txBody>
          <a:bodyPr/>
          <a:lstStyle/>
          <a:p>
            <a:pPr eaLnBrk="1" hangingPunct="1"/>
            <a:r>
              <a:rPr lang="en-US" dirty="0"/>
              <a:t>Enthalpy is the heat absorbed by a system during a constant-pressure process.</a:t>
            </a:r>
          </a:p>
          <a:p>
            <a:pPr eaLnBrk="1" hangingPunct="1"/>
            <a:r>
              <a:rPr lang="en-US" dirty="0"/>
              <a:t>Entropy is a measure of the randomness in a system.</a:t>
            </a:r>
          </a:p>
          <a:p>
            <a:pPr eaLnBrk="1" hangingPunct="1"/>
            <a:r>
              <a:rPr lang="en-US" dirty="0"/>
              <a:t>Both play a role in determining whether a process is spontaneous.</a:t>
            </a:r>
          </a:p>
        </p:txBody>
      </p:sp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986ABC98-AF6D-679A-91CE-06738C17B3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801616" y="5927324"/>
            <a:ext cx="6299200" cy="457200"/>
          </a:xfrm>
        </p:spPr>
        <p:txBody>
          <a:bodyPr/>
          <a:lstStyle/>
          <a:p>
            <a:pPr>
              <a:defRPr/>
            </a:pPr>
            <a:r>
              <a:rPr lang="he-IL"/>
              <a:t>תרמודינמקה 2</a:t>
            </a:r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2E78135-6D4E-0098-9470-4596B92A8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681216" y="5990948"/>
            <a:ext cx="2540000" cy="457200"/>
          </a:xfrm>
        </p:spPr>
        <p:txBody>
          <a:bodyPr/>
          <a:lstStyle/>
          <a:p>
            <a:pPr>
              <a:defRPr/>
            </a:pPr>
            <a:fld id="{2B6C1EE1-16AC-884A-B029-CEA4E2EE6F2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6271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653528" y="6283204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תרמודינמקה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B3A9A7-A052-4E24-889D-5886FDC4B3E5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42630"/>
              </p:ext>
            </p:extLst>
          </p:nvPr>
        </p:nvGraphicFramePr>
        <p:xfrm>
          <a:off x="154946" y="1165227"/>
          <a:ext cx="8218489" cy="502920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887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2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9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006"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Substance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194E9D"/>
                    </a:solidFill>
                  </a:tcPr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°</a:t>
                      </a:r>
                      <a:r>
                        <a:rPr kumimoji="0" lang="en-US" altLang="en-US" sz="240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(J K</a:t>
                      </a:r>
                      <a:r>
                        <a:rPr kumimoji="0" lang="en-US" altLang="en-US" sz="240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mol</a:t>
                      </a:r>
                      <a:r>
                        <a:rPr kumimoji="0" lang="en-US" altLang="en-US" sz="240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94E9D"/>
                    </a:solidFill>
                  </a:tcPr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Substance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94E9D"/>
                    </a:solidFill>
                  </a:tcPr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°</a:t>
                      </a:r>
                      <a:r>
                        <a:rPr kumimoji="0" lang="en-US" altLang="en-US" sz="240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(J K</a:t>
                      </a:r>
                      <a:r>
                        <a:rPr kumimoji="0" lang="en-US" altLang="en-US" sz="240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mol</a:t>
                      </a:r>
                      <a:r>
                        <a:rPr kumimoji="0" lang="en-US" altLang="en-US" sz="240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194E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 (graphite)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   5.740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Cl</a:t>
                      </a:r>
                      <a:r>
                        <a:rPr kumimoji="0" lang="en-US" altLang="en-US" sz="2400" b="0" u="none" strike="noStrike" cap="none" normalizeH="0" baseline="-250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(g)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223.066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C(g)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158.096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Br</a:t>
                      </a:r>
                      <a:r>
                        <a:rPr kumimoji="0" lang="en-US" altLang="en-US" sz="2400" b="0" u="none" strike="noStrike" cap="none" normalizeH="0" baseline="-250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(ℓ)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152.231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CH</a:t>
                      </a:r>
                      <a:r>
                        <a:rPr kumimoji="0" lang="en-US" altLang="en-US" sz="2400" b="0" u="none" strike="noStrike" cap="none" normalizeH="0" baseline="-250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(g)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186.264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</a:t>
                      </a:r>
                      <a:r>
                        <a:rPr kumimoji="0" lang="en-US" altLang="en-US" sz="2400" b="0" u="none" strike="noStrike" cap="none" normalizeH="0" baseline="-250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(s)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116.135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  <a:r>
                        <a:rPr kumimoji="0" lang="en-US" altLang="en-US" sz="2400" b="0" u="none" strike="noStrike" cap="none" normalizeH="0" baseline="-250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H</a:t>
                      </a:r>
                      <a:r>
                        <a:rPr kumimoji="0" lang="en-US" altLang="en-US" sz="2400" b="0" u="none" strike="noStrike" cap="none" normalizeH="0" baseline="-250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6</a:t>
                      </a: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(g)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229.60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HCl(g)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186.908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  <a:r>
                        <a:rPr kumimoji="0" lang="en-US" altLang="en-US" sz="2400" b="0" u="none" strike="noStrike" cap="none" normalizeH="0" baseline="-250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H</a:t>
                      </a:r>
                      <a:r>
                        <a:rPr kumimoji="0" lang="en-US" altLang="en-US" sz="2400" b="0" u="none" strike="noStrike" cap="none" normalizeH="0" baseline="-250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8</a:t>
                      </a: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(g)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269.9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H</a:t>
                      </a:r>
                      <a:r>
                        <a:rPr kumimoji="0" lang="en-US" altLang="en-US" sz="2400" b="0" u="none" strike="noStrike" cap="none" normalizeH="0" baseline="-250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O(g)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188.825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  <a:r>
                        <a:rPr kumimoji="0" lang="en-US" altLang="en-US" sz="2400" b="0" u="none" strike="noStrike" cap="none" normalizeH="0" baseline="-250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H</a:t>
                      </a:r>
                      <a:r>
                        <a:rPr kumimoji="0" lang="en-US" altLang="en-US" sz="2400" b="0" u="none" strike="noStrike" cap="none" normalizeH="0" baseline="-250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(g)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219.4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H</a:t>
                      </a:r>
                      <a:r>
                        <a:rPr kumimoji="0" lang="en-US" altLang="en-US" sz="2400" b="0" u="none" strike="noStrike" cap="none" normalizeH="0" baseline="-250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O(ℓ)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 69.91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CH</a:t>
                      </a:r>
                      <a:r>
                        <a:rPr kumimoji="0" lang="en-US" altLang="en-US" sz="2400" b="0" u="none" strike="noStrike" cap="none" normalizeH="0" baseline="-250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OH(ℓ)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126.8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NaCl</a:t>
                      </a: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(s)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 72.13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CO(g)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197.674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KOH(s)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 78.9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CO</a:t>
                      </a:r>
                      <a:r>
                        <a:rPr kumimoji="0" lang="en-US" altLang="en-US" sz="2400" b="0" u="none" strike="noStrike" cap="none" normalizeH="0" baseline="-250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(g)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213.74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NaCl</a:t>
                      </a: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kumimoji="0" lang="en-US" altLang="en-US" sz="2400" b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aq</a:t>
                      </a: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115.5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F</a:t>
                      </a:r>
                      <a:r>
                        <a:rPr kumimoji="0" lang="en-US" altLang="en-US" sz="2400" b="0" u="none" strike="noStrike" cap="none" normalizeH="0" baseline="-250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(g)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202.78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KOH(</a:t>
                      </a:r>
                      <a:r>
                        <a:rPr kumimoji="0" lang="en-US" altLang="en-US" sz="2400" b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aq</a:t>
                      </a: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 91.6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64"/>
          <p:cNvSpPr txBox="1">
            <a:spLocks noChangeArrowheads="1"/>
          </p:cNvSpPr>
          <p:nvPr/>
        </p:nvSpPr>
        <p:spPr>
          <a:xfrm>
            <a:off x="1287972" y="55435"/>
            <a:ext cx="8834437" cy="819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Standard Molar Entropies (298.15 K)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75C8ED3-09A4-F43F-2160-0D022FC80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3474" y="1441098"/>
            <a:ext cx="3688526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00"/>
                </a:solidFill>
                <a:ea typeface="MS PGothic" pitchFamily="34" charset="-128"/>
              </a:rPr>
              <a:t>Standard Molar Entropy (</a:t>
            </a:r>
            <a:r>
              <a:rPr lang="en-US" sz="2600" b="1" i="1" dirty="0">
                <a:solidFill>
                  <a:srgbClr val="000000"/>
                </a:solidFill>
                <a:ea typeface="MS PGothic" pitchFamily="34" charset="-128"/>
              </a:rPr>
              <a:t>S</a:t>
            </a:r>
            <a:r>
              <a:rPr lang="en-US" sz="2800" b="1" dirty="0">
                <a:solidFill>
                  <a:srgbClr val="000000"/>
                </a:solidFill>
                <a:ea typeface="Calibri"/>
              </a:rPr>
              <a:t>°</a:t>
            </a:r>
            <a:r>
              <a:rPr lang="en-US" sz="2600" b="1" dirty="0">
                <a:solidFill>
                  <a:srgbClr val="000000"/>
                </a:solidFill>
                <a:ea typeface="MS PGothic" pitchFamily="34" charset="-128"/>
              </a:rPr>
              <a:t>)</a:t>
            </a:r>
            <a:r>
              <a:rPr lang="en-US" sz="2600" dirty="0">
                <a:solidFill>
                  <a:srgbClr val="000000"/>
                </a:solidFill>
                <a:ea typeface="MS PGothic" pitchFamily="34" charset="-128"/>
              </a:rPr>
              <a:t>: The entropy of 1 mole of a pure substance at 1 </a:t>
            </a:r>
            <a:r>
              <a:rPr lang="en-US" sz="2600" dirty="0" err="1">
                <a:solidFill>
                  <a:srgbClr val="000000"/>
                </a:solidFill>
                <a:ea typeface="MS PGothic" pitchFamily="34" charset="-128"/>
              </a:rPr>
              <a:t>atm</a:t>
            </a:r>
            <a:r>
              <a:rPr lang="en-US" sz="2600" dirty="0">
                <a:solidFill>
                  <a:srgbClr val="000000"/>
                </a:solidFill>
                <a:ea typeface="MS PGothic" pitchFamily="34" charset="-128"/>
              </a:rPr>
              <a:t> pressure and a specified temperature.</a:t>
            </a:r>
          </a:p>
        </p:txBody>
      </p:sp>
    </p:spTree>
    <p:extLst>
      <p:ext uri="{BB962C8B-B14F-4D97-AF65-F5344CB8AC3E}">
        <p14:creationId xmlns:p14="http://schemas.microsoft.com/office/powerpoint/2010/main" val="1982902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Standard Molar Entropies and Standard Entropies of Reaction</a:t>
            </a:r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576763" y="2508251"/>
            <a:ext cx="3333750" cy="492125"/>
            <a:chOff x="1239" y="1392"/>
            <a:chExt cx="2100" cy="310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2102" y="1536"/>
              <a:ext cx="2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448" y="1392"/>
              <a:ext cx="89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c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C + </a:t>
              </a: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d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D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239" y="1392"/>
              <a:ext cx="86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 i="1" dirty="0" err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</a:t>
              </a:r>
              <a:r>
                <a:rPr lang="en-US" sz="2600" dirty="0" err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</a:t>
              </a:r>
              <a: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 + </a:t>
              </a:r>
              <a:r>
                <a:rPr lang="en-US" sz="2600" i="1" dirty="0" err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b</a:t>
              </a:r>
              <a:r>
                <a:rPr lang="en-US" sz="2600" dirty="0" err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B</a:t>
              </a:r>
              <a:endPara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</p:grp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460180" y="1447801"/>
            <a:ext cx="527900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 =</a:t>
            </a:r>
            <a:r>
              <a:rPr lang="en-US" sz="2600" i="1" dirty="0">
                <a:solidFill>
                  <a:srgbClr val="000000"/>
                </a:solidFill>
                <a:latin typeface="Arial"/>
              </a:rPr>
              <a:t> S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(products) </a:t>
            </a:r>
            <a:r>
              <a:rPr lang="en-US" sz="2600" dirty="0">
                <a:solidFill>
                  <a:srgbClr val="000000"/>
                </a:solidFill>
                <a:sym typeface="Symbol" charset="0"/>
              </a:rPr>
              <a:t>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600" i="1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(reactants)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27339" y="3581401"/>
            <a:ext cx="647965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 = [</a:t>
            </a:r>
            <a:r>
              <a:rPr lang="en-US" sz="2600" i="1" dirty="0" err="1">
                <a:solidFill>
                  <a:srgbClr val="000000"/>
                </a:solidFill>
                <a:latin typeface="Arial"/>
              </a:rPr>
              <a:t>cS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(C) + </a:t>
            </a:r>
            <a:r>
              <a:rPr lang="en-US" sz="2600" i="1" dirty="0" err="1">
                <a:solidFill>
                  <a:srgbClr val="000000"/>
                </a:solidFill>
                <a:latin typeface="Arial"/>
              </a:rPr>
              <a:t>dS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(D)] </a:t>
            </a:r>
            <a:r>
              <a:rPr lang="en-US" sz="2600" dirty="0">
                <a:solidFill>
                  <a:srgbClr val="000000"/>
                </a:solidFill>
                <a:latin typeface="Arial"/>
                <a:sym typeface="Symbol" charset="0"/>
              </a:rPr>
              <a:t>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 [</a:t>
            </a:r>
            <a:r>
              <a:rPr lang="en-US" sz="2600" i="1" dirty="0" err="1">
                <a:solidFill>
                  <a:srgbClr val="000000"/>
                </a:solidFill>
                <a:latin typeface="Arial"/>
              </a:rPr>
              <a:t>aS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(A) + </a:t>
            </a:r>
            <a:r>
              <a:rPr lang="en-US" sz="2600" i="1" dirty="0" err="1">
                <a:solidFill>
                  <a:srgbClr val="000000"/>
                </a:solidFill>
                <a:latin typeface="Arial"/>
              </a:rPr>
              <a:t>bS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(B)]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084237" y="4395630"/>
            <a:ext cx="168589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Arial"/>
                <a:ea typeface="MS PGothic" pitchFamily="34" charset="-128"/>
              </a:rPr>
              <a:t>Reactants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297228" y="4395630"/>
            <a:ext cx="150045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Arial"/>
                <a:ea typeface="MS PGothic" pitchFamily="34" charset="-128"/>
              </a:rPr>
              <a:t>Products</a:t>
            </a:r>
          </a:p>
        </p:txBody>
      </p:sp>
      <p:sp>
        <p:nvSpPr>
          <p:cNvPr id="14" name="AutoShape 11"/>
          <p:cNvSpPr>
            <a:spLocks/>
          </p:cNvSpPr>
          <p:nvPr/>
        </p:nvSpPr>
        <p:spPr bwMode="auto">
          <a:xfrm rot="16200000">
            <a:off x="7779848" y="3946030"/>
            <a:ext cx="301625" cy="537567"/>
          </a:xfrm>
          <a:prstGeom prst="leftBrace">
            <a:avLst>
              <a:gd name="adj1" fmla="val 7157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15" name="AutoShape 12"/>
          <p:cNvSpPr>
            <a:spLocks/>
          </p:cNvSpPr>
          <p:nvPr/>
        </p:nvSpPr>
        <p:spPr bwMode="auto">
          <a:xfrm rot="16200000">
            <a:off x="4938713" y="3950793"/>
            <a:ext cx="301625" cy="537567"/>
          </a:xfrm>
          <a:prstGeom prst="leftBrace">
            <a:avLst>
              <a:gd name="adj1" fmla="val 7245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246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Standard Molar Entropies and Standard Entropies of Reaction</a:t>
            </a:r>
            <a:endParaRPr lang="en-US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891748" y="1371601"/>
            <a:ext cx="8696739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Using standard entropies, calculate the standard entropy change for the decomposition of N</a:t>
            </a:r>
            <a:r>
              <a:rPr lang="en-US" sz="2600" baseline="-25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2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O</a:t>
            </a:r>
            <a:r>
              <a:rPr lang="en-US" sz="2600" baseline="-25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4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.</a:t>
            </a: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4022727" y="2438401"/>
            <a:ext cx="3405189" cy="492125"/>
            <a:chOff x="1244" y="1392"/>
            <a:chExt cx="2145" cy="310"/>
          </a:xfrm>
        </p:grpSpPr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2102" y="1536"/>
              <a:ext cx="2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2448" y="1392"/>
              <a:ext cx="94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 NO</a:t>
              </a:r>
              <a:r>
                <a:rPr lang="en-US" sz="260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g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1244" y="1392"/>
              <a:ext cx="84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N</a:t>
              </a:r>
              <a:r>
                <a:rPr lang="en-US" sz="260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O</a:t>
              </a:r>
              <a:r>
                <a:rPr lang="en-US" sz="260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4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g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</p:grp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594615" y="4311651"/>
            <a:ext cx="149752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Arial"/>
                <a:sym typeface="Symbol" charset="0"/>
              </a:rPr>
              <a:t>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 (1 </a:t>
            </a:r>
            <a:r>
              <a:rPr lang="en-US" sz="2600" dirty="0" err="1">
                <a:solidFill>
                  <a:srgbClr val="000000"/>
                </a:solidFill>
                <a:latin typeface="Arial"/>
              </a:rPr>
              <a:t>mol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514601" y="3276601"/>
            <a:ext cx="520046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 = 2 </a:t>
            </a:r>
            <a:r>
              <a:rPr lang="en-US" sz="2600" i="1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(NO</a:t>
            </a:r>
            <a:r>
              <a:rPr lang="en-US" sz="2600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600" i="1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)) </a:t>
            </a:r>
            <a:r>
              <a:rPr lang="en-US" sz="2600" dirty="0">
                <a:solidFill>
                  <a:srgbClr val="000000"/>
                </a:solidFill>
                <a:latin typeface="Arial"/>
                <a:sym typeface="Symbol" charset="0"/>
              </a:rPr>
              <a:t>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600" i="1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(N</a:t>
            </a:r>
            <a:r>
              <a:rPr lang="en-US" sz="2600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600" baseline="-25000" dirty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600" i="1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))</a:t>
            </a:r>
          </a:p>
        </p:txBody>
      </p: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8235685" y="4113216"/>
            <a:ext cx="1981200" cy="919163"/>
            <a:chOff x="3024" y="2927"/>
            <a:chExt cx="1248" cy="579"/>
          </a:xfrm>
        </p:grpSpPr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3027" y="3055"/>
              <a:ext cx="6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304.3</a:t>
              </a:r>
            </a:p>
          </p:txBody>
        </p:sp>
        <p:grpSp>
          <p:nvGrpSpPr>
            <p:cNvPr id="25" name="Group 12"/>
            <p:cNvGrpSpPr>
              <a:grpSpLocks/>
            </p:cNvGrpSpPr>
            <p:nvPr/>
          </p:nvGrpSpPr>
          <p:grpSpPr bwMode="auto">
            <a:xfrm>
              <a:off x="3598" y="2927"/>
              <a:ext cx="612" cy="579"/>
              <a:chOff x="4153" y="3119"/>
              <a:chExt cx="612" cy="579"/>
            </a:xfrm>
          </p:grpSpPr>
          <p:sp>
            <p:nvSpPr>
              <p:cNvPr id="27" name="Rectangle 13"/>
              <p:cNvSpPr>
                <a:spLocks noChangeArrowheads="1"/>
              </p:cNvSpPr>
              <p:nvPr/>
            </p:nvSpPr>
            <p:spPr bwMode="auto">
              <a:xfrm>
                <a:off x="4153" y="3407"/>
                <a:ext cx="61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K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mol</a:t>
                </a:r>
                <a:endParaRPr lang="en-US" sz="2400" dirty="0">
                  <a:solidFill>
                    <a:srgbClr val="000000"/>
                  </a:solidFill>
                  <a:latin typeface="Arial"/>
                  <a:ea typeface="MS PGothic" pitchFamily="34" charset="-128"/>
                </a:endParaRPr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>
                <a:off x="4351" y="3119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J</a:t>
                </a:r>
              </a:p>
            </p:txBody>
          </p:sp>
          <p:sp>
            <p:nvSpPr>
              <p:cNvPr id="29" name="Line 15"/>
              <p:cNvSpPr>
                <a:spLocks noChangeShapeType="1"/>
              </p:cNvSpPr>
              <p:nvPr/>
            </p:nvSpPr>
            <p:spPr bwMode="auto">
              <a:xfrm>
                <a:off x="4194" y="3408"/>
                <a:ext cx="5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" pitchFamily="18" charset="0"/>
                  <a:ea typeface="MS PGothic" pitchFamily="34" charset="-128"/>
                </a:endParaRPr>
              </a:p>
            </p:txBody>
          </p:sp>
        </p:grpSp>
        <p:sp>
          <p:nvSpPr>
            <p:cNvPr id="26" name="AutoShape 16"/>
            <p:cNvSpPr>
              <a:spLocks noChangeArrowheads="1"/>
            </p:cNvSpPr>
            <p:nvPr/>
          </p:nvSpPr>
          <p:spPr bwMode="auto">
            <a:xfrm>
              <a:off x="3024" y="3055"/>
              <a:ext cx="1248" cy="322"/>
            </a:xfrm>
            <a:prstGeom prst="bracketPair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" pitchFamily="18" charset="0"/>
                <a:ea typeface="MS PGothic" pitchFamily="34" charset="-128"/>
              </a:endParaRPr>
            </a:p>
          </p:txBody>
        </p:sp>
      </p:grp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2514600" y="5302251"/>
            <a:ext cx="251543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 = 175.7 J/K</a:t>
            </a:r>
          </a:p>
        </p:txBody>
      </p:sp>
      <p:grpSp>
        <p:nvGrpSpPr>
          <p:cNvPr id="31" name="Group 18"/>
          <p:cNvGrpSpPr>
            <a:grpSpLocks/>
          </p:cNvGrpSpPr>
          <p:nvPr/>
        </p:nvGrpSpPr>
        <p:grpSpPr bwMode="auto">
          <a:xfrm>
            <a:off x="4654830" y="4113216"/>
            <a:ext cx="1981200" cy="919163"/>
            <a:chOff x="3024" y="2927"/>
            <a:chExt cx="1248" cy="579"/>
          </a:xfrm>
        </p:grpSpPr>
        <p:sp>
          <p:nvSpPr>
            <p:cNvPr id="32" name="Rectangle 19"/>
            <p:cNvSpPr>
              <a:spLocks noChangeArrowheads="1"/>
            </p:cNvSpPr>
            <p:nvPr/>
          </p:nvSpPr>
          <p:spPr bwMode="auto">
            <a:xfrm>
              <a:off x="3027" y="3055"/>
              <a:ext cx="6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240.0</a:t>
              </a:r>
            </a:p>
          </p:txBody>
        </p:sp>
        <p:grpSp>
          <p:nvGrpSpPr>
            <p:cNvPr id="33" name="Group 20"/>
            <p:cNvGrpSpPr>
              <a:grpSpLocks/>
            </p:cNvGrpSpPr>
            <p:nvPr/>
          </p:nvGrpSpPr>
          <p:grpSpPr bwMode="auto">
            <a:xfrm>
              <a:off x="3598" y="2927"/>
              <a:ext cx="612" cy="579"/>
              <a:chOff x="4153" y="3119"/>
              <a:chExt cx="612" cy="579"/>
            </a:xfrm>
          </p:grpSpPr>
          <p:sp>
            <p:nvSpPr>
              <p:cNvPr id="35" name="Rectangle 21"/>
              <p:cNvSpPr>
                <a:spLocks noChangeArrowheads="1"/>
              </p:cNvSpPr>
              <p:nvPr/>
            </p:nvSpPr>
            <p:spPr bwMode="auto">
              <a:xfrm>
                <a:off x="4153" y="3407"/>
                <a:ext cx="61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K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mol</a:t>
                </a:r>
                <a:endParaRPr lang="en-US" sz="2400" dirty="0">
                  <a:solidFill>
                    <a:srgbClr val="000000"/>
                  </a:solidFill>
                  <a:latin typeface="Arial"/>
                  <a:ea typeface="MS PGothic" pitchFamily="34" charset="-128"/>
                </a:endParaRPr>
              </a:p>
            </p:txBody>
          </p:sp>
          <p:sp>
            <p:nvSpPr>
              <p:cNvPr id="36" name="Rectangle 22"/>
              <p:cNvSpPr>
                <a:spLocks noChangeArrowheads="1"/>
              </p:cNvSpPr>
              <p:nvPr/>
            </p:nvSpPr>
            <p:spPr bwMode="auto">
              <a:xfrm>
                <a:off x="4351" y="3119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J</a:t>
                </a:r>
              </a:p>
            </p:txBody>
          </p:sp>
          <p:sp>
            <p:nvSpPr>
              <p:cNvPr id="37" name="Line 23"/>
              <p:cNvSpPr>
                <a:spLocks noChangeShapeType="1"/>
              </p:cNvSpPr>
              <p:nvPr/>
            </p:nvSpPr>
            <p:spPr bwMode="auto">
              <a:xfrm>
                <a:off x="4194" y="3408"/>
                <a:ext cx="5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" pitchFamily="18" charset="0"/>
                  <a:ea typeface="MS PGothic" pitchFamily="34" charset="-128"/>
                </a:endParaRPr>
              </a:p>
            </p:txBody>
          </p:sp>
        </p:grpSp>
        <p:sp>
          <p:nvSpPr>
            <p:cNvPr id="34" name="AutoShape 24"/>
            <p:cNvSpPr>
              <a:spLocks noChangeArrowheads="1"/>
            </p:cNvSpPr>
            <p:nvPr/>
          </p:nvSpPr>
          <p:spPr bwMode="auto">
            <a:xfrm>
              <a:off x="3024" y="3055"/>
              <a:ext cx="1248" cy="322"/>
            </a:xfrm>
            <a:prstGeom prst="bracketPair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" pitchFamily="18" charset="0"/>
                <a:ea typeface="MS PGothic" pitchFamily="34" charset="-128"/>
              </a:endParaRPr>
            </a:p>
          </p:txBody>
        </p:sp>
      </p:grp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2514600" y="4311651"/>
            <a:ext cx="214033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 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= (2 </a:t>
            </a:r>
            <a:r>
              <a:rPr lang="en-US" sz="2600" dirty="0" err="1">
                <a:solidFill>
                  <a:srgbClr val="000000"/>
                </a:solidFill>
                <a:latin typeface="Arial"/>
              </a:rPr>
              <a:t>mol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39" name="AutoShape 26"/>
          <p:cNvSpPr>
            <a:spLocks noChangeArrowheads="1"/>
          </p:cNvSpPr>
          <p:nvPr/>
        </p:nvSpPr>
        <p:spPr bwMode="auto">
          <a:xfrm>
            <a:off x="3479249" y="5307211"/>
            <a:ext cx="1524000" cy="510778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0162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Entropy and the Second Law of Thermodynamics</a:t>
            </a:r>
            <a:endParaRPr lang="en-US" dirty="0"/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900033" y="1414463"/>
            <a:ext cx="876300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First Law of Thermodynamics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: In any process, spontaneous or nonspontaneous, the total energy of a system and its surroundings is constant.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Second Law of Thermodynamics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: In any 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spontaneous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process, the total entropy of a system and its surroundings always increases.</a:t>
            </a:r>
          </a:p>
        </p:txBody>
      </p:sp>
    </p:spTree>
    <p:extLst>
      <p:ext uri="{BB962C8B-B14F-4D97-AF65-F5344CB8AC3E}">
        <p14:creationId xmlns:p14="http://schemas.microsoft.com/office/powerpoint/2010/main" val="1141522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Entropy and the Second Law of Thermodynamics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9364" y="3549650"/>
            <a:ext cx="757771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altLang="en-US" sz="2600" b="1" i="1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S</a:t>
            </a:r>
            <a:r>
              <a:rPr lang="en-US" altLang="en-US" sz="2600" b="1" baseline="-250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total</a:t>
            </a:r>
            <a:r>
              <a:rPr lang="en-US" altLang="en-US" sz="26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&gt; 0</a:t>
            </a:r>
            <a:r>
              <a:rPr lang="en-US" alt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	The reaction is spontaneous.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6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altLang="en-US" sz="2600" b="1" i="1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S</a:t>
            </a:r>
            <a:r>
              <a:rPr lang="en-US" altLang="en-US" sz="2600" b="1" baseline="-250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total</a:t>
            </a:r>
            <a:r>
              <a:rPr lang="en-US" altLang="en-US" sz="26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&lt; 0</a:t>
            </a:r>
            <a:r>
              <a:rPr lang="en-US" alt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	The reaction is nonspontaneous.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6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altLang="en-US" sz="2600" b="1" i="1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S</a:t>
            </a:r>
            <a:r>
              <a:rPr lang="en-US" altLang="en-US" sz="2600" b="1" baseline="-250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total</a:t>
            </a:r>
            <a:r>
              <a:rPr lang="en-US" altLang="en-US" sz="26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0</a:t>
            </a:r>
            <a:r>
              <a:rPr lang="en-US" alt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	The reaction mixture is at equilibrium.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994150" y="2635250"/>
            <a:ext cx="34483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altLang="en-US" sz="2600" i="1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S</a:t>
            </a:r>
            <a:r>
              <a:rPr lang="en-US" altLang="en-US" sz="2600" baseline="-250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total</a:t>
            </a:r>
            <a:r>
              <a:rPr lang="en-US" alt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</a:t>
            </a:r>
            <a:r>
              <a:rPr lang="en-US" altLang="en-US" sz="2800" dirty="0" err="1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altLang="en-US" sz="2600" i="1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S</a:t>
            </a:r>
            <a:r>
              <a:rPr lang="en-US" altLang="en-US" sz="2600" baseline="-250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sys</a:t>
            </a:r>
            <a:r>
              <a:rPr lang="en-US" alt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+ </a:t>
            </a:r>
            <a:r>
              <a:rPr lang="en-US" altLang="en-US" sz="2800" dirty="0" err="1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altLang="en-US" sz="2600" i="1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S</a:t>
            </a:r>
            <a:r>
              <a:rPr lang="en-US" altLang="en-US" sz="2600" baseline="-250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surr</a:t>
            </a:r>
            <a:endParaRPr lang="en-US" altLang="en-US" sz="26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524500" y="2137603"/>
            <a:ext cx="4778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or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994150" y="1600200"/>
            <a:ext cx="47211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altLang="en-US" sz="2600" i="1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S</a:t>
            </a:r>
            <a:r>
              <a:rPr lang="en-US" altLang="en-US" sz="2600" baseline="-250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total</a:t>
            </a:r>
            <a:r>
              <a:rPr lang="en-US" alt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</a:t>
            </a:r>
            <a:r>
              <a:rPr lang="en-US" altLang="en-US" sz="2800" dirty="0" err="1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altLang="en-US" sz="2600" i="1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S</a:t>
            </a:r>
            <a:r>
              <a:rPr lang="en-US" altLang="en-US" sz="2600" baseline="-250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system</a:t>
            </a:r>
            <a:r>
              <a:rPr lang="en-US" alt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+ </a:t>
            </a:r>
            <a:r>
              <a:rPr lang="en-US" altLang="en-US" sz="2800" dirty="0" err="1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altLang="en-US" sz="2600" i="1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S</a:t>
            </a:r>
            <a:r>
              <a:rPr lang="en-US" altLang="en-US" sz="2600" baseline="-250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surroundings</a:t>
            </a:r>
            <a:endParaRPr lang="en-US" altLang="en-US" sz="26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1941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Entropy and the Second Law of Thermodynamics</a:t>
            </a:r>
            <a:endParaRPr lang="en-US" dirty="0"/>
          </a:p>
        </p:txBody>
      </p: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8326672" y="3961774"/>
            <a:ext cx="1976440" cy="993778"/>
            <a:chOff x="2304" y="3081"/>
            <a:chExt cx="1245" cy="626"/>
          </a:xfrm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304" y="3221"/>
              <a:ext cx="875" cy="33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 err="1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D</a:t>
              </a:r>
              <a:r>
                <a:rPr lang="en-US" sz="2600" i="1" dirty="0" err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S</a:t>
              </a:r>
              <a:r>
                <a:rPr lang="en-US" sz="2600" baseline="-25000" dirty="0" err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surr</a:t>
              </a:r>
              <a: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 = </a:t>
              </a:r>
            </a:p>
          </p:txBody>
        </p:sp>
        <p:grpSp>
          <p:nvGrpSpPr>
            <p:cNvPr id="17" name="Group 12"/>
            <p:cNvGrpSpPr>
              <a:grpSpLocks/>
            </p:cNvGrpSpPr>
            <p:nvPr/>
          </p:nvGrpSpPr>
          <p:grpSpPr bwMode="auto">
            <a:xfrm>
              <a:off x="2969" y="3081"/>
              <a:ext cx="580" cy="626"/>
              <a:chOff x="3481" y="3081"/>
              <a:chExt cx="580" cy="626"/>
            </a:xfrm>
          </p:grpSpPr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3677" y="3397"/>
                <a:ext cx="245" cy="3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 i="1" dirty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T</a:t>
                </a:r>
                <a:endPara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endParaRPr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3481" y="3081"/>
                <a:ext cx="580" cy="33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 dirty="0">
                    <a:solidFill>
                      <a:srgbClr val="000000"/>
                    </a:solidFill>
                    <a:latin typeface="Arial"/>
                    <a:ea typeface="MS PGothic" pitchFamily="34" charset="-128"/>
                    <a:sym typeface="Symbol" charset="0"/>
                  </a:rPr>
                  <a:t></a:t>
                </a:r>
                <a:r>
                  <a:rPr lang="en-US" sz="2600" dirty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 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Symbol" pitchFamily="18" charset="2"/>
                    <a:ea typeface="MS PGothic" pitchFamily="34" charset="-128"/>
                  </a:rPr>
                  <a:t>D</a:t>
                </a:r>
                <a:r>
                  <a:rPr lang="en-US" sz="2600" i="1" dirty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H</a:t>
                </a:r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3642" y="3408"/>
                <a:ext cx="40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endParaRPr>
              </a:p>
            </p:txBody>
          </p:sp>
        </p:grpSp>
      </p:grpSp>
      <p:pic>
        <p:nvPicPr>
          <p:cNvPr id="23" name="Picture 22" descr="17_10_Figu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6"/>
          <a:stretch/>
        </p:blipFill>
        <p:spPr>
          <a:xfrm>
            <a:off x="1882926" y="2181306"/>
            <a:ext cx="5734470" cy="2940622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C06A9DCF-08B7-5F15-C817-BABC31417F34}"/>
              </a:ext>
            </a:extLst>
          </p:cNvPr>
          <p:cNvSpPr/>
          <p:nvPr/>
        </p:nvSpPr>
        <p:spPr bwMode="auto">
          <a:xfrm>
            <a:off x="8015591" y="4017522"/>
            <a:ext cx="2652409" cy="99222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00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653528" y="6283204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תרמודינמקה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B3A9A7-A052-4E24-889D-5886FDC4B3E5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8516" y="158496"/>
            <a:ext cx="8834437" cy="819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Gibbs Free Energy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05028" y="1034796"/>
            <a:ext cx="9026525" cy="14605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Neither entropy (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), nor enthalpy (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), alone can predict whether a reaction is product favored.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Spontaneous (product favored) reactions can: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81231" y="2550865"/>
            <a:ext cx="7891463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0988" indent="-280988" algn="l">
              <a:defRPr sz="2400">
                <a:solidFill>
                  <a:schemeClr val="tx1"/>
                </a:solidFill>
                <a:latin typeface="Arial" charset="0"/>
              </a:defRPr>
            </a:lvl1pPr>
            <a:lvl2pPr algn="l"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0988" marR="0" lvl="0" indent="-280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94E9D"/>
              </a:buClr>
              <a:buSzPct val="95000"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 exothermic or endothermic.</a:t>
            </a:r>
          </a:p>
          <a:p>
            <a:pPr marL="280988" marR="0" lvl="0" indent="-280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94E9D"/>
              </a:buClr>
              <a:buSzPct val="95000"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Increase or decrease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en-US" alt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system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43130" y="4030415"/>
            <a:ext cx="898842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194E9D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94E9D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4E9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Gibbs free energy (G)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combines H and 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94E9D"/>
              </a:buClr>
              <a:buSzPct val="85000"/>
              <a:buFont typeface="Arial" charset="0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94E9D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Δ</a:t>
            </a:r>
            <a:r>
              <a:rPr kumimoji="0" lang="en-US" alt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4E9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does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predict if a reaction is product favored or not.</a:t>
            </a:r>
          </a:p>
        </p:txBody>
      </p:sp>
    </p:spTree>
    <p:extLst>
      <p:ext uri="{BB962C8B-B14F-4D97-AF65-F5344CB8AC3E}">
        <p14:creationId xmlns:p14="http://schemas.microsoft.com/office/powerpoint/2010/main" val="255531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Free Energy</a:t>
            </a:r>
            <a:endParaRPr lang="en-U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534476" y="2438400"/>
            <a:ext cx="757771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b="1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G</a:t>
            </a:r>
            <a:r>
              <a:rPr lang="en-US" sz="26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&lt; 0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	The reaction is spontaneous.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b="1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G</a:t>
            </a:r>
            <a:r>
              <a:rPr lang="en-US" sz="26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&gt; 0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	The reaction is nonspontaneous.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b="1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G</a:t>
            </a:r>
            <a:r>
              <a:rPr lang="en-US" sz="26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0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	The reaction mixture is at equilibrium.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233647" y="1215795"/>
            <a:ext cx="2862353" cy="5232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</a:t>
            </a: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H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charset="0"/>
              </a:rPr>
              <a:t>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T</a:t>
            </a: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S</a:t>
            </a:r>
            <a:endParaRPr lang="en-US" sz="26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1595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653528" y="6354228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תרמודינמקה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B3A9A7-A052-4E24-889D-5886FDC4B3E5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466787" y="1152486"/>
            <a:ext cx="3417999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Δ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Δ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Δ</a:t>
            </a:r>
            <a:r>
              <a:rPr kumimoji="0" 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10412" y="1970220"/>
          <a:ext cx="8680154" cy="391363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96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3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solidFill>
                            <a:schemeClr val="bg1"/>
                          </a:solidFill>
                        </a:rPr>
                        <a:t>Δ</a:t>
                      </a:r>
                      <a:r>
                        <a:rPr lang="en-US" sz="2400" b="0" baseline="-25000" dirty="0" err="1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b="0" i="1" dirty="0" err="1">
                          <a:solidFill>
                            <a:schemeClr val="bg1"/>
                          </a:solidFill>
                        </a:rPr>
                        <a:t>H</a:t>
                      </a:r>
                      <a:endParaRPr lang="en-US" sz="2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E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solidFill>
                            <a:schemeClr val="bg1"/>
                          </a:solidFill>
                        </a:rPr>
                        <a:t>Δ</a:t>
                      </a:r>
                      <a:r>
                        <a:rPr lang="en-US" sz="2400" b="0" baseline="-25000" dirty="0" err="1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2400" b="0" i="1" dirty="0" err="1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sz="2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E9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Product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 Favored?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E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Comments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E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Low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0" i="1" baseline="0" dirty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94E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High </a:t>
                      </a:r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94E9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 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sz="2400" dirty="0"/>
                        <a:t>&gt; 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343400" marR="0" indent="-4343400" algn="l" defTabSz="461963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9063" algn="l"/>
                          <a:tab pos="1084263" algn="l"/>
                          <a:tab pos="1998663" algn="l"/>
                          <a:tab pos="3030538" algn="l"/>
                          <a:tab pos="4343400" algn="l"/>
                        </a:tabLst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exothermic; disorder increase</a:t>
                      </a:r>
                      <a:r>
                        <a:rPr lang="en-US" sz="2400" dirty="0"/>
                        <a:t> </a:t>
                      </a:r>
                    </a:p>
                    <a:p>
                      <a:pPr marL="4343400" marR="0" indent="-4343400" algn="l" defTabSz="461963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9063" algn="l"/>
                          <a:tab pos="1084263" algn="l"/>
                          <a:tab pos="1998663" algn="l"/>
                          <a:tab pos="3030538" algn="l"/>
                          <a:tab pos="4343400" algn="l"/>
                        </a:tabLst>
                        <a:defRPr/>
                      </a:pPr>
                      <a:r>
                        <a:rPr lang="en-US" sz="2400" dirty="0">
                          <a:solidFill>
                            <a:srgbClr val="194E9D"/>
                          </a:solidFill>
                          <a:effectLst/>
                        </a:rPr>
                        <a:t>always</a:t>
                      </a:r>
                      <a:r>
                        <a:rPr lang="en-US" sz="2400" dirty="0"/>
                        <a:t> possible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343400" marR="0" indent="-4343400" algn="l" defTabSz="461963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9063" algn="l"/>
                          <a:tab pos="1084263" algn="l"/>
                          <a:tab pos="1998663" algn="l"/>
                          <a:tab pos="3030538" algn="l"/>
                          <a:tab pos="4343400" algn="l"/>
                        </a:tabLst>
                        <a:defRPr/>
                      </a:pPr>
                      <a:r>
                        <a:rPr lang="en-US" sz="2400" dirty="0"/>
                        <a:t>exothermic; disorder decrease </a:t>
                      </a:r>
                    </a:p>
                    <a:p>
                      <a:pPr marL="4343400" marR="0" indent="-4343400" algn="l" defTabSz="461963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9063" algn="l"/>
                          <a:tab pos="1084263" algn="l"/>
                          <a:tab pos="1998663" algn="l"/>
                          <a:tab pos="3030538" algn="l"/>
                          <a:tab pos="4343400" algn="l"/>
                        </a:tabLst>
                        <a:defRPr/>
                      </a:pPr>
                      <a:r>
                        <a:rPr lang="en-US" sz="2400" dirty="0"/>
                        <a:t>possible at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>
                          <a:solidFill>
                            <a:srgbClr val="194E9D"/>
                          </a:solidFill>
                          <a:effectLst/>
                        </a:rPr>
                        <a:t>low </a:t>
                      </a:r>
                      <a:r>
                        <a:rPr lang="en-US" sz="2400" i="1" baseline="0" dirty="0">
                          <a:solidFill>
                            <a:srgbClr val="194E9D"/>
                          </a:solidFill>
                          <a:effectLst/>
                        </a:rPr>
                        <a:t>T</a:t>
                      </a:r>
                      <a:endParaRPr lang="en-US" sz="2400" i="1" dirty="0">
                        <a:solidFill>
                          <a:srgbClr val="194E9D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sz="2400" dirty="0"/>
                        <a:t>&gt;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endothermic; disorder increase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possible at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>
                          <a:solidFill>
                            <a:srgbClr val="194E9D"/>
                          </a:solidFill>
                          <a:effectLst/>
                        </a:rPr>
                        <a:t>high </a:t>
                      </a:r>
                      <a:r>
                        <a:rPr lang="en-US" sz="2400" i="1" baseline="0" dirty="0">
                          <a:solidFill>
                            <a:srgbClr val="194E9D"/>
                          </a:solidFill>
                          <a:effectLst/>
                        </a:rPr>
                        <a:t>T</a:t>
                      </a:r>
                      <a:endParaRPr lang="en-US" sz="2400" i="1" dirty="0">
                        <a:solidFill>
                          <a:srgbClr val="194E9D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endothermic; disorder decrease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>
                          <a:solidFill>
                            <a:srgbClr val="194E9D"/>
                          </a:solidFill>
                          <a:effectLst/>
                        </a:rPr>
                        <a:t>never occurs</a:t>
                      </a:r>
                      <a:endParaRPr lang="en-US" sz="2400" i="1" dirty="0">
                        <a:solidFill>
                          <a:srgbClr val="194E9D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356129" y="0"/>
            <a:ext cx="8834437" cy="819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Effect of </a:t>
            </a:r>
            <a:r>
              <a:rPr kumimoji="0" lang="en-US" altLang="en-US" sz="36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T</a:t>
            </a:r>
            <a:r>
              <a: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on Reaction Direction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2910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Standard Free-Energy Changes for Reactions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745039" y="3397250"/>
            <a:ext cx="28969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</a:t>
            </a: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H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charset="0"/>
              </a:rPr>
              <a:t>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T</a:t>
            </a: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S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endParaRPr lang="en-US" sz="2600" baseline="300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1687" y="1476376"/>
            <a:ext cx="855759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Thermodynamic Standard State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: Most stable form of a substance at 1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atm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pressure and at a specified temperature, usually 25 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C; 1 M concentration for all substances in solution</a:t>
            </a:r>
          </a:p>
        </p:txBody>
      </p:sp>
    </p:spTree>
    <p:extLst>
      <p:ext uri="{BB962C8B-B14F-4D97-AF65-F5344CB8AC3E}">
        <p14:creationId xmlns:p14="http://schemas.microsoft.com/office/powerpoint/2010/main" val="411888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A9A7-A052-4E24-889D-5886FDC4B3E5}" type="slidenum">
              <a:rPr lang="he-IL" smtClean="0"/>
              <a:t>2</a:t>
            </a:fld>
            <a:endParaRPr lang="he-IL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57784" y="173736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Entropy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14984" y="1316736"/>
            <a:ext cx="830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Entropy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can be thought of as a measure of the randomness of a system.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It is a state function: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It can be found by heat transfer from surroundings at a given temperature: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	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85" y="3170936"/>
            <a:ext cx="2960371" cy="35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84" y="4898136"/>
            <a:ext cx="3489960" cy="6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8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Standard Free-Energy Changes for Reactions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91749" y="1447801"/>
            <a:ext cx="817659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Calculate the standard free-energy change at 25 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C for the Haber synthesis of ammonia using the given values for the standard enthalpy and standard entropy changes:</a:t>
            </a:r>
            <a:endParaRPr lang="en-US" sz="2600" baseline="-250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259843" y="3768585"/>
            <a:ext cx="27142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S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charset="0"/>
              </a:rPr>
              <a:t>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198.7 J/K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2553455" y="3157539"/>
            <a:ext cx="4405314" cy="492125"/>
            <a:chOff x="602" y="1392"/>
            <a:chExt cx="2775" cy="310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2102" y="1536"/>
              <a:ext cx="2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448" y="1392"/>
              <a:ext cx="92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 NH</a:t>
              </a:r>
              <a:r>
                <a:rPr lang="en-US" sz="260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3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g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602" y="1392"/>
              <a:ext cx="150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N</a:t>
              </a:r>
              <a:r>
                <a:rPr lang="en-US" sz="260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g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+ 3 H</a:t>
              </a:r>
              <a:r>
                <a:rPr lang="en-US" sz="260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g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8734488" y="5672139"/>
            <a:ext cx="173156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Arial"/>
                <a:ea typeface="MS PGothic" pitchFamily="34" charset="-128"/>
              </a:rPr>
              <a:t>= </a:t>
            </a:r>
            <a:r>
              <a:rPr lang="en-US" sz="2600">
                <a:solidFill>
                  <a:srgbClr val="000000"/>
                </a:solidFill>
                <a:latin typeface="Arial"/>
                <a:ea typeface="MS PGothic" pitchFamily="34" charset="-128"/>
                <a:sym typeface="Symbol" charset="0"/>
              </a:rPr>
              <a:t></a:t>
            </a:r>
            <a:r>
              <a:rPr lang="en-US" sz="2600">
                <a:solidFill>
                  <a:srgbClr val="000000"/>
                </a:solidFill>
                <a:latin typeface="Arial"/>
                <a:ea typeface="MS PGothic" pitchFamily="34" charset="-128"/>
              </a:rPr>
              <a:t>33.0 kJ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259843" y="3157539"/>
            <a:ext cx="23968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H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charset="0"/>
              </a:rPr>
              <a:t>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92.2 kJ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444751" y="4605338"/>
            <a:ext cx="28969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= </a:t>
            </a: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H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charset="0"/>
              </a:rPr>
              <a:t>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T</a:t>
            </a: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S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endParaRPr lang="en-US" sz="26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7585075" y="5426071"/>
            <a:ext cx="1185862" cy="976311"/>
            <a:chOff x="3914" y="3301"/>
            <a:chExt cx="747" cy="615"/>
          </a:xfrm>
        </p:grpSpPr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914" y="3606"/>
              <a:ext cx="74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1000 J</a:t>
              </a: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3971" y="3617"/>
              <a:ext cx="63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4037" y="3301"/>
              <a:ext cx="50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1 kJ</a:t>
              </a:r>
            </a:p>
          </p:txBody>
        </p:sp>
      </p:grp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5935867" y="5426071"/>
            <a:ext cx="1463675" cy="976311"/>
            <a:chOff x="2767" y="3301"/>
            <a:chExt cx="922" cy="615"/>
          </a:xfrm>
        </p:grpSpPr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100" y="3606"/>
              <a:ext cx="25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K</a:t>
              </a: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852" y="3617"/>
              <a:ext cx="74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767" y="3301"/>
              <a:ext cx="92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  <a:sym typeface="Symbol" charset="0"/>
                </a:rPr>
                <a:t>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198.7 J</a:t>
              </a:r>
            </a:p>
          </p:txBody>
        </p:sp>
      </p:grp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602861" y="5654518"/>
            <a:ext cx="5180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  <a:cs typeface="Arial" charset="0"/>
              </a:rPr>
              <a:t>×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7126861" y="5654518"/>
            <a:ext cx="5180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  <a:cs typeface="Arial" charset="0"/>
              </a:rPr>
              <a:t>×</a:t>
            </a: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4802874" y="5645349"/>
            <a:ext cx="3968063" cy="510778"/>
          </a:xfrm>
          <a:prstGeom prst="bracketPair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145591" y="5683250"/>
            <a:ext cx="36583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charset="0"/>
              </a:rPr>
              <a:t>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92.2 kJ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charset="0"/>
              </a:rPr>
              <a:t>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298 K</a:t>
            </a:r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auto">
          <a:xfrm>
            <a:off x="9073248" y="5683449"/>
            <a:ext cx="1383738" cy="510778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4388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Standard Free Energies of Formation</a:t>
            </a:r>
            <a:endParaRPr lang="en-US" dirty="0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077808" y="1616076"/>
            <a:ext cx="610455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 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= </a:t>
            </a:r>
            <a:r>
              <a:rPr lang="en-US" altLang="en-US" sz="26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600" i="1" dirty="0" err="1">
                <a:solidFill>
                  <a:srgbClr val="000000"/>
                </a:solidFill>
                <a:latin typeface="Arial"/>
              </a:rPr>
              <a:t>G</a:t>
            </a:r>
            <a:r>
              <a:rPr lang="en-US" sz="260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baseline="-25000" dirty="0" err="1">
                <a:solidFill>
                  <a:srgbClr val="000000"/>
                </a:solidFill>
                <a:latin typeface="Arial"/>
              </a:rPr>
              <a:t>f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 (products) </a:t>
            </a:r>
            <a:r>
              <a:rPr lang="en-US" sz="2600" dirty="0">
                <a:solidFill>
                  <a:srgbClr val="000000"/>
                </a:solidFill>
                <a:latin typeface="Arial"/>
                <a:sym typeface="Symbol" charset="0"/>
              </a:rPr>
              <a:t>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600" i="1" dirty="0" err="1">
                <a:solidFill>
                  <a:srgbClr val="000000"/>
                </a:solidFill>
                <a:latin typeface="Arial"/>
              </a:rPr>
              <a:t>G</a:t>
            </a:r>
            <a:r>
              <a:rPr lang="en-US" sz="260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baseline="-25000" dirty="0" err="1">
                <a:solidFill>
                  <a:srgbClr val="000000"/>
                </a:solidFill>
                <a:latin typeface="Arial"/>
              </a:rPr>
              <a:t>f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 (reactants)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004396" y="3505201"/>
            <a:ext cx="842249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 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= [</a:t>
            </a:r>
            <a:r>
              <a:rPr lang="en-US" sz="2600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altLang="en-US" sz="26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600" dirty="0" err="1">
                <a:solidFill>
                  <a:srgbClr val="000000"/>
                </a:solidFill>
                <a:latin typeface="Arial"/>
              </a:rPr>
              <a:t>G</a:t>
            </a:r>
            <a:r>
              <a:rPr lang="en-US" sz="260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baseline="-25000" dirty="0" err="1">
                <a:solidFill>
                  <a:srgbClr val="000000"/>
                </a:solidFill>
                <a:latin typeface="Arial"/>
              </a:rPr>
              <a:t>f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 (C) + </a:t>
            </a:r>
            <a:r>
              <a:rPr lang="en-US" sz="2600" i="1" dirty="0" err="1">
                <a:solidFill>
                  <a:srgbClr val="000000"/>
                </a:solidFill>
                <a:latin typeface="Arial"/>
              </a:rPr>
              <a:t>d</a:t>
            </a:r>
            <a:r>
              <a:rPr lang="en-US" altLang="en-US" sz="26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600" dirty="0" err="1">
                <a:solidFill>
                  <a:srgbClr val="000000"/>
                </a:solidFill>
                <a:latin typeface="Arial"/>
              </a:rPr>
              <a:t>G</a:t>
            </a:r>
            <a:r>
              <a:rPr lang="en-US" sz="260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baseline="-25000" dirty="0" err="1">
                <a:solidFill>
                  <a:srgbClr val="000000"/>
                </a:solidFill>
                <a:latin typeface="Arial"/>
              </a:rPr>
              <a:t>f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 (D)] </a:t>
            </a:r>
            <a:r>
              <a:rPr lang="en-US" sz="2600" dirty="0">
                <a:solidFill>
                  <a:srgbClr val="000000"/>
                </a:solidFill>
                <a:latin typeface="Arial"/>
                <a:sym typeface="Symbol" charset="0"/>
              </a:rPr>
              <a:t>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 [</a:t>
            </a:r>
            <a:r>
              <a:rPr lang="en-US" sz="2600" i="1" dirty="0" err="1">
                <a:solidFill>
                  <a:srgbClr val="000000"/>
                </a:solidFill>
                <a:latin typeface="Arial"/>
              </a:rPr>
              <a:t>a</a:t>
            </a:r>
            <a:r>
              <a:rPr lang="en-US" altLang="en-US" sz="26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600" dirty="0" err="1">
                <a:solidFill>
                  <a:srgbClr val="000000"/>
                </a:solidFill>
                <a:latin typeface="Arial"/>
              </a:rPr>
              <a:t>G</a:t>
            </a:r>
            <a:r>
              <a:rPr lang="en-US" sz="260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baseline="-25000" dirty="0" err="1">
                <a:solidFill>
                  <a:srgbClr val="000000"/>
                </a:solidFill>
                <a:latin typeface="Arial"/>
              </a:rPr>
              <a:t>f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 (A) + </a:t>
            </a:r>
            <a:r>
              <a:rPr lang="en-US" sz="2600" i="1" dirty="0" err="1">
                <a:solidFill>
                  <a:srgbClr val="000000"/>
                </a:solidFill>
                <a:latin typeface="Arial"/>
              </a:rPr>
              <a:t>b</a:t>
            </a:r>
            <a:r>
              <a:rPr lang="en-US" altLang="en-US" sz="26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600" dirty="0" err="1">
                <a:solidFill>
                  <a:srgbClr val="000000"/>
                </a:solidFill>
                <a:latin typeface="Arial"/>
              </a:rPr>
              <a:t>G</a:t>
            </a:r>
            <a:r>
              <a:rPr lang="en-US" sz="260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baseline="-25000" dirty="0" err="1">
                <a:solidFill>
                  <a:srgbClr val="000000"/>
                </a:solidFill>
                <a:latin typeface="Arial"/>
              </a:rPr>
              <a:t>f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 (B)]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7516569" y="4319430"/>
            <a:ext cx="168589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Reactants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939424" y="4319430"/>
            <a:ext cx="150045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Arial"/>
                <a:ea typeface="MS PGothic" pitchFamily="34" charset="-128"/>
              </a:rPr>
              <a:t>Products</a:t>
            </a:r>
          </a:p>
        </p:txBody>
      </p:sp>
      <p:sp>
        <p:nvSpPr>
          <p:cNvPr id="32" name="AutoShape 7"/>
          <p:cNvSpPr>
            <a:spLocks/>
          </p:cNvSpPr>
          <p:nvPr/>
        </p:nvSpPr>
        <p:spPr bwMode="auto">
          <a:xfrm rot="16200000">
            <a:off x="8137438" y="3857130"/>
            <a:ext cx="301625" cy="537567"/>
          </a:xfrm>
          <a:prstGeom prst="leftBrace">
            <a:avLst>
              <a:gd name="adj1" fmla="val 9175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33" name="AutoShape 8"/>
          <p:cNvSpPr>
            <a:spLocks/>
          </p:cNvSpPr>
          <p:nvPr/>
        </p:nvSpPr>
        <p:spPr bwMode="auto">
          <a:xfrm rot="16200000">
            <a:off x="4560627" y="3861893"/>
            <a:ext cx="301625" cy="537567"/>
          </a:xfrm>
          <a:prstGeom prst="leftBrace">
            <a:avLst>
              <a:gd name="adj1" fmla="val 9618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18" charset="0"/>
              <a:ea typeface="MS PGothic" pitchFamily="34" charset="-128"/>
            </a:endParaRPr>
          </a:p>
        </p:txBody>
      </p:sp>
      <p:grpSp>
        <p:nvGrpSpPr>
          <p:cNvPr id="34" name="Group 9"/>
          <p:cNvGrpSpPr>
            <a:grpSpLocks/>
          </p:cNvGrpSpPr>
          <p:nvPr/>
        </p:nvGrpSpPr>
        <p:grpSpPr bwMode="auto">
          <a:xfrm>
            <a:off x="5595583" y="2508251"/>
            <a:ext cx="3335338" cy="492125"/>
            <a:chOff x="1238" y="1392"/>
            <a:chExt cx="2101" cy="310"/>
          </a:xfrm>
        </p:grpSpPr>
        <p:sp>
          <p:nvSpPr>
            <p:cNvPr id="35" name="Line 10"/>
            <p:cNvSpPr>
              <a:spLocks noChangeShapeType="1"/>
            </p:cNvSpPr>
            <p:nvPr/>
          </p:nvSpPr>
          <p:spPr bwMode="auto">
            <a:xfrm>
              <a:off x="2102" y="1536"/>
              <a:ext cx="2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2448" y="1392"/>
              <a:ext cx="89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c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C + </a:t>
              </a: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d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D</a:t>
              </a:r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1238" y="1392"/>
              <a:ext cx="86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 + </a:t>
              </a: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b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1484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Standard Free Energies of Formation</a:t>
            </a:r>
            <a:endParaRPr lang="en-US" dirty="0"/>
          </a:p>
        </p:txBody>
      </p:sp>
      <p:pic>
        <p:nvPicPr>
          <p:cNvPr id="2" name="Picture 1" descr="17_03_Ta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7"/>
          <a:stretch/>
        </p:blipFill>
        <p:spPr>
          <a:xfrm>
            <a:off x="1869121" y="1907891"/>
            <a:ext cx="8534400" cy="2993146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6C2080B-238B-991B-0BA1-6FCE1D27E299}"/>
              </a:ext>
            </a:extLst>
          </p:cNvPr>
          <p:cNvSpPr txBox="1"/>
          <p:nvPr/>
        </p:nvSpPr>
        <p:spPr>
          <a:xfrm>
            <a:off x="250054" y="5433121"/>
            <a:ext cx="116918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 with standard enthalpy change, standard free energy change is with respect to the substance’s elements, which are assigned a value of 0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4806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653528" y="6283204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תרמודינמקה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279928" y="6288204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B3A9A7-A052-4E24-889D-5886FDC4B3E5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14568" y="943356"/>
            <a:ext cx="8237537" cy="115093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Calculate </a:t>
            </a:r>
            <a:r>
              <a:rPr kumimoji="0" lang="el-G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Δ</a:t>
            </a:r>
            <a:r>
              <a:rPr kumimoji="0" lang="en-US" altLang="en-US" sz="28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  <a:r>
              <a:rPr kumimoji="0" lang="en-US" alt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°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the following reaction at 25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°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 		       CO(g)   +  2 H</a:t>
            </a:r>
            <a:r>
              <a:rPr kumimoji="0" lang="en-US" alt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(g)   →   CH</a:t>
            </a:r>
            <a:r>
              <a:rPr kumimoji="0" lang="en-US" alt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OH(ℓ)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2201" y="3074215"/>
            <a:ext cx="8871555" cy="344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42950">
              <a:spcBef>
                <a:spcPct val="0"/>
              </a:spcBef>
              <a:tabLst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742950">
              <a:spcBef>
                <a:spcPct val="0"/>
              </a:spcBef>
              <a:tabLst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742950">
              <a:spcBef>
                <a:spcPct val="0"/>
              </a:spcBef>
              <a:tabLst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742950">
              <a:spcBef>
                <a:spcPct val="0"/>
              </a:spcBef>
              <a:tabLst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742950">
              <a:spcBef>
                <a:spcPct val="0"/>
              </a:spcBef>
              <a:tabLst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742950" fontAlgn="base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742950" fontAlgn="base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742950" fontAlgn="base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742950" fontAlgn="base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2950" algn="l"/>
              </a:tabLst>
              <a:defRPr/>
            </a:pP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Δ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G°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= 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Δ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°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</a:t>
            </a:r>
            <a:r>
              <a:rPr kumimoji="0" lang="en-US" altLang="en-US" sz="2000" b="0" i="0" u="none" strike="noStrike" kern="1200" cap="none" spc="0" normalizeH="0" baseline="-5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(2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Δ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°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n-US" altLang="en-US" sz="2000" b="0" i="0" u="none" strike="noStrike" kern="1200" cap="none" spc="0" normalizeH="0" baseline="-5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+ 1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Δ</a:t>
            </a:r>
            <a:r>
              <a:rPr kumimoji="0" lang="en-US" alt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°</a:t>
            </a:r>
            <a:r>
              <a:rPr kumimoji="0" lang="en-US" alt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  <a:p>
            <a:pPr marL="0" marR="0" lvl="0" indent="0" algn="l" defTabSz="74295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2950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</a:p>
          <a:p>
            <a:pPr marL="0" marR="0" lvl="0" indent="0" algn="l" defTabSz="74295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2950" algn="l"/>
              </a:tabLst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4295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2950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= -166.3 kJ/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mol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[2(0) + 1(-137.2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kJ/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mol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)]</a:t>
            </a:r>
          </a:p>
          <a:p>
            <a:pPr marL="0" marR="0" lvl="0" indent="0" algn="l" defTabSz="74295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2950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= -29.1 kJ/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mol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4295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2950" algn="l"/>
              </a:tabLst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4295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2950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4E9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Product favored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15392" y="1994521"/>
            <a:ext cx="9026525" cy="11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5750" indent="-285750"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00" indent="-228600"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3050" indent="-171450"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00250" indent="-171450"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574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46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18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90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Δ</a:t>
            </a:r>
            <a:r>
              <a:rPr kumimoji="0" lang="en-US" alt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° values: CO(g) = -137.2 kJ/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mol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  CH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OH(ℓ) = -166.3 kJ/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mol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717740" y="67056"/>
            <a:ext cx="8834437" cy="819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Gibbs Free Energy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1792201" y="2997401"/>
            <a:ext cx="875665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020165" y="3765501"/>
            <a:ext cx="1920875" cy="692150"/>
          </a:xfrm>
          <a:prstGeom prst="wedgeRoundRectCallout">
            <a:avLst>
              <a:gd name="adj1" fmla="val -21819"/>
              <a:gd name="adj2" fmla="val -79815"/>
              <a:gd name="adj3" fmla="val 16667"/>
            </a:avLst>
          </a:prstGeom>
          <a:solidFill>
            <a:srgbClr val="E5F5FF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element in its standard state</a:t>
            </a:r>
          </a:p>
        </p:txBody>
      </p:sp>
    </p:spTree>
    <p:extLst>
      <p:ext uri="{BB962C8B-B14F-4D97-AF65-F5344CB8AC3E}">
        <p14:creationId xmlns:p14="http://schemas.microsoft.com/office/powerpoint/2010/main" val="928617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Free Energy Changes and the Reaction Mixture</a:t>
            </a:r>
            <a:endParaRPr lang="en-U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51375" y="1568450"/>
            <a:ext cx="3179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</a:t>
            </a: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+ 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RT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ln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Q</a:t>
            </a:r>
            <a:endParaRPr lang="en-US" sz="26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19515" y="2268866"/>
            <a:ext cx="86389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Free-energy change under nonstandard conditions.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75187" y="3201989"/>
            <a:ext cx="565149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For the Haber synthesis of ammonia:</a:t>
            </a:r>
          </a:p>
        </p:txBody>
      </p: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2484439" y="4191001"/>
            <a:ext cx="4405314" cy="492125"/>
            <a:chOff x="1121" y="1632"/>
            <a:chExt cx="2775" cy="310"/>
          </a:xfrm>
        </p:grpSpPr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2967" y="1632"/>
              <a:ext cx="92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 NH</a:t>
              </a:r>
              <a:r>
                <a:rPr lang="en-US" sz="260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3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g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1121" y="1632"/>
              <a:ext cx="150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N</a:t>
              </a:r>
              <a:r>
                <a:rPr lang="en-US" sz="260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g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+ 3 H</a:t>
              </a:r>
              <a:r>
                <a:rPr lang="en-US" sz="260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g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grpSp>
          <p:nvGrpSpPr>
            <p:cNvPr id="21" name="Group 9"/>
            <p:cNvGrpSpPr>
              <a:grpSpLocks/>
            </p:cNvGrpSpPr>
            <p:nvPr/>
          </p:nvGrpSpPr>
          <p:grpSpPr bwMode="auto">
            <a:xfrm>
              <a:off x="2640" y="1704"/>
              <a:ext cx="288" cy="144"/>
              <a:chOff x="3888" y="3792"/>
              <a:chExt cx="288" cy="144"/>
            </a:xfrm>
          </p:grpSpPr>
          <p:grpSp>
            <p:nvGrpSpPr>
              <p:cNvPr id="22" name="Group 10"/>
              <p:cNvGrpSpPr>
                <a:grpSpLocks/>
              </p:cNvGrpSpPr>
              <p:nvPr/>
            </p:nvGrpSpPr>
            <p:grpSpPr bwMode="auto">
              <a:xfrm>
                <a:off x="3888" y="3792"/>
                <a:ext cx="288" cy="48"/>
                <a:chOff x="3888" y="3792"/>
                <a:chExt cx="288" cy="48"/>
              </a:xfrm>
            </p:grpSpPr>
            <p:sp>
              <p:nvSpPr>
                <p:cNvPr id="26" name="Line 11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60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27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60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23" name="Group 13"/>
              <p:cNvGrpSpPr>
                <a:grpSpLocks/>
              </p:cNvGrpSpPr>
              <p:nvPr/>
            </p:nvGrpSpPr>
            <p:grpSpPr bwMode="auto">
              <a:xfrm flipH="1" flipV="1">
                <a:off x="3888" y="3888"/>
                <a:ext cx="288" cy="48"/>
                <a:chOff x="3888" y="3792"/>
                <a:chExt cx="288" cy="48"/>
              </a:xfrm>
            </p:grpSpPr>
            <p:sp>
              <p:nvSpPr>
                <p:cNvPr id="24" name="Line 14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60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25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60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</p:grpSp>
      </p:grpSp>
      <p:sp>
        <p:nvSpPr>
          <p:cNvPr id="28" name="Line 17"/>
          <p:cNvSpPr>
            <a:spLocks noChangeShapeType="1"/>
          </p:cNvSpPr>
          <p:nvPr/>
        </p:nvSpPr>
        <p:spPr bwMode="auto">
          <a:xfrm>
            <a:off x="7839076" y="4495800"/>
            <a:ext cx="1736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6968480" y="4217989"/>
            <a:ext cx="85472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i="1">
                <a:solidFill>
                  <a:srgbClr val="000000"/>
                </a:solidFill>
                <a:latin typeface="Arial"/>
                <a:ea typeface="MS PGothic" pitchFamily="34" charset="-128"/>
              </a:rPr>
              <a:t>Q</a:t>
            </a:r>
            <a:r>
              <a:rPr lang="en-US" sz="260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p</a:t>
            </a:r>
            <a:r>
              <a:rPr lang="en-US" sz="2600">
                <a:solidFill>
                  <a:srgbClr val="000000"/>
                </a:solidFill>
                <a:latin typeface="Arial"/>
                <a:ea typeface="MS PGothic" pitchFamily="34" charset="-128"/>
              </a:rPr>
              <a:t> =</a:t>
            </a:r>
            <a:endParaRPr lang="en-US" sz="2600" i="1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8397875" y="3962401"/>
            <a:ext cx="78986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Arial"/>
                <a:ea typeface="MS PGothic" pitchFamily="34" charset="-128"/>
              </a:rPr>
              <a:t>NH</a:t>
            </a:r>
            <a:r>
              <a:rPr lang="en-US" sz="260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3</a:t>
            </a:r>
            <a:endParaRPr lang="en-US" sz="260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8167941" y="3792380"/>
            <a:ext cx="40748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i="1">
                <a:solidFill>
                  <a:srgbClr val="000000"/>
                </a:solidFill>
                <a:latin typeface="Arial"/>
                <a:ea typeface="MS PGothic" pitchFamily="34" charset="-128"/>
              </a:rPr>
              <a:t>P</a:t>
            </a: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>
            <a:off x="8140700" y="3880485"/>
            <a:ext cx="1003300" cy="544830"/>
          </a:xfrm>
          <a:prstGeom prst="bracketPair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grpSp>
        <p:nvGrpSpPr>
          <p:cNvPr id="34" name="Group 25"/>
          <p:cNvGrpSpPr>
            <a:grpSpLocks/>
          </p:cNvGrpSpPr>
          <p:nvPr/>
        </p:nvGrpSpPr>
        <p:grpSpPr bwMode="auto">
          <a:xfrm>
            <a:off x="8659814" y="4675190"/>
            <a:ext cx="750888" cy="661988"/>
            <a:chOff x="1985" y="2331"/>
            <a:chExt cx="473" cy="417"/>
          </a:xfrm>
        </p:grpSpPr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2112" y="2438"/>
              <a:ext cx="34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H</a:t>
              </a:r>
              <a:r>
                <a:rPr lang="en-US" sz="260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endParaRPr lang="en-US" sz="260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1985" y="2331"/>
              <a:ext cx="25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P</a:t>
              </a:r>
            </a:p>
          </p:txBody>
        </p:sp>
      </p:grpSp>
      <p:sp>
        <p:nvSpPr>
          <p:cNvPr id="37" name="AutoShape 28"/>
          <p:cNvSpPr>
            <a:spLocks noChangeArrowheads="1"/>
          </p:cNvSpPr>
          <p:nvPr/>
        </p:nvSpPr>
        <p:spPr bwMode="auto">
          <a:xfrm>
            <a:off x="8677276" y="4702810"/>
            <a:ext cx="771525" cy="544830"/>
          </a:xfrm>
          <a:prstGeom prst="bracketPair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grpSp>
        <p:nvGrpSpPr>
          <p:cNvPr id="38" name="Group 29"/>
          <p:cNvGrpSpPr>
            <a:grpSpLocks/>
          </p:cNvGrpSpPr>
          <p:nvPr/>
        </p:nvGrpSpPr>
        <p:grpSpPr bwMode="auto">
          <a:xfrm>
            <a:off x="7864477" y="4675190"/>
            <a:ext cx="750888" cy="661988"/>
            <a:chOff x="1985" y="2331"/>
            <a:chExt cx="473" cy="417"/>
          </a:xfrm>
        </p:grpSpPr>
        <p:sp>
          <p:nvSpPr>
            <p:cNvPr id="39" name="Rectangle 30"/>
            <p:cNvSpPr>
              <a:spLocks noChangeArrowheads="1"/>
            </p:cNvSpPr>
            <p:nvPr/>
          </p:nvSpPr>
          <p:spPr bwMode="auto">
            <a:xfrm>
              <a:off x="2112" y="2438"/>
              <a:ext cx="34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N</a:t>
              </a:r>
              <a:r>
                <a:rPr lang="en-US" sz="260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endParaRPr lang="en-US" sz="260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40" name="Rectangle 31"/>
            <p:cNvSpPr>
              <a:spLocks noChangeArrowheads="1"/>
            </p:cNvSpPr>
            <p:nvPr/>
          </p:nvSpPr>
          <p:spPr bwMode="auto">
            <a:xfrm>
              <a:off x="1985" y="2331"/>
              <a:ext cx="25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P</a:t>
              </a:r>
            </a:p>
          </p:txBody>
        </p:sp>
      </p:grpSp>
      <p:sp>
        <p:nvSpPr>
          <p:cNvPr id="41" name="AutoShape 32"/>
          <p:cNvSpPr>
            <a:spLocks noChangeArrowheads="1"/>
          </p:cNvSpPr>
          <p:nvPr/>
        </p:nvSpPr>
        <p:spPr bwMode="auto">
          <a:xfrm>
            <a:off x="7881938" y="4702810"/>
            <a:ext cx="728662" cy="544830"/>
          </a:xfrm>
          <a:prstGeom prst="bracketPair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9106229" y="3702814"/>
            <a:ext cx="327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2</a:t>
            </a:r>
          </a:p>
        </p:txBody>
      </p:sp>
      <p:sp>
        <p:nvSpPr>
          <p:cNvPr id="44" name="Rectangle 33"/>
          <p:cNvSpPr>
            <a:spLocks noChangeArrowheads="1"/>
          </p:cNvSpPr>
          <p:nvPr/>
        </p:nvSpPr>
        <p:spPr bwMode="auto">
          <a:xfrm>
            <a:off x="9411029" y="4569589"/>
            <a:ext cx="327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/>
                <a:ea typeface="MS PGothic" pitchFamily="34" charset="-128"/>
              </a:rPr>
              <a:t>3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A9E8FB9B-1A3E-49EE-1097-C185B5C260B0}"/>
              </a:ext>
            </a:extLst>
          </p:cNvPr>
          <p:cNvSpPr txBox="1"/>
          <p:nvPr/>
        </p:nvSpPr>
        <p:spPr>
          <a:xfrm>
            <a:off x="57839" y="5907105"/>
            <a:ext cx="44044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would work in the same manner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1794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Free Energy Changes and the Reaction Mixture</a:t>
            </a:r>
            <a:endParaRPr lang="en-US" dirty="0"/>
          </a:p>
        </p:txBody>
      </p:sp>
      <p:grpSp>
        <p:nvGrpSpPr>
          <p:cNvPr id="43" name="Group 3"/>
          <p:cNvGrpSpPr>
            <a:grpSpLocks/>
          </p:cNvGrpSpPr>
          <p:nvPr/>
        </p:nvGrpSpPr>
        <p:grpSpPr bwMode="auto">
          <a:xfrm>
            <a:off x="2333627" y="3124205"/>
            <a:ext cx="4402139" cy="492126"/>
            <a:chOff x="1026" y="1632"/>
            <a:chExt cx="2773" cy="310"/>
          </a:xfrm>
        </p:grpSpPr>
        <p:sp>
          <p:nvSpPr>
            <p:cNvPr id="44" name="Rectangle 4"/>
            <p:cNvSpPr>
              <a:spLocks noChangeArrowheads="1"/>
            </p:cNvSpPr>
            <p:nvPr/>
          </p:nvSpPr>
          <p:spPr bwMode="auto">
            <a:xfrm>
              <a:off x="2967" y="1632"/>
              <a:ext cx="83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C</a:t>
              </a:r>
              <a:r>
                <a:rPr lang="en-US" sz="260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H</a:t>
              </a:r>
              <a:r>
                <a:rPr lang="en-US" sz="260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4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g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sp>
          <p:nvSpPr>
            <p:cNvPr id="45" name="Rectangle 5"/>
            <p:cNvSpPr>
              <a:spLocks noChangeArrowheads="1"/>
            </p:cNvSpPr>
            <p:nvPr/>
          </p:nvSpPr>
          <p:spPr bwMode="auto">
            <a:xfrm>
              <a:off x="1026" y="1632"/>
              <a:ext cx="158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 C(</a:t>
              </a: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s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+ 2 H</a:t>
              </a:r>
              <a:r>
                <a:rPr lang="en-US" sz="260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g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grpSp>
          <p:nvGrpSpPr>
            <p:cNvPr id="46" name="Group 6"/>
            <p:cNvGrpSpPr>
              <a:grpSpLocks/>
            </p:cNvGrpSpPr>
            <p:nvPr/>
          </p:nvGrpSpPr>
          <p:grpSpPr bwMode="auto">
            <a:xfrm>
              <a:off x="2640" y="1704"/>
              <a:ext cx="288" cy="144"/>
              <a:chOff x="3888" y="3792"/>
              <a:chExt cx="288" cy="144"/>
            </a:xfrm>
          </p:grpSpPr>
          <p:grpSp>
            <p:nvGrpSpPr>
              <p:cNvPr id="47" name="Group 7"/>
              <p:cNvGrpSpPr>
                <a:grpSpLocks/>
              </p:cNvGrpSpPr>
              <p:nvPr/>
            </p:nvGrpSpPr>
            <p:grpSpPr bwMode="auto">
              <a:xfrm>
                <a:off x="3888" y="3792"/>
                <a:ext cx="288" cy="48"/>
                <a:chOff x="3888" y="3792"/>
                <a:chExt cx="288" cy="48"/>
              </a:xfrm>
            </p:grpSpPr>
            <p:sp>
              <p:nvSpPr>
                <p:cNvPr id="51" name="Line 8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60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52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60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48" name="Group 10"/>
              <p:cNvGrpSpPr>
                <a:grpSpLocks/>
              </p:cNvGrpSpPr>
              <p:nvPr/>
            </p:nvGrpSpPr>
            <p:grpSpPr bwMode="auto">
              <a:xfrm flipH="1" flipV="1">
                <a:off x="3888" y="3888"/>
                <a:ext cx="288" cy="48"/>
                <a:chOff x="3888" y="3792"/>
                <a:chExt cx="288" cy="48"/>
              </a:xfrm>
            </p:grpSpPr>
            <p:sp>
              <p:nvSpPr>
                <p:cNvPr id="49" name="Line 11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60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50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60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</p:grpSp>
      </p:grpSp>
      <p:sp>
        <p:nvSpPr>
          <p:cNvPr id="53" name="Rectangle 26"/>
          <p:cNvSpPr>
            <a:spLocks noChangeArrowheads="1"/>
          </p:cNvSpPr>
          <p:nvPr/>
        </p:nvSpPr>
        <p:spPr bwMode="auto">
          <a:xfrm>
            <a:off x="1891748" y="1447801"/>
            <a:ext cx="8686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Calculate </a:t>
            </a: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for the formation of ethylene (C</a:t>
            </a:r>
            <a:r>
              <a:rPr lang="en-US" sz="2600" baseline="-25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2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H</a:t>
            </a:r>
            <a:r>
              <a:rPr lang="en-US" sz="2600" baseline="-25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4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) from carbon and hydrogen at 25 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C when the partial pressures are 100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atm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H</a:t>
            </a:r>
            <a:r>
              <a:rPr lang="en-US" sz="2600" baseline="-25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2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and 0.10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atm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C</a:t>
            </a:r>
            <a:r>
              <a:rPr lang="en-US" sz="2600" baseline="-25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2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H</a:t>
            </a:r>
            <a:r>
              <a:rPr lang="en-US" sz="2600" baseline="-25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4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.</a:t>
            </a:r>
            <a:endParaRPr lang="en-US" sz="2600" baseline="-250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7677150" y="3168651"/>
            <a:ext cx="221727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charset="0"/>
              </a:rPr>
              <a:t>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68.1 kJ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1885128" y="4038601"/>
            <a:ext cx="88896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Use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:</a:t>
            </a:r>
          </a:p>
        </p:txBody>
      </p:sp>
      <p:sp>
        <p:nvSpPr>
          <p:cNvPr id="56" name="Rectangle 36"/>
          <p:cNvSpPr>
            <a:spLocks noChangeArrowheads="1"/>
          </p:cNvSpPr>
          <p:nvPr/>
        </p:nvSpPr>
        <p:spPr bwMode="auto">
          <a:xfrm>
            <a:off x="2819400" y="4953000"/>
            <a:ext cx="3179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</a:t>
            </a: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+ 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RT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ln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Q</a:t>
            </a:r>
            <a:endParaRPr lang="en-US" sz="26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57" name="Rectangle 37"/>
          <p:cNvSpPr>
            <a:spLocks noChangeArrowheads="1"/>
          </p:cNvSpPr>
          <p:nvPr/>
        </p:nvSpPr>
        <p:spPr bwMode="auto">
          <a:xfrm>
            <a:off x="7024043" y="4935539"/>
            <a:ext cx="85472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i="1">
                <a:solidFill>
                  <a:srgbClr val="000000"/>
                </a:solidFill>
                <a:latin typeface="Arial"/>
                <a:ea typeface="MS PGothic" pitchFamily="34" charset="-128"/>
              </a:rPr>
              <a:t>Q</a:t>
            </a:r>
            <a:r>
              <a:rPr lang="en-US" sz="260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p</a:t>
            </a:r>
            <a:r>
              <a:rPr lang="en-US" sz="2600">
                <a:solidFill>
                  <a:srgbClr val="000000"/>
                </a:solidFill>
                <a:latin typeface="Arial"/>
                <a:ea typeface="MS PGothic" pitchFamily="34" charset="-128"/>
              </a:rPr>
              <a:t> =</a:t>
            </a:r>
            <a:endParaRPr lang="en-US" sz="2600" i="1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58" name="Line 39"/>
          <p:cNvSpPr>
            <a:spLocks noChangeShapeType="1"/>
          </p:cNvSpPr>
          <p:nvPr/>
        </p:nvSpPr>
        <p:spPr bwMode="auto">
          <a:xfrm>
            <a:off x="7818438" y="5213350"/>
            <a:ext cx="1096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59" name="Rectangle 41"/>
          <p:cNvSpPr>
            <a:spLocks noChangeArrowheads="1"/>
          </p:cNvSpPr>
          <p:nvPr/>
        </p:nvSpPr>
        <p:spPr bwMode="auto">
          <a:xfrm>
            <a:off x="8108951" y="4740276"/>
            <a:ext cx="91348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Arial"/>
                <a:ea typeface="MS PGothic" pitchFamily="34" charset="-128"/>
              </a:rPr>
              <a:t>C</a:t>
            </a:r>
            <a:r>
              <a:rPr lang="en-US" sz="260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2</a:t>
            </a:r>
            <a:r>
              <a:rPr lang="en-US" sz="2600">
                <a:solidFill>
                  <a:srgbClr val="000000"/>
                </a:solidFill>
                <a:latin typeface="Arial"/>
                <a:ea typeface="MS PGothic" pitchFamily="34" charset="-128"/>
              </a:rPr>
              <a:t>H</a:t>
            </a:r>
            <a:r>
              <a:rPr lang="en-US" sz="2600" baseline="-25000">
                <a:solidFill>
                  <a:srgbClr val="000000"/>
                </a:solidFill>
                <a:latin typeface="Arial"/>
                <a:ea typeface="MS PGothic" pitchFamily="34" charset="-128"/>
              </a:rPr>
              <a:t>4</a:t>
            </a:r>
            <a:endParaRPr lang="en-US" sz="260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60" name="Rectangle 42"/>
          <p:cNvSpPr>
            <a:spLocks noChangeArrowheads="1"/>
          </p:cNvSpPr>
          <p:nvPr/>
        </p:nvSpPr>
        <p:spPr bwMode="auto">
          <a:xfrm>
            <a:off x="7879015" y="4570254"/>
            <a:ext cx="4074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i="1">
                <a:solidFill>
                  <a:srgbClr val="000000"/>
                </a:solidFill>
                <a:latin typeface="Arial"/>
                <a:ea typeface="MS PGothic" pitchFamily="34" charset="-128"/>
              </a:rPr>
              <a:t>P</a:t>
            </a:r>
          </a:p>
        </p:txBody>
      </p:sp>
      <p:grpSp>
        <p:nvGrpSpPr>
          <p:cNvPr id="61" name="Group 44"/>
          <p:cNvGrpSpPr>
            <a:grpSpLocks/>
          </p:cNvGrpSpPr>
          <p:nvPr/>
        </p:nvGrpSpPr>
        <p:grpSpPr bwMode="auto">
          <a:xfrm>
            <a:off x="7921627" y="5408616"/>
            <a:ext cx="750888" cy="661988"/>
            <a:chOff x="1985" y="2331"/>
            <a:chExt cx="473" cy="417"/>
          </a:xfrm>
        </p:grpSpPr>
        <p:sp>
          <p:nvSpPr>
            <p:cNvPr id="62" name="Rectangle 45"/>
            <p:cNvSpPr>
              <a:spLocks noChangeArrowheads="1"/>
            </p:cNvSpPr>
            <p:nvPr/>
          </p:nvSpPr>
          <p:spPr bwMode="auto">
            <a:xfrm>
              <a:off x="2112" y="2438"/>
              <a:ext cx="34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H</a:t>
              </a:r>
              <a:r>
                <a:rPr lang="en-US" sz="260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endParaRPr lang="en-US" sz="260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63" name="Rectangle 46"/>
            <p:cNvSpPr>
              <a:spLocks noChangeArrowheads="1"/>
            </p:cNvSpPr>
            <p:nvPr/>
          </p:nvSpPr>
          <p:spPr bwMode="auto">
            <a:xfrm>
              <a:off x="1985" y="2331"/>
              <a:ext cx="25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P</a:t>
              </a:r>
            </a:p>
          </p:txBody>
        </p:sp>
      </p:grpSp>
      <p:sp>
        <p:nvSpPr>
          <p:cNvPr id="64" name="AutoShape 47"/>
          <p:cNvSpPr>
            <a:spLocks noChangeArrowheads="1"/>
          </p:cNvSpPr>
          <p:nvPr/>
        </p:nvSpPr>
        <p:spPr bwMode="auto">
          <a:xfrm>
            <a:off x="7939088" y="5436235"/>
            <a:ext cx="747712" cy="544830"/>
          </a:xfrm>
          <a:prstGeom prst="bracketPair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65" name="Rectangle 48"/>
          <p:cNvSpPr>
            <a:spLocks noChangeArrowheads="1"/>
          </p:cNvSpPr>
          <p:nvPr/>
        </p:nvSpPr>
        <p:spPr bwMode="auto">
          <a:xfrm>
            <a:off x="8651476" y="5273197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18708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Free Energy Changes and the Reaction Mixture</a:t>
            </a:r>
            <a:endParaRPr lang="en-US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898374" y="3054628"/>
            <a:ext cx="235257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Calculate </a:t>
            </a:r>
            <a:r>
              <a:rPr lang="en-US" altLang="en-US" sz="24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b="1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:</a:t>
            </a:r>
            <a:endParaRPr lang="en-US" sz="2600" b="1" baseline="-250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2331578" y="4623078"/>
            <a:ext cx="246426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= 68.1 kJ/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mol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+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1888434" y="5623619"/>
            <a:ext cx="27510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39.6 kJ/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mol</a:t>
            </a:r>
            <a:endParaRPr lang="en-US" sz="26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1888434" y="3588027"/>
            <a:ext cx="3179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</a:t>
            </a: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+ 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RT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ln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Q</a:t>
            </a:r>
            <a:endParaRPr lang="en-US" sz="26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2774259" y="5628580"/>
            <a:ext cx="1828800" cy="510778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66" name="Rectangle 20"/>
          <p:cNvSpPr>
            <a:spLocks noChangeArrowheads="1"/>
          </p:cNvSpPr>
          <p:nvPr/>
        </p:nvSpPr>
        <p:spPr bwMode="auto">
          <a:xfrm>
            <a:off x="1898373" y="1212577"/>
            <a:ext cx="250073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Calculate </a:t>
            </a:r>
            <a:r>
              <a:rPr lang="en-US" sz="2600" b="1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ln</a:t>
            </a:r>
            <a:r>
              <a:rPr lang="en-US" sz="26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sz="2600" b="1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Q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:</a:t>
            </a:r>
            <a:endParaRPr lang="en-US" sz="2600" b="1" baseline="-250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3427414" y="2188890"/>
            <a:ext cx="146636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Arial"/>
                <a:ea typeface="MS PGothic" pitchFamily="34" charset="-128"/>
              </a:rPr>
              <a:t>= </a:t>
            </a:r>
            <a:r>
              <a:rPr lang="en-US" sz="2600">
                <a:solidFill>
                  <a:srgbClr val="000000"/>
                </a:solidFill>
                <a:latin typeface="Arial"/>
                <a:ea typeface="MS PGothic" pitchFamily="34" charset="-128"/>
                <a:sym typeface="Symbol" charset="0"/>
              </a:rPr>
              <a:t></a:t>
            </a:r>
            <a:r>
              <a:rPr lang="en-US" sz="2600">
                <a:solidFill>
                  <a:srgbClr val="000000"/>
                </a:solidFill>
                <a:latin typeface="Arial"/>
                <a:ea typeface="MS PGothic" pitchFamily="34" charset="-128"/>
              </a:rPr>
              <a:t>11.51</a:t>
            </a:r>
          </a:p>
        </p:txBody>
      </p:sp>
      <p:grpSp>
        <p:nvGrpSpPr>
          <p:cNvPr id="68" name="Group 22"/>
          <p:cNvGrpSpPr>
            <a:grpSpLocks/>
          </p:cNvGrpSpPr>
          <p:nvPr/>
        </p:nvGrpSpPr>
        <p:grpSpPr bwMode="auto">
          <a:xfrm>
            <a:off x="2514600" y="1972992"/>
            <a:ext cx="895350" cy="919163"/>
            <a:chOff x="2352" y="3407"/>
            <a:chExt cx="564" cy="579"/>
          </a:xfrm>
        </p:grpSpPr>
        <p:sp>
          <p:nvSpPr>
            <p:cNvPr id="69" name="Rectangle 23"/>
            <p:cNvSpPr>
              <a:spLocks noChangeArrowheads="1"/>
            </p:cNvSpPr>
            <p:nvPr/>
          </p:nvSpPr>
          <p:spPr bwMode="auto">
            <a:xfrm>
              <a:off x="2386" y="3695"/>
              <a:ext cx="5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100</a:t>
              </a:r>
              <a:r>
                <a:rPr lang="en-US" sz="2400" baseline="300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</a:p>
          </p:txBody>
        </p:sp>
        <p:sp>
          <p:nvSpPr>
            <p:cNvPr id="70" name="Rectangle 24"/>
            <p:cNvSpPr>
              <a:spLocks noChangeArrowheads="1"/>
            </p:cNvSpPr>
            <p:nvPr/>
          </p:nvSpPr>
          <p:spPr bwMode="auto">
            <a:xfrm>
              <a:off x="2396" y="3407"/>
              <a:ext cx="4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0.10</a:t>
              </a:r>
            </a:p>
          </p:txBody>
        </p:sp>
        <p:sp>
          <p:nvSpPr>
            <p:cNvPr id="71" name="Line 25"/>
            <p:cNvSpPr>
              <a:spLocks noChangeShapeType="1"/>
            </p:cNvSpPr>
            <p:nvPr/>
          </p:nvSpPr>
          <p:spPr bwMode="auto">
            <a:xfrm>
              <a:off x="2426" y="3696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" pitchFamily="18" charset="0"/>
                <a:ea typeface="MS PGothic" pitchFamily="34" charset="-128"/>
              </a:endParaRPr>
            </a:p>
          </p:txBody>
        </p:sp>
        <p:sp>
          <p:nvSpPr>
            <p:cNvPr id="72" name="AutoShape 26"/>
            <p:cNvSpPr>
              <a:spLocks noChangeArrowheads="1"/>
            </p:cNvSpPr>
            <p:nvPr/>
          </p:nvSpPr>
          <p:spPr bwMode="auto">
            <a:xfrm>
              <a:off x="2352" y="3545"/>
              <a:ext cx="564" cy="302"/>
            </a:xfrm>
            <a:prstGeom prst="bracketPair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" pitchFamily="18" charset="0"/>
                <a:ea typeface="MS PGothic" pitchFamily="34" charset="-128"/>
              </a:endParaRPr>
            </a:p>
          </p:txBody>
        </p:sp>
      </p:grpSp>
      <p:sp>
        <p:nvSpPr>
          <p:cNvPr id="73" name="Rectangle 27"/>
          <p:cNvSpPr>
            <a:spLocks noChangeArrowheads="1"/>
          </p:cNvSpPr>
          <p:nvPr/>
        </p:nvSpPr>
        <p:spPr bwMode="auto">
          <a:xfrm>
            <a:off x="2057401" y="2188889"/>
            <a:ext cx="4413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Arial"/>
                <a:ea typeface="MS PGothic" pitchFamily="34" charset="-128"/>
              </a:rPr>
              <a:t>ln</a:t>
            </a: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B340E6BB-19F4-1A9B-9FDF-5DEAEDFA7936}"/>
              </a:ext>
            </a:extLst>
          </p:cNvPr>
          <p:cNvSpPr txBox="1"/>
          <p:nvPr/>
        </p:nvSpPr>
        <p:spPr>
          <a:xfrm>
            <a:off x="3263971" y="6130672"/>
            <a:ext cx="8087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Since the value of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  <a:sym typeface="Symbol" panose="05050102010706020507" pitchFamily="18" charset="2"/>
              </a:rPr>
              <a:t></a:t>
            </a:r>
            <a:r>
              <a:rPr kumimoji="0" lang="en-US" alt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is positive, it is nonspontaneous in the forward direction</a:t>
            </a:r>
            <a:endParaRPr lang="en-US" dirty="0">
              <a:latin typeface="+mj-lt"/>
            </a:endParaRPr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C5D80C85-3CF7-BCC4-CFCB-9B838780E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7447" y="4572120"/>
            <a:ext cx="5180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  <a:cs typeface="Arial" charset="0"/>
              </a:rPr>
              <a:t>×</a:t>
            </a:r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548DE52E-76F5-C493-CBF8-D1D76857A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3584" y="4612612"/>
            <a:ext cx="5180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  <a:cs typeface="Arial" charset="0"/>
              </a:rPr>
              <a:t>×</a:t>
            </a:r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2290497F-C9D6-8457-1279-FAB88168C97A}"/>
              </a:ext>
            </a:extLst>
          </p:cNvPr>
          <p:cNvGrpSpPr/>
          <p:nvPr/>
        </p:nvGrpSpPr>
        <p:grpSpPr>
          <a:xfrm>
            <a:off x="4754563" y="4338916"/>
            <a:ext cx="6511200" cy="1006753"/>
            <a:chOff x="4754563" y="4338916"/>
            <a:chExt cx="6511200" cy="1006753"/>
          </a:xfrm>
        </p:grpSpPr>
        <p:sp>
          <p:nvSpPr>
            <p:cNvPr id="40" name="AutoShape 17"/>
            <p:cNvSpPr>
              <a:spLocks noChangeArrowheads="1"/>
            </p:cNvSpPr>
            <p:nvPr/>
          </p:nvSpPr>
          <p:spPr bwMode="auto">
            <a:xfrm>
              <a:off x="4754563" y="4605565"/>
              <a:ext cx="6511200" cy="479524"/>
            </a:xfrm>
            <a:prstGeom prst="bracketPair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" pitchFamily="18" charset="0"/>
                <a:ea typeface="MS PGothic" pitchFamily="34" charset="-128"/>
              </a:endParaRPr>
            </a:p>
          </p:txBody>
        </p:sp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958182EB-019A-DF8C-132F-54952D9EBED1}"/>
                </a:ext>
              </a:extLst>
            </p:cNvPr>
            <p:cNvGrpSpPr/>
            <p:nvPr/>
          </p:nvGrpSpPr>
          <p:grpSpPr>
            <a:xfrm>
              <a:off x="4764949" y="4338916"/>
              <a:ext cx="6396142" cy="1006753"/>
              <a:chOff x="4764949" y="4338916"/>
              <a:chExt cx="6396142" cy="1006753"/>
            </a:xfrm>
          </p:grpSpPr>
          <p:sp>
            <p:nvSpPr>
              <p:cNvPr id="35" name="Rectangle 12"/>
              <p:cNvSpPr>
                <a:spLocks noChangeArrowheads="1"/>
              </p:cNvSpPr>
              <p:nvPr/>
            </p:nvSpPr>
            <p:spPr bwMode="auto">
              <a:xfrm>
                <a:off x="4764949" y="4572120"/>
                <a:ext cx="1019041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 dirty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8.314</a:t>
                </a:r>
              </a:p>
            </p:txBody>
          </p:sp>
          <p:grpSp>
            <p:nvGrpSpPr>
              <p:cNvPr id="3" name="קבוצה 2">
                <a:extLst>
                  <a:ext uri="{FF2B5EF4-FFF2-40B4-BE49-F238E27FC236}">
                    <a16:creationId xmlns:a16="http://schemas.microsoft.com/office/drawing/2014/main" id="{B0BD3294-C13F-DEAB-2A01-376FEC415BF0}"/>
                  </a:ext>
                </a:extLst>
              </p:cNvPr>
              <p:cNvGrpSpPr/>
              <p:nvPr/>
            </p:nvGrpSpPr>
            <p:grpSpPr>
              <a:xfrm>
                <a:off x="5667905" y="4338916"/>
                <a:ext cx="5493186" cy="1006753"/>
                <a:chOff x="5667905" y="4338916"/>
                <a:chExt cx="5493186" cy="1006753"/>
              </a:xfrm>
            </p:grpSpPr>
            <p:sp>
              <p:nvSpPr>
                <p:cNvPr id="29" name="Rectangle 6"/>
                <p:cNvSpPr>
                  <a:spLocks noChangeArrowheads="1"/>
                </p:cNvSpPr>
                <p:nvPr/>
              </p:nvSpPr>
              <p:spPr bwMode="auto">
                <a:xfrm>
                  <a:off x="8386677" y="4592646"/>
                  <a:ext cx="2774414" cy="4924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600" dirty="0">
                      <a:solidFill>
                        <a:srgbClr val="000000"/>
                      </a:solidFill>
                      <a:latin typeface="Arial"/>
                      <a:ea typeface="MS PGothic" pitchFamily="34" charset="-128"/>
                    </a:rPr>
                    <a:t>(298 K)   (</a:t>
                  </a:r>
                  <a:r>
                    <a:rPr lang="en-US" sz="2600" dirty="0">
                      <a:solidFill>
                        <a:srgbClr val="000000"/>
                      </a:solidFill>
                      <a:latin typeface="Arial"/>
                      <a:ea typeface="MS PGothic" pitchFamily="34" charset="-128"/>
                      <a:sym typeface="Symbol" charset="0"/>
                    </a:rPr>
                    <a:t></a:t>
                  </a:r>
                  <a:r>
                    <a:rPr lang="en-US" sz="2600" dirty="0">
                      <a:solidFill>
                        <a:srgbClr val="000000"/>
                      </a:solidFill>
                      <a:latin typeface="Arial"/>
                      <a:ea typeface="MS PGothic" pitchFamily="34" charset="-128"/>
                    </a:rPr>
                    <a:t>11.51)</a:t>
                  </a:r>
                </a:p>
              </p:txBody>
            </p:sp>
            <p:grpSp>
              <p:nvGrpSpPr>
                <p:cNvPr id="30" name="Group 7"/>
                <p:cNvGrpSpPr>
                  <a:grpSpLocks/>
                </p:cNvGrpSpPr>
                <p:nvPr/>
              </p:nvGrpSpPr>
              <p:grpSpPr bwMode="auto">
                <a:xfrm>
                  <a:off x="7045147" y="4338916"/>
                  <a:ext cx="1109662" cy="958850"/>
                  <a:chOff x="4937" y="1727"/>
                  <a:chExt cx="699" cy="604"/>
                </a:xfrm>
              </p:grpSpPr>
              <p:sp>
                <p:nvSpPr>
                  <p:cNvPr id="3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4937" y="2040"/>
                    <a:ext cx="69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 dirty="0">
                        <a:solidFill>
                          <a:srgbClr val="000000"/>
                        </a:solidFill>
                        <a:latin typeface="Arial"/>
                        <a:ea typeface="MS PGothic" pitchFamily="34" charset="-128"/>
                      </a:rPr>
                      <a:t>1000 J</a:t>
                    </a:r>
                  </a:p>
                </p:txBody>
              </p:sp>
              <p:sp>
                <p:nvSpPr>
                  <p:cNvPr id="32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5050" y="1727"/>
                    <a:ext cx="472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 dirty="0">
                        <a:solidFill>
                          <a:srgbClr val="000000"/>
                        </a:solidFill>
                        <a:latin typeface="Arial"/>
                        <a:ea typeface="MS PGothic" pitchFamily="34" charset="-128"/>
                      </a:rPr>
                      <a:t>1 kJ</a:t>
                    </a:r>
                  </a:p>
                </p:txBody>
              </p:sp>
              <p:sp>
                <p:nvSpPr>
                  <p:cNvPr id="33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998" y="2041"/>
                    <a:ext cx="57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" pitchFamily="18" charset="0"/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36" name="Group 13"/>
                <p:cNvGrpSpPr>
                  <a:grpSpLocks/>
                </p:cNvGrpSpPr>
                <p:nvPr/>
              </p:nvGrpSpPr>
              <p:grpSpPr bwMode="auto">
                <a:xfrm>
                  <a:off x="5667905" y="4358243"/>
                  <a:ext cx="1028700" cy="987426"/>
                  <a:chOff x="2805" y="2412"/>
                  <a:chExt cx="648" cy="622"/>
                </a:xfrm>
              </p:grpSpPr>
              <p:sp>
                <p:nvSpPr>
                  <p:cNvPr id="3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805" y="2726"/>
                    <a:ext cx="648" cy="3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600" dirty="0">
                        <a:solidFill>
                          <a:srgbClr val="000000"/>
                        </a:solidFill>
                        <a:latin typeface="Arial"/>
                        <a:ea typeface="MS PGothic" pitchFamily="34" charset="-128"/>
                      </a:rPr>
                      <a:t>K </a:t>
                    </a:r>
                    <a:r>
                      <a:rPr lang="en-US" sz="2600" dirty="0" err="1">
                        <a:solidFill>
                          <a:srgbClr val="000000"/>
                        </a:solidFill>
                        <a:latin typeface="Arial"/>
                        <a:ea typeface="MS PGothic" pitchFamily="34" charset="-128"/>
                      </a:rPr>
                      <a:t>mol</a:t>
                    </a:r>
                    <a:endParaRPr lang="en-US" sz="2600" dirty="0">
                      <a:solidFill>
                        <a:srgbClr val="000000"/>
                      </a:solidFill>
                      <a:latin typeface="Arial"/>
                      <a:ea typeface="MS PGothic" pitchFamily="34" charset="-128"/>
                    </a:endParaRPr>
                  </a:p>
                </p:txBody>
              </p:sp>
              <p:sp>
                <p:nvSpPr>
                  <p:cNvPr id="38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3017" y="2412"/>
                    <a:ext cx="221" cy="3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600">
                        <a:solidFill>
                          <a:srgbClr val="000000"/>
                        </a:solidFill>
                        <a:latin typeface="Arial"/>
                        <a:ea typeface="MS PGothic" pitchFamily="34" charset="-128"/>
                      </a:rPr>
                      <a:t>J</a:t>
                    </a:r>
                  </a:p>
                </p:txBody>
              </p:sp>
              <p:sp>
                <p:nvSpPr>
                  <p:cNvPr id="39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864" y="2736"/>
                    <a:ext cx="528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600">
                      <a:solidFill>
                        <a:srgbClr val="000000"/>
                      </a:solidFill>
                      <a:latin typeface="Arial"/>
                      <a:ea typeface="MS PGothic" pitchFamily="34" charset="-128"/>
                    </a:endParaRPr>
                  </a:p>
                </p:txBody>
              </p:sp>
            </p:grpSp>
            <p:sp>
              <p:nvSpPr>
                <p:cNvPr id="45" name="Rectangle 21">
                  <a:extLst>
                    <a:ext uri="{FF2B5EF4-FFF2-40B4-BE49-F238E27FC236}">
                      <a16:creationId xmlns:a16="http://schemas.microsoft.com/office/drawing/2014/main" id="{1D3897AA-9623-9D00-AA3C-386C92922C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71467" y="4633419"/>
                  <a:ext cx="518092" cy="4924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600" dirty="0">
                      <a:solidFill>
                        <a:srgbClr val="000000"/>
                      </a:solidFill>
                      <a:latin typeface="Arial"/>
                      <a:ea typeface="MS PGothic" pitchFamily="34" charset="-128"/>
                      <a:cs typeface="Arial" charset="0"/>
                    </a:rPr>
                    <a:t>×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48540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Free Energy and Chemical Equilibrium</a:t>
            </a:r>
            <a:endParaRPr lang="en-US" dirty="0"/>
          </a:p>
        </p:txBody>
      </p:sp>
      <p:pic>
        <p:nvPicPr>
          <p:cNvPr id="12" name="Picture 11" descr="17_1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4"/>
          <a:stretch/>
        </p:blipFill>
        <p:spPr>
          <a:xfrm>
            <a:off x="2778755" y="945059"/>
            <a:ext cx="6544996" cy="52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Free Energy and Chemical Equilibrium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46513" y="1832118"/>
            <a:ext cx="51363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At equilibrium, </a:t>
            </a: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0 and 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Q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K.</a:t>
            </a:r>
            <a:endParaRPr lang="en-US" sz="2600" baseline="-250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1539" y="2486168"/>
            <a:ext cx="24452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charset="0"/>
              </a:rPr>
              <a:t>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RT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ln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endParaRPr lang="en-US" sz="26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03775" y="1146318"/>
            <a:ext cx="3179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</a:t>
            </a: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+ 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RT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ln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Q</a:t>
            </a:r>
            <a:endParaRPr lang="en-US" sz="26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pic>
        <p:nvPicPr>
          <p:cNvPr id="9" name="Picture 8" descr="17_04_Ta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2" b="8350"/>
          <a:stretch/>
        </p:blipFill>
        <p:spPr>
          <a:xfrm>
            <a:off x="1855317" y="3390756"/>
            <a:ext cx="8534400" cy="247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05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Free Energy and Chemical Equilibrium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91749" y="1447801"/>
            <a:ext cx="747391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Calculate </a:t>
            </a:r>
            <a:r>
              <a:rPr lang="en-US" sz="2600" i="1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sz="2600" baseline="-250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p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at 25 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C for the following reaction:</a:t>
            </a:r>
            <a:endParaRPr lang="en-US" sz="2600" baseline="-250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01688" y="2743201"/>
            <a:ext cx="280250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Calculate </a:t>
            </a:r>
            <a:r>
              <a:rPr lang="en-US" altLang="en-US" sz="2600" b="1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b="1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G</a:t>
            </a: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:</a:t>
            </a:r>
            <a:endParaRPr lang="en-US" sz="2600" b="1" baseline="-250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3670300" y="2066135"/>
            <a:ext cx="4851400" cy="492126"/>
            <a:chOff x="1593" y="1632"/>
            <a:chExt cx="3056" cy="31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967" y="1632"/>
              <a:ext cx="168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CaO(</a:t>
              </a: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s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CO</a:t>
              </a:r>
              <a:r>
                <a:rPr lang="en-US" sz="260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g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593" y="1632"/>
              <a:ext cx="102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CaCO</a:t>
              </a:r>
              <a:r>
                <a:rPr lang="en-US" sz="260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3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s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2640" y="1704"/>
              <a:ext cx="288" cy="144"/>
              <a:chOff x="3888" y="3792"/>
              <a:chExt cx="288" cy="144"/>
            </a:xfrm>
          </p:grpSpPr>
          <p:grpSp>
            <p:nvGrpSpPr>
              <p:cNvPr id="14" name="Group 9"/>
              <p:cNvGrpSpPr>
                <a:grpSpLocks/>
              </p:cNvGrpSpPr>
              <p:nvPr/>
            </p:nvGrpSpPr>
            <p:grpSpPr bwMode="auto">
              <a:xfrm>
                <a:off x="3888" y="3792"/>
                <a:ext cx="288" cy="48"/>
                <a:chOff x="3888" y="3792"/>
                <a:chExt cx="288" cy="48"/>
              </a:xfrm>
            </p:grpSpPr>
            <p:sp>
              <p:nvSpPr>
                <p:cNvPr id="18" name="Line 10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60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19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60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15" name="Group 12"/>
              <p:cNvGrpSpPr>
                <a:grpSpLocks/>
              </p:cNvGrpSpPr>
              <p:nvPr/>
            </p:nvGrpSpPr>
            <p:grpSpPr bwMode="auto">
              <a:xfrm flipH="1" flipV="1">
                <a:off x="3888" y="3888"/>
                <a:ext cx="288" cy="48"/>
                <a:chOff x="3888" y="3792"/>
                <a:chExt cx="288" cy="48"/>
              </a:xfrm>
            </p:grpSpPr>
            <p:sp>
              <p:nvSpPr>
                <p:cNvPr id="16" name="Line 13"/>
                <p:cNvSpPr>
                  <a:spLocks noChangeShapeType="1"/>
                </p:cNvSpPr>
                <p:nvPr/>
              </p:nvSpPr>
              <p:spPr bwMode="auto">
                <a:xfrm>
                  <a:off x="3888" y="38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60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17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" y="3792"/>
                  <a:ext cx="48" cy="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60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</p:grpSp>
      </p:grp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814222" y="4864101"/>
            <a:ext cx="41417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Arial"/>
                <a:sym typeface="Symbol" charset="0"/>
              </a:rPr>
              <a:t></a:t>
            </a:r>
            <a:r>
              <a:rPr lang="en-US" sz="2600">
                <a:solidFill>
                  <a:srgbClr val="000000"/>
                </a:solidFill>
                <a:latin typeface="Arial"/>
              </a:rPr>
              <a:t> [(1 mol)(</a:t>
            </a:r>
            <a:r>
              <a:rPr lang="en-US" sz="2600">
                <a:solidFill>
                  <a:srgbClr val="000000"/>
                </a:solidFill>
                <a:latin typeface="Arial"/>
                <a:sym typeface="Symbol" charset="0"/>
              </a:rPr>
              <a:t></a:t>
            </a:r>
            <a:r>
              <a:rPr lang="en-US" sz="2600">
                <a:solidFill>
                  <a:srgbClr val="000000"/>
                </a:solidFill>
                <a:latin typeface="Arial"/>
              </a:rPr>
              <a:t>1129.1 kJ/mol)]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895059" y="5486401"/>
            <a:ext cx="344998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 = +131.4 kJ/</a:t>
            </a:r>
            <a:r>
              <a:rPr lang="en-US" sz="2600" dirty="0" err="1">
                <a:solidFill>
                  <a:srgbClr val="000000"/>
                </a:solidFill>
                <a:latin typeface="Arial"/>
              </a:rPr>
              <a:t>mol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2552283" y="4146551"/>
            <a:ext cx="770595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Arial"/>
              </a:rPr>
              <a:t>= [(1 mol)(</a:t>
            </a:r>
            <a:r>
              <a:rPr lang="en-US" sz="2600">
                <a:solidFill>
                  <a:srgbClr val="000000"/>
                </a:solidFill>
                <a:latin typeface="Arial"/>
                <a:sym typeface="Symbol" charset="0"/>
              </a:rPr>
              <a:t></a:t>
            </a:r>
            <a:r>
              <a:rPr lang="en-US" sz="2600">
                <a:solidFill>
                  <a:srgbClr val="000000"/>
                </a:solidFill>
                <a:latin typeface="Arial"/>
              </a:rPr>
              <a:t>603.3 kJ/mol) + (1 mol)(</a:t>
            </a:r>
            <a:r>
              <a:rPr lang="en-US" sz="2600">
                <a:solidFill>
                  <a:srgbClr val="000000"/>
                </a:solidFill>
                <a:latin typeface="Arial"/>
                <a:sym typeface="Symbol" charset="0"/>
              </a:rPr>
              <a:t></a:t>
            </a:r>
            <a:r>
              <a:rPr lang="en-US" sz="2600">
                <a:solidFill>
                  <a:srgbClr val="000000"/>
                </a:solidFill>
                <a:latin typeface="Arial"/>
              </a:rPr>
              <a:t>394.4 kJ/mol)]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1895059" y="3429001"/>
            <a:ext cx="890019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 = [</a:t>
            </a:r>
            <a:r>
              <a:rPr lang="en-US" altLang="en-US" sz="26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600" dirty="0" err="1">
                <a:solidFill>
                  <a:srgbClr val="000000"/>
                </a:solidFill>
                <a:latin typeface="Arial"/>
              </a:rPr>
              <a:t>G</a:t>
            </a:r>
            <a:r>
              <a:rPr lang="en-US" sz="260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baseline="-25000" dirty="0" err="1">
                <a:solidFill>
                  <a:srgbClr val="000000"/>
                </a:solidFill>
                <a:latin typeface="Arial"/>
              </a:rPr>
              <a:t>f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600" dirty="0" err="1">
                <a:solidFill>
                  <a:srgbClr val="000000"/>
                </a:solidFill>
                <a:latin typeface="Arial"/>
              </a:rPr>
              <a:t>CaO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600" i="1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)) + </a:t>
            </a:r>
            <a:r>
              <a:rPr lang="en-US" altLang="en-US" sz="26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600" dirty="0" err="1">
                <a:solidFill>
                  <a:srgbClr val="000000"/>
                </a:solidFill>
                <a:latin typeface="Arial"/>
              </a:rPr>
              <a:t>G</a:t>
            </a:r>
            <a:r>
              <a:rPr lang="en-US" sz="260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baseline="-25000" dirty="0" err="1">
                <a:solidFill>
                  <a:srgbClr val="000000"/>
                </a:solidFill>
                <a:latin typeface="Arial"/>
              </a:rPr>
              <a:t>f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 (CO</a:t>
            </a:r>
            <a:r>
              <a:rPr lang="en-US" sz="2600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600" i="1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))] </a:t>
            </a:r>
            <a:r>
              <a:rPr lang="en-US" sz="2600" dirty="0">
                <a:solidFill>
                  <a:srgbClr val="000000"/>
                </a:solidFill>
                <a:latin typeface="Arial"/>
                <a:sym typeface="Symbol" charset="0"/>
              </a:rPr>
              <a:t>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 [</a:t>
            </a:r>
            <a:r>
              <a:rPr lang="en-US" altLang="en-US" sz="26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600" dirty="0" err="1">
                <a:solidFill>
                  <a:srgbClr val="000000"/>
                </a:solidFill>
                <a:latin typeface="Arial"/>
              </a:rPr>
              <a:t>G</a:t>
            </a:r>
            <a:r>
              <a:rPr lang="en-US" sz="260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baseline="-25000" dirty="0" err="1">
                <a:solidFill>
                  <a:srgbClr val="000000"/>
                </a:solidFill>
                <a:latin typeface="Arial"/>
              </a:rPr>
              <a:t>f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 (CaCO</a:t>
            </a:r>
            <a:r>
              <a:rPr lang="en-US" sz="2600" baseline="-2500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600" i="1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2600" dirty="0">
                <a:solidFill>
                  <a:srgbClr val="000000"/>
                </a:solidFill>
                <a:latin typeface="Arial"/>
              </a:rPr>
              <a:t>))] 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9358715-739E-AC18-F144-04060444ED72}"/>
              </a:ext>
            </a:extLst>
          </p:cNvPr>
          <p:cNvSpPr txBox="1"/>
          <p:nvPr/>
        </p:nvSpPr>
        <p:spPr>
          <a:xfrm>
            <a:off x="7898166" y="4956434"/>
            <a:ext cx="4141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/>
              <a:t>הנתונים נלקחו מהטבלאות המתאימות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131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Slide13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668" y="187302"/>
            <a:ext cx="6288617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7"/>
          <p:cNvSpPr>
            <a:spLocks noGrp="1"/>
          </p:cNvSpPr>
          <p:nvPr>
            <p:ph type="title"/>
          </p:nvPr>
        </p:nvSpPr>
        <p:spPr>
          <a:xfrm>
            <a:off x="1602319" y="5837238"/>
            <a:ext cx="9044516" cy="373062"/>
          </a:xfrm>
        </p:spPr>
        <p:txBody>
          <a:bodyPr/>
          <a:lstStyle/>
          <a:p>
            <a:pPr eaLnBrk="1" hangingPunct="1"/>
            <a:r>
              <a:rPr lang="en-US" altLang="en-US" dirty="0"/>
              <a:t>Enumeration of microstates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2150540" y="5567363"/>
            <a:ext cx="9108017" cy="387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-110" charset="-128"/>
              </a:rPr>
              <a:t>FIGURE 13-1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תרמודינמקה 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sz="900" dirty="0">
              <a:solidFill>
                <a:srgbClr val="000000"/>
              </a:solidFill>
            </a:endParaRPr>
          </a:p>
          <a:p>
            <a:fld id="{BC0D3FE4-9752-4103-A145-11FA0309E2AE}" type="slidenum">
              <a:rPr lang="en-US" altLang="en-US" sz="900" smtClean="0">
                <a:solidFill>
                  <a:srgbClr val="000000"/>
                </a:solidFill>
              </a:rPr>
              <a:pPr/>
              <a:t>3</a:t>
            </a:fld>
            <a:r>
              <a:rPr lang="en-US" altLang="en-US" sz="9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26163" y="1757043"/>
            <a:ext cx="42658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latin typeface="David" pitchFamily="34" charset="-79"/>
                <a:cs typeface="David" pitchFamily="34" charset="-79"/>
              </a:rPr>
              <a:t>ההגדרה הסטטיסטית של אנטרופיה</a:t>
            </a:r>
            <a:endParaRPr lang="en-US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01BA2CE-71F6-F921-838E-1D8EB5AAD807}"/>
              </a:ext>
            </a:extLst>
          </p:cNvPr>
          <p:cNvSpPr txBox="1">
            <a:spLocks/>
          </p:cNvSpPr>
          <p:nvPr/>
        </p:nvSpPr>
        <p:spPr>
          <a:xfrm>
            <a:off x="7926163" y="4168776"/>
            <a:ext cx="42658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400" dirty="0">
                <a:latin typeface="David" pitchFamily="34" charset="-79"/>
                <a:cs typeface="David" pitchFamily="34" charset="-79"/>
              </a:rPr>
              <a:t>אנטרופיה עולה עם העלייה בטמפרטורה ונפח</a:t>
            </a:r>
            <a:endParaRPr lang="en-US" sz="2400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5576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Free Energy and Chemical Equilibrium</a:t>
            </a:r>
            <a:endParaRPr lang="en-US" dirty="0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895476" y="5181601"/>
            <a:ext cx="209322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>
                <a:solidFill>
                  <a:srgbClr val="000000"/>
                </a:solidFill>
                <a:latin typeface="Arial"/>
                <a:ea typeface="MS PGothic" pitchFamily="34" charset="-128"/>
              </a:rPr>
              <a:t>Calculate </a:t>
            </a:r>
            <a:r>
              <a:rPr lang="en-US" sz="2600" b="1" i="1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sz="2600">
                <a:solidFill>
                  <a:srgbClr val="000000"/>
                </a:solidFill>
                <a:latin typeface="Arial"/>
                <a:ea typeface="MS PGothic" pitchFamily="34" charset="-128"/>
              </a:rPr>
              <a:t>:</a:t>
            </a:r>
            <a:endParaRPr lang="en-US" sz="2600" b="1" baseline="-2500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4591050" y="3124201"/>
            <a:ext cx="37863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Arial"/>
                <a:ea typeface="MS PGothic" pitchFamily="34" charset="-128"/>
              </a:rPr>
              <a:t>=</a:t>
            </a:r>
            <a:endParaRPr lang="en-US" sz="2600" i="1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895601" y="2133600"/>
            <a:ext cx="24452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G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°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charset="0"/>
              </a:rPr>
              <a:t>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RT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ln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endParaRPr lang="en-US" sz="26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5029201" y="3375198"/>
            <a:ext cx="4911631" cy="1126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801372" y="4572001"/>
            <a:ext cx="215956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Arial"/>
                <a:ea typeface="MS PGothic" pitchFamily="34" charset="-128"/>
              </a:rPr>
              <a:t>ln </a:t>
            </a:r>
            <a:r>
              <a:rPr lang="en-US" sz="2600" i="1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sz="2600">
                <a:solidFill>
                  <a:srgbClr val="000000"/>
                </a:solidFill>
                <a:latin typeface="Arial"/>
                <a:ea typeface="MS PGothic" pitchFamily="34" charset="-128"/>
              </a:rPr>
              <a:t> = </a:t>
            </a:r>
            <a:r>
              <a:rPr lang="en-US" sz="2600">
                <a:solidFill>
                  <a:srgbClr val="000000"/>
                </a:solidFill>
                <a:latin typeface="Arial"/>
                <a:ea typeface="MS PGothic" pitchFamily="34" charset="-128"/>
                <a:sym typeface="Symbol" charset="0"/>
              </a:rPr>
              <a:t></a:t>
            </a:r>
            <a:r>
              <a:rPr lang="en-US" sz="2600">
                <a:solidFill>
                  <a:srgbClr val="000000"/>
                </a:solidFill>
                <a:latin typeface="Arial"/>
                <a:ea typeface="MS PGothic" pitchFamily="34" charset="-128"/>
              </a:rPr>
              <a:t>53.04</a:t>
            </a:r>
            <a:endParaRPr lang="en-US" sz="2600" i="1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>
            <a:off x="6081713" y="-338579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4743174" y="5799139"/>
            <a:ext cx="219643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= 9.2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  <a:cs typeface="Arial" charset="0"/>
              </a:rPr>
              <a:t>×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10</a:t>
            </a:r>
            <a:r>
              <a:rPr lang="en-US" sz="2600" baseline="420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charset="0"/>
              </a:rPr>
              <a:t></a:t>
            </a:r>
            <a:r>
              <a:rPr lang="en-US" sz="2600" baseline="30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24</a:t>
            </a:r>
            <a:endParaRPr lang="en-US" sz="2600" i="1" baseline="300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1895475" y="1492251"/>
            <a:ext cx="24821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Calculate </a:t>
            </a:r>
            <a:r>
              <a:rPr lang="en-US" sz="2600" b="1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ln</a:t>
            </a:r>
            <a:r>
              <a:rPr lang="en-US" sz="26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</a:t>
            </a:r>
            <a:r>
              <a:rPr lang="en-US" sz="2600" b="1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:</a:t>
            </a:r>
            <a:endParaRPr lang="en-US" sz="2600" b="1" baseline="-250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50" name="Rectangle 29"/>
          <p:cNvSpPr>
            <a:spLocks noChangeArrowheads="1"/>
          </p:cNvSpPr>
          <p:nvPr/>
        </p:nvSpPr>
        <p:spPr bwMode="auto">
          <a:xfrm>
            <a:off x="3984332" y="5827679"/>
            <a:ext cx="862737" cy="35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aseline="300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charset="0"/>
              </a:rPr>
              <a:t></a:t>
            </a:r>
            <a:r>
              <a:rPr lang="en-US" sz="2600" baseline="30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53.04</a:t>
            </a:r>
          </a:p>
        </p:txBody>
      </p:sp>
      <p:sp>
        <p:nvSpPr>
          <p:cNvPr id="51" name="Rectangle 30"/>
          <p:cNvSpPr>
            <a:spLocks noChangeArrowheads="1"/>
          </p:cNvSpPr>
          <p:nvPr/>
        </p:nvSpPr>
        <p:spPr bwMode="auto">
          <a:xfrm>
            <a:off x="3262314" y="5799139"/>
            <a:ext cx="97334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i="1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sz="2600">
                <a:solidFill>
                  <a:srgbClr val="000000"/>
                </a:solidFill>
                <a:latin typeface="Arial"/>
                <a:ea typeface="MS PGothic" pitchFamily="34" charset="-128"/>
              </a:rPr>
              <a:t> = e</a:t>
            </a:r>
            <a:endParaRPr lang="en-US" sz="2600" i="1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52" name="AutoShape 31"/>
          <p:cNvSpPr>
            <a:spLocks noChangeArrowheads="1"/>
          </p:cNvSpPr>
          <p:nvPr/>
        </p:nvSpPr>
        <p:spPr bwMode="auto">
          <a:xfrm>
            <a:off x="5047973" y="5768515"/>
            <a:ext cx="1879600" cy="510778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18" charset="0"/>
              <a:ea typeface="MS PGothic" pitchFamily="34" charset="-128"/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01A8F5FA-2A83-7514-2670-D22315C9DE4A}"/>
              </a:ext>
            </a:extLst>
          </p:cNvPr>
          <p:cNvGrpSpPr/>
          <p:nvPr/>
        </p:nvGrpSpPr>
        <p:grpSpPr>
          <a:xfrm>
            <a:off x="2895601" y="2801780"/>
            <a:ext cx="5599884" cy="1017751"/>
            <a:chOff x="2895601" y="2801780"/>
            <a:chExt cx="5599884" cy="1017751"/>
          </a:xfrm>
        </p:grpSpPr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6234930" y="2801780"/>
              <a:ext cx="2260555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  <a:sym typeface="Symbol" charset="0"/>
                </a:rPr>
                <a:t>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131.4 kJ/mol</a:t>
              </a:r>
            </a:p>
          </p:txBody>
        </p:sp>
        <p:grpSp>
          <p:nvGrpSpPr>
            <p:cNvPr id="44" name="Group 23"/>
            <p:cNvGrpSpPr>
              <a:grpSpLocks/>
            </p:cNvGrpSpPr>
            <p:nvPr/>
          </p:nvGrpSpPr>
          <p:grpSpPr bwMode="auto">
            <a:xfrm>
              <a:off x="2895601" y="2878142"/>
              <a:ext cx="1800225" cy="941389"/>
              <a:chOff x="876" y="1813"/>
              <a:chExt cx="1134" cy="593"/>
            </a:xfrm>
          </p:grpSpPr>
          <p:grpSp>
            <p:nvGrpSpPr>
              <p:cNvPr id="45" name="Group 24"/>
              <p:cNvGrpSpPr>
                <a:grpSpLocks/>
              </p:cNvGrpSpPr>
              <p:nvPr/>
            </p:nvGrpSpPr>
            <p:grpSpPr bwMode="auto">
              <a:xfrm>
                <a:off x="1406" y="1813"/>
                <a:ext cx="604" cy="593"/>
                <a:chOff x="2697" y="2298"/>
                <a:chExt cx="604" cy="593"/>
              </a:xfrm>
            </p:grpSpPr>
            <p:sp>
              <p:nvSpPr>
                <p:cNvPr id="47" name="Rectangle 25"/>
                <p:cNvSpPr>
                  <a:spLocks noChangeArrowheads="1"/>
                </p:cNvSpPr>
                <p:nvPr/>
              </p:nvSpPr>
              <p:spPr bwMode="auto">
                <a:xfrm>
                  <a:off x="2801" y="2581"/>
                  <a:ext cx="392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600" i="1">
                      <a:solidFill>
                        <a:srgbClr val="000000"/>
                      </a:solidFill>
                      <a:latin typeface="Arial"/>
                      <a:ea typeface="MS PGothic" pitchFamily="34" charset="-128"/>
                    </a:rPr>
                    <a:t>RT</a:t>
                  </a:r>
                  <a:endParaRPr lang="en-US" sz="260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48" name="Rectangle 26"/>
                <p:cNvSpPr>
                  <a:spLocks noChangeArrowheads="1"/>
                </p:cNvSpPr>
                <p:nvPr/>
              </p:nvSpPr>
              <p:spPr bwMode="auto">
                <a:xfrm>
                  <a:off x="2697" y="2298"/>
                  <a:ext cx="604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600" dirty="0">
                      <a:solidFill>
                        <a:srgbClr val="000000"/>
                      </a:solidFill>
                      <a:latin typeface="Arial"/>
                      <a:ea typeface="MS PGothic" pitchFamily="34" charset="-128"/>
                      <a:sym typeface="Symbol" charset="0"/>
                    </a:rPr>
                    <a:t></a:t>
                  </a:r>
                  <a:r>
                    <a:rPr lang="en-US" altLang="en-US" sz="2800" dirty="0">
                      <a:solidFill>
                        <a:srgbClr val="000000"/>
                      </a:solidFill>
                      <a:latin typeface="Symbol" pitchFamily="18" charset="2"/>
                      <a:ea typeface="MS PGothic" pitchFamily="34" charset="-128"/>
                    </a:rPr>
                    <a:t>D</a:t>
                  </a:r>
                  <a:r>
                    <a:rPr lang="en-US" sz="2600" i="1" dirty="0">
                      <a:solidFill>
                        <a:srgbClr val="000000"/>
                      </a:solidFill>
                      <a:latin typeface="Arial"/>
                      <a:ea typeface="MS PGothic" pitchFamily="34" charset="-128"/>
                    </a:rPr>
                    <a:t>G</a:t>
                  </a:r>
                  <a:r>
                    <a:rPr lang="en-US" sz="2600" dirty="0">
                      <a:solidFill>
                        <a:srgbClr val="000000"/>
                      </a:solidFill>
                      <a:latin typeface="Arial" pitchFamily="34" charset="0"/>
                      <a:ea typeface="Calibri"/>
                      <a:cs typeface="Arial" pitchFamily="34" charset="0"/>
                    </a:rPr>
                    <a:t>°</a:t>
                  </a:r>
                  <a:endParaRPr lang="en-US" sz="2600" dirty="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  <p:sp>
              <p:nvSpPr>
                <p:cNvPr id="49" name="Line 27"/>
                <p:cNvSpPr>
                  <a:spLocks noChangeShapeType="1"/>
                </p:cNvSpPr>
                <p:nvPr/>
              </p:nvSpPr>
              <p:spPr bwMode="auto">
                <a:xfrm>
                  <a:off x="2782" y="2592"/>
                  <a:ext cx="43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600">
                    <a:solidFill>
                      <a:srgbClr val="000000"/>
                    </a:solidFill>
                    <a:latin typeface="Arial"/>
                    <a:ea typeface="MS PGothic" pitchFamily="34" charset="-128"/>
                  </a:endParaRPr>
                </a:p>
              </p:txBody>
            </p:sp>
          </p:grpSp>
          <p:sp>
            <p:nvSpPr>
              <p:cNvPr id="46" name="Rectangle 28"/>
              <p:cNvSpPr>
                <a:spLocks noChangeArrowheads="1"/>
              </p:cNvSpPr>
              <p:nvPr/>
            </p:nvSpPr>
            <p:spPr bwMode="auto">
              <a:xfrm>
                <a:off x="876" y="1968"/>
                <a:ext cx="660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ln </a:t>
                </a:r>
                <a:r>
                  <a:rPr lang="en-US" sz="2600" i="1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K</a:t>
                </a:r>
                <a:r>
                  <a:rPr lang="en-US" sz="260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 =</a:t>
                </a:r>
                <a:endPara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endParaRPr>
              </a:p>
            </p:txBody>
          </p:sp>
        </p:grpSp>
      </p:grp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73E5CF8B-384C-7E6C-590B-8E22E2146139}"/>
              </a:ext>
            </a:extLst>
          </p:cNvPr>
          <p:cNvGrpSpPr/>
          <p:nvPr/>
        </p:nvGrpSpPr>
        <p:grpSpPr>
          <a:xfrm>
            <a:off x="4986967" y="3344868"/>
            <a:ext cx="4911631" cy="1006753"/>
            <a:chOff x="4754563" y="4338916"/>
            <a:chExt cx="4911631" cy="1006753"/>
          </a:xfrm>
        </p:grpSpPr>
        <p:sp>
          <p:nvSpPr>
            <p:cNvPr id="41" name="AutoShape 17">
              <a:extLst>
                <a:ext uri="{FF2B5EF4-FFF2-40B4-BE49-F238E27FC236}">
                  <a16:creationId xmlns:a16="http://schemas.microsoft.com/office/drawing/2014/main" id="{7E0BC2C4-B38F-E1FF-5DF6-09139CB74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563" y="4605565"/>
              <a:ext cx="4911631" cy="479524"/>
            </a:xfrm>
            <a:prstGeom prst="bracketPair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" pitchFamily="18" charset="0"/>
                <a:ea typeface="MS PGothic" pitchFamily="34" charset="-128"/>
              </a:endParaRPr>
            </a:p>
          </p:txBody>
        </p:sp>
        <p:grpSp>
          <p:nvGrpSpPr>
            <p:cNvPr id="54" name="קבוצה 53">
              <a:extLst>
                <a:ext uri="{FF2B5EF4-FFF2-40B4-BE49-F238E27FC236}">
                  <a16:creationId xmlns:a16="http://schemas.microsoft.com/office/drawing/2014/main" id="{5CC161E0-FBF1-A23F-37D7-4A0EDE3B2D31}"/>
                </a:ext>
              </a:extLst>
            </p:cNvPr>
            <p:cNvGrpSpPr/>
            <p:nvPr/>
          </p:nvGrpSpPr>
          <p:grpSpPr>
            <a:xfrm>
              <a:off x="4764949" y="4338916"/>
              <a:ext cx="4901245" cy="1006753"/>
              <a:chOff x="4764949" y="4338916"/>
              <a:chExt cx="4901245" cy="1006753"/>
            </a:xfrm>
          </p:grpSpPr>
          <p:sp>
            <p:nvSpPr>
              <p:cNvPr id="55" name="Rectangle 12">
                <a:extLst>
                  <a:ext uri="{FF2B5EF4-FFF2-40B4-BE49-F238E27FC236}">
                    <a16:creationId xmlns:a16="http://schemas.microsoft.com/office/drawing/2014/main" id="{59E49603-DE50-B7CF-FD41-D600AD19B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4949" y="4572120"/>
                <a:ext cx="1019041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 dirty="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8.314</a:t>
                </a:r>
              </a:p>
            </p:txBody>
          </p:sp>
          <p:grpSp>
            <p:nvGrpSpPr>
              <p:cNvPr id="56" name="קבוצה 55">
                <a:extLst>
                  <a:ext uri="{FF2B5EF4-FFF2-40B4-BE49-F238E27FC236}">
                    <a16:creationId xmlns:a16="http://schemas.microsoft.com/office/drawing/2014/main" id="{4805DE18-D0B1-AFA8-3334-FD11EDE6FAC0}"/>
                  </a:ext>
                </a:extLst>
              </p:cNvPr>
              <p:cNvGrpSpPr/>
              <p:nvPr/>
            </p:nvGrpSpPr>
            <p:grpSpPr>
              <a:xfrm>
                <a:off x="5667905" y="4338916"/>
                <a:ext cx="3998289" cy="1006753"/>
                <a:chOff x="5667905" y="4338916"/>
                <a:chExt cx="3998289" cy="1006753"/>
              </a:xfrm>
            </p:grpSpPr>
            <p:sp>
              <p:nvSpPr>
                <p:cNvPr id="57" name="Rectangle 6">
                  <a:extLst>
                    <a:ext uri="{FF2B5EF4-FFF2-40B4-BE49-F238E27FC236}">
                      <a16:creationId xmlns:a16="http://schemas.microsoft.com/office/drawing/2014/main" id="{64591571-C1C6-BCC9-0E34-C31DD63F7D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6677" y="4592646"/>
                  <a:ext cx="1279517" cy="4924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600" dirty="0">
                      <a:solidFill>
                        <a:srgbClr val="000000"/>
                      </a:solidFill>
                      <a:latin typeface="Arial"/>
                      <a:ea typeface="MS PGothic" pitchFamily="34" charset="-128"/>
                    </a:rPr>
                    <a:t>(298 K)</a:t>
                  </a:r>
                </a:p>
              </p:txBody>
            </p:sp>
            <p:grpSp>
              <p:nvGrpSpPr>
                <p:cNvPr id="58" name="Group 7">
                  <a:extLst>
                    <a:ext uri="{FF2B5EF4-FFF2-40B4-BE49-F238E27FC236}">
                      <a16:creationId xmlns:a16="http://schemas.microsoft.com/office/drawing/2014/main" id="{A9C7CF9C-C87A-E34B-ACB3-BD88769DD6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45147" y="4338916"/>
                  <a:ext cx="1109662" cy="958850"/>
                  <a:chOff x="4937" y="1727"/>
                  <a:chExt cx="699" cy="604"/>
                </a:xfrm>
              </p:grpSpPr>
              <p:sp>
                <p:nvSpPr>
                  <p:cNvPr id="64" name="Rectangle 8">
                    <a:extLst>
                      <a:ext uri="{FF2B5EF4-FFF2-40B4-BE49-F238E27FC236}">
                        <a16:creationId xmlns:a16="http://schemas.microsoft.com/office/drawing/2014/main" id="{C2538297-A62D-F1B8-6225-7E44BF3CD2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37" y="2040"/>
                    <a:ext cx="69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 dirty="0">
                        <a:solidFill>
                          <a:srgbClr val="000000"/>
                        </a:solidFill>
                        <a:latin typeface="Arial"/>
                        <a:ea typeface="MS PGothic" pitchFamily="34" charset="-128"/>
                      </a:rPr>
                      <a:t>1000 J</a:t>
                    </a:r>
                  </a:p>
                </p:txBody>
              </p:sp>
              <p:sp>
                <p:nvSpPr>
                  <p:cNvPr id="65" name="Rectangle 9">
                    <a:extLst>
                      <a:ext uri="{FF2B5EF4-FFF2-40B4-BE49-F238E27FC236}">
                        <a16:creationId xmlns:a16="http://schemas.microsoft.com/office/drawing/2014/main" id="{E71AA7CB-3D52-AC5A-1BFF-80346DE5D3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50" y="1727"/>
                    <a:ext cx="472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 dirty="0">
                        <a:solidFill>
                          <a:srgbClr val="000000"/>
                        </a:solidFill>
                        <a:latin typeface="Arial"/>
                        <a:ea typeface="MS PGothic" pitchFamily="34" charset="-128"/>
                      </a:rPr>
                      <a:t>1 kJ</a:t>
                    </a:r>
                  </a:p>
                </p:txBody>
              </p:sp>
              <p:sp>
                <p:nvSpPr>
                  <p:cNvPr id="66" name="Line 10">
                    <a:extLst>
                      <a:ext uri="{FF2B5EF4-FFF2-40B4-BE49-F238E27FC236}">
                        <a16:creationId xmlns:a16="http://schemas.microsoft.com/office/drawing/2014/main" id="{08C59D22-92E2-37EA-D79F-641299091C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998" y="2041"/>
                    <a:ext cx="57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" pitchFamily="18" charset="0"/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59" name="Group 13">
                  <a:extLst>
                    <a:ext uri="{FF2B5EF4-FFF2-40B4-BE49-F238E27FC236}">
                      <a16:creationId xmlns:a16="http://schemas.microsoft.com/office/drawing/2014/main" id="{02463B78-19ED-2338-CA92-47AFF6D1D5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67905" y="4358243"/>
                  <a:ext cx="1028700" cy="987426"/>
                  <a:chOff x="2805" y="2412"/>
                  <a:chExt cx="648" cy="622"/>
                </a:xfrm>
              </p:grpSpPr>
              <p:sp>
                <p:nvSpPr>
                  <p:cNvPr id="61" name="Rectangle 14">
                    <a:extLst>
                      <a:ext uri="{FF2B5EF4-FFF2-40B4-BE49-F238E27FC236}">
                        <a16:creationId xmlns:a16="http://schemas.microsoft.com/office/drawing/2014/main" id="{3E05D213-CA73-0954-F9C6-97FF1E7609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5" y="2726"/>
                    <a:ext cx="648" cy="3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600" dirty="0">
                        <a:solidFill>
                          <a:srgbClr val="000000"/>
                        </a:solidFill>
                        <a:latin typeface="Arial"/>
                        <a:ea typeface="MS PGothic" pitchFamily="34" charset="-128"/>
                      </a:rPr>
                      <a:t>K </a:t>
                    </a:r>
                    <a:r>
                      <a:rPr lang="en-US" sz="2600" dirty="0" err="1">
                        <a:solidFill>
                          <a:srgbClr val="000000"/>
                        </a:solidFill>
                        <a:latin typeface="Arial"/>
                        <a:ea typeface="MS PGothic" pitchFamily="34" charset="-128"/>
                      </a:rPr>
                      <a:t>mol</a:t>
                    </a:r>
                    <a:endParaRPr lang="en-US" sz="2600" dirty="0">
                      <a:solidFill>
                        <a:srgbClr val="000000"/>
                      </a:solidFill>
                      <a:latin typeface="Arial"/>
                      <a:ea typeface="MS PGothic" pitchFamily="34" charset="-128"/>
                    </a:endParaRPr>
                  </a:p>
                </p:txBody>
              </p:sp>
              <p:sp>
                <p:nvSpPr>
                  <p:cNvPr id="62" name="Rectangle 15">
                    <a:extLst>
                      <a:ext uri="{FF2B5EF4-FFF2-40B4-BE49-F238E27FC236}">
                        <a16:creationId xmlns:a16="http://schemas.microsoft.com/office/drawing/2014/main" id="{E5B93CAD-444D-80EA-FA32-6F9ABF6A24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17" y="2412"/>
                    <a:ext cx="221" cy="3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600">
                        <a:solidFill>
                          <a:srgbClr val="000000"/>
                        </a:solidFill>
                        <a:latin typeface="Arial"/>
                        <a:ea typeface="MS PGothic" pitchFamily="34" charset="-128"/>
                      </a:rPr>
                      <a:t>J</a:t>
                    </a:r>
                  </a:p>
                </p:txBody>
              </p:sp>
              <p:sp>
                <p:nvSpPr>
                  <p:cNvPr id="63" name="Line 16">
                    <a:extLst>
                      <a:ext uri="{FF2B5EF4-FFF2-40B4-BE49-F238E27FC236}">
                        <a16:creationId xmlns:a16="http://schemas.microsoft.com/office/drawing/2014/main" id="{99BD4164-1E27-CDA3-8BC4-F9045E3F1F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64" y="2736"/>
                    <a:ext cx="528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600">
                      <a:solidFill>
                        <a:srgbClr val="000000"/>
                      </a:solidFill>
                      <a:latin typeface="Arial"/>
                      <a:ea typeface="MS PGothic" pitchFamily="34" charset="-128"/>
                    </a:endParaRPr>
                  </a:p>
                </p:txBody>
              </p:sp>
            </p:grpSp>
            <p:sp>
              <p:nvSpPr>
                <p:cNvPr id="60" name="Rectangle 21">
                  <a:extLst>
                    <a:ext uri="{FF2B5EF4-FFF2-40B4-BE49-F238E27FC236}">
                      <a16:creationId xmlns:a16="http://schemas.microsoft.com/office/drawing/2014/main" id="{638837A5-D5BB-F754-1E3F-8902B8ABDF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71467" y="4633419"/>
                  <a:ext cx="518092" cy="4924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600" dirty="0">
                      <a:solidFill>
                        <a:srgbClr val="000000"/>
                      </a:solidFill>
                      <a:latin typeface="Arial"/>
                      <a:ea typeface="MS PGothic" pitchFamily="34" charset="-128"/>
                      <a:cs typeface="Arial" charset="0"/>
                    </a:rPr>
                    <a:t>×</a:t>
                  </a:r>
                </a:p>
              </p:txBody>
            </p:sp>
            <p:sp>
              <p:nvSpPr>
                <p:cNvPr id="67" name="Rectangle 21">
                  <a:extLst>
                    <a:ext uri="{FF2B5EF4-FFF2-40B4-BE49-F238E27FC236}">
                      <a16:creationId xmlns:a16="http://schemas.microsoft.com/office/drawing/2014/main" id="{33A014A4-49ED-A8D4-E17C-C5A522EAA9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56384" y="4625739"/>
                  <a:ext cx="518092" cy="4924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600" dirty="0">
                      <a:solidFill>
                        <a:srgbClr val="000000"/>
                      </a:solidFill>
                      <a:latin typeface="Arial"/>
                      <a:ea typeface="MS PGothic" pitchFamily="34" charset="-128"/>
                      <a:cs typeface="Arial" charset="0"/>
                    </a:rPr>
                    <a:t>×</a:t>
                  </a:r>
                </a:p>
              </p:txBody>
            </p:sp>
          </p:grpSp>
        </p:grpSp>
      </p:grp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C0F959B-0C9A-A012-7440-56D6B25A2C60}"/>
              </a:ext>
            </a:extLst>
          </p:cNvPr>
          <p:cNvSpPr txBox="1"/>
          <p:nvPr/>
        </p:nvSpPr>
        <p:spPr>
          <a:xfrm>
            <a:off x="7062917" y="5768515"/>
            <a:ext cx="5006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/>
              <a:t>תערובת שווי המשקל מורכבת בעיקר ממגיבים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3611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653528" y="628320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119890" y="6271175"/>
            <a:ext cx="2743200" cy="365125"/>
          </a:xfrm>
          <a:prstGeom prst="rect">
            <a:avLst/>
          </a:prstGeom>
        </p:spPr>
        <p:txBody>
          <a:bodyPr/>
          <a:lstStyle/>
          <a:p>
            <a:fld id="{D3B3A9A7-A052-4E24-889D-5886FDC4B3E5}" type="slidenum">
              <a:rPr lang="he-IL" smtClean="0"/>
              <a:t>31</a:t>
            </a:fld>
            <a:endParaRPr lang="he-IL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61708" y="140208"/>
            <a:ext cx="8834437" cy="819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r>
              <a:rPr lang="en-US" altLang="en-US" kern="0"/>
              <a:t>Gibbs Free Energy &amp; Maximum Work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98222" y="1035094"/>
            <a:ext cx="8870951" cy="286226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l-GR" altLang="en-US" kern="0">
                <a:cs typeface="Arial" charset="0"/>
              </a:rPr>
              <a:t>Δ</a:t>
            </a:r>
            <a:r>
              <a:rPr lang="en-US" altLang="en-US" kern="0" baseline="-25000"/>
              <a:t>r</a:t>
            </a:r>
            <a:r>
              <a:rPr lang="en-US" altLang="en-US" i="1" kern="0"/>
              <a:t>G</a:t>
            </a:r>
            <a:r>
              <a:rPr lang="en-US" altLang="en-US" kern="0"/>
              <a:t> = maximum </a:t>
            </a:r>
            <a:r>
              <a:rPr lang="en-US" altLang="en-US" i="1" kern="0">
                <a:solidFill>
                  <a:srgbClr val="194E9D"/>
                </a:solidFill>
              </a:rPr>
              <a:t>useful</a:t>
            </a:r>
            <a:r>
              <a:rPr lang="en-US" altLang="en-US" kern="0"/>
              <a:t> work that can be done by a reaction on its surroundings (constant </a:t>
            </a:r>
            <a:r>
              <a:rPr lang="en-US" altLang="en-US" i="1" kern="0"/>
              <a:t>T</a:t>
            </a:r>
            <a:r>
              <a:rPr lang="en-US" altLang="en-US" kern="0"/>
              <a:t> and </a:t>
            </a:r>
            <a:r>
              <a:rPr lang="en-US" altLang="en-US" i="1" kern="0"/>
              <a:t>P)</a:t>
            </a:r>
            <a:r>
              <a:rPr lang="en-US" altLang="en-US" kern="0"/>
              <a:t>.</a:t>
            </a:r>
          </a:p>
          <a:p>
            <a:pPr marL="0" indent="0">
              <a:lnSpc>
                <a:spcPct val="110000"/>
              </a:lnSpc>
            </a:pPr>
            <a:endParaRPr lang="en-US" altLang="en-US" sz="1400" kern="0"/>
          </a:p>
          <a:p>
            <a:pPr marL="0" indent="0">
              <a:lnSpc>
                <a:spcPct val="110000"/>
              </a:lnSpc>
            </a:pPr>
            <a:r>
              <a:rPr lang="el-GR" altLang="en-US" kern="0"/>
              <a:t>Δ</a:t>
            </a:r>
            <a:r>
              <a:rPr lang="en-US" altLang="en-US" kern="0" baseline="-25000"/>
              <a:t>r</a:t>
            </a:r>
            <a:r>
              <a:rPr lang="en-US" altLang="en-US" i="1" kern="0"/>
              <a:t>G</a:t>
            </a:r>
            <a:r>
              <a:rPr lang="en-US" altLang="en-US" kern="0"/>
              <a:t> = </a:t>
            </a:r>
            <a:r>
              <a:rPr lang="en-US" altLang="en-US" i="1" kern="0"/>
              <a:t>w</a:t>
            </a:r>
            <a:r>
              <a:rPr lang="en-US" altLang="en-US" kern="0" baseline="-25000"/>
              <a:t>system</a:t>
            </a:r>
            <a:r>
              <a:rPr lang="en-US" altLang="en-US" kern="0"/>
              <a:t> = - </a:t>
            </a:r>
            <a:r>
              <a:rPr lang="en-US" altLang="en-US" i="1" kern="0"/>
              <a:t>w</a:t>
            </a:r>
            <a:r>
              <a:rPr lang="en-US" altLang="en-US" kern="0" baseline="-25000"/>
              <a:t>max</a:t>
            </a:r>
            <a:endParaRPr lang="en-US" altLang="en-US" kern="0"/>
          </a:p>
          <a:p>
            <a:pPr marL="0" indent="0">
              <a:lnSpc>
                <a:spcPct val="110000"/>
              </a:lnSpc>
            </a:pPr>
            <a:endParaRPr lang="en-US" altLang="en-US" sz="1400" kern="0"/>
          </a:p>
          <a:p>
            <a:pPr marL="0" indent="0">
              <a:lnSpc>
                <a:spcPct val="110000"/>
              </a:lnSpc>
            </a:pPr>
            <a:r>
              <a:rPr lang="en-US" altLang="en-US" kern="0"/>
              <a:t>		“free” energy = available energy</a:t>
            </a:r>
            <a:endParaRPr lang="en-US" altLang="en-US" kern="0" dirty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536321" y="4183577"/>
            <a:ext cx="8832851" cy="2128837"/>
            <a:chOff x="98" y="2595"/>
            <a:chExt cx="5564" cy="134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98" y="2595"/>
              <a:ext cx="5564" cy="1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/>
            <a:lstStyle>
              <a:lvl1pPr algn="l">
                <a:spcBef>
                  <a:spcPct val="20000"/>
                </a:spcBef>
                <a:buClr>
                  <a:srgbClr val="194E9D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685800" indent="-228600" algn="l">
                <a:spcBef>
                  <a:spcPct val="20000"/>
                </a:spcBef>
                <a:buClr>
                  <a:srgbClr val="194E9D"/>
                </a:buClr>
                <a:buSzPct val="100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543050" indent="-171450" algn="l">
                <a:spcBef>
                  <a:spcPct val="20000"/>
                </a:spcBef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00250" indent="-171450" algn="l">
                <a:spcBef>
                  <a:spcPct val="20000"/>
                </a:spcBef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457450" indent="-171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14650" indent="-171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371850" indent="-171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29050" indent="-171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rtl="0">
                <a:buFont typeface="Arial" charset="0"/>
                <a:buNone/>
              </a:pPr>
              <a:r>
                <a:rPr lang="en-US" altLang="en-US" sz="2800" b="0" i="0" dirty="0"/>
                <a:t>For:</a:t>
              </a:r>
            </a:p>
            <a:p>
              <a:pPr rtl="0">
                <a:buFont typeface="Arial" charset="0"/>
                <a:buNone/>
              </a:pPr>
              <a:r>
                <a:rPr lang="en-US" altLang="en-US" sz="2800" b="0" i="0" dirty="0"/>
                <a:t>   2 H</a:t>
              </a:r>
              <a:r>
                <a:rPr lang="en-US" altLang="en-US" sz="2800" b="0" i="0" baseline="-25000" dirty="0"/>
                <a:t>2</a:t>
              </a:r>
              <a:r>
                <a:rPr lang="en-US" altLang="en-US" sz="2800" b="0" i="0" dirty="0"/>
                <a:t>(g) + O</a:t>
              </a:r>
              <a:r>
                <a:rPr lang="en-US" altLang="en-US" sz="2800" b="0" i="0" baseline="-25000" dirty="0"/>
                <a:t>2</a:t>
              </a:r>
              <a:r>
                <a:rPr lang="en-US" altLang="en-US" sz="2800" b="0" i="0" dirty="0"/>
                <a:t>(g)         2 H</a:t>
              </a:r>
              <a:r>
                <a:rPr lang="en-US" altLang="en-US" sz="2800" b="0" i="0" baseline="-25000" dirty="0"/>
                <a:t>2</a:t>
              </a:r>
              <a:r>
                <a:rPr lang="en-US" altLang="en-US" sz="2800" b="0" i="0" dirty="0"/>
                <a:t>O(g)     </a:t>
              </a:r>
              <a:r>
                <a:rPr lang="el-GR" altLang="en-US" sz="2800" b="0" i="0" dirty="0">
                  <a:cs typeface="Arial" charset="0"/>
                </a:rPr>
                <a:t>Δ</a:t>
              </a:r>
              <a:r>
                <a:rPr lang="en-US" altLang="en-US" sz="2800" b="0" i="0" baseline="-25000" dirty="0" err="1">
                  <a:cs typeface="Arial" charset="0"/>
                </a:rPr>
                <a:t>r</a:t>
              </a:r>
              <a:r>
                <a:rPr lang="en-US" altLang="en-US" sz="2800" b="0" dirty="0" err="1">
                  <a:cs typeface="Arial" charset="0"/>
                </a:rPr>
                <a:t>G</a:t>
              </a:r>
              <a:r>
                <a:rPr lang="en-US" altLang="en-US" sz="2800" b="0" i="0" dirty="0">
                  <a:cs typeface="Arial" charset="0"/>
                </a:rPr>
                <a:t>°= -474.3 kJ/</a:t>
              </a:r>
              <a:r>
                <a:rPr lang="en-US" altLang="en-US" sz="2800" b="0" i="0" dirty="0" err="1">
                  <a:cs typeface="Arial" charset="0"/>
                </a:rPr>
                <a:t>mol</a:t>
              </a:r>
              <a:endParaRPr lang="en-US" altLang="en-US" sz="1400" b="0" i="0" dirty="0">
                <a:cs typeface="Arial" charset="0"/>
              </a:endParaRPr>
            </a:p>
            <a:p>
              <a:pPr rtl="0">
                <a:buFont typeface="Arial" charset="0"/>
                <a:buNone/>
              </a:pPr>
              <a:endParaRPr lang="en-US" altLang="en-US" sz="1400" b="0" i="0" dirty="0">
                <a:cs typeface="Arial" charset="0"/>
              </a:endParaRPr>
            </a:p>
            <a:p>
              <a:pPr rtl="0">
                <a:buFont typeface="Arial" charset="0"/>
                <a:buNone/>
              </a:pPr>
              <a:r>
                <a:rPr lang="en-US" altLang="en-US" sz="2800" b="0" i="0" dirty="0">
                  <a:cs typeface="Arial" charset="0"/>
                </a:rPr>
                <a:t>Every 2 moles of H</a:t>
              </a:r>
              <a:r>
                <a:rPr lang="en-US" altLang="en-US" sz="2800" b="0" i="0" baseline="-25000" dirty="0">
                  <a:cs typeface="Arial" charset="0"/>
                </a:rPr>
                <a:t>2</a:t>
              </a:r>
              <a:r>
                <a:rPr lang="en-US" altLang="en-US" sz="2800" b="0" i="0" dirty="0">
                  <a:cs typeface="Arial" charset="0"/>
                </a:rPr>
                <a:t> consumed can do up to 474.3 kJ of work.</a:t>
              </a: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913" y="3031"/>
              <a:ext cx="385" cy="121"/>
              <a:chOff x="2349" y="1641"/>
              <a:chExt cx="515" cy="141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 flipV="1">
                <a:off x="2349" y="1688"/>
                <a:ext cx="508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l" rtl="0"/>
                <a:endParaRPr 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2766" y="1641"/>
                <a:ext cx="91" cy="4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l" rtl="0"/>
                <a:endParaRPr lang="en-US"/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356" y="1736"/>
                <a:ext cx="508" cy="46"/>
                <a:chOff x="2349" y="1761"/>
                <a:chExt cx="508" cy="46"/>
              </a:xfrm>
            </p:grpSpPr>
            <p:sp>
              <p:nvSpPr>
                <p:cNvPr id="12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349" y="1761"/>
                  <a:ext cx="508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13" name="Line 10"/>
                <p:cNvSpPr>
                  <a:spLocks noChangeShapeType="1"/>
                </p:cNvSpPr>
                <p:nvPr/>
              </p:nvSpPr>
              <p:spPr bwMode="auto">
                <a:xfrm>
                  <a:off x="2362" y="1762"/>
                  <a:ext cx="91" cy="4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l" rtl="0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37531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653528" y="628320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D3B3A9A7-A052-4E24-889D-5886FDC4B3E5}" type="slidenum">
              <a:rPr lang="he-IL" smtClean="0"/>
              <a:t>32</a:t>
            </a:fld>
            <a:endParaRPr lang="he-IL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87388" y="195072"/>
            <a:ext cx="8834437" cy="819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r>
              <a:rPr lang="en-US" altLang="en-US" kern="0"/>
              <a:t>Gibbs Free Energy &amp; Maximum Work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85042" y="1051553"/>
            <a:ext cx="8870951" cy="113347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l-GR" altLang="en-US" kern="0">
                <a:cs typeface="Arial" charset="0"/>
              </a:rPr>
              <a:t>Δ</a:t>
            </a:r>
            <a:r>
              <a:rPr lang="en-US" altLang="en-US" kern="0" baseline="-25000"/>
              <a:t>r</a:t>
            </a:r>
            <a:r>
              <a:rPr lang="en-US" altLang="en-US" i="1" kern="0"/>
              <a:t>G</a:t>
            </a:r>
            <a:r>
              <a:rPr lang="en-US" altLang="en-US" kern="0"/>
              <a:t> also equals the </a:t>
            </a:r>
            <a:r>
              <a:rPr lang="en-US" altLang="en-US" kern="0">
                <a:solidFill>
                  <a:srgbClr val="194E9D"/>
                </a:solidFill>
              </a:rPr>
              <a:t>minimum</a:t>
            </a:r>
            <a:r>
              <a:rPr lang="en-US" altLang="en-US" kern="0"/>
              <a:t> work required to cause a reactant-favored process to occur.</a:t>
            </a:r>
            <a:endParaRPr lang="en-US" altLang="en-US" kern="0" dirty="0"/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262001" y="2801747"/>
            <a:ext cx="8832851" cy="2128838"/>
            <a:chOff x="98" y="1507"/>
            <a:chExt cx="5564" cy="1341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8" y="1507"/>
              <a:ext cx="5564" cy="1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/>
            <a:lstStyle>
              <a:lvl1pPr algn="l">
                <a:spcBef>
                  <a:spcPct val="20000"/>
                </a:spcBef>
                <a:buClr>
                  <a:srgbClr val="194E9D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685800" indent="-228600" algn="l">
                <a:spcBef>
                  <a:spcPct val="20000"/>
                </a:spcBef>
                <a:buClr>
                  <a:srgbClr val="194E9D"/>
                </a:buClr>
                <a:buSzPct val="100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543050" indent="-171450" algn="l">
                <a:spcBef>
                  <a:spcPct val="20000"/>
                </a:spcBef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00250" indent="-171450" algn="l">
                <a:spcBef>
                  <a:spcPct val="20000"/>
                </a:spcBef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457450" indent="-171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14650" indent="-171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371850" indent="-171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29050" indent="-1714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94E9D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rtl="0">
                <a:lnSpc>
                  <a:spcPct val="110000"/>
                </a:lnSpc>
                <a:buNone/>
              </a:pPr>
              <a:r>
                <a:rPr lang="en-US" altLang="en-US" sz="2800" b="0" i="0" dirty="0"/>
                <a:t>2 H</a:t>
              </a:r>
              <a:r>
                <a:rPr lang="en-US" altLang="en-US" sz="2800" b="0" i="0" baseline="-25000" dirty="0"/>
                <a:t>2</a:t>
              </a:r>
              <a:r>
                <a:rPr lang="en-US" altLang="en-US" sz="2800" b="0" i="0" dirty="0"/>
                <a:t>O(g)           2 H</a:t>
              </a:r>
              <a:r>
                <a:rPr lang="en-US" altLang="en-US" sz="2800" b="0" i="0" baseline="-25000" dirty="0"/>
                <a:t>2</a:t>
              </a:r>
              <a:r>
                <a:rPr lang="en-US" altLang="en-US" sz="2800" b="0" i="0" dirty="0"/>
                <a:t>(g) + O</a:t>
              </a:r>
              <a:r>
                <a:rPr lang="en-US" altLang="en-US" sz="2800" b="0" i="0" baseline="-25000" dirty="0"/>
                <a:t>2</a:t>
              </a:r>
              <a:r>
                <a:rPr lang="en-US" altLang="en-US" sz="2800" b="0" i="0" dirty="0"/>
                <a:t>(g)       </a:t>
              </a:r>
              <a:r>
                <a:rPr lang="el-GR" altLang="en-US" sz="2800" b="0" i="0" dirty="0">
                  <a:cs typeface="Arial" charset="0"/>
                </a:rPr>
                <a:t>Δ</a:t>
              </a:r>
              <a:r>
                <a:rPr lang="en-US" altLang="en-US" sz="2800" b="0" i="0" baseline="-25000" dirty="0" err="1"/>
                <a:t>r</a:t>
              </a:r>
              <a:r>
                <a:rPr lang="en-US" altLang="en-US" sz="2800" b="0" dirty="0" err="1">
                  <a:cs typeface="Arial" charset="0"/>
                </a:rPr>
                <a:t>G</a:t>
              </a:r>
              <a:r>
                <a:rPr lang="en-US" altLang="en-US" sz="2800" b="0" i="0" dirty="0">
                  <a:cs typeface="Arial" charset="0"/>
                </a:rPr>
                <a:t>°= 474.3 kJ/</a:t>
              </a:r>
              <a:r>
                <a:rPr lang="en-US" altLang="en-US" sz="2800" b="0" i="0" dirty="0" err="1">
                  <a:cs typeface="Arial" charset="0"/>
                </a:rPr>
                <a:t>mol</a:t>
              </a:r>
              <a:endParaRPr lang="en-US" altLang="en-US" sz="1400" b="0" i="0" dirty="0">
                <a:cs typeface="Arial" charset="0"/>
              </a:endParaRPr>
            </a:p>
            <a:p>
              <a:pPr rtl="0">
                <a:lnSpc>
                  <a:spcPct val="110000"/>
                </a:lnSpc>
                <a:buFont typeface="Arial" charset="0"/>
                <a:buNone/>
              </a:pPr>
              <a:endParaRPr lang="en-US" altLang="en-US" sz="1400" b="0" i="0" dirty="0">
                <a:cs typeface="Arial" charset="0"/>
              </a:endParaRPr>
            </a:p>
            <a:p>
              <a:pPr rtl="0">
                <a:lnSpc>
                  <a:spcPct val="110000"/>
                </a:lnSpc>
                <a:buFont typeface="Arial" charset="0"/>
                <a:buNone/>
              </a:pPr>
              <a:r>
                <a:rPr lang="en-US" altLang="en-US" sz="2800" b="0" i="0" dirty="0">
                  <a:cs typeface="Arial" charset="0"/>
                </a:rPr>
                <a:t>A </a:t>
              </a:r>
              <a:r>
                <a:rPr lang="en-US" altLang="en-US" sz="2800" b="0" i="0" dirty="0">
                  <a:solidFill>
                    <a:srgbClr val="194E9D"/>
                  </a:solidFill>
                  <a:cs typeface="Arial" charset="0"/>
                </a:rPr>
                <a:t>minimum</a:t>
              </a:r>
              <a:r>
                <a:rPr lang="en-US" altLang="en-US" sz="2800" b="0" i="0" dirty="0">
                  <a:cs typeface="Arial" charset="0"/>
                </a:rPr>
                <a:t> of 474.3 kJ of work must be used to produce 2 </a:t>
              </a:r>
              <a:r>
                <a:rPr lang="en-US" altLang="en-US" sz="2800" b="0" i="0" dirty="0" err="1">
                  <a:cs typeface="Arial" charset="0"/>
                </a:rPr>
                <a:t>mol</a:t>
              </a:r>
              <a:r>
                <a:rPr lang="en-US" altLang="en-US" sz="2800" b="0" i="0" dirty="0">
                  <a:cs typeface="Arial" charset="0"/>
                </a:rPr>
                <a:t> of H</a:t>
              </a:r>
              <a:r>
                <a:rPr lang="en-US" altLang="en-US" sz="2800" b="0" i="0" baseline="-25000" dirty="0">
                  <a:cs typeface="Arial" charset="0"/>
                </a:rPr>
                <a:t>2</a:t>
              </a:r>
              <a:r>
                <a:rPr lang="en-US" altLang="en-US" sz="2800" b="0" i="0" dirty="0">
                  <a:cs typeface="Arial" charset="0"/>
                </a:rPr>
                <a:t> from liquid water.</a:t>
              </a: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162" y="1628"/>
              <a:ext cx="387" cy="121"/>
              <a:chOff x="2662" y="1641"/>
              <a:chExt cx="515" cy="141"/>
            </a:xfrm>
          </p:grpSpPr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 flipV="1">
                <a:off x="2662" y="1688"/>
                <a:ext cx="508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l" rtl="0"/>
                <a:endParaRPr lang="en-US"/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3079" y="1641"/>
                <a:ext cx="91" cy="4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l" rtl="0"/>
                <a:endParaRPr lang="en-US"/>
              </a:p>
            </p:txBody>
          </p: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2669" y="1736"/>
                <a:ext cx="508" cy="46"/>
                <a:chOff x="2662" y="1761"/>
                <a:chExt cx="508" cy="46"/>
              </a:xfrm>
            </p:grpSpPr>
            <p:sp>
              <p:nvSpPr>
                <p:cNvPr id="1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662" y="1761"/>
                  <a:ext cx="508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13" name="Line 11"/>
                <p:cNvSpPr>
                  <a:spLocks noChangeShapeType="1"/>
                </p:cNvSpPr>
                <p:nvPr/>
              </p:nvSpPr>
              <p:spPr bwMode="auto">
                <a:xfrm>
                  <a:off x="2675" y="1762"/>
                  <a:ext cx="91" cy="4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l" rtl="0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85559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9052560" y="6457892"/>
            <a:ext cx="3063240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תרמודינמקה 2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9728" y="6283204"/>
            <a:ext cx="576072" cy="365125"/>
          </a:xfrm>
          <a:prstGeom prst="rect">
            <a:avLst/>
          </a:prstGeom>
        </p:spPr>
        <p:txBody>
          <a:bodyPr/>
          <a:lstStyle/>
          <a:p>
            <a:fld id="{D3B3A9A7-A052-4E24-889D-5886FDC4B3E5}" type="slidenum">
              <a:rPr lang="he-IL" smtClean="0"/>
              <a:t>33</a:t>
            </a:fld>
            <a:endParaRPr lang="he-IL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772604" y="167381"/>
            <a:ext cx="8834437" cy="819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r>
              <a:rPr lang="en-US" altLang="en-US" kern="0"/>
              <a:t>Gibbs Free Energy &amp; Biological Systems</a:t>
            </a:r>
            <a:endParaRPr lang="en-US" altLang="en-US" kern="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731851" y="956035"/>
            <a:ext cx="9065384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0"/>
              </a:spcBef>
              <a:tabLst>
                <a:tab pos="1600200" algn="l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1600200" algn="l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1600200" algn="l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1600200" algn="l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1600200" algn="l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  <a:tab pos="8515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 altLang="en-US" sz="2400" b="0" i="0" dirty="0"/>
              <a:t>Energy released by oxidizing glucose:</a:t>
            </a:r>
          </a:p>
          <a:p>
            <a:pPr algn="l" rtl="0">
              <a:spcBef>
                <a:spcPct val="20000"/>
              </a:spcBef>
            </a:pPr>
            <a:r>
              <a:rPr lang="en-US" altLang="en-US" sz="2000" b="0" i="0" dirty="0"/>
              <a:t>         C</a:t>
            </a:r>
            <a:r>
              <a:rPr lang="en-US" altLang="en-US" sz="2000" b="0" i="0" baseline="-25000" dirty="0"/>
              <a:t>6</a:t>
            </a:r>
            <a:r>
              <a:rPr lang="en-US" altLang="en-US" sz="2000" b="0" i="0" dirty="0"/>
              <a:t>H</a:t>
            </a:r>
            <a:r>
              <a:rPr lang="en-US" altLang="en-US" sz="2000" b="0" i="0" baseline="-25000" dirty="0"/>
              <a:t>12</a:t>
            </a:r>
            <a:r>
              <a:rPr lang="en-US" altLang="en-US" sz="2000" b="0" i="0" dirty="0"/>
              <a:t>O</a:t>
            </a:r>
            <a:r>
              <a:rPr lang="en-US" altLang="en-US" sz="2000" b="0" i="0" baseline="-25000" dirty="0"/>
              <a:t>6</a:t>
            </a:r>
            <a:r>
              <a:rPr lang="en-US" altLang="en-US" sz="1800" b="0" i="0" dirty="0"/>
              <a:t>(</a:t>
            </a:r>
            <a:r>
              <a:rPr lang="en-US" altLang="en-US" sz="1800" b="0" i="0" dirty="0" err="1"/>
              <a:t>aq</a:t>
            </a:r>
            <a:r>
              <a:rPr lang="en-US" altLang="en-US" sz="1800" b="0" i="0" dirty="0"/>
              <a:t>)</a:t>
            </a:r>
            <a:r>
              <a:rPr lang="en-US" altLang="en-US" sz="2000" b="0" i="0" dirty="0"/>
              <a:t> + 6 O</a:t>
            </a:r>
            <a:r>
              <a:rPr lang="en-US" altLang="en-US" sz="2000" b="0" i="0" baseline="-25000" dirty="0"/>
              <a:t>2</a:t>
            </a:r>
            <a:r>
              <a:rPr lang="en-US" altLang="en-US" sz="1800" b="0" i="0" dirty="0"/>
              <a:t>(g)</a:t>
            </a:r>
            <a:r>
              <a:rPr lang="en-US" altLang="en-US" sz="2000" b="0" i="0" dirty="0"/>
              <a:t> →  6 CO</a:t>
            </a:r>
            <a:r>
              <a:rPr lang="en-US" altLang="en-US" sz="2000" b="0" i="0" baseline="-25000" dirty="0"/>
              <a:t>2</a:t>
            </a:r>
            <a:r>
              <a:rPr lang="en-US" altLang="en-US" sz="1800" b="0" i="0" dirty="0"/>
              <a:t>(g)</a:t>
            </a:r>
            <a:r>
              <a:rPr lang="en-US" altLang="en-US" sz="2000" b="0" i="0" dirty="0"/>
              <a:t> + 6 H</a:t>
            </a:r>
            <a:r>
              <a:rPr lang="en-US" altLang="en-US" sz="2000" b="0" i="0" baseline="-25000" dirty="0"/>
              <a:t>2</a:t>
            </a:r>
            <a:r>
              <a:rPr lang="en-US" altLang="en-US" sz="2000" b="0" i="0" dirty="0"/>
              <a:t>O</a:t>
            </a:r>
            <a:r>
              <a:rPr lang="en-US" altLang="en-US" sz="1800" b="0" i="0" dirty="0"/>
              <a:t>(ℓ)             </a:t>
            </a:r>
            <a:r>
              <a:rPr lang="el-GR" altLang="en-US" sz="2000" b="0" i="0" dirty="0"/>
              <a:t>Δ</a:t>
            </a:r>
            <a:r>
              <a:rPr lang="en-US" altLang="en-US" sz="2000" b="0" i="0" baseline="-25000" dirty="0" err="1"/>
              <a:t>r</a:t>
            </a:r>
            <a:r>
              <a:rPr lang="en-US" altLang="en-US" sz="2000" b="0" dirty="0" err="1"/>
              <a:t>G</a:t>
            </a:r>
            <a:r>
              <a:rPr lang="en-US" altLang="en-US" sz="2000" b="0" i="0" dirty="0"/>
              <a:t>°</a:t>
            </a:r>
            <a:r>
              <a:rPr lang="el-GR" altLang="en-US" sz="2000" b="0" i="0" dirty="0"/>
              <a:t>′</a:t>
            </a:r>
            <a:r>
              <a:rPr lang="en-US" altLang="en-US" sz="2000" b="0" i="0" dirty="0"/>
              <a:t>= -2870 kJ/</a:t>
            </a:r>
            <a:r>
              <a:rPr lang="en-US" altLang="en-US" sz="2000" b="0" i="0" dirty="0" err="1"/>
              <a:t>mol</a:t>
            </a:r>
            <a:endParaRPr lang="en-US" altLang="en-US" sz="2000" b="0" i="0" dirty="0"/>
          </a:p>
          <a:p>
            <a:pPr algn="l" rtl="0">
              <a:spcBef>
                <a:spcPct val="20000"/>
              </a:spcBef>
            </a:pPr>
            <a:r>
              <a:rPr lang="en-US" altLang="en-US" sz="2400" b="0" i="0" dirty="0"/>
              <a:t>Is stored in 32 more manageable “chunks”:</a:t>
            </a:r>
            <a:endParaRPr lang="el-GR" altLang="en-US" sz="2400" b="0" i="0" dirty="0"/>
          </a:p>
          <a:p>
            <a:pPr algn="l" rtl="0">
              <a:spcBef>
                <a:spcPct val="20000"/>
              </a:spcBef>
            </a:pPr>
            <a:r>
              <a:rPr lang="en-US" altLang="en-US" sz="2000" b="0" i="0" dirty="0"/>
              <a:t>    32[ADP</a:t>
            </a:r>
            <a:r>
              <a:rPr lang="en-US" altLang="en-US" sz="2000" b="0" i="0" baseline="30000" dirty="0"/>
              <a:t>3-</a:t>
            </a:r>
            <a:r>
              <a:rPr lang="en-US" altLang="en-US" sz="1800" b="0" i="0" dirty="0"/>
              <a:t>(</a:t>
            </a:r>
            <a:r>
              <a:rPr lang="en-US" altLang="en-US" sz="1800" b="0" i="0" dirty="0" err="1"/>
              <a:t>aq</a:t>
            </a:r>
            <a:r>
              <a:rPr lang="en-US" altLang="en-US" sz="1800" b="0" i="0" dirty="0"/>
              <a:t>)</a:t>
            </a:r>
            <a:r>
              <a:rPr lang="en-US" altLang="en-US" sz="2000" b="0" i="0" dirty="0"/>
              <a:t> + H</a:t>
            </a:r>
            <a:r>
              <a:rPr lang="en-US" altLang="en-US" sz="2000" b="0" i="0" baseline="-25000" dirty="0"/>
              <a:t>2</a:t>
            </a:r>
            <a:r>
              <a:rPr lang="en-US" altLang="en-US" sz="2000" b="0" i="0" dirty="0"/>
              <a:t>PO</a:t>
            </a:r>
            <a:r>
              <a:rPr lang="en-US" altLang="en-US" sz="2000" b="0" i="0" baseline="-25000" dirty="0"/>
              <a:t>4</a:t>
            </a:r>
            <a:r>
              <a:rPr lang="en-US" altLang="en-US" sz="2000" b="0" i="0" baseline="30000" dirty="0"/>
              <a:t>-</a:t>
            </a:r>
            <a:r>
              <a:rPr lang="en-US" altLang="en-US" sz="1800" b="0" i="0" dirty="0"/>
              <a:t>(</a:t>
            </a:r>
            <a:r>
              <a:rPr lang="en-US" altLang="en-US" sz="1800" b="0" i="0" dirty="0" err="1"/>
              <a:t>aq</a:t>
            </a:r>
            <a:r>
              <a:rPr lang="en-US" altLang="en-US" sz="1800" b="0" i="0" dirty="0"/>
              <a:t>) </a:t>
            </a:r>
            <a:r>
              <a:rPr lang="en-US" altLang="en-US" sz="2000" b="0" i="0" dirty="0"/>
              <a:t>→ ATP</a:t>
            </a:r>
            <a:r>
              <a:rPr lang="en-US" altLang="en-US" sz="2000" b="0" i="0" baseline="30000" dirty="0"/>
              <a:t>4-</a:t>
            </a:r>
            <a:r>
              <a:rPr lang="en-US" altLang="en-US" sz="1800" b="0" i="0" dirty="0"/>
              <a:t>(</a:t>
            </a:r>
            <a:r>
              <a:rPr lang="en-US" altLang="en-US" sz="1800" b="0" i="0" dirty="0" err="1"/>
              <a:t>aq</a:t>
            </a:r>
            <a:r>
              <a:rPr lang="en-US" altLang="en-US" sz="1800" b="0" i="0" dirty="0"/>
              <a:t>)</a:t>
            </a:r>
            <a:r>
              <a:rPr lang="en-US" altLang="en-US" sz="2000" b="0" i="0" dirty="0"/>
              <a:t> + H</a:t>
            </a:r>
            <a:r>
              <a:rPr lang="en-US" altLang="en-US" sz="2000" b="0" i="0" baseline="-25000" dirty="0"/>
              <a:t>2</a:t>
            </a:r>
            <a:r>
              <a:rPr lang="en-US" altLang="en-US" sz="2000" b="0" i="0" dirty="0"/>
              <a:t>O(ℓ)             </a:t>
            </a:r>
            <a:r>
              <a:rPr lang="el-GR" altLang="en-US" sz="2000" b="0" i="0" dirty="0"/>
              <a:t>Δ</a:t>
            </a:r>
            <a:r>
              <a:rPr lang="en-US" altLang="en-US" sz="2000" b="0" i="0" baseline="-25000" dirty="0" err="1"/>
              <a:t>r</a:t>
            </a:r>
            <a:r>
              <a:rPr lang="en-US" altLang="en-US" sz="2000" b="0" dirty="0" err="1"/>
              <a:t>G</a:t>
            </a:r>
            <a:r>
              <a:rPr lang="en-US" altLang="en-US" sz="2000" b="0" i="0" dirty="0"/>
              <a:t>°</a:t>
            </a:r>
            <a:r>
              <a:rPr lang="el-GR" altLang="en-US" sz="2000" b="0" i="0" dirty="0"/>
              <a:t>′</a:t>
            </a:r>
            <a:r>
              <a:rPr lang="en-US" altLang="en-US" sz="2000" b="0" i="0" dirty="0"/>
              <a:t>= 30.5 kJ/</a:t>
            </a:r>
            <a:r>
              <a:rPr lang="en-US" altLang="en-US" sz="2000" b="0" i="0" dirty="0" err="1"/>
              <a:t>mol</a:t>
            </a:r>
            <a:r>
              <a:rPr lang="en-US" altLang="en-US" sz="2000" b="0" i="0" dirty="0"/>
              <a:t>]</a:t>
            </a:r>
            <a:endParaRPr lang="el-GR" altLang="en-US" sz="2000" b="0" i="0" dirty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8593036" y="908647"/>
            <a:ext cx="1190625" cy="422275"/>
          </a:xfrm>
          <a:prstGeom prst="wedgeRoundRectCallout">
            <a:avLst>
              <a:gd name="adj1" fmla="val -25738"/>
              <a:gd name="adj2" fmla="val 80239"/>
              <a:gd name="adj3" fmla="val 16667"/>
            </a:avLst>
          </a:prstGeom>
          <a:solidFill>
            <a:srgbClr val="E5F5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0"/>
              </a:spcBef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 altLang="en-US" sz="1800" b="0" i="0"/>
              <a:t>at pH =7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420244" y="2697113"/>
            <a:ext cx="1536200" cy="422275"/>
          </a:xfrm>
          <a:prstGeom prst="wedgeRoundRectCallout">
            <a:avLst>
              <a:gd name="adj1" fmla="val -33261"/>
              <a:gd name="adj2" fmla="val -84957"/>
              <a:gd name="adj3" fmla="val 16667"/>
            </a:avLst>
          </a:prstGeom>
          <a:solidFill>
            <a:srgbClr val="E5F5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0"/>
              </a:spcBef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 altLang="en-US" dirty="0"/>
              <a:t>x32 </a:t>
            </a:r>
            <a:r>
              <a:rPr lang="en-US" altLang="en-US" sz="1800" b="0" i="0" dirty="0"/>
              <a:t>= 976 kJ </a:t>
            </a:r>
          </a:p>
        </p:txBody>
      </p:sp>
      <p:pic>
        <p:nvPicPr>
          <p:cNvPr id="8" name="Picture 7" descr="16_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69" y="2828891"/>
            <a:ext cx="6400833" cy="39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85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9006840" y="6201225"/>
            <a:ext cx="3008376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תרמודינמקה 2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83788"/>
            <a:ext cx="740664" cy="365125"/>
          </a:xfrm>
          <a:prstGeom prst="rect">
            <a:avLst/>
          </a:prstGeom>
        </p:spPr>
        <p:txBody>
          <a:bodyPr/>
          <a:lstStyle/>
          <a:p>
            <a:fld id="{D3B3A9A7-A052-4E24-889D-5886FDC4B3E5}" type="slidenum">
              <a:rPr lang="he-IL" smtClean="0"/>
              <a:t>34</a:t>
            </a:fld>
            <a:endParaRPr lang="he-IL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653732" y="144486"/>
            <a:ext cx="8834437" cy="819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kern="0" dirty="0"/>
              <a:t>Photosynthesis &amp; Gibbs Free Energy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2339896" y="6289480"/>
            <a:ext cx="6380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0"/>
              </a:spcBef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162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400" b="0" i="0" dirty="0"/>
              <a:t>6 CO</a:t>
            </a:r>
            <a:r>
              <a:rPr lang="en-US" altLang="en-US" sz="2400" b="0" i="0" baseline="-25000" dirty="0"/>
              <a:t>2</a:t>
            </a:r>
            <a:r>
              <a:rPr lang="en-US" altLang="en-US" sz="2400" b="0" i="0" dirty="0"/>
              <a:t>(g) + 6 H</a:t>
            </a:r>
            <a:r>
              <a:rPr lang="en-US" altLang="en-US" sz="2400" b="0" i="0" baseline="-25000" dirty="0"/>
              <a:t>2</a:t>
            </a:r>
            <a:r>
              <a:rPr lang="en-US" altLang="en-US" sz="2400" b="0" i="0" dirty="0"/>
              <a:t>O(ℓ) → C</a:t>
            </a:r>
            <a:r>
              <a:rPr lang="en-US" altLang="en-US" sz="2400" b="0" i="0" baseline="-25000" dirty="0"/>
              <a:t>6</a:t>
            </a:r>
            <a:r>
              <a:rPr lang="en-US" altLang="en-US" sz="2400" b="0" i="0" dirty="0"/>
              <a:t>H</a:t>
            </a:r>
            <a:r>
              <a:rPr lang="en-US" altLang="en-US" sz="2400" b="0" i="0" baseline="-25000" dirty="0"/>
              <a:t>12</a:t>
            </a:r>
            <a:r>
              <a:rPr lang="en-US" altLang="en-US" sz="2400" b="0" i="0" dirty="0"/>
              <a:t>O</a:t>
            </a:r>
            <a:r>
              <a:rPr lang="en-US" altLang="en-US" sz="2400" b="0" i="0" baseline="-25000" dirty="0"/>
              <a:t>6</a:t>
            </a:r>
            <a:r>
              <a:rPr lang="en-US" altLang="en-US" sz="2400" b="0" i="0" dirty="0"/>
              <a:t>(</a:t>
            </a:r>
            <a:r>
              <a:rPr lang="en-US" altLang="en-US" sz="2400" b="0" i="0" dirty="0" err="1"/>
              <a:t>aq</a:t>
            </a:r>
            <a:r>
              <a:rPr lang="en-US" altLang="en-US" sz="2400" b="0" i="0" dirty="0"/>
              <a:t>) + 6 O</a:t>
            </a:r>
            <a:r>
              <a:rPr lang="en-US" altLang="en-US" sz="2400" b="0" i="0" baseline="-25000" dirty="0"/>
              <a:t>2</a:t>
            </a:r>
            <a:r>
              <a:rPr lang="en-US" altLang="en-US" sz="2400" b="0" i="0" dirty="0"/>
              <a:t>(g)</a:t>
            </a:r>
          </a:p>
        </p:txBody>
      </p:sp>
      <p:pic>
        <p:nvPicPr>
          <p:cNvPr id="9" name="Picture 8" descr="16p728_f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01" y="1195978"/>
            <a:ext cx="7757811" cy="498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18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תרמודינמקה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A9A7-A052-4E24-889D-5886FDC4B3E5}" type="slidenum">
              <a:rPr lang="he-IL" smtClean="0"/>
              <a:t>35</a:t>
            </a:fld>
            <a:endParaRPr lang="he-IL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969264" y="10795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ED6B06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ED6B06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ED6B06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ED6B06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ED6B06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ED6B0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ED6B0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ED6B0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ED6B0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kern="0">
                <a:latin typeface="Arial" charset="0"/>
              </a:rPr>
              <a:t>Thermodynamics versus Kinetics</a:t>
            </a:r>
            <a:endParaRPr lang="en-US" kern="0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/>
        </p:blipFill>
        <p:spPr>
          <a:xfrm>
            <a:off x="1274064" y="891669"/>
            <a:ext cx="8534400" cy="546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52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9034272" y="6339047"/>
            <a:ext cx="3008376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תרמודינמקה 2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296" y="6383788"/>
            <a:ext cx="557784" cy="365125"/>
          </a:xfrm>
          <a:prstGeom prst="rect">
            <a:avLst/>
          </a:prstGeom>
        </p:spPr>
        <p:txBody>
          <a:bodyPr/>
          <a:lstStyle/>
          <a:p>
            <a:fld id="{D3B3A9A7-A052-4E24-889D-5886FDC4B3E5}" type="slidenum">
              <a:rPr lang="he-IL" smtClean="0"/>
              <a:t>36</a:t>
            </a:fld>
            <a:endParaRPr lang="he-IL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2128" y="911348"/>
            <a:ext cx="8948365" cy="270668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/>
            <a:r>
              <a:rPr lang="en-US" altLang="en-US" kern="0">
                <a:solidFill>
                  <a:srgbClr val="194E9D"/>
                </a:solidFill>
              </a:rPr>
              <a:t>Thermodynamically stable: </a:t>
            </a:r>
            <a:r>
              <a:rPr lang="en-US" altLang="en-US" kern="0"/>
              <a:t>process is reactant-favored.</a:t>
            </a:r>
            <a:endParaRPr lang="en-US" altLang="en-US" ker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3363" indent="-233363">
              <a:buSzPct val="95000"/>
              <a:buFontTx/>
              <a:buChar char="•"/>
            </a:pPr>
            <a:r>
              <a:rPr lang="en-US" altLang="en-US" kern="0"/>
              <a:t>Thermodynamically stable:</a:t>
            </a:r>
          </a:p>
          <a:p>
            <a:pPr marL="233363" indent="-233363">
              <a:buSzPct val="95000"/>
              <a:buFontTx/>
              <a:buNone/>
            </a:pPr>
            <a:r>
              <a:rPr lang="en-US" altLang="en-US" kern="0"/>
              <a:t>		Pd + O</a:t>
            </a:r>
            <a:r>
              <a:rPr lang="en-US" altLang="en-US" kern="0" baseline="-25000"/>
              <a:t>2</a:t>
            </a:r>
            <a:r>
              <a:rPr lang="en-US" altLang="en-US" kern="0"/>
              <a:t> </a:t>
            </a:r>
            <a:r>
              <a:rPr lang="en-US" altLang="en-US" kern="0">
                <a:sym typeface="Arial" charset="0"/>
              </a:rPr>
              <a:t>→ PdO</a:t>
            </a:r>
            <a:r>
              <a:rPr lang="en-US" altLang="en-US" kern="0" baseline="-25000">
                <a:sym typeface="Arial" charset="0"/>
              </a:rPr>
              <a:t>2</a:t>
            </a:r>
            <a:r>
              <a:rPr lang="en-US" altLang="en-US" kern="0">
                <a:sym typeface="Arial" charset="0"/>
              </a:rPr>
              <a:t> 		     </a:t>
            </a:r>
            <a:r>
              <a:rPr lang="el-GR" altLang="en-US" kern="0">
                <a:sym typeface="Arial" charset="0"/>
              </a:rPr>
              <a:t>Δ</a:t>
            </a:r>
            <a:r>
              <a:rPr lang="en-US" altLang="en-US" kern="0" baseline="-25000">
                <a:sym typeface="Arial" charset="0"/>
              </a:rPr>
              <a:t>r</a:t>
            </a:r>
            <a:r>
              <a:rPr lang="en-US" altLang="en-US" i="1" kern="0">
                <a:sym typeface="Arial" charset="0"/>
              </a:rPr>
              <a:t>G</a:t>
            </a:r>
            <a:r>
              <a:rPr lang="en-US" altLang="en-US" kern="0">
                <a:sym typeface="Arial" charset="0"/>
              </a:rPr>
              <a:t>° = +326 kJ/mol</a:t>
            </a:r>
            <a:r>
              <a:rPr lang="en-US" altLang="en-US" kern="0"/>
              <a:t> </a:t>
            </a:r>
          </a:p>
          <a:p>
            <a:pPr marL="233363" indent="-233363">
              <a:buSzPct val="95000"/>
              <a:buFontTx/>
              <a:buChar char="•"/>
            </a:pPr>
            <a:r>
              <a:rPr lang="en-US" altLang="en-US" kern="0"/>
              <a:t>Thermodynamically unstable:</a:t>
            </a:r>
          </a:p>
          <a:p>
            <a:pPr marL="233363" indent="-233363">
              <a:buSzPct val="95000"/>
              <a:buFontTx/>
              <a:buNone/>
            </a:pPr>
            <a:r>
              <a:rPr lang="en-US" altLang="en-US" kern="0"/>
              <a:t>	        4 Al + 3 O</a:t>
            </a:r>
            <a:r>
              <a:rPr lang="en-US" altLang="en-US" kern="0" baseline="-25000"/>
              <a:t>2</a:t>
            </a:r>
            <a:r>
              <a:rPr lang="en-US" altLang="en-US" kern="0"/>
              <a:t> </a:t>
            </a:r>
            <a:r>
              <a:rPr lang="en-US" altLang="en-US" kern="0">
                <a:sym typeface="Arial" charset="0"/>
              </a:rPr>
              <a:t>→ 2 Al</a:t>
            </a:r>
            <a:r>
              <a:rPr lang="en-US" altLang="en-US" kern="0" baseline="-25000">
                <a:sym typeface="Arial" charset="0"/>
              </a:rPr>
              <a:t>2</a:t>
            </a:r>
            <a:r>
              <a:rPr lang="en-US" altLang="en-US" kern="0">
                <a:sym typeface="Arial" charset="0"/>
              </a:rPr>
              <a:t>O</a:t>
            </a:r>
            <a:r>
              <a:rPr lang="en-US" altLang="en-US" kern="0" baseline="-25000">
                <a:sym typeface="Arial" charset="0"/>
              </a:rPr>
              <a:t>3</a:t>
            </a:r>
            <a:r>
              <a:rPr lang="en-US" altLang="en-US" kern="0">
                <a:sym typeface="Arial" charset="0"/>
              </a:rPr>
              <a:t> 	     </a:t>
            </a:r>
            <a:r>
              <a:rPr lang="el-GR" altLang="en-US" kern="0">
                <a:sym typeface="Arial" charset="0"/>
              </a:rPr>
              <a:t>Δ</a:t>
            </a:r>
            <a:r>
              <a:rPr lang="en-US" altLang="en-US" kern="0" baseline="-25000">
                <a:sym typeface="Arial" charset="0"/>
              </a:rPr>
              <a:t>r</a:t>
            </a:r>
            <a:r>
              <a:rPr lang="en-US" altLang="en-US" i="1" kern="0">
                <a:sym typeface="Arial" charset="0"/>
              </a:rPr>
              <a:t>G</a:t>
            </a:r>
            <a:r>
              <a:rPr lang="en-US" altLang="en-US" kern="0">
                <a:sym typeface="Arial" charset="0"/>
              </a:rPr>
              <a:t>° = -3164.6 kJ/mol</a:t>
            </a:r>
            <a:r>
              <a:rPr lang="en-US" altLang="en-US" kern="0"/>
              <a:t> </a:t>
            </a:r>
            <a:endParaRPr lang="en-US" altLang="en-US" kern="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74143" y="3714918"/>
            <a:ext cx="8909960" cy="303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33363" indent="-233363" algn="l">
              <a:spcBef>
                <a:spcPct val="20000"/>
              </a:spcBef>
              <a:buClr>
                <a:srgbClr val="194E9D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indent="-223838" algn="l">
              <a:spcBef>
                <a:spcPct val="20000"/>
              </a:spcBef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rtl="0">
              <a:buFont typeface="Arial" charset="0"/>
              <a:buNone/>
            </a:pPr>
            <a:r>
              <a:rPr lang="en-US" altLang="en-US" sz="2800" b="0" i="0" dirty="0">
                <a:solidFill>
                  <a:srgbClr val="194E9D"/>
                </a:solidFill>
              </a:rPr>
              <a:t>Kinetically stable:</a:t>
            </a:r>
            <a:r>
              <a:rPr lang="en-US" altLang="en-US" sz="2800" b="0" i="0" dirty="0"/>
              <a:t> product-favored, </a:t>
            </a:r>
            <a:r>
              <a:rPr lang="en-US" altLang="en-US" sz="2800" b="0" dirty="0">
                <a:solidFill>
                  <a:srgbClr val="194E9D"/>
                </a:solidFill>
              </a:rPr>
              <a:t>but</a:t>
            </a:r>
            <a:r>
              <a:rPr lang="en-US" altLang="en-US" sz="2800" b="0" i="0" dirty="0"/>
              <a:t> too slow to be important.</a:t>
            </a:r>
          </a:p>
          <a:p>
            <a:pPr rtl="0">
              <a:buSzPct val="95000"/>
              <a:buFontTx/>
              <a:buChar char="•"/>
            </a:pPr>
            <a:r>
              <a:rPr lang="en-US" altLang="en-US" sz="2800" b="0" i="0" dirty="0"/>
              <a:t>Diamond is thermodynamically unstable</a:t>
            </a:r>
          </a:p>
          <a:p>
            <a:pPr rtl="0">
              <a:buSzPct val="95000"/>
              <a:buFontTx/>
              <a:buNone/>
            </a:pPr>
            <a:r>
              <a:rPr lang="en-US" altLang="en-US" sz="2800" b="0" i="0" dirty="0"/>
              <a:t>		</a:t>
            </a:r>
            <a:r>
              <a:rPr lang="en-US" altLang="en-US" sz="2800" b="0" i="0" dirty="0" err="1"/>
              <a:t>C</a:t>
            </a:r>
            <a:r>
              <a:rPr lang="en-US" altLang="en-US" sz="2800" b="0" i="0" baseline="-25000" dirty="0" err="1"/>
              <a:t>diamond</a:t>
            </a:r>
            <a:r>
              <a:rPr lang="en-US" altLang="en-US" sz="2800" b="0" i="0" dirty="0"/>
              <a:t> </a:t>
            </a:r>
            <a:r>
              <a:rPr lang="en-US" altLang="en-US" sz="2800" b="0" i="0" dirty="0">
                <a:sym typeface="Arial" charset="0"/>
              </a:rPr>
              <a:t>→ </a:t>
            </a:r>
            <a:r>
              <a:rPr lang="en-US" altLang="en-US" sz="2800" b="0" i="0" dirty="0" err="1">
                <a:sym typeface="Arial" charset="0"/>
              </a:rPr>
              <a:t>C</a:t>
            </a:r>
            <a:r>
              <a:rPr lang="en-US" altLang="en-US" sz="2800" b="0" i="0" baseline="-25000" dirty="0" err="1">
                <a:sym typeface="Arial" charset="0"/>
              </a:rPr>
              <a:t>graphite</a:t>
            </a:r>
            <a:r>
              <a:rPr lang="en-US" altLang="en-US" sz="2800" b="0" i="0" dirty="0">
                <a:sym typeface="Arial" charset="0"/>
              </a:rPr>
              <a:t>    </a:t>
            </a:r>
            <a:r>
              <a:rPr lang="el-GR" altLang="en-US" sz="2800" b="0" i="0" dirty="0">
                <a:sym typeface="Arial" charset="0"/>
              </a:rPr>
              <a:t>Δ</a:t>
            </a:r>
            <a:r>
              <a:rPr lang="en-US" altLang="en-US" sz="2800" b="0" i="0" baseline="-25000" dirty="0" err="1">
                <a:sym typeface="Arial" charset="0"/>
              </a:rPr>
              <a:t>r</a:t>
            </a:r>
            <a:r>
              <a:rPr lang="en-US" altLang="en-US" sz="2800" b="0" dirty="0" err="1">
                <a:sym typeface="Arial" charset="0"/>
              </a:rPr>
              <a:t>G</a:t>
            </a:r>
            <a:r>
              <a:rPr lang="en-US" altLang="en-US" sz="2800" b="0" i="0" dirty="0">
                <a:sym typeface="Arial" charset="0"/>
              </a:rPr>
              <a:t>° = -2.9 kJ/</a:t>
            </a:r>
            <a:r>
              <a:rPr lang="en-US" altLang="en-US" sz="2800" b="0" i="0" dirty="0" err="1">
                <a:sym typeface="Arial" charset="0"/>
              </a:rPr>
              <a:t>mol</a:t>
            </a:r>
            <a:endParaRPr lang="en-US" altLang="en-US" sz="2800" b="0" i="0" dirty="0">
              <a:sym typeface="Arial" charset="0"/>
            </a:endParaRPr>
          </a:p>
          <a:p>
            <a:pPr rtl="0">
              <a:buSzPct val="95000"/>
              <a:buFontTx/>
              <a:buChar char="•"/>
            </a:pPr>
            <a:r>
              <a:rPr lang="en-US" altLang="en-US" sz="2800" b="0" i="0" dirty="0">
                <a:sym typeface="Arial" charset="0"/>
              </a:rPr>
              <a:t>but it is kinetically stable</a:t>
            </a:r>
          </a:p>
          <a:p>
            <a:pPr rtl="0">
              <a:buSzPct val="95000"/>
              <a:buFontTx/>
              <a:buChar char="•"/>
            </a:pPr>
            <a:r>
              <a:rPr lang="en-US" altLang="en-US" sz="2800" b="0" dirty="0" err="1">
                <a:sym typeface="Arial" charset="0"/>
              </a:rPr>
              <a:t>E</a:t>
            </a:r>
            <a:r>
              <a:rPr lang="en-US" altLang="en-US" sz="2800" b="0" i="0" baseline="-25000" dirty="0" err="1">
                <a:sym typeface="Arial" charset="0"/>
              </a:rPr>
              <a:t>a</a:t>
            </a:r>
            <a:r>
              <a:rPr lang="en-US" altLang="en-US" sz="2800" b="0" i="0" dirty="0">
                <a:sym typeface="Arial" charset="0"/>
              </a:rPr>
              <a:t> is too large</a:t>
            </a:r>
            <a:endParaRPr lang="en-US" altLang="en-US" sz="2800" b="0" i="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876492" y="54873"/>
            <a:ext cx="8834437" cy="819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r>
              <a:rPr lang="en-US" altLang="en-US" kern="0"/>
              <a:t>Thermodynamic &amp; Kinetic Stability</a:t>
            </a:r>
            <a:endParaRPr lang="en-US" altLang="en-US" kern="0" dirty="0"/>
          </a:p>
        </p:txBody>
      </p:sp>
      <p:pic>
        <p:nvPicPr>
          <p:cNvPr id="7" name="Picture 6" descr="16p731_u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80" y="4464516"/>
            <a:ext cx="1822613" cy="17776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10929" y="2977343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אקסרגוני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66095" y="1955255"/>
            <a:ext cx="1146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אנדרגוני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87637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תרמודינמקה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76F13-7D13-4549-940B-91869FF4D3B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916936" y="155448"/>
            <a:ext cx="4928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D6B06"/>
                </a:solidFill>
                <a:effectLst/>
                <a:uLnTx/>
                <a:uFillTx/>
                <a:latin typeface="Arial"/>
                <a:ea typeface="MS PGothic" pitchFamily="34" charset="-128"/>
                <a:cs typeface="Times New Roman"/>
              </a:rPr>
              <a:t>Galvanic Cells</a:t>
            </a: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F93C6AF0-5060-B536-9550-FAC367360AD7}"/>
              </a:ext>
            </a:extLst>
          </p:cNvPr>
          <p:cNvGrpSpPr/>
          <p:nvPr/>
        </p:nvGrpSpPr>
        <p:grpSpPr>
          <a:xfrm>
            <a:off x="371474" y="1184275"/>
            <a:ext cx="11622257" cy="3785652"/>
            <a:chOff x="371475" y="1184275"/>
            <a:chExt cx="11284906" cy="378565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71475" y="1184275"/>
              <a:ext cx="11284906" cy="3785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Electrochemistry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 </a:t>
              </a:r>
              <a: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is the study of the relationships between electricity </a:t>
              </a:r>
              <a:b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</a:br>
              <a: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and chemical reactions. It includes the study of both spontaneous and nonspontaneous processes.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</a:br>
              <a:endPara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Galvanic (Voltaic) Cell</a:t>
              </a: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: A </a:t>
              </a:r>
              <a:r>
                <a:rPr kumimoji="0" lang="en-US" alt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spontaneous</a:t>
              </a: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 chemical reaction that generates an electric current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Electrolytic Cell</a:t>
              </a: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: An electric current that drives a </a:t>
              </a:r>
              <a:r>
                <a:rPr kumimoji="0" lang="en-US" alt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nonspontaneous</a:t>
              </a: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 reaction</a:t>
              </a:r>
              <a:endPara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endParaRPr>
            </a:p>
          </p:txBody>
        </p:sp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94221441-D075-F848-3ECB-7CA2CADA85C1}"/>
                </a:ext>
              </a:extLst>
            </p:cNvPr>
            <p:cNvSpPr txBox="1"/>
            <p:nvPr/>
          </p:nvSpPr>
          <p:spPr>
            <a:xfrm>
              <a:off x="1921854" y="2967335"/>
              <a:ext cx="102093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e-IL" sz="24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וולטאי</a:t>
              </a:r>
              <a:endParaRPr lang="he-IL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133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תרמודינמקה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76F13-7D13-4549-940B-91869FF4D3B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227832" y="2473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D6B06"/>
                </a:solidFill>
                <a:effectLst/>
                <a:uLnTx/>
                <a:uFillTx/>
                <a:latin typeface="Arial"/>
                <a:ea typeface="MS PGothic" pitchFamily="34" charset="-128"/>
                <a:cs typeface="Times New Roman"/>
              </a:rPr>
              <a:t>Galvanic Cells</a:t>
            </a: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89418EAE-A80D-4AE2-4893-63FD98D2CAC7}"/>
              </a:ext>
            </a:extLst>
          </p:cNvPr>
          <p:cNvGrpSpPr/>
          <p:nvPr/>
        </p:nvGrpSpPr>
        <p:grpSpPr>
          <a:xfrm>
            <a:off x="247619" y="1697072"/>
            <a:ext cx="7581962" cy="2313148"/>
            <a:chOff x="2182752" y="1608295"/>
            <a:chExt cx="7581962" cy="2313148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5613400" y="3429004"/>
              <a:ext cx="3970338" cy="492126"/>
              <a:chOff x="576" y="1392"/>
              <a:chExt cx="2501" cy="310"/>
            </a:xfrm>
          </p:grpSpPr>
          <p:sp>
            <p:nvSpPr>
              <p:cNvPr id="10" name="Line 4"/>
              <p:cNvSpPr>
                <a:spLocks noChangeShapeType="1"/>
              </p:cNvSpPr>
              <p:nvPr/>
            </p:nvSpPr>
            <p:spPr bwMode="auto">
              <a:xfrm>
                <a:off x="2102" y="1536"/>
                <a:ext cx="28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2448" y="1392"/>
                <a:ext cx="629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Cu(</a:t>
                </a:r>
                <a:r>
                  <a:rPr kumimoji="0" lang="en-US" altLang="en-US" sz="26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s</a:t>
                </a: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)</a:t>
                </a: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152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Cu</a:t>
                </a:r>
                <a:r>
                  <a:rPr kumimoji="0" lang="en-US" altLang="en-US" sz="26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2+</a:t>
                </a: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(</a:t>
                </a:r>
                <a:r>
                  <a:rPr kumimoji="0" lang="en-US" altLang="en-US" sz="26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aq</a:t>
                </a: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) + 2 e</a:t>
                </a:r>
                <a:r>
                  <a:rPr kumimoji="0" lang="en-US" altLang="en-US" sz="26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  <a:sym typeface="Symbol" pitchFamily="18" charset="2"/>
                  </a:rPr>
                  <a:t></a:t>
                </a:r>
                <a:endPara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  <a:sym typeface="Symbol" pitchFamily="18" charset="2"/>
                </a:endParaRPr>
              </a:p>
            </p:txBody>
          </p:sp>
        </p:grp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182752" y="3429000"/>
              <a:ext cx="3711272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Reduction half-reaction: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209800" y="2543175"/>
              <a:ext cx="3618298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Oxidation half-reaction:</a:t>
              </a:r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2478252" y="1608295"/>
              <a:ext cx="5799139" cy="492126"/>
              <a:chOff x="442" y="1392"/>
              <a:chExt cx="3653" cy="310"/>
            </a:xfrm>
          </p:grpSpPr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>
                <a:off x="2102" y="1536"/>
                <a:ext cx="28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2448" y="1392"/>
                <a:ext cx="164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Zn</a:t>
                </a:r>
                <a:r>
                  <a:rPr kumimoji="0" lang="en-US" altLang="en-US" sz="26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2+</a:t>
                </a:r>
                <a:r>
                  <a:rPr kumimoji="0" lang="en-US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(</a:t>
                </a:r>
                <a:r>
                  <a:rPr kumimoji="0" lang="en-US" altLang="en-US" sz="2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aq</a:t>
                </a:r>
                <a:r>
                  <a:rPr kumimoji="0" lang="en-US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) + Cu(</a:t>
                </a:r>
                <a:r>
                  <a:rPr kumimoji="0" lang="en-US" altLang="en-US" sz="2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s</a:t>
                </a:r>
                <a:r>
                  <a:rPr kumimoji="0" lang="en-US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)</a:t>
                </a: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442" y="1392"/>
                <a:ext cx="164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Zn(</a:t>
                </a:r>
                <a:r>
                  <a:rPr kumimoji="0" lang="en-US" altLang="en-US" sz="26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s</a:t>
                </a: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) + Cu</a:t>
                </a:r>
                <a:r>
                  <a:rPr kumimoji="0" lang="en-US" altLang="en-US" sz="26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2+</a:t>
                </a: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(</a:t>
                </a:r>
                <a:r>
                  <a:rPr kumimoji="0" lang="en-US" altLang="en-US" sz="26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aq</a:t>
                </a: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)</a:t>
                </a:r>
              </a:p>
            </p:txBody>
          </p:sp>
        </p:grp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5845176" y="2590804"/>
              <a:ext cx="3919538" cy="492126"/>
              <a:chOff x="1483" y="1392"/>
              <a:chExt cx="2469" cy="310"/>
            </a:xfrm>
          </p:grpSpPr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2102" y="1536"/>
                <a:ext cx="28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2448" y="1392"/>
                <a:ext cx="1504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Zn</a:t>
                </a:r>
                <a:r>
                  <a:rPr kumimoji="0" lang="en-US" altLang="en-US" sz="26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2+</a:t>
                </a: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(</a:t>
                </a:r>
                <a:r>
                  <a:rPr kumimoji="0" lang="en-US" altLang="en-US" sz="26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aq</a:t>
                </a: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) + 2 e</a:t>
                </a:r>
                <a:r>
                  <a:rPr kumimoji="0" lang="en-US" altLang="en-US" sz="26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  <a:sym typeface="Symbol" pitchFamily="18" charset="2"/>
                  </a:rPr>
                  <a:t></a:t>
                </a:r>
                <a:endPara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1483" y="1392"/>
                <a:ext cx="606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Zn(</a:t>
                </a:r>
                <a:r>
                  <a:rPr kumimoji="0" lang="en-US" altLang="en-US" sz="26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s</a:t>
                </a: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)</a:t>
                </a:r>
              </a:p>
            </p:txBody>
          </p:sp>
        </p:grpSp>
      </p:grpSp>
      <p:pic>
        <p:nvPicPr>
          <p:cNvPr id="3" name="תמונה 2">
            <a:extLst>
              <a:ext uri="{FF2B5EF4-FFF2-40B4-BE49-F238E27FC236}">
                <a16:creationId xmlns:a16="http://schemas.microsoft.com/office/drawing/2014/main" id="{76B32E1E-8A7F-C77F-931D-279C00382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013" y="408170"/>
            <a:ext cx="3974937" cy="60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3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982712" y="6375908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תרמודינמקה 2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6126" y="6375907"/>
            <a:ext cx="75714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76F13-7D13-4549-940B-91869FF4D3B6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18"/>
          <p:cNvSpPr txBox="1">
            <a:spLocks noChangeArrowheads="1"/>
          </p:cNvSpPr>
          <p:nvPr/>
        </p:nvSpPr>
        <p:spPr bwMode="auto">
          <a:xfrm>
            <a:off x="3892807" y="23942"/>
            <a:ext cx="883443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Voltaic Cells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581400" y="1075502"/>
            <a:ext cx="59404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2+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aq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+ Zn(s)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→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Cu(s) + Zn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2+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aq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</p:txBody>
      </p:sp>
      <p:pic>
        <p:nvPicPr>
          <p:cNvPr id="8" name="Picture 7" descr="17_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45" y="1766322"/>
            <a:ext cx="6652890" cy="509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2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24000" y="1"/>
            <a:ext cx="9144000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Spontaneous Processes</a:t>
            </a:r>
            <a:endParaRPr lang="en-US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901688" y="1403350"/>
            <a:ext cx="8696738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Spontaneous Process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: A process that, once started, proceeds on its own without a continuous external influence</a:t>
            </a:r>
            <a:endParaRPr lang="en-US" sz="2600" b="1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pic>
        <p:nvPicPr>
          <p:cNvPr id="14" name="Picture 13" descr="17_0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9"/>
          <a:stretch/>
        </p:blipFill>
        <p:spPr>
          <a:xfrm>
            <a:off x="1827708" y="3597207"/>
            <a:ext cx="8534400" cy="171800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3761"/>
            <a:ext cx="12192000" cy="1143000"/>
          </a:xfrm>
        </p:spPr>
        <p:txBody>
          <a:bodyPr/>
          <a:lstStyle/>
          <a:p>
            <a:r>
              <a:rPr lang="en-US" dirty="0"/>
              <a:t>Voltaic Cells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2127" y="933286"/>
            <a:ext cx="8534400" cy="1805050"/>
          </a:xfrm>
        </p:spPr>
        <p:txBody>
          <a:bodyPr/>
          <a:lstStyle/>
          <a:p>
            <a:pPr eaLnBrk="1" hangingPunct="1"/>
            <a:r>
              <a:rPr lang="en-US" sz="2400" dirty="0"/>
              <a:t>The oxidation occurs at the </a:t>
            </a:r>
            <a:r>
              <a:rPr lang="en-US" sz="2400" b="1" dirty="0"/>
              <a:t>anode</a:t>
            </a:r>
            <a:r>
              <a:rPr lang="en-US" sz="2400" dirty="0"/>
              <a:t>.</a:t>
            </a:r>
          </a:p>
          <a:p>
            <a:pPr eaLnBrk="1" hangingPunct="1"/>
            <a:r>
              <a:rPr lang="en-US" sz="2400" dirty="0"/>
              <a:t>The reduction occurs at the </a:t>
            </a:r>
            <a:r>
              <a:rPr lang="en-US" sz="2400" b="1" dirty="0"/>
              <a:t>cathode</a:t>
            </a:r>
            <a:r>
              <a:rPr lang="en-US" sz="2400" dirty="0"/>
              <a:t>.</a:t>
            </a:r>
          </a:p>
          <a:p>
            <a:pPr eaLnBrk="1" hangingPunct="1"/>
            <a:r>
              <a:rPr lang="en-US" sz="2400" dirty="0"/>
              <a:t>When electrons flow, charges aren’t balanced. So, a salt bridge, usually a U-shaped tube that contains a salt/agar solution, is used to keep the charges balanced.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CE53FD8-3AC0-06AB-B062-1442F0BBA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983" y="933286"/>
            <a:ext cx="3529890" cy="4413887"/>
          </a:xfrm>
          <a:prstGeom prst="rect">
            <a:avLst/>
          </a:prstGeom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D9B052E8-8D6A-F9A1-6500-4B4B45F0AD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00783" y="6297039"/>
            <a:ext cx="6299200" cy="457200"/>
          </a:xfrm>
        </p:spPr>
        <p:txBody>
          <a:bodyPr/>
          <a:lstStyle/>
          <a:p>
            <a:pPr>
              <a:defRPr/>
            </a:pPr>
            <a:r>
              <a:rPr lang="he-IL" dirty="0" err="1"/>
              <a:t>תרמודינמקה</a:t>
            </a:r>
            <a:r>
              <a:rPr lang="he-IL" dirty="0"/>
              <a:t> 2</a:t>
            </a:r>
            <a:endParaRPr lang="en-US" dirty="0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31F6A88-33DC-655E-2F0C-E5B1FF43BB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218866" y="6332551"/>
            <a:ext cx="2540000" cy="457200"/>
          </a:xfrm>
        </p:spPr>
        <p:txBody>
          <a:bodyPr/>
          <a:lstStyle/>
          <a:p>
            <a:pPr>
              <a:defRPr/>
            </a:pPr>
            <a:fld id="{2B6C1EE1-16AC-884A-B029-CEA4E2EE6F2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5651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9573" y="152400"/>
            <a:ext cx="9144000" cy="1143000"/>
          </a:xfrm>
        </p:spPr>
        <p:txBody>
          <a:bodyPr/>
          <a:lstStyle/>
          <a:p>
            <a:r>
              <a:rPr lang="en-US" dirty="0"/>
              <a:t>Voltaic Cells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119250"/>
            <a:ext cx="5105400" cy="5157850"/>
          </a:xfrm>
        </p:spPr>
        <p:txBody>
          <a:bodyPr/>
          <a:lstStyle/>
          <a:p>
            <a:pPr eaLnBrk="1" hangingPunct="1"/>
            <a:r>
              <a:rPr lang="en-US" sz="2800" dirty="0"/>
              <a:t>In the cell, electrons leave the anode and flow through the wire to the cathode.</a:t>
            </a:r>
          </a:p>
          <a:p>
            <a:pPr eaLnBrk="1" hangingPunct="1"/>
            <a:r>
              <a:rPr lang="en-US" sz="2800" dirty="0" err="1"/>
              <a:t>Cations</a:t>
            </a:r>
            <a:r>
              <a:rPr lang="en-US" sz="2800" dirty="0"/>
              <a:t> are formed in the anode compartment.</a:t>
            </a:r>
          </a:p>
          <a:p>
            <a:pPr eaLnBrk="1" hangingPunct="1"/>
            <a:r>
              <a:rPr lang="en-US" sz="2800" dirty="0"/>
              <a:t>As the electrons reach the cathode, </a:t>
            </a:r>
            <a:r>
              <a:rPr lang="en-US" sz="2800" dirty="0" err="1"/>
              <a:t>cations</a:t>
            </a:r>
            <a:r>
              <a:rPr lang="en-US" sz="2800" dirty="0"/>
              <a:t> in solution are attracted to the now negative cathode.</a:t>
            </a:r>
          </a:p>
          <a:p>
            <a:pPr eaLnBrk="1" hangingPunct="1"/>
            <a:r>
              <a:rPr lang="en-US" sz="2800" dirty="0"/>
              <a:t>The </a:t>
            </a:r>
            <a:r>
              <a:rPr lang="en-US" sz="2800" dirty="0" err="1"/>
              <a:t>cations</a:t>
            </a:r>
            <a:r>
              <a:rPr lang="en-US" sz="2800" dirty="0"/>
              <a:t> gain electrons and are deposited as metal on the cathode.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7"/>
          <a:stretch/>
        </p:blipFill>
        <p:spPr>
          <a:xfrm>
            <a:off x="6858001" y="1905000"/>
            <a:ext cx="3625572" cy="3290596"/>
          </a:xfrm>
          <a:prstGeom prst="rect">
            <a:avLst/>
          </a:prstGeom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62EFAF3-BE5C-201E-F852-04E7B3436B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946400" y="6346302"/>
            <a:ext cx="6299200" cy="457200"/>
          </a:xfrm>
        </p:spPr>
        <p:txBody>
          <a:bodyPr/>
          <a:lstStyle/>
          <a:p>
            <a:pPr>
              <a:defRPr/>
            </a:pPr>
            <a:r>
              <a:rPr lang="he-IL" dirty="0" err="1"/>
              <a:t>תרמודינמקה</a:t>
            </a:r>
            <a:r>
              <a:rPr lang="he-IL" dirty="0"/>
              <a:t> 2</a:t>
            </a:r>
            <a:endParaRPr lang="en-US" dirty="0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6F6F964-AC7E-530D-10B9-FCBF718689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26000" y="6400800"/>
            <a:ext cx="2540000" cy="457200"/>
          </a:xfrm>
        </p:spPr>
        <p:txBody>
          <a:bodyPr/>
          <a:lstStyle/>
          <a:p>
            <a:pPr>
              <a:defRPr/>
            </a:pPr>
            <a:fld id="{2B6C1EE1-16AC-884A-B029-CEA4E2EE6F2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98990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תרמודינמקה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76F13-7D13-4549-940B-91869FF4D3B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23544" y="8229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ED6B06"/>
                </a:solidFill>
                <a:effectLst/>
                <a:uLnTx/>
                <a:uFillTx/>
                <a:latin typeface="Arial"/>
                <a:ea typeface="MS PGothic" pitchFamily="34" charset="-128"/>
                <a:cs typeface="Times New Roman"/>
              </a:rPr>
              <a:t>Shorthand Notation for Galvanic Cells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ED6B06"/>
              </a:solidFill>
              <a:effectLst/>
              <a:uLnTx/>
              <a:uFillTx/>
              <a:latin typeface="Arial"/>
              <a:ea typeface="MS PGothic" pitchFamily="34" charset="-128"/>
              <a:cs typeface="Times New Roman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94102" y="4444101"/>
            <a:ext cx="48045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Zn(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 | Zn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2+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aq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 || Cu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2+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aq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 | Cu(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258465" y="5660126"/>
            <a:ext cx="2428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Phase boundary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64115" y="5660126"/>
            <a:ext cx="2428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Phase boundary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689040" y="5206101"/>
            <a:ext cx="19479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Electron flow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850781" y="3221726"/>
            <a:ext cx="1657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Salt bridge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798631" y="5205159"/>
            <a:ext cx="1676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2665031" y="4976559"/>
            <a:ext cx="144780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 flipV="1">
            <a:off x="7313231" y="4976559"/>
            <a:ext cx="106680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5662231" y="3604959"/>
            <a:ext cx="0" cy="8223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777788" y="3755126"/>
            <a:ext cx="2497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Cathode half-cell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194663" y="3755126"/>
            <a:ext cx="22236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Anode half-cell</a:t>
            </a:r>
          </a:p>
        </p:txBody>
      </p:sp>
      <p:sp>
        <p:nvSpPr>
          <p:cNvPr id="18" name="Line 32"/>
          <p:cNvSpPr>
            <a:spLocks noChangeShapeType="1"/>
          </p:cNvSpPr>
          <p:nvPr/>
        </p:nvSpPr>
        <p:spPr bwMode="auto">
          <a:xfrm>
            <a:off x="6910006" y="2766759"/>
            <a:ext cx="457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7352919" y="2538159"/>
            <a:ext cx="2428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Zn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2+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aq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 + Cu(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</a:t>
            </a: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4498599" y="2538159"/>
            <a:ext cx="2428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Zn(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 + Cu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2+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aq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</a:t>
            </a:r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6910006" y="2080959"/>
            <a:ext cx="457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7352919" y="1852359"/>
            <a:ext cx="9380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Cu(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</a:t>
            </a:r>
          </a:p>
        </p:txBody>
      </p:sp>
      <p:sp>
        <p:nvSpPr>
          <p:cNvPr id="23" name="Rectangle 37"/>
          <p:cNvSpPr>
            <a:spLocks noChangeArrowheads="1"/>
          </p:cNvSpPr>
          <p:nvPr/>
        </p:nvSpPr>
        <p:spPr bwMode="auto">
          <a:xfrm>
            <a:off x="4670183" y="1852359"/>
            <a:ext cx="2250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Cu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2+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aq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 + 2 e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6910006" y="1547559"/>
            <a:ext cx="457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7352919" y="1318959"/>
            <a:ext cx="22156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Zn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2+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aq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 + 2 e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5961158" y="1318959"/>
            <a:ext cx="902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Zn(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</a:t>
            </a:r>
          </a:p>
        </p:txBody>
      </p:sp>
      <p:sp>
        <p:nvSpPr>
          <p:cNvPr id="27" name="Rectangle 41"/>
          <p:cNvSpPr>
            <a:spLocks noChangeArrowheads="1"/>
          </p:cNvSpPr>
          <p:nvPr/>
        </p:nvSpPr>
        <p:spPr bwMode="auto">
          <a:xfrm>
            <a:off x="1141031" y="2538159"/>
            <a:ext cx="2975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Overall cell reaction:</a:t>
            </a:r>
          </a:p>
        </p:txBody>
      </p: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1141031" y="1271334"/>
            <a:ext cx="29418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Anode half-reaction:</a:t>
            </a:r>
          </a:p>
        </p:txBody>
      </p:sp>
      <p:sp>
        <p:nvSpPr>
          <p:cNvPr id="29" name="Line 43"/>
          <p:cNvSpPr>
            <a:spLocks noChangeShapeType="1"/>
          </p:cNvSpPr>
          <p:nvPr/>
        </p:nvSpPr>
        <p:spPr bwMode="auto">
          <a:xfrm>
            <a:off x="1264856" y="2385759"/>
            <a:ext cx="85931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30" name="Rectangle 44"/>
          <p:cNvSpPr>
            <a:spLocks noChangeArrowheads="1"/>
          </p:cNvSpPr>
          <p:nvPr/>
        </p:nvSpPr>
        <p:spPr bwMode="auto">
          <a:xfrm>
            <a:off x="1141031" y="1852359"/>
            <a:ext cx="32159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Cathode half-reaction:</a:t>
            </a:r>
          </a:p>
        </p:txBody>
      </p:sp>
      <p:sp>
        <p:nvSpPr>
          <p:cNvPr id="31" name="AutoShape 13"/>
          <p:cNvSpPr>
            <a:spLocks/>
          </p:cNvSpPr>
          <p:nvPr/>
        </p:nvSpPr>
        <p:spPr bwMode="auto">
          <a:xfrm rot="5400000">
            <a:off x="6881894" y="3139029"/>
            <a:ext cx="301625" cy="2376488"/>
          </a:xfrm>
          <a:prstGeom prst="leftBrace">
            <a:avLst>
              <a:gd name="adj1" fmla="val 65658"/>
              <a:gd name="adj2" fmla="val 7681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2" name="AutoShape 14"/>
          <p:cNvSpPr>
            <a:spLocks/>
          </p:cNvSpPr>
          <p:nvPr/>
        </p:nvSpPr>
        <p:spPr bwMode="auto">
          <a:xfrm rot="5400000">
            <a:off x="4185525" y="3189035"/>
            <a:ext cx="301625" cy="2286000"/>
          </a:xfrm>
          <a:prstGeom prst="leftBrace">
            <a:avLst>
              <a:gd name="adj1" fmla="val 63158"/>
              <a:gd name="adj2" fmla="val 8225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550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Electromotive Force (</a:t>
            </a:r>
            <a:r>
              <a:rPr lang="en-US" dirty="0" err="1"/>
              <a:t>emf</a:t>
            </a:r>
            <a:r>
              <a:rPr lang="en-US" dirty="0"/>
              <a:t>)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383475"/>
            <a:ext cx="8458200" cy="515785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/>
              <a:t>The potential difference between the anode and cathode in a cell is called the </a:t>
            </a:r>
            <a:r>
              <a:rPr lang="en-US" b="1" dirty="0"/>
              <a:t>electromotive force (</a:t>
            </a:r>
            <a:r>
              <a:rPr lang="en-US" b="1" dirty="0" err="1"/>
              <a:t>emf</a:t>
            </a:r>
            <a:r>
              <a:rPr lang="en-US" b="1" dirty="0"/>
              <a:t>)</a:t>
            </a:r>
            <a:r>
              <a:rPr lang="en-US" dirty="0"/>
              <a:t>.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/>
              <a:t>It is also called the </a:t>
            </a:r>
            <a:r>
              <a:rPr lang="en-US" b="1" dirty="0"/>
              <a:t>cell potential</a:t>
            </a:r>
            <a:r>
              <a:rPr lang="en-US" dirty="0"/>
              <a:t> and is designated </a:t>
            </a:r>
            <a:r>
              <a:rPr lang="en-US" i="1" dirty="0" err="1"/>
              <a:t>E</a:t>
            </a:r>
            <a:r>
              <a:rPr lang="en-US" baseline="-25000" dirty="0" err="1"/>
              <a:t>cell</a:t>
            </a:r>
            <a:r>
              <a:rPr lang="en-US" i="1" dirty="0"/>
              <a:t>.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/>
              <a:t>It is measured in volts (V). One volt is one joule per coulomb (1 V = 1 J/C).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50D4825-C581-2737-BA5C-298D4738FE40}"/>
              </a:ext>
            </a:extLst>
          </p:cNvPr>
          <p:cNvSpPr txBox="1"/>
          <p:nvPr/>
        </p:nvSpPr>
        <p:spPr>
          <a:xfrm>
            <a:off x="8158579" y="930689"/>
            <a:ext cx="4033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dirty="0"/>
              <a:t>כוח אלקטרו מניע- בקיצור: </a:t>
            </a:r>
            <a:r>
              <a:rPr lang="he-IL" sz="2400" dirty="0" err="1"/>
              <a:t>כא"מ</a:t>
            </a:r>
            <a:endParaRPr lang="en-US" sz="2400" dirty="0"/>
          </a:p>
        </p:txBody>
      </p:sp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FB2AD579-52B2-C8C7-E8BC-E6E3FC24D1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825072" y="6151446"/>
            <a:ext cx="6299200" cy="457200"/>
          </a:xfrm>
        </p:spPr>
        <p:txBody>
          <a:bodyPr/>
          <a:lstStyle/>
          <a:p>
            <a:pPr>
              <a:defRPr/>
            </a:pPr>
            <a:r>
              <a:rPr lang="he-IL" dirty="0" err="1"/>
              <a:t>תרמודינמקה</a:t>
            </a:r>
            <a:r>
              <a:rPr lang="he-IL" dirty="0"/>
              <a:t> 2</a:t>
            </a:r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5EC1FEA-018F-67FA-7E4A-7663B4DCB5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26000" y="6207712"/>
            <a:ext cx="2540000" cy="457200"/>
          </a:xfrm>
        </p:spPr>
        <p:txBody>
          <a:bodyPr/>
          <a:lstStyle/>
          <a:p>
            <a:pPr>
              <a:defRPr/>
            </a:pPr>
            <a:fld id="{2B6C1EE1-16AC-884A-B029-CEA4E2EE6F2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73131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Reduction Potentials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383476"/>
            <a:ext cx="3810000" cy="4483925"/>
          </a:xfrm>
        </p:spPr>
        <p:txBody>
          <a:bodyPr/>
          <a:lstStyle/>
          <a:p>
            <a:pPr eaLnBrk="1" hangingPunct="1"/>
            <a:r>
              <a:rPr lang="en-US" sz="2600" dirty="0"/>
              <a:t>Reduction potentials for many electrodes have been measured and tabulated.</a:t>
            </a:r>
          </a:p>
          <a:p>
            <a:pPr eaLnBrk="1" hangingPunct="1"/>
            <a:r>
              <a:rPr lang="en-US" sz="2600" dirty="0"/>
              <a:t>The values are compared to the reduction of hydrogen as a standard.</a:t>
            </a:r>
          </a:p>
          <a:p>
            <a:pPr eaLnBrk="1" hangingPunct="1"/>
            <a:r>
              <a:rPr lang="en-US" sz="2600" dirty="0"/>
              <a:t>Standard condition are 1 M, 101.3 </a:t>
            </a:r>
            <a:r>
              <a:rPr lang="en-US" sz="2600" dirty="0" err="1"/>
              <a:t>kPa</a:t>
            </a:r>
            <a:r>
              <a:rPr lang="en-US" sz="2600" dirty="0"/>
              <a:t>, 25</a:t>
            </a:r>
            <a:r>
              <a:rPr lang="en-US" sz="2800" dirty="0">
                <a:ea typeface="Calibri"/>
              </a:rPr>
              <a:t>°</a:t>
            </a:r>
            <a:r>
              <a:rPr lang="en-US" sz="2600" dirty="0">
                <a:cs typeface="Arial" panose="020B0604020202020204" pitchFamily="34" charset="0"/>
              </a:rPr>
              <a:t>C.</a:t>
            </a:r>
            <a:endParaRPr 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"/>
          <a:stretch/>
        </p:blipFill>
        <p:spPr>
          <a:xfrm>
            <a:off x="6019800" y="1089988"/>
            <a:ext cx="4498848" cy="4625012"/>
          </a:xfrm>
          <a:prstGeom prst="rect">
            <a:avLst/>
          </a:prstGeom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97A3833-CF9D-A403-861B-FFAEC5EC61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641600" y="6317942"/>
            <a:ext cx="6299200" cy="457200"/>
          </a:xfrm>
        </p:spPr>
        <p:txBody>
          <a:bodyPr/>
          <a:lstStyle/>
          <a:p>
            <a:pPr>
              <a:defRPr/>
            </a:pPr>
            <a:r>
              <a:rPr lang="he-IL" dirty="0" err="1"/>
              <a:t>תרמודינמקה</a:t>
            </a:r>
            <a:r>
              <a:rPr lang="he-IL" dirty="0"/>
              <a:t> 2</a:t>
            </a:r>
            <a:endParaRPr lang="en-US" dirty="0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7EEE0DA-7BDE-5184-F860-13A380C61F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49800" y="6362332"/>
            <a:ext cx="2540000" cy="457200"/>
          </a:xfrm>
        </p:spPr>
        <p:txBody>
          <a:bodyPr/>
          <a:lstStyle/>
          <a:p>
            <a:pPr>
              <a:defRPr/>
            </a:pPr>
            <a:fld id="{2B6C1EE1-16AC-884A-B029-CEA4E2EE6F2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48774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תרמודינמקה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76F13-7D13-4549-940B-91869FF4D3B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029968" y="69116"/>
            <a:ext cx="87938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D6B06"/>
                </a:solidFill>
                <a:effectLst/>
                <a:uLnTx/>
                <a:uFillTx/>
                <a:latin typeface="Arial"/>
                <a:ea typeface="MS PGothic" pitchFamily="34" charset="-128"/>
                <a:cs typeface="Times New Roman"/>
              </a:rPr>
              <a:t>Standard Reduction Potentials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867217" y="3508629"/>
            <a:ext cx="5480050" cy="492125"/>
            <a:chOff x="854" y="1392"/>
            <a:chExt cx="3452" cy="310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2102" y="1536"/>
              <a:ext cx="2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448" y="1392"/>
              <a:ext cx="185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2H</a:t>
              </a:r>
              <a:r>
                <a:rPr kumimoji="0" lang="en-US" altLang="en-US" sz="26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+</a:t>
              </a: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(</a:t>
              </a:r>
              <a:r>
                <a:rPr kumimoji="0" lang="en-US" altLang="en-US" sz="26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aq</a:t>
              </a: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, 1 M) + 2e</a:t>
              </a:r>
              <a:r>
                <a:rPr kumimoji="0" lang="en-US" altLang="en-US" sz="26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  <a:sym typeface="Symbol" pitchFamily="18" charset="2"/>
                </a:rPr>
                <a:t>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854" y="1392"/>
              <a:ext cx="124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H</a:t>
              </a:r>
              <a:r>
                <a:rPr kumimoji="0" lang="en-US" altLang="en-US" sz="26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2</a:t>
              </a: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(</a:t>
              </a:r>
              <a:r>
                <a:rPr kumimoji="0" lang="en-US" altLang="en-US" sz="26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g</a:t>
              </a: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, 1 atm)</a:t>
              </a:r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1859280" y="2738692"/>
            <a:ext cx="5473700" cy="492125"/>
            <a:chOff x="245" y="1392"/>
            <a:chExt cx="3448" cy="310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2102" y="1536"/>
              <a:ext cx="2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448" y="1392"/>
              <a:ext cx="124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H</a:t>
              </a:r>
              <a:r>
                <a:rPr kumimoji="0" lang="en-US" altLang="en-US" sz="26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2</a:t>
              </a: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(</a:t>
              </a:r>
              <a:r>
                <a:rPr kumimoji="0" lang="en-US" altLang="en-US" sz="26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g</a:t>
              </a: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, 1 atm)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45" y="1392"/>
              <a:ext cx="185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2H</a:t>
              </a:r>
              <a:r>
                <a:rPr kumimoji="0" lang="en-US" altLang="en-US" sz="26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+</a:t>
              </a: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(</a:t>
              </a:r>
              <a:r>
                <a:rPr kumimoji="0" lang="en-US" altLang="en-US" sz="26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aq</a:t>
              </a: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, 1 M) + 2e</a:t>
              </a:r>
              <a:r>
                <a:rPr kumimoji="0" lang="en-US" altLang="en-US" sz="26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  <a:sym typeface="Symbol" pitchFamily="18" charset="2"/>
                </a:rPr>
                <a:t></a:t>
              </a:r>
            </a:p>
          </p:txBody>
        </p:sp>
      </p:grp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7491730" y="3432429"/>
            <a:ext cx="172194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red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= 0 V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7571105" y="2737104"/>
            <a:ext cx="16353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ox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= 0 V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308359" y="826092"/>
            <a:ext cx="8763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The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standard hydrogen electrode (S.H.E.)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has been chosen to be the reference electrode.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38200" y="4368782"/>
            <a:ext cx="5346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Compact notation: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aq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), 1M| H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(g, 1bar) | Pt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245475" y="3655769"/>
            <a:ext cx="3686880" cy="2883143"/>
            <a:chOff x="5340100" y="3716768"/>
            <a:chExt cx="3686880" cy="2883143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942" y="3716768"/>
              <a:ext cx="2645038" cy="2883143"/>
            </a:xfrm>
            <a:prstGeom prst="rect">
              <a:avLst/>
            </a:prstGeom>
            <a:noFill/>
            <a:ln w="9525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1" name="Rounded Rectangular Callout 20"/>
            <p:cNvSpPr/>
            <p:nvPr/>
          </p:nvSpPr>
          <p:spPr bwMode="auto">
            <a:xfrm>
              <a:off x="5340100" y="4849985"/>
              <a:ext cx="1958655" cy="1190555"/>
            </a:xfrm>
            <a:prstGeom prst="wedgeRoundRectCallout">
              <a:avLst>
                <a:gd name="adj1" fmla="val 73438"/>
                <a:gd name="adj2" fmla="val 49453"/>
                <a:gd name="adj3" fmla="val 16667"/>
              </a:avLst>
            </a:prstGeom>
            <a:solidFill>
              <a:srgbClr val="E5F5FF"/>
            </a:solidFill>
            <a:ln>
              <a:solidFill>
                <a:srgbClr val="FFFFFF">
                  <a:lumMod val="65000"/>
                </a:srgbClr>
              </a:solidFill>
            </a:ln>
            <a:effectLst/>
          </p:spPr>
          <p:txBody>
            <a:bodyPr lIns="90487" tIns="44450" rIns="90487" bIns="4445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Gas +  soln.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contact with Pt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84853" y="5415218"/>
            <a:ext cx="6905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4E9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Standard Hydrogen Electrode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(SHE) is assigned a value of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0 V:</a:t>
            </a:r>
          </a:p>
        </p:txBody>
      </p:sp>
    </p:spTree>
    <p:extLst>
      <p:ext uri="{BB962C8B-B14F-4D97-AF65-F5344CB8AC3E}">
        <p14:creationId xmlns:p14="http://schemas.microsoft.com/office/powerpoint/2010/main" val="20245025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Cell Potentials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383476"/>
            <a:ext cx="8458200" cy="4483925"/>
          </a:xfrm>
        </p:spPr>
        <p:txBody>
          <a:bodyPr/>
          <a:lstStyle/>
          <a:p>
            <a:pPr marL="0" eaLnBrk="1" hangingPunct="1">
              <a:buNone/>
            </a:pPr>
            <a:r>
              <a:rPr lang="en-US" sz="2800" dirty="0"/>
              <a:t>The cell potential at standard conditions can be found through this equation:</a:t>
            </a:r>
          </a:p>
          <a:p>
            <a:pPr marL="0" eaLnBrk="1" hangingPunct="1">
              <a:buNone/>
            </a:pPr>
            <a:endParaRPr lang="en-US" sz="2800" dirty="0"/>
          </a:p>
          <a:p>
            <a:pPr marL="0" eaLnBrk="1" hangingPunct="1">
              <a:buNone/>
            </a:pPr>
            <a:endParaRPr lang="en-US" sz="2800" dirty="0"/>
          </a:p>
          <a:p>
            <a:pPr marL="0" eaLnBrk="1" hangingPunct="1">
              <a:buNone/>
            </a:pPr>
            <a:endParaRPr lang="en-US" sz="2800" dirty="0"/>
          </a:p>
          <a:p>
            <a:pPr marL="0" eaLnBrk="1" hangingPunct="1">
              <a:buNone/>
            </a:pPr>
            <a:endParaRPr lang="en-US" sz="2800" dirty="0"/>
          </a:p>
          <a:p>
            <a:pPr marL="0" eaLnBrk="1" hangingPunct="1">
              <a:buNone/>
            </a:pPr>
            <a:r>
              <a:rPr lang="en-US" sz="2800" dirty="0"/>
              <a:t>Because cell potential is based on the potential energy per unit of charge, it is an intensive property.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09"/>
          <a:stretch/>
        </p:blipFill>
        <p:spPr>
          <a:xfrm>
            <a:off x="2971800" y="3100129"/>
            <a:ext cx="6248400" cy="383198"/>
          </a:xfrm>
          <a:prstGeom prst="rect">
            <a:avLst/>
          </a:prstGeom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E57E427E-7078-8838-FB6D-9A10F3CBB7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851705" y="6184777"/>
            <a:ext cx="6299200" cy="457200"/>
          </a:xfrm>
        </p:spPr>
        <p:txBody>
          <a:bodyPr/>
          <a:lstStyle/>
          <a:p>
            <a:pPr>
              <a:defRPr/>
            </a:pPr>
            <a:r>
              <a:rPr lang="he-IL" dirty="0" err="1"/>
              <a:t>תרמודינמקה</a:t>
            </a:r>
            <a:r>
              <a:rPr lang="he-IL" dirty="0"/>
              <a:t> 2</a:t>
            </a:r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1EB49BC-F4CA-FF98-9CE4-FEB60E7E4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26000" y="6211411"/>
            <a:ext cx="2540000" cy="457200"/>
          </a:xfrm>
        </p:spPr>
        <p:txBody>
          <a:bodyPr/>
          <a:lstStyle/>
          <a:p>
            <a:pPr>
              <a:defRPr/>
            </a:pPr>
            <a:fld id="{2B6C1EE1-16AC-884A-B029-CEA4E2EE6F25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70140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תרמודינמקה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76F13-7D13-4549-940B-91869FF4D3B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4480" y="265176"/>
            <a:ext cx="87938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D6B06"/>
                </a:solidFill>
                <a:effectLst/>
                <a:uLnTx/>
                <a:uFillTx/>
                <a:latin typeface="Arial"/>
                <a:ea typeface="MS PGothic" pitchFamily="34" charset="-128"/>
                <a:cs typeface="Times New Roman"/>
              </a:rPr>
              <a:t>Using Standard Reduction Potentials</a:t>
            </a: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11CB1FB4-748E-BE4E-6C2F-9811E3E8E27C}"/>
              </a:ext>
            </a:extLst>
          </p:cNvPr>
          <p:cNvGrpSpPr/>
          <p:nvPr/>
        </p:nvGrpSpPr>
        <p:grpSpPr>
          <a:xfrm>
            <a:off x="2003798" y="1078733"/>
            <a:ext cx="8528479" cy="3417888"/>
            <a:chOff x="2039309" y="-492062"/>
            <a:chExt cx="8528479" cy="3417888"/>
          </a:xfrm>
        </p:grpSpPr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2039309" y="2433701"/>
              <a:ext cx="5799137" cy="492125"/>
              <a:chOff x="442" y="1392"/>
              <a:chExt cx="3653" cy="310"/>
            </a:xfrm>
          </p:grpSpPr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>
                <a:off x="2102" y="1536"/>
                <a:ext cx="28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2448" y="1392"/>
                <a:ext cx="164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Zn</a:t>
                </a:r>
                <a:r>
                  <a:rPr kumimoji="0" lang="en-US" altLang="en-US" sz="26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2+</a:t>
                </a: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(</a:t>
                </a:r>
                <a:r>
                  <a:rPr kumimoji="0" lang="en-US" altLang="en-US" sz="26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aq</a:t>
                </a: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) + Cu(</a:t>
                </a:r>
                <a:r>
                  <a:rPr kumimoji="0" lang="en-US" altLang="en-US" sz="26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s</a:t>
                </a: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)</a:t>
                </a: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442" y="1392"/>
                <a:ext cx="164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Zn(</a:t>
                </a:r>
                <a:r>
                  <a:rPr kumimoji="0" lang="en-US" altLang="en-US" sz="26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s</a:t>
                </a: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) + Cu</a:t>
                </a:r>
                <a:r>
                  <a:rPr kumimoji="0" lang="en-US" altLang="en-US" sz="26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2+</a:t>
                </a: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(</a:t>
                </a:r>
                <a:r>
                  <a:rPr kumimoji="0" lang="en-US" altLang="en-US" sz="26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aq</a:t>
                </a: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)</a:t>
                </a:r>
              </a:p>
            </p:txBody>
          </p:sp>
        </p:grpSp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2221872" y="158814"/>
              <a:ext cx="4695826" cy="2081213"/>
              <a:chOff x="571" y="391"/>
              <a:chExt cx="2958" cy="1311"/>
            </a:xfrm>
          </p:grpSpPr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>
                <a:off x="2102" y="1536"/>
                <a:ext cx="28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2448" y="1392"/>
                <a:ext cx="629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Cu(</a:t>
                </a:r>
                <a:r>
                  <a:rPr kumimoji="0" lang="en-US" altLang="en-US" sz="2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s</a:t>
                </a:r>
                <a:r>
                  <a:rPr kumimoji="0" lang="en-US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)</a:t>
                </a: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571" y="1392"/>
                <a:ext cx="152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Cu</a:t>
                </a:r>
                <a:r>
                  <a:rPr kumimoji="0" lang="en-US" altLang="en-US" sz="26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2+</a:t>
                </a: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(</a:t>
                </a:r>
                <a:r>
                  <a:rPr kumimoji="0" lang="en-US" altLang="en-US" sz="26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aq</a:t>
                </a: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) + 2 e</a:t>
                </a:r>
                <a:r>
                  <a:rPr kumimoji="0" lang="en-US" altLang="en-US" sz="26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  <a:sym typeface="Symbol" pitchFamily="18" charset="2"/>
                  </a:rPr>
                  <a:t></a:t>
                </a:r>
                <a:endPara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46" name="Line 25">
                <a:extLst>
                  <a:ext uri="{FF2B5EF4-FFF2-40B4-BE49-F238E27FC236}">
                    <a16:creationId xmlns:a16="http://schemas.microsoft.com/office/drawing/2014/main" id="{4C42BAEE-8A11-2B43-450F-E553274B1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4" y="535"/>
                <a:ext cx="28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D562809-C930-C7D6-0839-5314B01C6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0" y="391"/>
                <a:ext cx="629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Cu(</a:t>
                </a:r>
                <a:r>
                  <a:rPr kumimoji="0" lang="en-US" altLang="en-US" sz="2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s</a:t>
                </a:r>
                <a:r>
                  <a:rPr kumimoji="0" lang="en-US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)</a:t>
                </a:r>
              </a:p>
            </p:txBody>
          </p:sp>
          <p:sp>
            <p:nvSpPr>
              <p:cNvPr id="48" name="Rectangle 30">
                <a:extLst>
                  <a:ext uri="{FF2B5EF4-FFF2-40B4-BE49-F238E27FC236}">
                    <a16:creationId xmlns:a16="http://schemas.microsoft.com/office/drawing/2014/main" id="{E4F3056F-A6B5-8D77-7E44-90A4B4139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3" y="391"/>
                <a:ext cx="152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Cu</a:t>
                </a:r>
                <a:r>
                  <a:rPr kumimoji="0" lang="en-US" altLang="en-US" sz="26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2+</a:t>
                </a: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(</a:t>
                </a:r>
                <a:r>
                  <a:rPr kumimoji="0" lang="en-US" altLang="en-US" sz="26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aq</a:t>
                </a:r>
                <a:r>
                  <a: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) + 2 e</a:t>
                </a:r>
                <a:r>
                  <a:rPr kumimoji="0" lang="en-US" altLang="en-US" sz="26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  <a:sym typeface="Symbol" pitchFamily="18" charset="2"/>
                  </a:rPr>
                  <a:t></a:t>
                </a:r>
                <a:endPara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  <a:sym typeface="Symbol" pitchFamily="18" charset="2"/>
                </a:endParaRPr>
              </a:p>
            </p:txBody>
          </p:sp>
        </p:grpSp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2498097" y="-492062"/>
              <a:ext cx="4513264" cy="2143126"/>
              <a:chOff x="739" y="317"/>
              <a:chExt cx="2843" cy="1350"/>
            </a:xfrm>
          </p:grpSpPr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>
                <a:off x="1358" y="1483"/>
                <a:ext cx="28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1704" y="1357"/>
                <a:ext cx="1504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Zn</a:t>
                </a:r>
                <a:r>
                  <a:rPr kumimoji="0" lang="en-US" altLang="en-US" sz="26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2+</a:t>
                </a:r>
                <a:r>
                  <a:rPr kumimoji="0" lang="en-US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(</a:t>
                </a:r>
                <a:r>
                  <a:rPr kumimoji="0" lang="en-US" altLang="en-US" sz="2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aq</a:t>
                </a:r>
                <a:r>
                  <a:rPr kumimoji="0" lang="en-US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) + 2 e</a:t>
                </a:r>
                <a:r>
                  <a:rPr kumimoji="0" lang="en-US" altLang="en-US" sz="26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  <a:sym typeface="Symbol" pitchFamily="18" charset="2"/>
                  </a:rPr>
                  <a:t></a:t>
                </a:r>
                <a:endPara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39" y="1339"/>
                <a:ext cx="606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Zn(</a:t>
                </a:r>
                <a:r>
                  <a:rPr kumimoji="0" lang="en-US" altLang="en-US" sz="2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s</a:t>
                </a:r>
                <a:r>
                  <a:rPr kumimoji="0" lang="en-US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)</a:t>
                </a:r>
              </a:p>
            </p:txBody>
          </p:sp>
          <p:sp>
            <p:nvSpPr>
              <p:cNvPr id="42" name="Rectangle 34">
                <a:extLst>
                  <a:ext uri="{FF2B5EF4-FFF2-40B4-BE49-F238E27FC236}">
                    <a16:creationId xmlns:a16="http://schemas.microsoft.com/office/drawing/2014/main" id="{17F2A098-4508-D00C-86D5-1CCEC457D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317"/>
                <a:ext cx="606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Zn(</a:t>
                </a:r>
                <a:r>
                  <a:rPr kumimoji="0" lang="en-US" altLang="en-US" sz="2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s</a:t>
                </a:r>
                <a:r>
                  <a:rPr kumimoji="0" lang="en-US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)</a:t>
                </a:r>
              </a:p>
            </p:txBody>
          </p:sp>
          <p:sp>
            <p:nvSpPr>
              <p:cNvPr id="43" name="Rectangle 33">
                <a:extLst>
                  <a:ext uri="{FF2B5EF4-FFF2-40B4-BE49-F238E27FC236}">
                    <a16:creationId xmlns:a16="http://schemas.microsoft.com/office/drawing/2014/main" id="{99EEB015-A2CA-D669-3BDB-FFE2B4BE0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" y="317"/>
                <a:ext cx="1504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Zn</a:t>
                </a:r>
                <a:r>
                  <a:rPr kumimoji="0" lang="en-US" altLang="en-US" sz="26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2+</a:t>
                </a:r>
                <a:r>
                  <a:rPr kumimoji="0" lang="en-US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(</a:t>
                </a:r>
                <a:r>
                  <a:rPr kumimoji="0" lang="en-US" altLang="en-US" sz="2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aq</a:t>
                </a:r>
                <a:r>
                  <a:rPr kumimoji="0" lang="en-US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) + 2 e</a:t>
                </a:r>
                <a:r>
                  <a:rPr kumimoji="0" lang="en-US" altLang="en-US" sz="26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  <a:sym typeface="Symbol" pitchFamily="18" charset="2"/>
                  </a:rPr>
                  <a:t></a:t>
                </a:r>
                <a:endPara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44" name="Line 29">
                <a:extLst>
                  <a:ext uri="{FF2B5EF4-FFF2-40B4-BE49-F238E27FC236}">
                    <a16:creationId xmlns:a16="http://schemas.microsoft.com/office/drawing/2014/main" id="{69AB6B32-2BF2-8387-0C12-58EB3D495C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6" y="472"/>
                <a:ext cx="28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8154359" y="2281301"/>
              <a:ext cx="21939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8094034" y="2357501"/>
              <a:ext cx="1887055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E</a:t>
              </a:r>
              <a:r>
                <a: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+mn-cs"/>
                </a:rPr>
                <a:t>°</a:t>
              </a: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 </a:t>
              </a: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= 1.10 V</a:t>
              </a:r>
              <a:endPara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8094034" y="1214501"/>
              <a:ext cx="2473754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E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+mn-cs"/>
                </a:rPr>
                <a:t>°</a:t>
              </a: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 = </a:t>
              </a: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  <a:sym typeface="Symbol" pitchFamily="18" charset="2"/>
                </a:rPr>
                <a:t></a:t>
              </a: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(</a:t>
              </a: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  <a:sym typeface="Symbol" pitchFamily="18" charset="2"/>
                </a:rPr>
                <a:t></a:t>
              </a: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0.76 V)</a:t>
              </a:r>
              <a:endPara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2171071" y="2281301"/>
              <a:ext cx="55753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8094034" y="1747901"/>
              <a:ext cx="1887055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E</a:t>
              </a:r>
              <a:r>
                <a: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+mn-cs"/>
                </a:rPr>
                <a:t>°</a:t>
              </a: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 </a:t>
              </a: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= 0.34 V</a:t>
              </a:r>
              <a:endPara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endParaRPr>
            </a:p>
          </p:txBody>
        </p:sp>
        <p:sp>
          <p:nvSpPr>
            <p:cNvPr id="45" name="Rectangle 37">
              <a:extLst>
                <a:ext uri="{FF2B5EF4-FFF2-40B4-BE49-F238E27FC236}">
                  <a16:creationId xmlns:a16="http://schemas.microsoft.com/office/drawing/2014/main" id="{116CEC4E-4AD2-DBE6-72F5-380C97494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8736" y="-483002"/>
              <a:ext cx="2048959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E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+mn-cs"/>
                </a:rPr>
                <a:t>°</a:t>
              </a: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 = </a:t>
              </a: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  <a:sym typeface="Symbol" pitchFamily="18" charset="2"/>
                </a:rPr>
                <a:t></a:t>
              </a: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0.76 V</a:t>
              </a:r>
              <a:endPara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endParaRPr>
            </a:p>
          </p:txBody>
        </p:sp>
        <p:sp>
          <p:nvSpPr>
            <p:cNvPr id="49" name="Rectangle 39">
              <a:extLst>
                <a:ext uri="{FF2B5EF4-FFF2-40B4-BE49-F238E27FC236}">
                  <a16:creationId xmlns:a16="http://schemas.microsoft.com/office/drawing/2014/main" id="{C7DED612-BE63-0A89-143B-754B99679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8736" y="141192"/>
              <a:ext cx="1887055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E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+mn-cs"/>
                </a:rPr>
                <a:t>°</a:t>
              </a: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 = 0.34 V</a:t>
              </a:r>
              <a:endPara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597733" y="5298761"/>
            <a:ext cx="669766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Half-cell potentials are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intensive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properties.</a:t>
            </a:r>
          </a:p>
        </p:txBody>
      </p:sp>
    </p:spTree>
    <p:extLst>
      <p:ext uri="{BB962C8B-B14F-4D97-AF65-F5344CB8AC3E}">
        <p14:creationId xmlns:p14="http://schemas.microsoft.com/office/powerpoint/2010/main" val="20213075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תרמודינמקה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76F13-7D13-4549-940B-91869FF4D3B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4480" y="265176"/>
            <a:ext cx="87938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D6B06"/>
                </a:solidFill>
                <a:effectLst/>
                <a:uLnTx/>
                <a:uFillTx/>
                <a:latin typeface="Arial"/>
                <a:ea typeface="MS PGothic" pitchFamily="34" charset="-128"/>
                <a:cs typeface="Times New Roman"/>
              </a:rPr>
              <a:t>Using Standard Reduction Potentials</a:t>
            </a: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63BAE00C-586B-A5AF-A379-FDE784070D88}"/>
              </a:ext>
            </a:extLst>
          </p:cNvPr>
          <p:cNvGrpSpPr/>
          <p:nvPr/>
        </p:nvGrpSpPr>
        <p:grpSpPr>
          <a:xfrm>
            <a:off x="2021846" y="3068192"/>
            <a:ext cx="8326438" cy="1711643"/>
            <a:chOff x="1903731" y="3747081"/>
            <a:chExt cx="8326438" cy="1711643"/>
          </a:xfrm>
        </p:grpSpPr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8128319" y="4795901"/>
              <a:ext cx="210185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endParaRPr>
            </a:p>
          </p:txBody>
        </p:sp>
        <p:grpSp>
          <p:nvGrpSpPr>
            <p:cNvPr id="2" name="קבוצה 1">
              <a:extLst>
                <a:ext uri="{FF2B5EF4-FFF2-40B4-BE49-F238E27FC236}">
                  <a16:creationId xmlns:a16="http://schemas.microsoft.com/office/drawing/2014/main" id="{52BC233E-3E8B-8963-9C3D-C1040D475F3E}"/>
                </a:ext>
              </a:extLst>
            </p:cNvPr>
            <p:cNvGrpSpPr/>
            <p:nvPr/>
          </p:nvGrpSpPr>
          <p:grpSpPr>
            <a:xfrm>
              <a:off x="1903731" y="3747081"/>
              <a:ext cx="8234060" cy="1711643"/>
              <a:chOff x="1903731" y="3747081"/>
              <a:chExt cx="8234060" cy="1711643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1903731" y="4966281"/>
                <a:ext cx="6219826" cy="492125"/>
                <a:chOff x="353" y="1392"/>
                <a:chExt cx="3918" cy="310"/>
              </a:xfrm>
            </p:grpSpPr>
            <p:sp>
              <p:nvSpPr>
                <p:cNvPr id="8" name="Line 4"/>
                <p:cNvSpPr>
                  <a:spLocks noChangeShapeType="1"/>
                </p:cNvSpPr>
                <p:nvPr/>
              </p:nvSpPr>
              <p:spPr bwMode="auto">
                <a:xfrm>
                  <a:off x="2102" y="1536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9" name="Rectangle 8"/>
                <p:cNvSpPr>
                  <a:spLocks noChangeArrowheads="1"/>
                </p:cNvSpPr>
                <p:nvPr/>
              </p:nvSpPr>
              <p:spPr bwMode="auto">
                <a:xfrm>
                  <a:off x="2448" y="1392"/>
                  <a:ext cx="1823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2 Ag(</a:t>
                  </a:r>
                  <a:r>
                    <a:rPr kumimoji="0" lang="en-US" altLang="en-US" sz="26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s</a:t>
                  </a:r>
                  <a:r>
                    <a:rPr kumimoji="0" lang="en-US" altLang="en-US" sz="2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) + Cu</a:t>
                  </a:r>
                  <a:r>
                    <a:rPr kumimoji="0" lang="en-US" altLang="en-US" sz="2600" b="0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2+</a:t>
                  </a:r>
                  <a:r>
                    <a:rPr kumimoji="0" lang="en-US" altLang="en-US" sz="2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(</a:t>
                  </a:r>
                  <a:r>
                    <a:rPr kumimoji="0" lang="en-US" altLang="en-US" sz="26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aq</a:t>
                  </a:r>
                  <a:r>
                    <a:rPr kumimoji="0" lang="en-US" altLang="en-US" sz="2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)</a:t>
                  </a:r>
                </a:p>
              </p:txBody>
            </p:sp>
            <p:sp>
              <p:nvSpPr>
                <p:cNvPr id="10" name="Rectangle 9"/>
                <p:cNvSpPr>
                  <a:spLocks noChangeArrowheads="1"/>
                </p:cNvSpPr>
                <p:nvPr/>
              </p:nvSpPr>
              <p:spPr bwMode="auto">
                <a:xfrm>
                  <a:off x="353" y="1392"/>
                  <a:ext cx="1746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2 Ag</a:t>
                  </a:r>
                  <a:r>
                    <a:rPr kumimoji="0" lang="en-US" altLang="en-US" sz="2600" b="0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+</a:t>
                  </a:r>
                  <a:r>
                    <a:rPr kumimoji="0" lang="en-US" altLang="en-US" sz="2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(</a:t>
                  </a:r>
                  <a:r>
                    <a:rPr kumimoji="0" lang="en-US" altLang="en-US" sz="26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aq</a:t>
                  </a:r>
                  <a:r>
                    <a:rPr kumimoji="0" lang="en-US" altLang="en-US" sz="2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) + Cu(</a:t>
                  </a:r>
                  <a:r>
                    <a:rPr kumimoji="0" lang="en-US" altLang="en-US" sz="26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s</a:t>
                  </a:r>
                  <a:r>
                    <a:rPr kumimoji="0" lang="en-US" altLang="en-US" sz="2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)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1979931" y="3747081"/>
                <a:ext cx="4292600" cy="492125"/>
                <a:chOff x="415" y="1392"/>
                <a:chExt cx="2704" cy="310"/>
              </a:xfrm>
            </p:grpSpPr>
            <p:sp>
              <p:nvSpPr>
                <p:cNvPr id="12" name="Line 8"/>
                <p:cNvSpPr>
                  <a:spLocks noChangeShapeType="1"/>
                </p:cNvSpPr>
                <p:nvPr/>
              </p:nvSpPr>
              <p:spPr bwMode="auto">
                <a:xfrm>
                  <a:off x="2102" y="1536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2448" y="1392"/>
                  <a:ext cx="671" cy="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Ag(</a:t>
                  </a:r>
                  <a:r>
                    <a:rPr kumimoji="0" lang="en-US" altLang="en-US" sz="26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s</a:t>
                  </a:r>
                  <a:r>
                    <a:rPr kumimoji="0" lang="en-US" altLang="en-US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)]</a:t>
                  </a:r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415" y="1392"/>
                  <a:ext cx="1677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2 </a:t>
                  </a:r>
                  <a:r>
                    <a:rPr kumimoji="0" lang="en-US" altLang="en-US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Arial" charset="0"/>
                    </a:rPr>
                    <a:t>×</a:t>
                  </a:r>
                  <a:r>
                    <a:rPr kumimoji="0" lang="en-US" altLang="en-US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 [Ag</a:t>
                  </a:r>
                  <a:r>
                    <a:rPr kumimoji="0" lang="en-US" altLang="en-US" sz="26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+</a:t>
                  </a:r>
                  <a:r>
                    <a:rPr kumimoji="0" lang="en-US" altLang="en-US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(</a:t>
                  </a:r>
                  <a:r>
                    <a:rPr kumimoji="0" lang="en-US" altLang="en-US" sz="26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aq</a:t>
                  </a:r>
                  <a:r>
                    <a:rPr kumimoji="0" lang="en-US" altLang="en-US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) + e</a:t>
                  </a:r>
                  <a:r>
                    <a:rPr kumimoji="0" lang="en-US" altLang="en-US" sz="26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  <a:sym typeface="Symbol" pitchFamily="18" charset="2"/>
                    </a:rPr>
                    <a:t></a:t>
                  </a:r>
                  <a:endParaRPr kumimoji="0" lang="en-US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  <a:sym typeface="Symbol" pitchFamily="18" charset="2"/>
                  </a:endParaRPr>
                </a:p>
              </p:txBody>
            </p:sp>
          </p:grp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2578419" y="4290006"/>
                <a:ext cx="3994151" cy="492125"/>
                <a:chOff x="805" y="1398"/>
                <a:chExt cx="2516" cy="310"/>
              </a:xfrm>
            </p:grpSpPr>
            <p:sp>
              <p:nvSpPr>
                <p:cNvPr id="16" name="Line 12"/>
                <p:cNvSpPr>
                  <a:spLocks noChangeShapeType="1"/>
                </p:cNvSpPr>
                <p:nvPr/>
              </p:nvSpPr>
              <p:spPr bwMode="auto">
                <a:xfrm>
                  <a:off x="1448" y="1542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1794" y="1398"/>
                  <a:ext cx="1527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Cu</a:t>
                  </a:r>
                  <a:r>
                    <a:rPr kumimoji="0" lang="en-US" altLang="en-US" sz="2600" b="0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2+</a:t>
                  </a:r>
                  <a:r>
                    <a:rPr kumimoji="0" lang="en-US" altLang="en-US" sz="2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(</a:t>
                  </a:r>
                  <a:r>
                    <a:rPr kumimoji="0" lang="en-US" altLang="en-US" sz="26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aq</a:t>
                  </a:r>
                  <a:r>
                    <a:rPr kumimoji="0" lang="en-US" altLang="en-US" sz="2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) + 2 e</a:t>
                  </a:r>
                  <a:r>
                    <a:rPr kumimoji="0" lang="en-US" altLang="en-US" sz="2600" b="0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  <a:sym typeface="Symbol" pitchFamily="18" charset="2"/>
                    </a:rPr>
                    <a:t></a:t>
                  </a:r>
                  <a:endParaRPr kumimoji="0" lang="en-US" altLang="en-US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  <a:sym typeface="Symbol" pitchFamily="18" charset="2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805" y="1398"/>
                  <a:ext cx="629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Cu(</a:t>
                  </a:r>
                  <a:r>
                    <a:rPr kumimoji="0" lang="en-US" altLang="en-US" sz="26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s</a:t>
                  </a:r>
                  <a:r>
                    <a:rPr kumimoji="0" lang="en-US" altLang="en-US" sz="2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MS PGothic" pitchFamily="34" charset="-128"/>
                      <a:cs typeface="+mn-cs"/>
                    </a:rPr>
                    <a:t>)</a:t>
                  </a:r>
                </a:p>
              </p:txBody>
            </p:sp>
          </p:grp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8128319" y="4966281"/>
                <a:ext cx="1887055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+mn-cs"/>
                  </a:rPr>
                  <a:t>°</a:t>
                </a:r>
                <a:r>
                  <a:rPr kumimoji="0" lang="en-US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 = 0.46 V</a:t>
                </a:r>
                <a:endParaRPr kumimoji="0" lang="en-US" alt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8099744" y="3747081"/>
                <a:ext cx="1887055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+mn-cs"/>
                  </a:rPr>
                  <a:t>°</a:t>
                </a:r>
                <a:r>
                  <a:rPr kumimoji="0" lang="en-US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 = 0.80 V</a:t>
                </a:r>
                <a:endParaRPr kumimoji="0" lang="en-US" alt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1916431" y="4813881"/>
                <a:ext cx="594201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8067994" y="4280481"/>
                <a:ext cx="2069797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+mn-cs"/>
                  </a:rPr>
                  <a:t>°</a:t>
                </a:r>
                <a:r>
                  <a:rPr kumimoji="0" lang="en-US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 = </a:t>
                </a:r>
                <a:r>
                  <a:rPr kumimoji="0" lang="en-US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  <a:sym typeface="Symbol" pitchFamily="18" charset="2"/>
                  </a:rPr>
                  <a:t></a:t>
                </a:r>
                <a:r>
                  <a:rPr kumimoji="0" lang="en-US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0.34 V</a:t>
                </a:r>
                <a:endParaRPr kumimoji="0" lang="en-US" alt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endParaRPr>
              </a:p>
            </p:txBody>
          </p:sp>
        </p:grp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547567" y="5217114"/>
            <a:ext cx="669766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Half-cell potentials are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intensive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properties.</a:t>
            </a:r>
          </a:p>
        </p:txBody>
      </p:sp>
      <p:grpSp>
        <p:nvGrpSpPr>
          <p:cNvPr id="42" name="Group 10">
            <a:extLst>
              <a:ext uri="{FF2B5EF4-FFF2-40B4-BE49-F238E27FC236}">
                <a16:creationId xmlns:a16="http://schemas.microsoft.com/office/drawing/2014/main" id="{D5001263-E998-B63D-08E4-24FF5F16BC35}"/>
              </a:ext>
            </a:extLst>
          </p:cNvPr>
          <p:cNvGrpSpPr>
            <a:grpSpLocks/>
          </p:cNvGrpSpPr>
          <p:nvPr/>
        </p:nvGrpSpPr>
        <p:grpSpPr bwMode="auto">
          <a:xfrm>
            <a:off x="2129080" y="1211774"/>
            <a:ext cx="3549650" cy="492125"/>
            <a:chOff x="830" y="1392"/>
            <a:chExt cx="2236" cy="310"/>
          </a:xfrm>
        </p:grpSpPr>
        <p:sp>
          <p:nvSpPr>
            <p:cNvPr id="43" name="Line 8">
              <a:extLst>
                <a:ext uri="{FF2B5EF4-FFF2-40B4-BE49-F238E27FC236}">
                  <a16:creationId xmlns:a16="http://schemas.microsoft.com/office/drawing/2014/main" id="{A2527096-AE7D-0C0D-7866-71BA95DB1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2" y="1536"/>
              <a:ext cx="2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Rectangle 12">
              <a:extLst>
                <a:ext uri="{FF2B5EF4-FFF2-40B4-BE49-F238E27FC236}">
                  <a16:creationId xmlns:a16="http://schemas.microsoft.com/office/drawing/2014/main" id="{6ACC9C0D-D130-47C6-2C34-A26F35640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392"/>
              <a:ext cx="61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Ag(</a:t>
              </a:r>
              <a:r>
                <a:rPr kumimoji="0" lang="en-US" alt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s</a:t>
              </a: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)</a:t>
              </a:r>
            </a:p>
          </p:txBody>
        </p:sp>
        <p:sp>
          <p:nvSpPr>
            <p:cNvPr id="45" name="Rectangle 13">
              <a:extLst>
                <a:ext uri="{FF2B5EF4-FFF2-40B4-BE49-F238E27FC236}">
                  <a16:creationId xmlns:a16="http://schemas.microsoft.com/office/drawing/2014/main" id="{B1EBD91B-8FA9-A681-A06A-338A67E5E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" y="1392"/>
              <a:ext cx="126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Ag</a:t>
              </a:r>
              <a:r>
                <a:rPr kumimoji="0" lang="en-US" altLang="en-US" sz="2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+</a:t>
              </a: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(</a:t>
              </a:r>
              <a:r>
                <a:rPr kumimoji="0" lang="en-US" altLang="en-US" sz="2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aq</a:t>
              </a: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) + e</a:t>
              </a:r>
              <a:r>
                <a:rPr kumimoji="0" lang="en-US" altLang="en-US" sz="2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  <a:sym typeface="Symbol" pitchFamily="18" charset="2"/>
                </a:rPr>
                <a:t></a:t>
              </a:r>
              <a:endPara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endParaRPr>
            </a:p>
          </p:txBody>
        </p:sp>
      </p:grpSp>
      <p:sp>
        <p:nvSpPr>
          <p:cNvPr id="46" name="Rectangle 20">
            <a:extLst>
              <a:ext uri="{FF2B5EF4-FFF2-40B4-BE49-F238E27FC236}">
                <a16:creationId xmlns:a16="http://schemas.microsoft.com/office/drawing/2014/main" id="{C9F0EB7C-0103-8F33-BA22-41139D787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0080" y="1211774"/>
            <a:ext cx="188705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= 0.80 V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grpSp>
        <p:nvGrpSpPr>
          <p:cNvPr id="47" name="Group 27">
            <a:extLst>
              <a:ext uri="{FF2B5EF4-FFF2-40B4-BE49-F238E27FC236}">
                <a16:creationId xmlns:a16="http://schemas.microsoft.com/office/drawing/2014/main" id="{1E08BA4F-350E-6461-4A59-1C7E7DA526C8}"/>
              </a:ext>
            </a:extLst>
          </p:cNvPr>
          <p:cNvGrpSpPr>
            <a:grpSpLocks/>
          </p:cNvGrpSpPr>
          <p:nvPr/>
        </p:nvGrpSpPr>
        <p:grpSpPr bwMode="auto">
          <a:xfrm>
            <a:off x="2160320" y="1747901"/>
            <a:ext cx="3978276" cy="492125"/>
            <a:chOff x="571" y="1392"/>
            <a:chExt cx="2506" cy="310"/>
          </a:xfrm>
        </p:grpSpPr>
        <p:sp>
          <p:nvSpPr>
            <p:cNvPr id="48" name="Line 25">
              <a:extLst>
                <a:ext uri="{FF2B5EF4-FFF2-40B4-BE49-F238E27FC236}">
                  <a16:creationId xmlns:a16="http://schemas.microsoft.com/office/drawing/2014/main" id="{1E5B29DC-5426-A08B-273F-17D37E2FC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2" y="1536"/>
              <a:ext cx="2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endParaRPr>
            </a:p>
          </p:txBody>
        </p:sp>
        <p:sp>
          <p:nvSpPr>
            <p:cNvPr id="49" name="Rectangle 29">
              <a:extLst>
                <a:ext uri="{FF2B5EF4-FFF2-40B4-BE49-F238E27FC236}">
                  <a16:creationId xmlns:a16="http://schemas.microsoft.com/office/drawing/2014/main" id="{80CED00C-BFDE-E226-2E7C-0F1A64FA3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392"/>
              <a:ext cx="62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Cu(</a:t>
              </a:r>
              <a:r>
                <a:rPr kumimoji="0" lang="en-US" alt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s</a:t>
              </a: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)</a:t>
              </a:r>
            </a:p>
          </p:txBody>
        </p:sp>
        <p:sp>
          <p:nvSpPr>
            <p:cNvPr id="50" name="Rectangle 30">
              <a:extLst>
                <a:ext uri="{FF2B5EF4-FFF2-40B4-BE49-F238E27FC236}">
                  <a16:creationId xmlns:a16="http://schemas.microsoft.com/office/drawing/2014/main" id="{8525DBBA-5C9B-4D22-B617-87A26C18D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" y="1392"/>
              <a:ext cx="152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Cu</a:t>
              </a:r>
              <a:r>
                <a:rPr kumimoji="0" lang="en-US" altLang="en-US" sz="26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2+</a:t>
              </a: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(</a:t>
              </a:r>
              <a:r>
                <a:rPr kumimoji="0" lang="en-US" altLang="en-US" sz="26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aq</a:t>
              </a: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) + 2 e</a:t>
              </a:r>
              <a:r>
                <a:rPr kumimoji="0" lang="en-US" altLang="en-US" sz="26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  <a:sym typeface="Symbol" pitchFamily="18" charset="2"/>
                </a:rPr>
                <a:t></a:t>
              </a:r>
              <a:endPara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endParaRPr>
            </a:p>
          </p:txBody>
        </p:sp>
      </p:grpSp>
      <p:sp>
        <p:nvSpPr>
          <p:cNvPr id="51" name="Rectangle 39">
            <a:extLst>
              <a:ext uri="{FF2B5EF4-FFF2-40B4-BE49-F238E27FC236}">
                <a16:creationId xmlns:a16="http://schemas.microsoft.com/office/drawing/2014/main" id="{E9A0A667-B6C5-4D67-3BDF-17838C494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968" y="1747901"/>
            <a:ext cx="188705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= 0.34 V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3712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תרמודינמקה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76F13-7D13-4549-940B-91869FF4D3B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38200" y="164592"/>
            <a:ext cx="87938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ED6B06"/>
                </a:solidFill>
                <a:effectLst/>
                <a:uLnTx/>
                <a:uFillTx/>
                <a:latin typeface="Arial"/>
                <a:ea typeface="MS PGothic" pitchFamily="34" charset="-128"/>
                <a:cs typeface="Times New Roman"/>
              </a:rPr>
              <a:t>Cell Potentials and Free-Energy Changes for Cell Reactions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ED6B06"/>
              </a:solidFill>
              <a:effectLst/>
              <a:uLnTx/>
              <a:uFillTx/>
              <a:latin typeface="Arial"/>
              <a:ea typeface="MS PGothic" pitchFamily="34" charset="-128"/>
              <a:cs typeface="Times New Roman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100600" y="1747171"/>
            <a:ext cx="241123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1 J = 1 C × 1 V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870872" y="2679192"/>
            <a:ext cx="400943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volt (V)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SI unit of electric potential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309569" y="2679192"/>
            <a:ext cx="261802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joule (J)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SI unit of energy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125299" y="3669792"/>
            <a:ext cx="239200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coulomb (C)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Electric charge</a:t>
            </a: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3305175" y="2221992"/>
            <a:ext cx="114300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H="1" flipV="1">
            <a:off x="6200775" y="2221992"/>
            <a:ext cx="1066800" cy="762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209674" y="4676267"/>
            <a:ext cx="877252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1 coulomb is the amount of charge transferred when a current of 1 ampere (A) flows for 1 second.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5362575" y="2221992"/>
            <a:ext cx="0" cy="1371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99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Enthalpy, Entropy, and Spontaneous Processes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818438" y="4006851"/>
            <a:ext cx="2620962" cy="492125"/>
            <a:chOff x="3756" y="1876"/>
            <a:chExt cx="1651" cy="31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310" y="1876"/>
              <a:ext cx="109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= +40.7 kJ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756" y="1876"/>
              <a:ext cx="64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dirty="0" err="1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600" i="1" dirty="0" err="1">
                  <a:solidFill>
                    <a:srgbClr val="000000"/>
                  </a:solidFill>
                  <a:latin typeface="Arial"/>
                </a:rPr>
                <a:t>H</a:t>
              </a:r>
              <a:r>
                <a:rPr lang="en-US" sz="2600" baseline="-25000" dirty="0" err="1">
                  <a:solidFill>
                    <a:srgbClr val="000000"/>
                  </a:solidFill>
                  <a:latin typeface="Arial"/>
                </a:rPr>
                <a:t>vap</a:t>
              </a:r>
              <a:endParaRPr lang="en-US" sz="26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1878012" y="2114551"/>
            <a:ext cx="5930900" cy="492125"/>
            <a:chOff x="436" y="1392"/>
            <a:chExt cx="3736" cy="310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102" y="1536"/>
              <a:ext cx="2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412" y="1392"/>
              <a:ext cx="176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CO</a:t>
              </a:r>
              <a:r>
                <a:rPr lang="en-US" sz="2600" baseline="-250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sz="2600" i="1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g</a:t>
              </a:r>
              <a: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+ 2 H</a:t>
              </a:r>
              <a:r>
                <a:rPr lang="en-US" sz="2600" baseline="-250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O(</a:t>
              </a:r>
              <a:r>
                <a:rPr lang="en-US" sz="2600" i="1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l</a:t>
              </a:r>
              <a: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36" y="1392"/>
              <a:ext cx="166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CH</a:t>
              </a:r>
              <a:r>
                <a:rPr lang="en-US" sz="2600" baseline="-250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4</a:t>
              </a:r>
              <a: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sz="2600" i="1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g</a:t>
              </a:r>
              <a: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+ 2 O</a:t>
              </a:r>
              <a:r>
                <a:rPr lang="en-US" sz="2600" baseline="-250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sz="2600" i="1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g</a:t>
              </a:r>
              <a: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303589" y="3292476"/>
            <a:ext cx="2873376" cy="492125"/>
            <a:chOff x="1334" y="1392"/>
            <a:chExt cx="1810" cy="310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102" y="1536"/>
              <a:ext cx="2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448" y="1392"/>
              <a:ext cx="69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H</a:t>
              </a:r>
              <a:r>
                <a:rPr lang="en-US" sz="260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O(</a:t>
              </a: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l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334" y="1392"/>
              <a:ext cx="75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H</a:t>
              </a:r>
              <a:r>
                <a:rPr lang="en-US" sz="260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O(</a:t>
              </a: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s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</p:grp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3398838" y="4022726"/>
            <a:ext cx="2889250" cy="492125"/>
            <a:chOff x="1394" y="1392"/>
            <a:chExt cx="1820" cy="310"/>
          </a:xfrm>
        </p:grpSpPr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102" y="1536"/>
              <a:ext cx="2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448" y="1392"/>
              <a:ext cx="76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H</a:t>
              </a:r>
              <a:r>
                <a:rPr lang="en-US" sz="260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O(</a:t>
              </a: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g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394" y="1392"/>
              <a:ext cx="69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H</a:t>
              </a:r>
              <a:r>
                <a:rPr lang="en-US" sz="260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O(</a:t>
              </a: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l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3160714" y="4860926"/>
            <a:ext cx="3405189" cy="492125"/>
            <a:chOff x="1244" y="1392"/>
            <a:chExt cx="2145" cy="310"/>
          </a:xfrm>
        </p:grpSpPr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102" y="1536"/>
              <a:ext cx="2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2448" y="1392"/>
              <a:ext cx="94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 NO</a:t>
              </a:r>
              <a:r>
                <a:rPr lang="en-US" sz="260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g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244" y="1392"/>
              <a:ext cx="84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N</a:t>
              </a:r>
              <a:r>
                <a:rPr lang="en-US" sz="260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2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O</a:t>
              </a:r>
              <a:r>
                <a:rPr lang="en-US" sz="2600" baseline="-250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4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g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</p:grp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8697912" y="5683251"/>
            <a:ext cx="174148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Arial"/>
                <a:ea typeface="MS PGothic" pitchFamily="34" charset="-128"/>
              </a:rPr>
              <a:t>= +3.88 kJ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8069623" y="5683250"/>
            <a:ext cx="7505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Calibri"/>
              </a:rPr>
              <a:t>°</a:t>
            </a:r>
            <a:endParaRPr lang="en-US" sz="26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561264" y="3276601"/>
            <a:ext cx="2878138" cy="492125"/>
            <a:chOff x="3594" y="1876"/>
            <a:chExt cx="1813" cy="310"/>
          </a:xfrm>
        </p:grpSpPr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310" y="1876"/>
              <a:ext cx="109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= +6.01 kJ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3594" y="1876"/>
              <a:ext cx="79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dirty="0" err="1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2600" i="1" dirty="0" err="1">
                  <a:solidFill>
                    <a:srgbClr val="000000"/>
                  </a:solidFill>
                  <a:latin typeface="Arial"/>
                </a:rPr>
                <a:t>H</a:t>
              </a:r>
              <a:r>
                <a:rPr lang="en-US" sz="2600" baseline="-25000" dirty="0" err="1">
                  <a:solidFill>
                    <a:srgbClr val="000000"/>
                  </a:solidFill>
                  <a:latin typeface="Arial"/>
                </a:rPr>
                <a:t>fusion</a:t>
              </a:r>
              <a:endParaRPr lang="en-US" sz="26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8559864" y="2098676"/>
            <a:ext cx="191751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= 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  <a:sym typeface="Symbol" charset="0"/>
              </a:rPr>
              <a:t>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890.3 kJ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7931574" y="2098675"/>
            <a:ext cx="7505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Calibri"/>
              </a:rPr>
              <a:t>°</a:t>
            </a:r>
            <a:endParaRPr lang="en-US" sz="2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8697916" y="4845051"/>
            <a:ext cx="17414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000000"/>
                </a:solidFill>
                <a:latin typeface="Arial"/>
                <a:ea typeface="MS PGothic" pitchFamily="34" charset="-128"/>
              </a:rPr>
              <a:t>= +55.3 kJ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8069628" y="4845050"/>
            <a:ext cx="7505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600" i="1" dirty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Calibri"/>
              </a:rPr>
              <a:t>°</a:t>
            </a:r>
            <a:endParaRPr lang="en-US" sz="2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1891816" y="2743201"/>
            <a:ext cx="233352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Endothermic:</a:t>
            </a: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1891815" y="1470026"/>
            <a:ext cx="211162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>
                <a:solidFill>
                  <a:srgbClr val="000000"/>
                </a:solidFill>
                <a:latin typeface="Arial"/>
                <a:ea typeface="MS PGothic" pitchFamily="34" charset="-128"/>
              </a:rPr>
              <a:t>Exothermic:</a:t>
            </a:r>
          </a:p>
        </p:txBody>
      </p:sp>
      <p:grpSp>
        <p:nvGrpSpPr>
          <p:cNvPr id="38" name="Group 36"/>
          <p:cNvGrpSpPr>
            <a:grpSpLocks/>
          </p:cNvGrpSpPr>
          <p:nvPr/>
        </p:nvGrpSpPr>
        <p:grpSpPr bwMode="auto">
          <a:xfrm>
            <a:off x="3209925" y="5422898"/>
            <a:ext cx="4605336" cy="768349"/>
            <a:chOff x="1105" y="3416"/>
            <a:chExt cx="2901" cy="484"/>
          </a:xfrm>
        </p:grpSpPr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2278" y="3590"/>
              <a:ext cx="172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Na</a:t>
              </a:r>
              <a:r>
                <a:rPr lang="en-US" sz="2600" baseline="300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+</a:t>
              </a:r>
              <a: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sz="2600" i="1" dirty="0" err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 + Cl</a:t>
              </a:r>
              <a:r>
                <a:rPr lang="en-US" sz="2600" baseline="30000" dirty="0">
                  <a:solidFill>
                    <a:srgbClr val="000000"/>
                  </a:solidFill>
                  <a:latin typeface="Arial"/>
                  <a:ea typeface="MS PGothic" pitchFamily="34" charset="-128"/>
                  <a:sym typeface="Symbol" charset="0"/>
                </a:rPr>
                <a:t></a:t>
              </a:r>
              <a: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(</a:t>
              </a:r>
              <a:r>
                <a:rPr lang="en-US" sz="2600" i="1" dirty="0" err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aq</a:t>
              </a:r>
              <a: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105" y="3590"/>
              <a:ext cx="82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NaCl(</a:t>
              </a:r>
              <a:r>
                <a:rPr lang="en-US" sz="2600" i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s</a:t>
              </a:r>
              <a:r>
                <a: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)</a:t>
              </a:r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1810" y="3416"/>
              <a:ext cx="509" cy="318"/>
              <a:chOff x="1810" y="3416"/>
              <a:chExt cx="509" cy="318"/>
            </a:xfrm>
          </p:grpSpPr>
          <p:sp>
            <p:nvSpPr>
              <p:cNvPr id="42" name="Line 40"/>
              <p:cNvSpPr>
                <a:spLocks noChangeShapeType="1"/>
              </p:cNvSpPr>
              <p:nvPr/>
            </p:nvSpPr>
            <p:spPr bwMode="auto">
              <a:xfrm>
                <a:off x="1932" y="3734"/>
                <a:ext cx="28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600">
                  <a:solidFill>
                    <a:srgbClr val="000000"/>
                  </a:solidFill>
                  <a:latin typeface="Arial"/>
                  <a:ea typeface="MS PGothic" pitchFamily="34" charset="-128"/>
                </a:endParaRPr>
              </a:p>
            </p:txBody>
          </p:sp>
          <p:sp>
            <p:nvSpPr>
              <p:cNvPr id="43" name="Rectangle 41"/>
              <p:cNvSpPr>
                <a:spLocks noChangeArrowheads="1"/>
              </p:cNvSpPr>
              <p:nvPr/>
            </p:nvSpPr>
            <p:spPr bwMode="auto">
              <a:xfrm>
                <a:off x="1810" y="3416"/>
                <a:ext cx="509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H</a:t>
                </a:r>
                <a:r>
                  <a:rPr lang="en-US" sz="2600" baseline="-2500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2</a:t>
                </a:r>
                <a:r>
                  <a:rPr lang="en-US" sz="2600">
                    <a:solidFill>
                      <a:srgbClr val="000000"/>
                    </a:solidFill>
                    <a:latin typeface="Arial"/>
                    <a:ea typeface="MS PGothic" pitchFamily="34" charset="-128"/>
                  </a:rPr>
                  <a:t>O</a:t>
                </a:r>
              </a:p>
            </p:txBody>
          </p:sp>
        </p:grpSp>
      </p:grp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D2661E05-B885-C62B-C791-1233B01E13EE}"/>
              </a:ext>
            </a:extLst>
          </p:cNvPr>
          <p:cNvSpPr txBox="1"/>
          <p:nvPr/>
        </p:nvSpPr>
        <p:spPr>
          <a:xfrm>
            <a:off x="4655674" y="893030"/>
            <a:ext cx="73023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are spontaneous processes. Enthalpy alone isn’t enough to determine spontaneity.</a:t>
            </a:r>
          </a:p>
        </p:txBody>
      </p:sp>
    </p:spTree>
    <p:extLst>
      <p:ext uri="{BB962C8B-B14F-4D97-AF65-F5344CB8AC3E}">
        <p14:creationId xmlns:p14="http://schemas.microsoft.com/office/powerpoint/2010/main" val="31104492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תרמודינמקה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76F13-7D13-4549-940B-91869FF4D3B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609344" y="125416"/>
            <a:ext cx="87938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ED6B06"/>
                </a:solidFill>
                <a:effectLst/>
                <a:uLnTx/>
                <a:uFillTx/>
                <a:latin typeface="Arial"/>
                <a:ea typeface="MS PGothic" pitchFamily="34" charset="-128"/>
                <a:cs typeface="Times New Roman"/>
              </a:rPr>
              <a:t>Cell Potentials and Free-Energy Changes for Cell Reactions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ED6B06"/>
              </a:solidFill>
              <a:effectLst/>
              <a:uLnTx/>
              <a:uFillTx/>
              <a:latin typeface="Arial"/>
              <a:ea typeface="MS PGothic" pitchFamily="34" charset="-128"/>
              <a:cs typeface="Times New Roman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445772" y="3532032"/>
            <a:ext cx="22685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MS PGothic" pitchFamily="34" charset="-128"/>
                <a:cs typeface="+mn-cs"/>
              </a:rPr>
              <a:t>D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G</a:t>
            </a:r>
            <a:r>
              <a:rPr kumimoji="0" lang="en-US" alt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=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nFE</a:t>
            </a:r>
            <a:r>
              <a:rPr kumimoji="0" lang="en-US" alt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°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55986" y="4464054"/>
            <a:ext cx="227979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Cell potential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981096" y="4464054"/>
            <a:ext cx="335700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Free-energy change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90544" y="5454654"/>
            <a:ext cx="54102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Number of moles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of electrons transferred in the reaction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6376416" y="4006854"/>
            <a:ext cx="0" cy="1371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3742944" y="4006854"/>
            <a:ext cx="1600200" cy="533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6790944" y="4006854"/>
            <a:ext cx="457200" cy="533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528507" y="1549185"/>
            <a:ext cx="799623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faraday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or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Faraday constant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The electric charge on 1 mol of electrons and is equal to 96,500 C/mol e</a:t>
            </a:r>
            <a:r>
              <a:rPr kumimoji="0" lang="en-US" alt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486144" y="2771779"/>
            <a:ext cx="0" cy="762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137142" y="3532032"/>
            <a:ext cx="185980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MS PGothic" pitchFamily="34" charset="-128"/>
                <a:cs typeface="+mn-cs"/>
              </a:rPr>
              <a:t>D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=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nFE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7063890" y="3509807"/>
            <a:ext cx="48122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8619179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Oxidizing and Reducing Agents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162800" y="1190501"/>
            <a:ext cx="3276600" cy="4460175"/>
          </a:xfrm>
        </p:spPr>
        <p:txBody>
          <a:bodyPr/>
          <a:lstStyle/>
          <a:p>
            <a:pPr eaLnBrk="1" hangingPunct="1"/>
            <a:r>
              <a:rPr lang="en-US" sz="2200" dirty="0"/>
              <a:t>The more positive the value of </a:t>
            </a:r>
            <a:r>
              <a:rPr lang="en-US" sz="2200" i="1" dirty="0" err="1"/>
              <a:t>E</a:t>
            </a:r>
            <a:r>
              <a:rPr lang="en-US" sz="2000" dirty="0" err="1">
                <a:ea typeface="Calibri"/>
              </a:rPr>
              <a:t>°</a:t>
            </a:r>
            <a:r>
              <a:rPr lang="en-US" sz="2200" baseline="-25000" dirty="0" err="1">
                <a:ea typeface="Arial" charset="0"/>
                <a:cs typeface="Arial" charset="0"/>
              </a:rPr>
              <a:t>red</a:t>
            </a:r>
            <a:r>
              <a:rPr lang="en-US" sz="2200" dirty="0">
                <a:ea typeface="Arial" charset="0"/>
                <a:cs typeface="Arial" charset="0"/>
              </a:rPr>
              <a:t>, the greater the tendency </a:t>
            </a:r>
            <a:br>
              <a:rPr lang="en-US" sz="2200" dirty="0">
                <a:ea typeface="Arial" charset="0"/>
                <a:cs typeface="Arial" charset="0"/>
              </a:rPr>
            </a:br>
            <a:r>
              <a:rPr lang="en-US" sz="2200" dirty="0">
                <a:ea typeface="Arial" charset="0"/>
                <a:cs typeface="Arial" charset="0"/>
              </a:rPr>
              <a:t>for reduction under standard conditions.</a:t>
            </a:r>
            <a:endParaRPr lang="en-US" sz="2200" dirty="0"/>
          </a:p>
          <a:p>
            <a:pPr eaLnBrk="1" hangingPunct="1"/>
            <a:r>
              <a:rPr lang="en-US" sz="2200" dirty="0"/>
              <a:t>The strongest oxidizers have the most positive reduction potentials.</a:t>
            </a:r>
          </a:p>
          <a:p>
            <a:pPr eaLnBrk="1" hangingPunct="1"/>
            <a:r>
              <a:rPr lang="en-US" sz="2200" dirty="0"/>
              <a:t>The strongest reducers have the most negative reduction potentials.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"/>
          <a:stretch/>
        </p:blipFill>
        <p:spPr>
          <a:xfrm>
            <a:off x="1752600" y="1172438"/>
            <a:ext cx="5358384" cy="5228362"/>
          </a:xfrm>
          <a:prstGeom prst="rect">
            <a:avLst/>
          </a:prstGeom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79D55A6D-1947-FCB0-8B20-93860ED5320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38400" y="6326819"/>
            <a:ext cx="6299200" cy="457200"/>
          </a:xfrm>
        </p:spPr>
        <p:txBody>
          <a:bodyPr/>
          <a:lstStyle/>
          <a:p>
            <a:pPr>
              <a:defRPr/>
            </a:pPr>
            <a:r>
              <a:rPr lang="he-IL" dirty="0" err="1"/>
              <a:t>תרמודינמקה</a:t>
            </a:r>
            <a:r>
              <a:rPr lang="he-IL" dirty="0"/>
              <a:t> 2</a:t>
            </a:r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0AC67D0-7D12-E5B1-99E1-86C224C1CD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0984" y="6371209"/>
            <a:ext cx="2540000" cy="457200"/>
          </a:xfrm>
        </p:spPr>
        <p:txBody>
          <a:bodyPr/>
          <a:lstStyle/>
          <a:p>
            <a:pPr>
              <a:defRPr/>
            </a:pPr>
            <a:fld id="{2B6C1EE1-16AC-884A-B029-CEA4E2EE6F25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86640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תרמודינמקה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76F13-7D13-4549-940B-91869FF4D3B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63624" y="182880"/>
            <a:ext cx="87938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ED6B06"/>
                </a:solidFill>
                <a:effectLst/>
                <a:uLnTx/>
                <a:uFillTx/>
                <a:latin typeface="Arial"/>
                <a:ea typeface="MS PGothic" pitchFamily="34" charset="-128"/>
                <a:cs typeface="Times New Roman"/>
              </a:rPr>
              <a:t>The Nernst Equation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ED6B06"/>
              </a:solidFill>
              <a:effectLst/>
              <a:uLnTx/>
              <a:uFillTx/>
              <a:latin typeface="Arial"/>
              <a:ea typeface="MS PGothic" pitchFamily="34" charset="-128"/>
              <a:cs typeface="Times New Roman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12355" y="1290955"/>
            <a:ext cx="3200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MS PGothic" pitchFamily="34" charset="-128"/>
                <a:cs typeface="+mn-cs"/>
              </a:rPr>
              <a:t>D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=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MS PGothic" pitchFamily="34" charset="-128"/>
                <a:cs typeface="+mn-cs"/>
              </a:rPr>
              <a:t>D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G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+ 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RT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ln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Q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45555" y="1932305"/>
            <a:ext cx="113043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Using: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378755" y="2830830"/>
            <a:ext cx="285366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Nernst Equation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:</a:t>
            </a:r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020480" y="5361305"/>
            <a:ext cx="98296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log 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Q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157311" y="5648483"/>
            <a:ext cx="3706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725080" y="5666105"/>
            <a:ext cx="12795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739720" y="5191283"/>
            <a:ext cx="120738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0.0592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277280" y="5381943"/>
            <a:ext cx="141897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= 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152368" y="2851468"/>
            <a:ext cx="79701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ln 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Q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6458627" y="2660972"/>
            <a:ext cx="622300" cy="949326"/>
            <a:chOff x="2486" y="2677"/>
            <a:chExt cx="392" cy="598"/>
          </a:xfrm>
        </p:grpSpPr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502" y="2965"/>
              <a:ext cx="36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nF</a:t>
              </a: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491" y="2976"/>
              <a:ext cx="3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2486" y="2677"/>
              <a:ext cx="39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RT</a:t>
              </a:r>
            </a:p>
          </p:txBody>
        </p:sp>
      </p:grp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121955" y="2851468"/>
            <a:ext cx="141897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= 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7712755" y="4162743"/>
            <a:ext cx="98296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log 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Q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6364969" y="3972248"/>
            <a:ext cx="1458913" cy="949326"/>
            <a:chOff x="3238" y="3013"/>
            <a:chExt cx="919" cy="598"/>
          </a:xfrm>
        </p:grpSpPr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3517" y="3301"/>
              <a:ext cx="36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n</a:t>
              </a:r>
              <a:r>
                <a:rPr kumimoji="0" lang="en-US" altLang="en-US" sz="26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F</a:t>
              </a:r>
              <a:endParaRPr kumimoji="0" lang="en-US" altLang="en-US" sz="2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3352" y="3312"/>
              <a:ext cx="69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3238" y="3013"/>
              <a:ext cx="91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2.303</a:t>
              </a:r>
              <a:r>
                <a:rPr kumimoji="0" lang="en-US" altLang="en-US" sz="26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RT</a:t>
              </a:r>
              <a:endParaRPr kumimoji="0" lang="en-US" altLang="en-US" sz="2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5198155" y="4162743"/>
            <a:ext cx="132600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= 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5431413" y="3514883"/>
            <a:ext cx="48122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or</a:t>
            </a: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7101568" y="5361305"/>
            <a:ext cx="261962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in volts, at 25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</a:t>
            </a:r>
          </a:p>
        </p:txBody>
      </p:sp>
      <p:sp>
        <p:nvSpPr>
          <p:cNvPr id="29" name="AutoShape 30"/>
          <p:cNvSpPr>
            <a:spLocks noChangeArrowheads="1"/>
          </p:cNvSpPr>
          <p:nvPr/>
        </p:nvSpPr>
        <p:spPr bwMode="auto">
          <a:xfrm>
            <a:off x="3222016" y="5170964"/>
            <a:ext cx="3810000" cy="9144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4494893" y="1932305"/>
            <a:ext cx="44614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MS PGothic" pitchFamily="34" charset="-128"/>
                <a:cs typeface="+mn-cs"/>
              </a:rPr>
              <a:t>D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=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nFE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and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MS PGothic" pitchFamily="34" charset="-128"/>
                <a:cs typeface="+mn-cs"/>
              </a:rPr>
              <a:t>D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=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nFE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D361055-0C74-19DF-09B0-ECB4E9B8A571}"/>
              </a:ext>
            </a:extLst>
          </p:cNvPr>
          <p:cNvSpPr txBox="1"/>
          <p:nvPr/>
        </p:nvSpPr>
        <p:spPr>
          <a:xfrm>
            <a:off x="8956371" y="3268661"/>
            <a:ext cx="3037361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F= 96,500 C/mol e</a:t>
            </a:r>
            <a:r>
              <a:rPr kumimoji="0" lang="en-US" alt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55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תרמודינמקה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76F13-7D13-4549-940B-91869FF4D3B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776682" y="186814"/>
            <a:ext cx="52943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D6B06"/>
                </a:solidFill>
                <a:effectLst/>
                <a:uLnTx/>
                <a:uFillTx/>
                <a:latin typeface="Arial"/>
                <a:ea typeface="MS PGothic" pitchFamily="34" charset="-128"/>
                <a:cs typeface="Times New Roman"/>
              </a:rPr>
              <a:t>The Nernst Equation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92808" y="2990723"/>
            <a:ext cx="82296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What is the potential of a cell at 25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 that has the following ion concentrations?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5845683" y="2517648"/>
            <a:ext cx="457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94958" y="2289048"/>
            <a:ext cx="3352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Cu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2+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aq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 + 2 Fe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2+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aq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951942" y="2289048"/>
            <a:ext cx="289374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Cu(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s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 + 2 Fe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3+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aq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892808" y="1679448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Consider a galvanic cell that uses the reaction: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641146" y="4117848"/>
            <a:ext cx="241444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[Fe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2+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] = 0.20 M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892808" y="4117848"/>
            <a:ext cx="322556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[Fe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3+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] = 1.0 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charset="0"/>
              </a:rPr>
              <a:t>×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10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4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M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130248" y="4117848"/>
            <a:ext cx="24513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[Cu</a:t>
            </a:r>
            <a:r>
              <a:rPr kumimoji="0" lang="en-US" alt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2+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] = 0.25 M</a:t>
            </a:r>
          </a:p>
        </p:txBody>
      </p:sp>
      <p:grpSp>
        <p:nvGrpSpPr>
          <p:cNvPr id="15" name="Group 27">
            <a:extLst>
              <a:ext uri="{FF2B5EF4-FFF2-40B4-BE49-F238E27FC236}">
                <a16:creationId xmlns:a16="http://schemas.microsoft.com/office/drawing/2014/main" id="{EB1C0326-D417-5786-0D0B-80A6FE93DBCF}"/>
              </a:ext>
            </a:extLst>
          </p:cNvPr>
          <p:cNvGrpSpPr>
            <a:grpSpLocks/>
          </p:cNvGrpSpPr>
          <p:nvPr/>
        </p:nvGrpSpPr>
        <p:grpSpPr bwMode="auto">
          <a:xfrm>
            <a:off x="2458455" y="5152077"/>
            <a:ext cx="3978276" cy="492125"/>
            <a:chOff x="571" y="1392"/>
            <a:chExt cx="2506" cy="310"/>
          </a:xfrm>
        </p:grpSpPr>
        <p:sp>
          <p:nvSpPr>
            <p:cNvPr id="16" name="Line 25">
              <a:extLst>
                <a:ext uri="{FF2B5EF4-FFF2-40B4-BE49-F238E27FC236}">
                  <a16:creationId xmlns:a16="http://schemas.microsoft.com/office/drawing/2014/main" id="{9AD356F8-C8E7-0FDD-CBD1-1CA0B3B80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2" y="1536"/>
              <a:ext cx="2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6A681BC3-28FE-B1FF-5678-C6FA2D0B0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392"/>
              <a:ext cx="62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Cu(</a:t>
              </a:r>
              <a:r>
                <a:rPr kumimoji="0" lang="en-US" alt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s</a:t>
              </a:r>
              <a:r>
                <a:rPr kumimoji="0" lang="en-US" alt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)</a:t>
              </a:r>
            </a:p>
          </p:txBody>
        </p:sp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id="{A73B933F-0CAA-A745-6D86-92633C48F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" y="1392"/>
              <a:ext cx="152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Cu</a:t>
              </a:r>
              <a:r>
                <a:rPr kumimoji="0" lang="en-US" altLang="en-US" sz="26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2+</a:t>
              </a: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(</a:t>
              </a:r>
              <a:r>
                <a:rPr kumimoji="0" lang="en-US" altLang="en-US" sz="26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aq</a:t>
              </a:r>
              <a:r>
                <a: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) + 2 e</a:t>
              </a:r>
              <a:r>
                <a:rPr kumimoji="0" lang="en-US" altLang="en-US" sz="26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  <a:sym typeface="Symbol" pitchFamily="18" charset="2"/>
                </a:rPr>
                <a:t></a:t>
              </a:r>
              <a:endPara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endParaRPr>
            </a:p>
          </p:txBody>
        </p:sp>
      </p:grpSp>
      <p:sp>
        <p:nvSpPr>
          <p:cNvPr id="19" name="Rectangle 39">
            <a:extLst>
              <a:ext uri="{FF2B5EF4-FFF2-40B4-BE49-F238E27FC236}">
                <a16:creationId xmlns:a16="http://schemas.microsoft.com/office/drawing/2014/main" id="{1ED88893-3AA6-F6BE-8F8D-7BFA2253A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0103" y="5152077"/>
            <a:ext cx="188705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= 0.34 V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20" name="Line 12">
            <a:extLst>
              <a:ext uri="{FF2B5EF4-FFF2-40B4-BE49-F238E27FC236}">
                <a16:creationId xmlns:a16="http://schemas.microsoft.com/office/drawing/2014/main" id="{EC1963AC-7BA6-569D-09C9-56B64FC79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0447" y="5982654"/>
            <a:ext cx="457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EE48B6B8-1063-FEB6-54CA-574A14E98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722" y="5754054"/>
            <a:ext cx="142058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Fe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2+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aq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BADEE0B4-8F4B-BBCC-068B-D87258D4F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265" y="5754054"/>
            <a:ext cx="210826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Fe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3+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aq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 + e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BBEB6AE3-E2DF-A142-B02A-FA15F2D62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084" y="5754054"/>
            <a:ext cx="188705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= 0.77 V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75B28A40-AD85-D0F9-820D-CD1DBB0A2A25}"/>
              </a:ext>
            </a:extLst>
          </p:cNvPr>
          <p:cNvSpPr/>
          <p:nvPr/>
        </p:nvSpPr>
        <p:spPr>
          <a:xfrm>
            <a:off x="2095130" y="4962617"/>
            <a:ext cx="8229600" cy="1464816"/>
          </a:xfrm>
          <a:prstGeom prst="rect">
            <a:avLst/>
          </a:prstGeom>
          <a:noFill/>
          <a:ln>
            <a:solidFill>
              <a:srgbClr val="020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067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תרמודינמקה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76F13-7D13-4549-940B-91869FF4D3B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670048" y="322623"/>
            <a:ext cx="87938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D6B06"/>
                </a:solidFill>
                <a:effectLst/>
                <a:uLnTx/>
                <a:uFillTx/>
                <a:latin typeface="Arial"/>
                <a:ea typeface="MS PGothic" pitchFamily="34" charset="-128"/>
                <a:cs typeface="Times New Roman"/>
              </a:rPr>
              <a:t>The Nernst Equation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86256" y="3416808"/>
            <a:ext cx="22108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Calculate </a:t>
            </a: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: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3878644" y="4756658"/>
            <a:ext cx="457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4427919" y="4528058"/>
            <a:ext cx="142058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Fe</a:t>
            </a:r>
            <a:r>
              <a:rPr kumimoji="0" lang="en-US" alt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2+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aq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835462" y="4528058"/>
            <a:ext cx="210826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Fe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3+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aq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 + e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3878644" y="4223258"/>
            <a:ext cx="457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427919" y="3994658"/>
            <a:ext cx="24240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Cu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2+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aq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 + 2 e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2857428" y="3994658"/>
            <a:ext cx="99899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Cu(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s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7201281" y="3962908"/>
            <a:ext cx="20697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=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0.34 V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7201281" y="4528058"/>
            <a:ext cx="188705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= 0.77 V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3038856" y="5290058"/>
            <a:ext cx="509626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cell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=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0.34 V + 0.77 V = 0.43 V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5315331" y="3035808"/>
            <a:ext cx="457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864606" y="2807208"/>
            <a:ext cx="3352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Cu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2+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aq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 + 2 Fe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2+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aq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2440640" y="2807208"/>
            <a:ext cx="289374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Cu(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s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 + 2 Fe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3+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aq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6391656" y="1984883"/>
            <a:ext cx="98296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log 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Q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5530074" y="2272062"/>
            <a:ext cx="3706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</a:t>
            </a: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5096256" y="2289683"/>
            <a:ext cx="12795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5110897" y="1814862"/>
            <a:ext cx="120738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0.0592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3648456" y="2005521"/>
            <a:ext cx="141897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= 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670731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תרמודינמקה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76F13-7D13-4549-940B-91869FF4D3B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17320" y="91440"/>
            <a:ext cx="87938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ED6B06"/>
                </a:solidFill>
                <a:effectLst/>
                <a:uLnTx/>
                <a:uFillTx/>
                <a:latin typeface="Arial"/>
                <a:ea typeface="MS PGothic" pitchFamily="34" charset="-128"/>
                <a:cs typeface="Times New Roman"/>
              </a:rPr>
              <a:t>The Nernst Equation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ED6B06"/>
              </a:solidFill>
              <a:effectLst/>
              <a:uLnTx/>
              <a:uFillTx/>
              <a:latin typeface="Arial"/>
              <a:ea typeface="MS PGothic" pitchFamily="34" charset="-128"/>
              <a:cs typeface="Times New Roman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275863" y="4593591"/>
            <a:ext cx="6254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log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875807" y="4860132"/>
            <a:ext cx="196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(1.0 x 10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4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</a:t>
            </a:r>
            <a:endParaRPr kumimoji="0" lang="en-US" altLang="en-US" sz="2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6947376" y="4877753"/>
            <a:ext cx="1828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26168" y="4402932"/>
            <a:ext cx="205216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(0.25)(0.20)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</a:t>
            </a:r>
            <a:endParaRPr kumimoji="0" lang="en-US" altLang="en-US" sz="2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101432" y="4593591"/>
            <a:ext cx="17139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= 0.43 V 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endParaRPr kumimoji="0" lang="en-US" altLang="en-US" sz="2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5336494" y="4860132"/>
            <a:ext cx="3706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</a:t>
            </a:r>
            <a:endParaRPr kumimoji="0" lang="en-US" altLang="en-US" sz="2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4921726" y="4877753"/>
            <a:ext cx="11890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4918904" y="4402932"/>
            <a:ext cx="120738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0.0592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6871176" y="4344353"/>
            <a:ext cx="1981200" cy="1066800"/>
          </a:xfrm>
          <a:prstGeom prst="bracketPair">
            <a:avLst>
              <a:gd name="adj" fmla="val 16667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5677376" y="3221991"/>
            <a:ext cx="6254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log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6627395" y="3488532"/>
            <a:ext cx="11368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[Fe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3+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]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</a:t>
            </a:r>
            <a:endParaRPr kumimoji="0" lang="en-US" altLang="en-US" sz="2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6286976" y="3506153"/>
            <a:ext cx="1828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6193790" y="3031332"/>
            <a:ext cx="200247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[Cu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2+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][Fe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2+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]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</a:t>
            </a:r>
            <a:endParaRPr kumimoji="0" lang="en-US" altLang="en-US" sz="2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2846863" y="5639753"/>
            <a:ext cx="175400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= 0.25 V</a:t>
            </a:r>
            <a:endParaRPr kumimoji="0" lang="en-US" altLang="en-US" sz="2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4803094" y="3488532"/>
            <a:ext cx="3706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</a:t>
            </a:r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>
            <a:off x="4388326" y="3506153"/>
            <a:ext cx="11890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4385504" y="3031332"/>
            <a:ext cx="120738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0.0592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4809013" y="4344353"/>
            <a:ext cx="1447800" cy="1066800"/>
          </a:xfrm>
          <a:prstGeom prst="bracketPair">
            <a:avLst>
              <a:gd name="adj" fmla="val 16667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4254976" y="2972753"/>
            <a:ext cx="1447800" cy="1066800"/>
          </a:xfrm>
          <a:prstGeom prst="bracketPair">
            <a:avLst>
              <a:gd name="adj" fmla="val 16667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auto">
          <a:xfrm>
            <a:off x="2846863" y="3221991"/>
            <a:ext cx="14221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= 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–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27" name="AutoShape 35"/>
          <p:cNvSpPr>
            <a:spLocks noChangeArrowheads="1"/>
          </p:cNvSpPr>
          <p:nvPr/>
        </p:nvSpPr>
        <p:spPr bwMode="auto">
          <a:xfrm>
            <a:off x="3456463" y="5563553"/>
            <a:ext cx="1143000" cy="609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6961663" y="1083628"/>
            <a:ext cx="98296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log 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Q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6100081" y="1370807"/>
            <a:ext cx="3706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</a:t>
            </a:r>
          </a:p>
        </p:txBody>
      </p:sp>
      <p:sp>
        <p:nvSpPr>
          <p:cNvPr id="30" name="Line 38"/>
          <p:cNvSpPr>
            <a:spLocks noChangeShapeType="1"/>
          </p:cNvSpPr>
          <p:nvPr/>
        </p:nvSpPr>
        <p:spPr bwMode="auto">
          <a:xfrm>
            <a:off x="5666263" y="1388428"/>
            <a:ext cx="12795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680904" y="913607"/>
            <a:ext cx="120738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0.0592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32" name="Rectangle 40"/>
          <p:cNvSpPr>
            <a:spLocks noChangeArrowheads="1"/>
          </p:cNvSpPr>
          <p:nvPr/>
        </p:nvSpPr>
        <p:spPr bwMode="auto">
          <a:xfrm>
            <a:off x="4218463" y="1104266"/>
            <a:ext cx="141897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= 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1966025" y="2515553"/>
            <a:ext cx="207781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Calculate </a:t>
            </a:r>
            <a:r>
              <a:rPr kumimoji="0" lang="en-US" altLang="en-US" sz="26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:</a:t>
            </a:r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>
            <a:off x="5885338" y="2134553"/>
            <a:ext cx="457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6434613" y="1905953"/>
            <a:ext cx="3352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Cu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2+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aq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 + 2 Fe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2+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aq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</a:t>
            </a:r>
          </a:p>
        </p:txBody>
      </p:sp>
      <p:sp>
        <p:nvSpPr>
          <p:cNvPr id="36" name="Rectangle 44"/>
          <p:cNvSpPr>
            <a:spLocks noChangeArrowheads="1"/>
          </p:cNvSpPr>
          <p:nvPr/>
        </p:nvSpPr>
        <p:spPr bwMode="auto">
          <a:xfrm>
            <a:off x="3013822" y="1905953"/>
            <a:ext cx="289374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Cu(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s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 + 2 Fe</a:t>
            </a:r>
            <a:r>
              <a:rPr kumimoji="0" lang="en-US" alt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3+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(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aq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62907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תרמודינמקה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76F13-7D13-4549-940B-91869FF4D3B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2521" y="222181"/>
            <a:ext cx="10616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D6B06"/>
                </a:solidFill>
                <a:effectLst/>
                <a:uLnTx/>
                <a:uFillTx/>
                <a:latin typeface="Arial"/>
                <a:ea typeface="MS PGothic" pitchFamily="34" charset="-128"/>
                <a:cs typeface="Times New Roman"/>
              </a:rPr>
              <a:t>Standard Cell Potentials and Equilibrium Constants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14719" y="2344579"/>
            <a:ext cx="28348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nF</a:t>
            </a:r>
            <a:r>
              <a:rPr kumimoji="0" lang="en-US" alt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=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RT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ln 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K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17008" y="1568450"/>
            <a:ext cx="25094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MS PGothic" pitchFamily="34" charset="-128"/>
                <a:cs typeface="+mn-cs"/>
              </a:rPr>
              <a:t>D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=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RT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ln 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K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356009" y="1566703"/>
            <a:ext cx="7425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and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5000" y="1566703"/>
            <a:ext cx="103746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Using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99365" y="1551316"/>
            <a:ext cx="20633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MS PGothic" pitchFamily="34" charset="-128"/>
                <a:cs typeface="+mn-cs"/>
              </a:rPr>
              <a:t>D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G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= 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  <a:sym typeface="Symbol" pitchFamily="18" charset="2"/>
              </a:rPr>
              <a:t>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nFE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91721" y="4821238"/>
            <a:ext cx="94609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log 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K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253951" y="5087778"/>
            <a:ext cx="3706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3793146" y="5105400"/>
            <a:ext cx="12795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834773" y="4630578"/>
            <a:ext cx="120738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0.0592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984927" y="4821238"/>
            <a:ext cx="8066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=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125183" y="3373438"/>
            <a:ext cx="94609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log 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K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186417" y="3639978"/>
            <a:ext cx="57419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nF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829783" y="3657600"/>
            <a:ext cx="12795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696515" y="3182778"/>
            <a:ext cx="155241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2.303 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RT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791558" y="3373438"/>
            <a:ext cx="76014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ln 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K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3097825" y="3182942"/>
            <a:ext cx="622300" cy="949326"/>
            <a:chOff x="2486" y="2677"/>
            <a:chExt cx="392" cy="598"/>
          </a:xfrm>
        </p:grpSpPr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502" y="2965"/>
              <a:ext cx="36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nF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491" y="2976"/>
              <a:ext cx="3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486" y="2677"/>
              <a:ext cx="39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RT</a:t>
              </a:r>
            </a:p>
          </p:txBody>
        </p:sp>
      </p:grp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4427341" y="3373438"/>
            <a:ext cx="37863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=</a:t>
            </a:r>
            <a:endParaRPr kumimoji="0" lang="en-US" altLang="en-US" sz="2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2291371" y="3373438"/>
            <a:ext cx="8066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=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6277583" y="4800600"/>
            <a:ext cx="26629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in volts, at 25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</a:t>
            </a: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2896208" y="4476750"/>
            <a:ext cx="3200400" cy="1143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2714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תרמודינמקה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76F13-7D13-4549-940B-91869FF4D3B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12648" y="0"/>
            <a:ext cx="10789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D6B06"/>
                </a:solidFill>
                <a:effectLst/>
                <a:uLnTx/>
                <a:uFillTx/>
                <a:latin typeface="Arial"/>
                <a:ea typeface="MS PGothic" pitchFamily="34" charset="-128"/>
                <a:cs typeface="Times New Roman"/>
              </a:rPr>
              <a:t>Standard Cell Potentials and Equilibrium Constants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3648" y="1493544"/>
            <a:ext cx="770114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Three methods to determine equilibrium constants: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3648" y="4465344"/>
            <a:ext cx="487665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itchFamily="18" charset="0"/>
              <a:buAutoNum type="arabicPeriod" startAt="3"/>
              <a:tabLst/>
              <a:defRPr/>
            </a:pP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K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from electrochemical data:</a:t>
            </a:r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545011" y="2009484"/>
            <a:ext cx="1846262" cy="1025526"/>
            <a:chOff x="3197" y="1381"/>
            <a:chExt cx="1163" cy="646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197" y="1543"/>
              <a:ext cx="43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K</a:t>
              </a:r>
              <a:r>
                <a:rPr kumimoji="0" lang="en-US" altLang="en-US" sz="2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 =</a:t>
              </a:r>
              <a:endParaRPr kumimoji="0" lang="en-US" altLang="en-US" sz="2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endParaRPr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3541" y="1381"/>
              <a:ext cx="819" cy="646"/>
              <a:chOff x="3159" y="3205"/>
              <a:chExt cx="819" cy="646"/>
            </a:xfrm>
          </p:grpSpPr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3174" y="3541"/>
                <a:ext cx="78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[A]</a:t>
                </a:r>
                <a:r>
                  <a:rPr kumimoji="0" lang="en-US" altLang="en-US" sz="2600" b="0" i="1" u="none" strike="noStrike" kern="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a</a:t>
                </a:r>
                <a:r>
                  <a:rPr kumimoji="0" lang="en-US" altLang="en-US" sz="2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[B]</a:t>
                </a:r>
                <a:r>
                  <a:rPr kumimoji="0" lang="en-US" altLang="en-US" sz="2600" b="0" i="1" u="none" strike="noStrike" kern="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b</a:t>
                </a:r>
                <a:endParaRPr kumimoji="0" lang="en-US" altLang="en-US" sz="2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3159" y="3205"/>
                <a:ext cx="819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[C]</a:t>
                </a:r>
                <a:r>
                  <a:rPr kumimoji="0" lang="en-US" altLang="en-US" sz="2600" b="0" i="1" u="none" strike="noStrike" kern="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c</a:t>
                </a:r>
                <a:r>
                  <a:rPr kumimoji="0" lang="en-US" altLang="en-US" sz="2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[D]</a:t>
                </a:r>
                <a:r>
                  <a:rPr kumimoji="0" lang="en-US" altLang="en-US" sz="2600" b="0" i="1" u="none" strike="noStrike" kern="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d</a:t>
                </a:r>
                <a:endParaRPr kumimoji="0" lang="en-US" altLang="en-US" sz="2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>
                <a:off x="3231" y="3552"/>
                <a:ext cx="67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endParaRPr>
              </a:p>
            </p:txBody>
          </p:sp>
        </p:grp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55548" y="2209800"/>
            <a:ext cx="45640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itchFamily="18" charset="0"/>
              <a:buAutoNum type="arabicPeriod"/>
              <a:tabLst/>
              <a:defRPr/>
            </a:pP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K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from concentration data:</a:t>
            </a:r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860923" y="3168360"/>
            <a:ext cx="1901826" cy="925514"/>
            <a:chOff x="876" y="1823"/>
            <a:chExt cx="1198" cy="583"/>
          </a:xfrm>
        </p:grpSpPr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341" y="1823"/>
              <a:ext cx="733" cy="583"/>
              <a:chOff x="2632" y="2308"/>
              <a:chExt cx="733" cy="583"/>
            </a:xfrm>
          </p:grpSpPr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2802" y="2581"/>
                <a:ext cx="392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6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RT</a:t>
                </a:r>
                <a:endParaRPr kumimoji="0" lang="en-US" altLang="en-US" sz="2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2632" y="2308"/>
                <a:ext cx="733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  <a:sym typeface="Symbol" pitchFamily="18" charset="2"/>
                  </a:rPr>
                  <a:t></a:t>
                </a:r>
                <a:r>
                  <a:rPr kumimoji="0" lang="en-US" altLang="en-US" sz="2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MS PGothic" pitchFamily="34" charset="-128"/>
                    <a:cs typeface="+mn-cs"/>
                    <a:sym typeface="Symbol" pitchFamily="18" charset="2"/>
                  </a:rPr>
                  <a:t>D</a:t>
                </a:r>
                <a:r>
                  <a:rPr kumimoji="0" lang="en-US" altLang="en-US" sz="2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G</a:t>
                </a:r>
                <a:r>
                  <a:rPr kumimoji="0" lang="en-US" altLang="en-US" sz="2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+mn-cs"/>
                  </a:rPr>
                  <a:t>°</a:t>
                </a:r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2782" y="2592"/>
                <a:ext cx="43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76" y="1968"/>
              <a:ext cx="65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ln </a:t>
              </a:r>
              <a:r>
                <a:rPr kumimoji="0" lang="en-US" altLang="en-US" sz="26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K</a:t>
              </a:r>
              <a:r>
                <a:rPr kumimoji="0" lang="en-US" altLang="en-US" sz="2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 =</a:t>
              </a:r>
              <a:endParaRPr kumimoji="0" lang="en-US" altLang="en-US" sz="2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84123" y="3390607"/>
            <a:ext cx="491352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itchFamily="18" charset="0"/>
              <a:buAutoNum type="arabicPeriod" startAt="2"/>
              <a:tabLst/>
              <a:defRPr/>
            </a:pP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K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from thermochemical data:</a:t>
            </a:r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0019374" y="4780940"/>
            <a:ext cx="62267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RT</a:t>
            </a: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9964791" y="4798561"/>
            <a:ext cx="7318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9859709" y="4323740"/>
            <a:ext cx="113043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nFE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Times New Roman" pitchFamily="18" charset="0"/>
              </a:rPr>
              <a:t>°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8945616" y="4514399"/>
            <a:ext cx="10382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ln </a:t>
            </a: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K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=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327772" y="4485984"/>
            <a:ext cx="7604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ln 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K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6635622" y="4295484"/>
            <a:ext cx="622300" cy="947738"/>
            <a:chOff x="2487" y="2677"/>
            <a:chExt cx="392" cy="597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503" y="2966"/>
              <a:ext cx="359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nF</a:t>
              </a: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2491" y="2976"/>
              <a:ext cx="3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487" y="2677"/>
              <a:ext cx="39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RT</a:t>
              </a:r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827585" y="4485984"/>
            <a:ext cx="8066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=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248877" y="4468837"/>
            <a:ext cx="4778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or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518149" y="5600094"/>
            <a:ext cx="94609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log 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K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5680379" y="5866634"/>
            <a:ext cx="3706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</a:t>
            </a:r>
          </a:p>
        </p:txBody>
      </p:sp>
      <p:sp>
        <p:nvSpPr>
          <p:cNvPr id="42" name="Line 11"/>
          <p:cNvSpPr>
            <a:spLocks noChangeShapeType="1"/>
          </p:cNvSpPr>
          <p:nvPr/>
        </p:nvSpPr>
        <p:spPr bwMode="auto">
          <a:xfrm>
            <a:off x="5219574" y="5884256"/>
            <a:ext cx="12795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5261201" y="5409434"/>
            <a:ext cx="120738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0.0592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4411355" y="5600094"/>
            <a:ext cx="8066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=</a:t>
            </a:r>
            <a:endParaRPr kumimoji="0" lang="en-US" altLang="en-US" sz="2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7704011" y="5579456"/>
            <a:ext cx="26629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in volts, at 25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</a:t>
            </a:r>
          </a:p>
        </p:txBody>
      </p:sp>
      <p:sp>
        <p:nvSpPr>
          <p:cNvPr id="46" name="AutoShape 27"/>
          <p:cNvSpPr>
            <a:spLocks noChangeArrowheads="1"/>
          </p:cNvSpPr>
          <p:nvPr/>
        </p:nvSpPr>
        <p:spPr bwMode="auto">
          <a:xfrm>
            <a:off x="4322636" y="5255606"/>
            <a:ext cx="3200400" cy="1143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546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9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i="1" dirty="0"/>
              <a:t>E°</a:t>
            </a:r>
            <a:r>
              <a:rPr lang="en-US" dirty="0"/>
              <a:t> and </a:t>
            </a:r>
            <a:r>
              <a:rPr lang="en-US" i="1" dirty="0"/>
              <a:t>K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1602616" y="855865"/>
            <a:ext cx="9025175" cy="922228"/>
          </a:xfrm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</a:pPr>
            <a:r>
              <a:rPr lang="en-US" dirty="0">
                <a:sym typeface="Wingdings" pitchFamily="2" charset="2"/>
              </a:rPr>
              <a:t>Determine </a:t>
            </a:r>
            <a:r>
              <a:rPr lang="en-US" i="1" dirty="0">
                <a:sym typeface="Wingdings" pitchFamily="2" charset="2"/>
              </a:rPr>
              <a:t>K</a:t>
            </a:r>
            <a:r>
              <a:rPr lang="en-US" dirty="0">
                <a:sym typeface="Wingdings" pitchFamily="2" charset="2"/>
              </a:rPr>
              <a:t> for the following reaction at 25 </a:t>
            </a:r>
            <a:r>
              <a:rPr lang="en-US" dirty="0">
                <a:solidFill>
                  <a:srgbClr val="000000"/>
                </a:solidFill>
              </a:rPr>
              <a:t>°</a:t>
            </a:r>
            <a:r>
              <a:rPr lang="en-US" dirty="0">
                <a:sym typeface="Wingdings" pitchFamily="2" charset="2"/>
              </a:rPr>
              <a:t>C:</a:t>
            </a:r>
          </a:p>
          <a:p>
            <a:pPr marL="0" indent="0" eaLnBrk="1" hangingPunct="1">
              <a:spcBef>
                <a:spcPts val="0"/>
              </a:spcBef>
            </a:pPr>
            <a:r>
              <a:rPr lang="en-US" dirty="0"/>
              <a:t>	  2 Ag</a:t>
            </a:r>
            <a:r>
              <a:rPr lang="en-US" sz="2400" dirty="0"/>
              <a:t>(s)</a:t>
            </a:r>
            <a:r>
              <a:rPr lang="en-US" dirty="0"/>
              <a:t> +  Hg</a:t>
            </a:r>
            <a:r>
              <a:rPr lang="en-US" baseline="30000" dirty="0"/>
              <a:t>2+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</a:t>
            </a:r>
            <a:r>
              <a:rPr lang="en-US" dirty="0"/>
              <a:t>→ 2 Ag</a:t>
            </a:r>
            <a:r>
              <a:rPr lang="en-US" baseline="30000" dirty="0"/>
              <a:t>+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</a:t>
            </a:r>
            <a:r>
              <a:rPr lang="en-US" dirty="0"/>
              <a:t> + Hg</a:t>
            </a:r>
            <a:r>
              <a:rPr lang="en-US" sz="2400" dirty="0"/>
              <a:t>(</a:t>
            </a:r>
            <a:r>
              <a:rPr lang="en-US" sz="2400" dirty="0">
                <a:latin typeface="Arial"/>
                <a:cs typeface="Arial"/>
              </a:rPr>
              <a:t>ℓ</a:t>
            </a:r>
            <a:r>
              <a:rPr lang="en-US" sz="2400" dirty="0"/>
              <a:t>)</a:t>
            </a:r>
            <a:endParaRPr lang="en-US" baseline="30000" dirty="0"/>
          </a:p>
        </p:txBody>
      </p:sp>
      <p:sp>
        <p:nvSpPr>
          <p:cNvPr id="3358750" name="Text Box 30"/>
          <p:cNvSpPr txBox="1">
            <a:spLocks noChangeArrowheads="1"/>
          </p:cNvSpPr>
          <p:nvPr/>
        </p:nvSpPr>
        <p:spPr bwMode="auto">
          <a:xfrm>
            <a:off x="2140286" y="3366640"/>
            <a:ext cx="6529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000000"/>
                </a:solidFill>
              </a:rPr>
              <a:t>E</a:t>
            </a:r>
            <a:r>
              <a:rPr lang="en-US" dirty="0" err="1">
                <a:solidFill>
                  <a:srgbClr val="000000"/>
                </a:solidFill>
              </a:rPr>
              <a:t>°</a:t>
            </a:r>
            <a:r>
              <a:rPr lang="en-US" baseline="-25000" dirty="0" err="1">
                <a:solidFill>
                  <a:srgbClr val="000000"/>
                </a:solidFill>
              </a:rPr>
              <a:t>cell</a:t>
            </a:r>
            <a:r>
              <a:rPr lang="en-US" dirty="0">
                <a:solidFill>
                  <a:srgbClr val="000000"/>
                </a:solidFill>
              </a:rPr>
              <a:t> = 0.8535 V  – 0.7991 V = 0.0544 V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39943" name="Line 33"/>
          <p:cNvSpPr>
            <a:spLocks noChangeShapeType="1"/>
          </p:cNvSpPr>
          <p:nvPr/>
        </p:nvSpPr>
        <p:spPr bwMode="auto">
          <a:xfrm>
            <a:off x="1641021" y="1777585"/>
            <a:ext cx="88741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414876" y="1892800"/>
          <a:ext cx="7441626" cy="13716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106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3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2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675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2400" dirty="0"/>
                        <a:t>Half Reaction</a:t>
                      </a:r>
                    </a:p>
                  </a:txBody>
                  <a:tcPr>
                    <a:solidFill>
                      <a:srgbClr val="194E9D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rgbClr val="194E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solidFill>
                      <a:srgbClr val="194E9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Half Cell</a:t>
                      </a:r>
                    </a:p>
                  </a:txBody>
                  <a:tcPr>
                    <a:solidFill>
                      <a:srgbClr val="194E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en-US" sz="2400" b="0" i="0" dirty="0">
                          <a:solidFill>
                            <a:schemeClr val="bg1"/>
                          </a:solidFill>
                        </a:rPr>
                        <a:t>° (V)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94E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000000"/>
                          </a:solidFill>
                        </a:rPr>
                        <a:t>Hg</a:t>
                      </a:r>
                      <a:r>
                        <a:rPr lang="en-US" sz="2400" b="0" i="0" baseline="30000" dirty="0">
                          <a:solidFill>
                            <a:srgbClr val="000000"/>
                          </a:solidFill>
                        </a:rPr>
                        <a:t>2+</a:t>
                      </a:r>
                      <a:r>
                        <a:rPr lang="en-US" sz="2000" b="0" i="0" baseline="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2000" b="0" i="0" baseline="0" dirty="0" err="1">
                          <a:solidFill>
                            <a:srgbClr val="000000"/>
                          </a:solidFill>
                        </a:rPr>
                        <a:t>aq</a:t>
                      </a:r>
                      <a:r>
                        <a:rPr lang="en-US" sz="2000" b="0" i="0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en-US" sz="2400" b="0" i="0" baseline="0" dirty="0">
                          <a:solidFill>
                            <a:srgbClr val="000000"/>
                          </a:solidFill>
                        </a:rPr>
                        <a:t> + 2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</a:rPr>
                        <a:t> e</a:t>
                      </a:r>
                      <a:r>
                        <a:rPr lang="en-US" sz="2400" b="0" i="0" baseline="30000" dirty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2400" b="0" i="0" dirty="0">
                          <a:solidFill>
                            <a:srgbClr val="000000"/>
                          </a:solidFill>
                        </a:rPr>
                        <a:t>→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Hg</a:t>
                      </a:r>
                      <a:r>
                        <a:rPr lang="en-US" sz="2000" dirty="0"/>
                        <a:t>(</a:t>
                      </a:r>
                      <a:r>
                        <a:rPr lang="en-US" sz="2000" dirty="0">
                          <a:latin typeface="+mn-lt"/>
                          <a:cs typeface="Arial"/>
                        </a:rPr>
                        <a:t>ℓ</a:t>
                      </a:r>
                      <a:r>
                        <a:rPr lang="en-US" sz="2000" dirty="0"/>
                        <a:t>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4E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000000"/>
                          </a:solidFill>
                        </a:rPr>
                        <a:t>Hg</a:t>
                      </a:r>
                      <a:r>
                        <a:rPr lang="en-US" sz="2400" b="0" i="0" baseline="30000" dirty="0">
                          <a:solidFill>
                            <a:srgbClr val="000000"/>
                          </a:solidFill>
                        </a:rPr>
                        <a:t>2+</a:t>
                      </a:r>
                      <a:r>
                        <a:rPr lang="en-US" sz="2000" b="0" i="0" baseline="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2000" b="0" i="0" baseline="0" dirty="0" err="1">
                          <a:solidFill>
                            <a:srgbClr val="000000"/>
                          </a:solidFill>
                        </a:rPr>
                        <a:t>aq</a:t>
                      </a:r>
                      <a:r>
                        <a:rPr lang="en-US" sz="2000" b="0" i="0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en-US" sz="2400" b="0" i="0" baseline="0" dirty="0">
                          <a:solidFill>
                            <a:srgbClr val="000000"/>
                          </a:solidFill>
                        </a:rPr>
                        <a:t>|Hg</a:t>
                      </a:r>
                      <a:r>
                        <a:rPr lang="en-US" sz="2000" b="0" i="0" baseline="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2000" dirty="0">
                          <a:latin typeface="Arial"/>
                          <a:cs typeface="Arial"/>
                        </a:rPr>
                        <a:t>ℓ</a:t>
                      </a:r>
                      <a:r>
                        <a:rPr lang="en-US" sz="2000" b="0" i="0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194E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4E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+0.8535</a:t>
                      </a:r>
                    </a:p>
                  </a:txBody>
                  <a:tcPr>
                    <a:lnL w="12700" cap="flat" cmpd="sng" algn="ctr">
                      <a:solidFill>
                        <a:srgbClr val="194E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2400" b="0" i="0" dirty="0">
                          <a:solidFill>
                            <a:srgbClr val="000000"/>
                          </a:solidFill>
                        </a:rPr>
                        <a:t>Ag</a:t>
                      </a:r>
                      <a:r>
                        <a:rPr lang="en-US" sz="2400" b="0" i="0" baseline="30000" dirty="0">
                          <a:solidFill>
                            <a:srgbClr val="000000"/>
                          </a:solidFill>
                        </a:rPr>
                        <a:t>+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2400" b="0" i="0" dirty="0" err="1">
                          <a:solidFill>
                            <a:srgbClr val="000000"/>
                          </a:solidFill>
                        </a:rPr>
                        <a:t>aq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</a:rPr>
                        <a:t>) +  e</a:t>
                      </a:r>
                      <a:r>
                        <a:rPr lang="en-US" sz="2400" b="0" i="0" baseline="3000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2400" b="0" i="0" dirty="0">
                          <a:solidFill>
                            <a:srgbClr val="000000"/>
                          </a:solidFill>
                        </a:rPr>
                        <a:t>→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rgbClr val="000000"/>
                          </a:solidFill>
                        </a:rPr>
                        <a:t>Ag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</a:rPr>
                        <a:t>(s)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4E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000000"/>
                          </a:solidFill>
                        </a:rPr>
                        <a:t>Ag</a:t>
                      </a:r>
                      <a:r>
                        <a:rPr lang="en-US" sz="2400" b="0" i="0" baseline="30000" dirty="0">
                          <a:solidFill>
                            <a:srgbClr val="000000"/>
                          </a:solidFill>
                        </a:rPr>
                        <a:t>+</a:t>
                      </a:r>
                      <a:r>
                        <a:rPr lang="en-US" sz="2000" b="0" i="0" baseline="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2000" b="0" i="0" baseline="0" dirty="0" err="1">
                          <a:solidFill>
                            <a:srgbClr val="000000"/>
                          </a:solidFill>
                        </a:rPr>
                        <a:t>aq</a:t>
                      </a:r>
                      <a:r>
                        <a:rPr lang="en-US" sz="2000" b="0" i="0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en-US" sz="2400" b="0" i="0" baseline="0" dirty="0">
                          <a:solidFill>
                            <a:srgbClr val="000000"/>
                          </a:solidFill>
                        </a:rPr>
                        <a:t>|Ag</a:t>
                      </a:r>
                      <a:r>
                        <a:rPr lang="en-US" sz="2000" b="0" i="0" baseline="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2000" b="0" i="0" baseline="0" dirty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2000" b="0" i="0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194E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4E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+0.7991</a:t>
                      </a:r>
                    </a:p>
                  </a:txBody>
                  <a:tcPr>
                    <a:lnL w="12700" cap="flat" cmpd="sng" algn="ctr">
                      <a:solidFill>
                        <a:srgbClr val="194E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Rectangle 5">
            <a:extLst>
              <a:ext uri="{FF2B5EF4-FFF2-40B4-BE49-F238E27FC236}">
                <a16:creationId xmlns:a16="http://schemas.microsoft.com/office/drawing/2014/main" id="{DB9E289E-8B49-274F-7538-44ABF2AEF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431" y="4360504"/>
            <a:ext cx="94609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  <a:ea typeface="MS PGothic" pitchFamily="34" charset="-128"/>
              </a:rPr>
              <a:t>log </a:t>
            </a:r>
            <a:r>
              <a:rPr lang="en-US" altLang="en-US" sz="2600" i="1" dirty="0">
                <a:solidFill>
                  <a:srgbClr val="000000"/>
                </a:solidFill>
                <a:ea typeface="MS PGothic" pitchFamily="34" charset="-128"/>
              </a:rPr>
              <a:t>K</a:t>
            </a:r>
            <a:endParaRPr lang="en-US" altLang="en-US" sz="26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F3B3CEF9-BC7F-68DD-EF41-C60259AA8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661" y="4627044"/>
            <a:ext cx="3706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i="1">
                <a:solidFill>
                  <a:srgbClr val="000000"/>
                </a:solidFill>
                <a:ea typeface="MS PGothic" pitchFamily="34" charset="-128"/>
              </a:rPr>
              <a:t>n</a:t>
            </a:r>
          </a:p>
        </p:txBody>
      </p:sp>
      <p:sp>
        <p:nvSpPr>
          <p:cNvPr id="33" name="Line 11">
            <a:extLst>
              <a:ext uri="{FF2B5EF4-FFF2-40B4-BE49-F238E27FC236}">
                <a16:creationId xmlns:a16="http://schemas.microsoft.com/office/drawing/2014/main" id="{24A7B3ED-379F-35BB-D7F4-93B4B541E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0733" y="4603158"/>
            <a:ext cx="12795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ker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id="{4B815944-4501-4E19-E355-6961EFCC5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483" y="4169844"/>
            <a:ext cx="120738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  <a:ea typeface="MS PGothic" pitchFamily="34" charset="-128"/>
              </a:rPr>
              <a:t>0.0592</a:t>
            </a:r>
            <a:endParaRPr lang="en-US" altLang="en-US" sz="2600" i="1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059A69A1-287C-F42E-406F-F7A0503B5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637" y="4360504"/>
            <a:ext cx="8066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i="1" dirty="0">
                <a:solidFill>
                  <a:srgbClr val="000000"/>
                </a:solidFill>
                <a:ea typeface="MS PGothic" pitchFamily="34" charset="-128"/>
              </a:rPr>
              <a:t>E</a:t>
            </a:r>
            <a:r>
              <a:rPr lang="en-US" sz="2600" dirty="0">
                <a:solidFill>
                  <a:srgbClr val="000000"/>
                </a:solidFill>
                <a:ea typeface="Calibri"/>
              </a:rPr>
              <a:t>°</a:t>
            </a:r>
            <a:r>
              <a:rPr lang="en-US" altLang="en-US" sz="2600" dirty="0">
                <a:solidFill>
                  <a:srgbClr val="000000"/>
                </a:solidFill>
                <a:ea typeface="MS PGothic" pitchFamily="34" charset="-128"/>
              </a:rPr>
              <a:t> =</a:t>
            </a:r>
            <a:endParaRPr lang="en-US" altLang="en-US" sz="2600" i="1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6D6190ED-20B4-F6C4-028C-24E0E20E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293" y="4360504"/>
            <a:ext cx="598272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  <a:ea typeface="MS PGothic" pitchFamily="34" charset="-128"/>
              </a:rPr>
              <a:t>in volts, at 25 </a:t>
            </a:r>
            <a:r>
              <a:rPr lang="en-US" sz="2600" dirty="0">
                <a:solidFill>
                  <a:srgbClr val="000000"/>
                </a:solidFill>
                <a:ea typeface="Calibri"/>
              </a:rPr>
              <a:t>°</a:t>
            </a:r>
            <a:r>
              <a:rPr lang="en-US" altLang="en-US" sz="2600" dirty="0">
                <a:solidFill>
                  <a:srgbClr val="000000"/>
                </a:solidFill>
                <a:ea typeface="MS PGothic" pitchFamily="34" charset="-128"/>
              </a:rPr>
              <a:t>C,     n=2, E</a:t>
            </a:r>
            <a:r>
              <a:rPr lang="en-US" altLang="en-US" sz="2600" dirty="0">
                <a:solidFill>
                  <a:srgbClr val="000000"/>
                </a:solidFill>
                <a:ea typeface="MS PGothic" pitchFamily="34" charset="-128"/>
                <a:sym typeface="Symbol" panose="05050102010706020507" pitchFamily="18" charset="2"/>
              </a:rPr>
              <a:t> = 0.0544V</a:t>
            </a:r>
            <a:r>
              <a:rPr lang="en-US" altLang="en-US" sz="2600" dirty="0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077B0392-220B-7453-265A-1D199A3E7846}"/>
                  </a:ext>
                </a:extLst>
              </p:cNvPr>
              <p:cNvSpPr txBox="1"/>
              <p:nvPr/>
            </p:nvSpPr>
            <p:spPr>
              <a:xfrm>
                <a:off x="2007462" y="5369342"/>
                <a:ext cx="8215481" cy="7780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he-IL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f>
                          <m:fPr>
                            <m:ctrlPr>
                              <a:rPr lang="he-IL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en-US" sz="2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sz="2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0592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Osak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e-IL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f>
                          <m:fPr>
                            <m:ctrlPr>
                              <a:rPr lang="he-IL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0544</m:t>
                            </m:r>
                          </m:num>
                          <m:den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0592</m:t>
                            </m:r>
                          </m:den>
                        </m:f>
                      </m:sup>
                    </m:sSup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68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he-IL" sz="2800" dirty="0">
                  <a:solidFill>
                    <a:srgbClr val="000000"/>
                  </a:solidFill>
                  <a:ea typeface="Osaka"/>
                </a:endParaRPr>
              </a:p>
            </p:txBody>
          </p:sp>
        </mc:Choice>
        <mc:Fallback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077B0392-220B-7453-265A-1D199A3E7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462" y="5369342"/>
                <a:ext cx="8215481" cy="7780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5054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Enthalpy, Entropy, and Spontaneous Processes</a:t>
            </a:r>
            <a:endParaRPr lang="en-US" dirty="0"/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72A764C0-6874-2B2F-39DA-6C202861FDA9}"/>
              </a:ext>
            </a:extLst>
          </p:cNvPr>
          <p:cNvGrpSpPr/>
          <p:nvPr/>
        </p:nvGrpSpPr>
        <p:grpSpPr>
          <a:xfrm>
            <a:off x="1841512" y="1430665"/>
            <a:ext cx="8534400" cy="4961391"/>
            <a:chOff x="1841512" y="1430665"/>
            <a:chExt cx="8534400" cy="4961391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4735607" y="1430665"/>
              <a:ext cx="273825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D</a:t>
              </a:r>
              <a:r>
                <a:rPr lang="en-US" sz="2600" i="1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S</a:t>
              </a:r>
              <a: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 = </a:t>
              </a:r>
              <a:r>
                <a:rPr lang="en-US" sz="2600" i="1" dirty="0" err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S</a:t>
              </a:r>
              <a:r>
                <a:rPr lang="en-US" sz="2600" baseline="-25000" dirty="0" err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final</a:t>
              </a:r>
              <a: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 </a:t>
              </a:r>
              <a: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  <a:sym typeface="Symbol" charset="0"/>
                </a:rPr>
                <a:t></a:t>
              </a:r>
              <a:r>
                <a:rPr lang="en-US" sz="2600" dirty="0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 </a:t>
              </a:r>
              <a:r>
                <a:rPr lang="en-US" sz="2600" i="1" dirty="0" err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S</a:t>
              </a:r>
              <a:r>
                <a:rPr lang="en-US" sz="2600" baseline="-25000" dirty="0" err="1">
                  <a:solidFill>
                    <a:srgbClr val="000000"/>
                  </a:solidFill>
                  <a:latin typeface="Arial"/>
                  <a:ea typeface="MS PGothic" pitchFamily="34" charset="-128"/>
                </a:rPr>
                <a:t>initial</a:t>
              </a:r>
              <a:endPara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endParaRPr>
            </a:p>
          </p:txBody>
        </p:sp>
        <p:pic>
          <p:nvPicPr>
            <p:cNvPr id="46" name="Picture 45" descr="17_03_Figure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09"/>
            <a:stretch/>
          </p:blipFill>
          <p:spPr>
            <a:xfrm>
              <a:off x="1841512" y="2070860"/>
              <a:ext cx="8534400" cy="4321196"/>
            </a:xfrm>
            <a:prstGeom prst="rect">
              <a:avLst/>
            </a:prstGeom>
          </p:spPr>
        </p:pic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479EACC5-6A63-9AA6-2A1B-29C62E3698FC}"/>
                </a:ext>
              </a:extLst>
            </p:cNvPr>
            <p:cNvSpPr/>
            <p:nvPr/>
          </p:nvSpPr>
          <p:spPr>
            <a:xfrm>
              <a:off x="8557073" y="1612263"/>
              <a:ext cx="10438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2000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אקראיות</a:t>
              </a:r>
              <a:endParaRPr lang="en-US" sz="20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057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Enthalpy, Entropy, and Spontaneous Processes</a:t>
            </a:r>
            <a:endParaRPr lang="en-US" dirty="0"/>
          </a:p>
        </p:txBody>
      </p:sp>
      <p:pic>
        <p:nvPicPr>
          <p:cNvPr id="8" name="Picture 7" descr="17_0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2"/>
          <a:stretch/>
        </p:blipFill>
        <p:spPr>
          <a:xfrm>
            <a:off x="1827707" y="1932804"/>
            <a:ext cx="8534400" cy="383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6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Enthalpy, Entropy, and Spontaneous Processes</a:t>
            </a:r>
            <a:endParaRPr lang="en-US" dirty="0"/>
          </a:p>
        </p:txBody>
      </p:sp>
      <p:pic>
        <p:nvPicPr>
          <p:cNvPr id="6" name="Picture 5" descr="17_05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0"/>
          <a:stretch/>
        </p:blipFill>
        <p:spPr>
          <a:xfrm>
            <a:off x="1827707" y="1684301"/>
            <a:ext cx="8534400" cy="405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9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Entropy and Temperature</a:t>
            </a:r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905000" y="940912"/>
            <a:ext cx="85344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Third Law of Thermodynamics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: The entropy of a perfectly ordered crystalline substance at 0 K is zero.</a:t>
            </a:r>
          </a:p>
        </p:txBody>
      </p:sp>
      <p:pic>
        <p:nvPicPr>
          <p:cNvPr id="2" name="Picture 1" descr="17_07_Figu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3" b="2281"/>
          <a:stretch/>
        </p:blipFill>
        <p:spPr>
          <a:xfrm>
            <a:off x="4873488" y="1968432"/>
            <a:ext cx="2227680" cy="4465043"/>
          </a:xfrm>
          <a:prstGeom prst="rect">
            <a:avLst/>
          </a:prstGeom>
        </p:spPr>
      </p:pic>
      <p:pic>
        <p:nvPicPr>
          <p:cNvPr id="5" name="Picture 31">
            <a:extLst>
              <a:ext uri="{FF2B5EF4-FFF2-40B4-BE49-F238E27FC236}">
                <a16:creationId xmlns:a16="http://schemas.microsoft.com/office/drawing/2014/main" id="{2C098482-38FC-FCB0-2621-4D916D25C5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8414409" y="2067461"/>
            <a:ext cx="3144911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631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80FF"/>
      </a:folHlink>
    </a:clrScheme>
    <a:fontScheme name="untitled 1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12700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90487" tIns="44450" rIns="90487" bIns="44450"/>
      <a:lstStyle>
        <a:defPPr marL="461963" indent="-461963" algn="l" eaLnBrk="1" hangingPunct="1">
          <a:spcBef>
            <a:spcPct val="20000"/>
          </a:spcBef>
          <a:buFont typeface="Arial" charset="0"/>
          <a:buNone/>
          <a:defRPr sz="2800" b="0" i="0" dirty="0"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800" b="0" i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ther Resources">
  <a:themeElements>
    <a:clrScheme name="Other Resour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ther Resourc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ther Resour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80FF"/>
      </a:folHlink>
    </a:clrScheme>
    <a:fontScheme name="untitled 1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a:spPr>
      <a:bodyPr lIns="90487" tIns="44450" rIns="90487" bIns="44450" rtlCol="0" anchor="ctr"/>
      <a:lstStyle>
        <a:defPPr marL="461963" indent="-461963" algn="l" eaLnBrk="1" hangingPunct="1">
          <a:spcBef>
            <a:spcPct val="20000"/>
          </a:spcBef>
          <a:buFont typeface="Arial" charset="0"/>
          <a:buNone/>
          <a:defRPr sz="2800" b="0" i="0" dirty="0"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800" b="0" i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Helvetica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Helvetica" pitchFamily="4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etrucci Theme">
  <a:themeElements>
    <a:clrScheme name="Custom 20">
      <a:dk1>
        <a:srgbClr val="000000"/>
      </a:dk1>
      <a:lt1>
        <a:srgbClr val="FFFFFF"/>
      </a:lt1>
      <a:dk2>
        <a:srgbClr val="50499D"/>
      </a:dk2>
      <a:lt2>
        <a:srgbClr val="0C65B5"/>
      </a:lt2>
      <a:accent1>
        <a:srgbClr val="0000FF"/>
      </a:accent1>
      <a:accent2>
        <a:srgbClr val="666633"/>
      </a:accent2>
      <a:accent3>
        <a:srgbClr val="FFFFFF"/>
      </a:accent3>
      <a:accent4>
        <a:srgbClr val="5B97D4"/>
      </a:accent4>
      <a:accent5>
        <a:srgbClr val="9CB9E0"/>
      </a:accent5>
      <a:accent6>
        <a:srgbClr val="5C5C2D"/>
      </a:accent6>
      <a:hlink>
        <a:srgbClr val="0033CC"/>
      </a:hlink>
      <a:folHlink>
        <a:srgbClr val="9933FF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B2B2B2"/>
        </a:lt1>
        <a:dk2>
          <a:srgbClr val="FF0101"/>
        </a:dk2>
        <a:lt2>
          <a:srgbClr val="333333"/>
        </a:lt2>
        <a:accent1>
          <a:srgbClr val="0000FF"/>
        </a:accent1>
        <a:accent2>
          <a:srgbClr val="666633"/>
        </a:accent2>
        <a:accent3>
          <a:srgbClr val="D5D5D5"/>
        </a:accent3>
        <a:accent4>
          <a:srgbClr val="000000"/>
        </a:accent4>
        <a:accent5>
          <a:srgbClr val="AAAAFF"/>
        </a:accent5>
        <a:accent6>
          <a:srgbClr val="5C5C2D"/>
        </a:accent6>
        <a:hlink>
          <a:srgbClr val="0033CC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C0C0C0"/>
        </a:lt1>
        <a:dk2>
          <a:srgbClr val="FF0101"/>
        </a:dk2>
        <a:lt2>
          <a:srgbClr val="333333"/>
        </a:lt2>
        <a:accent1>
          <a:srgbClr val="0000FF"/>
        </a:accent1>
        <a:accent2>
          <a:srgbClr val="666633"/>
        </a:accent2>
        <a:accent3>
          <a:srgbClr val="DCDCDC"/>
        </a:accent3>
        <a:accent4>
          <a:srgbClr val="000000"/>
        </a:accent4>
        <a:accent5>
          <a:srgbClr val="AAAAFF"/>
        </a:accent5>
        <a:accent6>
          <a:srgbClr val="5C5C2D"/>
        </a:accent6>
        <a:hlink>
          <a:srgbClr val="0033CC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H13-Petrucci-11-2016-PJD-old images" id="{D489CAAE-8631-124C-8A66-9AC7283787A4}" vid="{A0990AC6-5733-F84B-9305-0EE13C35980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80FF"/>
      </a:folHlink>
    </a:clrScheme>
    <a:fontScheme name="untitled 1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12700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90487" tIns="44450" rIns="90487" bIns="44450"/>
      <a:lstStyle>
        <a:defPPr marL="461963" indent="-461963" algn="l" eaLnBrk="1" hangingPunct="1">
          <a:spcBef>
            <a:spcPct val="20000"/>
          </a:spcBef>
          <a:buFont typeface="Arial" charset="0"/>
          <a:buNone/>
          <a:defRPr sz="2800" b="0" i="0" dirty="0"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800" b="0" i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3870</Words>
  <Application>Microsoft Office PowerPoint</Application>
  <PresentationFormat>מסך רחב</PresentationFormat>
  <Paragraphs>746</Paragraphs>
  <Slides>58</Slides>
  <Notes>55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12</vt:i4>
      </vt:variant>
      <vt:variant>
        <vt:lpstr>ערכת נושא</vt:lpstr>
      </vt:variant>
      <vt:variant>
        <vt:i4>11</vt:i4>
      </vt:variant>
      <vt:variant>
        <vt:lpstr>כותרות שקופיות</vt:lpstr>
      </vt:variant>
      <vt:variant>
        <vt:i4>58</vt:i4>
      </vt:variant>
    </vt:vector>
  </HeadingPairs>
  <TitlesOfParts>
    <vt:vector size="81" baseType="lpstr">
      <vt:lpstr>Arial Unicode MS</vt:lpstr>
      <vt:lpstr>Arial</vt:lpstr>
      <vt:lpstr>Calibri</vt:lpstr>
      <vt:lpstr>Calibri Light</vt:lpstr>
      <vt:lpstr>Cambria</vt:lpstr>
      <vt:lpstr>Cambria Math</vt:lpstr>
      <vt:lpstr>David</vt:lpstr>
      <vt:lpstr>Helvetica</vt:lpstr>
      <vt:lpstr>Symbol</vt:lpstr>
      <vt:lpstr>Times</vt:lpstr>
      <vt:lpstr>Times New Roman</vt:lpstr>
      <vt:lpstr>Wingdings</vt:lpstr>
      <vt:lpstr>Office Theme</vt:lpstr>
      <vt:lpstr>1_Other Resources</vt:lpstr>
      <vt:lpstr>untitled 1</vt:lpstr>
      <vt:lpstr>1_Blank Presentation</vt:lpstr>
      <vt:lpstr>Petrucci Theme</vt:lpstr>
      <vt:lpstr>3_Office Theme</vt:lpstr>
      <vt:lpstr>1_untitled 1</vt:lpstr>
      <vt:lpstr>Blank Presentation</vt:lpstr>
      <vt:lpstr>HA5Lect_template</vt:lpstr>
      <vt:lpstr>3_Blank Presentation</vt:lpstr>
      <vt:lpstr>2_untitled 1</vt:lpstr>
      <vt:lpstr>Enthalpy/Entropy</vt:lpstr>
      <vt:lpstr>מצגת של PowerPoint‏</vt:lpstr>
      <vt:lpstr>Enumeration of microstates</vt:lpstr>
      <vt:lpstr>Spontaneous Processes</vt:lpstr>
      <vt:lpstr>Enthalpy, Entropy, and Spontaneous Processes</vt:lpstr>
      <vt:lpstr>Enthalpy, Entropy, and Spontaneous Processes</vt:lpstr>
      <vt:lpstr>Enthalpy, Entropy, and Spontaneous Processes</vt:lpstr>
      <vt:lpstr>Enthalpy, Entropy, and Spontaneous Processes</vt:lpstr>
      <vt:lpstr>Entropy and Temperature</vt:lpstr>
      <vt:lpstr>מצגת של PowerPoint‏</vt:lpstr>
      <vt:lpstr>Standard Molar Entropies and Standard Entropies of Reaction</vt:lpstr>
      <vt:lpstr>Standard Molar Entropies and Standard Entropies of Reaction</vt:lpstr>
      <vt:lpstr>Entropy and the Second Law of Thermodynamics</vt:lpstr>
      <vt:lpstr>Entropy and the Second Law of Thermodynamics</vt:lpstr>
      <vt:lpstr>Entropy and the Second Law of Thermodynamics</vt:lpstr>
      <vt:lpstr>מצגת של PowerPoint‏</vt:lpstr>
      <vt:lpstr>Free Energy</vt:lpstr>
      <vt:lpstr>מצגת של PowerPoint‏</vt:lpstr>
      <vt:lpstr>Standard Free-Energy Changes for Reactions</vt:lpstr>
      <vt:lpstr>Standard Free-Energy Changes for Reactions</vt:lpstr>
      <vt:lpstr>Standard Free Energies of Formation</vt:lpstr>
      <vt:lpstr>Standard Free Energies of Formation</vt:lpstr>
      <vt:lpstr>מצגת של PowerPoint‏</vt:lpstr>
      <vt:lpstr>Free Energy Changes and the Reaction Mixture</vt:lpstr>
      <vt:lpstr>Free Energy Changes and the Reaction Mixture</vt:lpstr>
      <vt:lpstr>Free Energy Changes and the Reaction Mixture</vt:lpstr>
      <vt:lpstr>Free Energy and Chemical Equilibrium</vt:lpstr>
      <vt:lpstr>Free Energy and Chemical Equilibrium</vt:lpstr>
      <vt:lpstr>Free Energy and Chemical Equilibrium</vt:lpstr>
      <vt:lpstr>Free Energy and Chemical Equilibrium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Voltaic Cells</vt:lpstr>
      <vt:lpstr>Voltaic Cells</vt:lpstr>
      <vt:lpstr>מצגת של PowerPoint‏</vt:lpstr>
      <vt:lpstr>Electromotive Force (emf)</vt:lpstr>
      <vt:lpstr>Standard Reduction Potentials</vt:lpstr>
      <vt:lpstr>מצגת של PowerPoint‏</vt:lpstr>
      <vt:lpstr>Standard Cell Potentials</vt:lpstr>
      <vt:lpstr>מצגת של PowerPoint‏</vt:lpstr>
      <vt:lpstr>מצגת של PowerPoint‏</vt:lpstr>
      <vt:lpstr>מצגת של PowerPoint‏</vt:lpstr>
      <vt:lpstr>מצגת של PowerPoint‏</vt:lpstr>
      <vt:lpstr>Oxidizing and Reducing Agents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E° and 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Arisha Anan Hadj Yiehye</cp:lastModifiedBy>
  <cp:revision>126</cp:revision>
  <dcterms:created xsi:type="dcterms:W3CDTF">2016-10-10T14:55:39Z</dcterms:created>
  <dcterms:modified xsi:type="dcterms:W3CDTF">2022-06-26T05:13:31Z</dcterms:modified>
</cp:coreProperties>
</file>