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80" r:id="rId3"/>
    <p:sldMasterId id="2147483695" r:id="rId4"/>
    <p:sldMasterId id="2147483705" r:id="rId5"/>
    <p:sldMasterId id="2147483719" r:id="rId6"/>
    <p:sldMasterId id="2147483775" r:id="rId7"/>
    <p:sldMasterId id="2147483787" r:id="rId8"/>
    <p:sldMasterId id="2147483799" r:id="rId9"/>
    <p:sldMasterId id="2147483811" r:id="rId10"/>
  </p:sldMasterIdLst>
  <p:notesMasterIdLst>
    <p:notesMasterId r:id="rId59"/>
  </p:notesMasterIdLst>
  <p:sldIdLst>
    <p:sldId id="257" r:id="rId11"/>
    <p:sldId id="365" r:id="rId12"/>
    <p:sldId id="259" r:id="rId13"/>
    <p:sldId id="389" r:id="rId14"/>
    <p:sldId id="260" r:id="rId15"/>
    <p:sldId id="274" r:id="rId16"/>
    <p:sldId id="366" r:id="rId17"/>
    <p:sldId id="278" r:id="rId18"/>
    <p:sldId id="279" r:id="rId19"/>
    <p:sldId id="280" r:id="rId20"/>
    <p:sldId id="262" r:id="rId21"/>
    <p:sldId id="286" r:id="rId22"/>
    <p:sldId id="281" r:id="rId23"/>
    <p:sldId id="375" r:id="rId24"/>
    <p:sldId id="294" r:id="rId25"/>
    <p:sldId id="256" r:id="rId26"/>
    <p:sldId id="297" r:id="rId27"/>
    <p:sldId id="298" r:id="rId28"/>
    <p:sldId id="300" r:id="rId29"/>
    <p:sldId id="290" r:id="rId30"/>
    <p:sldId id="390" r:id="rId31"/>
    <p:sldId id="303" r:id="rId32"/>
    <p:sldId id="283" r:id="rId33"/>
    <p:sldId id="312" r:id="rId34"/>
    <p:sldId id="313" r:id="rId35"/>
    <p:sldId id="314" r:id="rId36"/>
    <p:sldId id="315" r:id="rId37"/>
    <p:sldId id="316" r:id="rId38"/>
    <p:sldId id="317" r:id="rId39"/>
    <p:sldId id="318" r:id="rId40"/>
    <p:sldId id="320" r:id="rId41"/>
    <p:sldId id="321" r:id="rId42"/>
    <p:sldId id="322" r:id="rId43"/>
    <p:sldId id="346" r:id="rId44"/>
    <p:sldId id="348" r:id="rId45"/>
    <p:sldId id="331" r:id="rId46"/>
    <p:sldId id="335" r:id="rId47"/>
    <p:sldId id="336" r:id="rId48"/>
    <p:sldId id="338" r:id="rId49"/>
    <p:sldId id="339" r:id="rId50"/>
    <p:sldId id="340" r:id="rId51"/>
    <p:sldId id="341" r:id="rId52"/>
    <p:sldId id="342" r:id="rId53"/>
    <p:sldId id="343" r:id="rId54"/>
    <p:sldId id="344" r:id="rId55"/>
    <p:sldId id="345" r:id="rId56"/>
    <p:sldId id="350" r:id="rId57"/>
    <p:sldId id="351" r:id="rId5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99FF33"/>
    <a:srgbClr val="33CC33"/>
    <a:srgbClr val="A9DA74"/>
    <a:srgbClr val="2B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83" autoAdjust="0"/>
    <p:restoredTop sz="94660"/>
  </p:normalViewPr>
  <p:slideViewPr>
    <p:cSldViewPr snapToGrid="0">
      <p:cViewPr varScale="1">
        <p:scale>
          <a:sx n="86" d="100"/>
          <a:sy n="86" d="100"/>
        </p:scale>
        <p:origin x="53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2B99F91-19A8-4A08-81C5-F83DC6D7A2FF}" type="datetimeFigureOut">
              <a:rPr lang="he-IL" smtClean="0"/>
              <a:t>כ"ה/סיון/תשפ"ב</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7045F29-072D-4E5F-8B41-28C1695CB1FA}" type="slidenum">
              <a:rPr lang="he-IL" smtClean="0"/>
              <a:t>‹#›</a:t>
            </a:fld>
            <a:endParaRPr lang="he-IL"/>
          </a:p>
        </p:txBody>
      </p:sp>
    </p:spTree>
    <p:extLst>
      <p:ext uri="{BB962C8B-B14F-4D97-AF65-F5344CB8AC3E}">
        <p14:creationId xmlns:p14="http://schemas.microsoft.com/office/powerpoint/2010/main" val="5417756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17045F29-072D-4E5F-8B41-28C1695CB1FA}" type="slidenum">
              <a:rPr lang="he-IL" smtClean="0"/>
              <a:t>11</a:t>
            </a:fld>
            <a:endParaRPr lang="he-IL"/>
          </a:p>
        </p:txBody>
      </p:sp>
    </p:spTree>
    <p:extLst>
      <p:ext uri="{BB962C8B-B14F-4D97-AF65-F5344CB8AC3E}">
        <p14:creationId xmlns:p14="http://schemas.microsoft.com/office/powerpoint/2010/main" val="271809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A16B6D-B74D-7545-9145-3CA29876DE9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9395"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academic.cengage.com/chemistry/moore" TargetMode="External"/><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תרמודינמקה 1</a:t>
            </a:r>
          </a:p>
        </p:txBody>
      </p:sp>
      <p:sp>
        <p:nvSpPr>
          <p:cNvPr id="6" name="Slide Number Placeholder 5"/>
          <p:cNvSpPr>
            <a:spLocks noGrp="1"/>
          </p:cNvSpPr>
          <p:nvPr>
            <p:ph type="sldNum" sz="quarter" idx="12"/>
          </p:nvPr>
        </p:nvSpPr>
        <p:spPr/>
        <p:txBody>
          <a:bodyPr/>
          <a:lstStyle/>
          <a:p>
            <a:fld id="{16B33EC3-E221-46CC-B30D-40EEDFEA5ACF}" type="slidenum">
              <a:rPr lang="he-IL" smtClean="0"/>
              <a:t>‹#›</a:t>
            </a:fld>
            <a:endParaRPr lang="he-IL"/>
          </a:p>
        </p:txBody>
      </p:sp>
    </p:spTree>
    <p:extLst>
      <p:ext uri="{BB962C8B-B14F-4D97-AF65-F5344CB8AC3E}">
        <p14:creationId xmlns:p14="http://schemas.microsoft.com/office/powerpoint/2010/main" val="81592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תרמודינמקה 1</a:t>
            </a:r>
          </a:p>
        </p:txBody>
      </p:sp>
      <p:sp>
        <p:nvSpPr>
          <p:cNvPr id="6" name="Slide Number Placeholder 5"/>
          <p:cNvSpPr>
            <a:spLocks noGrp="1"/>
          </p:cNvSpPr>
          <p:nvPr>
            <p:ph type="sldNum" sz="quarter" idx="12"/>
          </p:nvPr>
        </p:nvSpPr>
        <p:spPr/>
        <p:txBody>
          <a:bodyPr/>
          <a:lstStyle/>
          <a:p>
            <a:fld id="{16B33EC3-E221-46CC-B30D-40EEDFEA5ACF}" type="slidenum">
              <a:rPr lang="he-IL" smtClean="0"/>
              <a:t>‹#›</a:t>
            </a:fld>
            <a:endParaRPr lang="he-IL"/>
          </a:p>
        </p:txBody>
      </p:sp>
    </p:spTree>
    <p:extLst>
      <p:ext uri="{BB962C8B-B14F-4D97-AF65-F5344CB8AC3E}">
        <p14:creationId xmlns:p14="http://schemas.microsoft.com/office/powerpoint/2010/main" val="6571436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8187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5535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1915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1294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0840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4434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1478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0412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he-IL"/>
              <a:t>תרמודינמקה 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62592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he-IL"/>
              <a:t>תרמודינמקה 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776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תרמודינמקה 1</a:t>
            </a:r>
          </a:p>
        </p:txBody>
      </p:sp>
      <p:sp>
        <p:nvSpPr>
          <p:cNvPr id="6" name="Slide Number Placeholder 5"/>
          <p:cNvSpPr>
            <a:spLocks noGrp="1"/>
          </p:cNvSpPr>
          <p:nvPr>
            <p:ph type="sldNum" sz="quarter" idx="12"/>
          </p:nvPr>
        </p:nvSpPr>
        <p:spPr/>
        <p:txBody>
          <a:bodyPr/>
          <a:lstStyle/>
          <a:p>
            <a:fld id="{16B33EC3-E221-46CC-B30D-40EEDFEA5ACF}" type="slidenum">
              <a:rPr lang="he-IL" smtClean="0"/>
              <a:t>‹#›</a:t>
            </a:fld>
            <a:endParaRPr lang="he-IL"/>
          </a:p>
        </p:txBody>
      </p:sp>
    </p:spTree>
    <p:extLst>
      <p:ext uri="{BB962C8B-B14F-4D97-AF65-F5344CB8AC3E}">
        <p14:creationId xmlns:p14="http://schemas.microsoft.com/office/powerpoint/2010/main" val="29072824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he-IL"/>
              <a:t>תרמודינמקה 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43477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he-IL"/>
              <a:t>תרמודינמקה 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13756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he-IL"/>
              <a:t>תרמודינמקה 1</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7409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he-IL"/>
              <a:t>תרמודינמקה 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67348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he-IL"/>
              <a:t>תרמודינמקה 1</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45078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he-IL"/>
              <a:t>תרמודינמקה 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6396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he-IL"/>
              <a:t>תרמודינמקה 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03737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he-IL"/>
              <a:t>תרמודינמקה 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66376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he-IL"/>
              <a:t>תרמודינמקה 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05952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12924A3B-3EBE-9848-8119-6CE0DCD38006}"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תרמודינמקה 1</a:t>
            </a:r>
            <a:endParaRPr lang="en-US"/>
          </a:p>
        </p:txBody>
      </p:sp>
    </p:spTree>
    <p:extLst>
      <p:ext uri="{BB962C8B-B14F-4D97-AF65-F5344CB8AC3E}">
        <p14:creationId xmlns:p14="http://schemas.microsoft.com/office/powerpoint/2010/main" val="341768384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2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3" y="38102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7168434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7ECBDC9-BC42-4448-87AA-DDB65684AF9B}"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תרמודינמקה 1</a:t>
            </a:r>
            <a:endParaRPr lang="en-US"/>
          </a:p>
        </p:txBody>
      </p:sp>
    </p:spTree>
    <p:extLst>
      <p:ext uri="{BB962C8B-B14F-4D97-AF65-F5344CB8AC3E}">
        <p14:creationId xmlns:p14="http://schemas.microsoft.com/office/powerpoint/2010/main" val="815611131"/>
      </p:ext>
    </p:extLst>
  </p:cSld>
  <p:clrMapOvr>
    <a:masterClrMapping/>
  </p:clrMapOvr>
  <p:transition spd="slow"/>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33C6C2A-DA5B-374A-9754-78A5DA3FBC79}" type="slidenum">
              <a:rPr lang="en-US"/>
              <a:pPr>
                <a:defRPr/>
              </a:pPr>
              <a:t>‹#›</a:t>
            </a:fld>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תרמודינמקה 1</a:t>
            </a:r>
            <a:endParaRPr lang="en-US"/>
          </a:p>
        </p:txBody>
      </p:sp>
    </p:spTree>
    <p:extLst>
      <p:ext uri="{BB962C8B-B14F-4D97-AF65-F5344CB8AC3E}">
        <p14:creationId xmlns:p14="http://schemas.microsoft.com/office/powerpoint/2010/main" val="2072463594"/>
      </p:ext>
    </p:extLst>
  </p:cSld>
  <p:clrMapOvr>
    <a:masterClrMapping/>
  </p:clrMapOvr>
  <p:transition spd="slow"/>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810C40FF-1DED-9240-9916-D1C2A7735861}" type="slidenum">
              <a:rPr lang="en-US"/>
              <a:pPr>
                <a:defRPr/>
              </a:pPr>
              <a:t>‹#›</a:t>
            </a:fld>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תרמודינמקה 1</a:t>
            </a:r>
            <a:endParaRPr lang="en-US"/>
          </a:p>
        </p:txBody>
      </p:sp>
    </p:spTree>
    <p:extLst>
      <p:ext uri="{BB962C8B-B14F-4D97-AF65-F5344CB8AC3E}">
        <p14:creationId xmlns:p14="http://schemas.microsoft.com/office/powerpoint/2010/main" val="3972853746"/>
      </p:ext>
    </p:extLst>
  </p:cSld>
  <p:clrMapOvr>
    <a:masterClrMapping/>
  </p:clrMapOvr>
  <p:transition spd="slow"/>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9B1EE4E6-3E07-7845-956A-6C2035F6BC20}" type="slidenum">
              <a:rPr lang="en-US"/>
              <a:pPr>
                <a:defRPr/>
              </a:pPr>
              <a:t>‹#›</a:t>
            </a:fld>
            <a:endParaRPr lang="en-US"/>
          </a:p>
        </p:txBody>
      </p:sp>
      <p:sp>
        <p:nvSpPr>
          <p:cNvPr id="8"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9"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תרמודינמקה 1</a:t>
            </a:r>
            <a:endParaRPr lang="en-US"/>
          </a:p>
        </p:txBody>
      </p:sp>
    </p:spTree>
    <p:extLst>
      <p:ext uri="{BB962C8B-B14F-4D97-AF65-F5344CB8AC3E}">
        <p14:creationId xmlns:p14="http://schemas.microsoft.com/office/powerpoint/2010/main" val="1895813260"/>
      </p:ext>
    </p:extLst>
  </p:cSld>
  <p:clrMapOvr>
    <a:masterClrMapping/>
  </p:clrMapOvr>
  <p:transition spd="slow"/>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D6C7C7D-8020-4345-936D-6C4542046B80}" type="slidenum">
              <a:rPr lang="en-US"/>
              <a:pPr>
                <a:defRPr/>
              </a:pPr>
              <a:t>‹#›</a:t>
            </a:fld>
            <a:endParaRPr lang="en-US"/>
          </a:p>
        </p:txBody>
      </p:sp>
      <p:sp>
        <p:nvSpPr>
          <p:cNvPr id="4"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תרמודינמקה 1</a:t>
            </a:r>
            <a:endParaRPr lang="en-US"/>
          </a:p>
        </p:txBody>
      </p:sp>
    </p:spTree>
    <p:extLst>
      <p:ext uri="{BB962C8B-B14F-4D97-AF65-F5344CB8AC3E}">
        <p14:creationId xmlns:p14="http://schemas.microsoft.com/office/powerpoint/2010/main" val="446833647"/>
      </p:ext>
    </p:extLst>
  </p:cSld>
  <p:clrMapOvr>
    <a:masterClrMapping/>
  </p:clrMapOvr>
  <p:transition spd="slow"/>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16238C3-AA94-1943-9D58-3EED3628B8DE}" type="slidenum">
              <a:rPr lang="en-US"/>
              <a:pPr>
                <a:defRPr/>
              </a:pPr>
              <a:t>‹#›</a:t>
            </a:fld>
            <a:endParaRPr lang="en-US"/>
          </a:p>
        </p:txBody>
      </p:sp>
      <p:sp>
        <p:nvSpPr>
          <p:cNvPr id="3"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4"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תרמודינמקה 1</a:t>
            </a:r>
            <a:endParaRPr lang="en-US"/>
          </a:p>
        </p:txBody>
      </p:sp>
    </p:spTree>
    <p:extLst>
      <p:ext uri="{BB962C8B-B14F-4D97-AF65-F5344CB8AC3E}">
        <p14:creationId xmlns:p14="http://schemas.microsoft.com/office/powerpoint/2010/main" val="3897916685"/>
      </p:ext>
    </p:extLst>
  </p:cSld>
  <p:clrMapOvr>
    <a:masterClrMapping/>
  </p:clrMapOvr>
  <p:transition spd="slow"/>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D9B5909-6FC0-2A4E-936F-6D27288355D0}"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תרמודינמקה 1</a:t>
            </a:r>
            <a:endParaRPr lang="en-US"/>
          </a:p>
        </p:txBody>
      </p:sp>
    </p:spTree>
    <p:extLst>
      <p:ext uri="{BB962C8B-B14F-4D97-AF65-F5344CB8AC3E}">
        <p14:creationId xmlns:p14="http://schemas.microsoft.com/office/powerpoint/2010/main" val="727328760"/>
      </p:ext>
    </p:extLst>
  </p:cSld>
  <p:clrMapOvr>
    <a:masterClrMapping/>
  </p:clrMapOvr>
  <p:transition spd="slow"/>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B48817F-8BF9-D846-90F1-5214431EEC98}"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תרמודינמקה 1</a:t>
            </a:r>
            <a:endParaRPr lang="en-US"/>
          </a:p>
        </p:txBody>
      </p:sp>
    </p:spTree>
    <p:extLst>
      <p:ext uri="{BB962C8B-B14F-4D97-AF65-F5344CB8AC3E}">
        <p14:creationId xmlns:p14="http://schemas.microsoft.com/office/powerpoint/2010/main" val="1953425511"/>
      </p:ext>
    </p:extLst>
  </p:cSld>
  <p:clrMapOvr>
    <a:masterClrMapping/>
  </p:clrMapOvr>
  <p:transition spd="slow"/>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F9246A4-7156-594E-884D-A449CED96FEB}" type="slidenum">
              <a:rPr lang="en-US"/>
              <a:pPr>
                <a:defRPr/>
              </a:pPr>
              <a:t>‹#›</a:t>
            </a:fld>
            <a:endParaRPr lang="en-US"/>
          </a:p>
        </p:txBody>
      </p:sp>
      <p:sp>
        <p:nvSpPr>
          <p:cNvPr id="5"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תרמודינמקה 1</a:t>
            </a:r>
            <a:endParaRPr lang="en-US"/>
          </a:p>
        </p:txBody>
      </p:sp>
    </p:spTree>
    <p:extLst>
      <p:ext uri="{BB962C8B-B14F-4D97-AF65-F5344CB8AC3E}">
        <p14:creationId xmlns:p14="http://schemas.microsoft.com/office/powerpoint/2010/main" val="3215638208"/>
      </p:ext>
    </p:extLst>
  </p:cSld>
  <p:clrMapOvr>
    <a:masterClrMapping/>
  </p:clrMapOvr>
  <p:transition spd="slow"/>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0"/>
            <a:ext cx="3048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8940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8F22C92-8C11-5240-B58B-8DA0DAAFFB6D}" type="slidenum">
              <a:rPr lang="en-US"/>
              <a:pPr>
                <a:defRPr/>
              </a:pPr>
              <a:t>‹#›</a:t>
            </a:fld>
            <a:endParaRPr lang="en-US"/>
          </a:p>
        </p:txBody>
      </p:sp>
      <p:sp>
        <p:nvSpPr>
          <p:cNvPr id="5"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6"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תרמודינמקה 1</a:t>
            </a:r>
            <a:endParaRPr lang="en-US"/>
          </a:p>
        </p:txBody>
      </p:sp>
    </p:spTree>
    <p:extLst>
      <p:ext uri="{BB962C8B-B14F-4D97-AF65-F5344CB8AC3E}">
        <p14:creationId xmlns:p14="http://schemas.microsoft.com/office/powerpoint/2010/main" val="139084116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2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3872846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62E5F98-1E4F-D241-8792-998012BC509F}"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תרמודינמקה 1</a:t>
            </a:r>
            <a:endParaRPr lang="en-US"/>
          </a:p>
        </p:txBody>
      </p:sp>
    </p:spTree>
    <p:extLst>
      <p:ext uri="{BB962C8B-B14F-4D97-AF65-F5344CB8AC3E}">
        <p14:creationId xmlns:p14="http://schemas.microsoft.com/office/powerpoint/2010/main" val="3667563088"/>
      </p:ext>
    </p:extLst>
  </p:cSld>
  <p:clrMapOvr>
    <a:masterClrMapping/>
  </p:clrMapOvr>
  <p:transition spd="slow"/>
</p:sldLayout>
</file>

<file path=ppt/slideLayouts/slideLayout13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3733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2B6C1EE1-16AC-884A-B029-CEA4E2EE6F25}"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תרמודינמקה 1</a:t>
            </a:r>
            <a:endParaRPr lang="en-US"/>
          </a:p>
        </p:txBody>
      </p:sp>
    </p:spTree>
    <p:extLst>
      <p:ext uri="{BB962C8B-B14F-4D97-AF65-F5344CB8AC3E}">
        <p14:creationId xmlns:p14="http://schemas.microsoft.com/office/powerpoint/2010/main" val="1634227929"/>
      </p:ext>
    </p:extLst>
  </p:cSld>
  <p:clrMapOvr>
    <a:masterClrMapping/>
  </p:clrMapOvr>
  <p:transition spd="slow"/>
</p:sldLayout>
</file>

<file path=ppt/slideLayouts/slideLayout13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733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8528327-157D-A047-89AD-65B42852156A}"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תרמודינמקה 1</a:t>
            </a:r>
            <a:endParaRPr lang="en-US"/>
          </a:p>
        </p:txBody>
      </p:sp>
    </p:spTree>
    <p:extLst>
      <p:ext uri="{BB962C8B-B14F-4D97-AF65-F5344CB8AC3E}">
        <p14:creationId xmlns:p14="http://schemas.microsoft.com/office/powerpoint/2010/main" val="3101042661"/>
      </p:ext>
    </p:extLst>
  </p:cSld>
  <p:clrMapOvr>
    <a:masterClrMapping/>
  </p:clrMapOvr>
  <p:transition spd="slow"/>
</p:sldLayout>
</file>

<file path=ppt/slideLayouts/slideLayout13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4068577-9799-3140-B64C-06505A0E4FC0}" type="slidenum">
              <a:rPr lang="en-US"/>
              <a:pPr>
                <a:defRPr/>
              </a:pPr>
              <a:t>‹#›</a:t>
            </a:fld>
            <a:endParaRPr lang="en-US"/>
          </a:p>
        </p:txBody>
      </p:sp>
      <p:sp>
        <p:nvSpPr>
          <p:cNvPr id="6" name="Rectangle 16"/>
          <p:cNvSpPr>
            <a:spLocks noGrp="1" noChangeArrowheads="1"/>
          </p:cNvSpPr>
          <p:nvPr>
            <p:ph type="dt" sz="half" idx="11"/>
          </p:nvPr>
        </p:nvSpPr>
        <p:spPr>
          <a:xfrm>
            <a:off x="914400" y="6248400"/>
            <a:ext cx="2540000" cy="457200"/>
          </a:xfrm>
          <a:prstGeom prst="rect">
            <a:avLst/>
          </a:prstGeom>
          <a:ln/>
        </p:spPr>
        <p:txBody>
          <a:bodyPr/>
          <a:lstStyle>
            <a:lvl1pPr>
              <a:defRPr/>
            </a:lvl1pPr>
          </a:lstStyle>
          <a:p>
            <a:pPr>
              <a:defRPr/>
            </a:pPr>
            <a:endParaRPr lang="en-US"/>
          </a:p>
        </p:txBody>
      </p:sp>
      <p:sp>
        <p:nvSpPr>
          <p:cNvPr id="7" name="Rectangle 18"/>
          <p:cNvSpPr>
            <a:spLocks noGrp="1" noChangeArrowheads="1"/>
          </p:cNvSpPr>
          <p:nvPr>
            <p:ph type="ftr" sz="quarter" idx="12"/>
          </p:nvPr>
        </p:nvSpPr>
        <p:spPr>
          <a:xfrm>
            <a:off x="5080000" y="4267200"/>
            <a:ext cx="6299200" cy="457200"/>
          </a:xfrm>
          <a:prstGeom prst="rect">
            <a:avLst/>
          </a:prstGeom>
          <a:ln/>
        </p:spPr>
        <p:txBody>
          <a:bodyPr/>
          <a:lstStyle>
            <a:lvl1pPr>
              <a:defRPr/>
            </a:lvl1pPr>
          </a:lstStyle>
          <a:p>
            <a:pPr>
              <a:defRPr/>
            </a:pPr>
            <a:r>
              <a:rPr lang="he-IL"/>
              <a:t>תרמודינמקה 1</a:t>
            </a:r>
            <a:endParaRPr lang="en-US"/>
          </a:p>
        </p:txBody>
      </p:sp>
    </p:spTree>
    <p:extLst>
      <p:ext uri="{BB962C8B-B14F-4D97-AF65-F5344CB8AC3E}">
        <p14:creationId xmlns:p14="http://schemas.microsoft.com/office/powerpoint/2010/main" val="2982298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17578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4092609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3957187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3314797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תרמודינמקה 1</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5"/>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1732905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25150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תרמודינמקה 1</a:t>
            </a:r>
          </a:p>
        </p:txBody>
      </p:sp>
      <p:sp>
        <p:nvSpPr>
          <p:cNvPr id="6" name="Slide Number Placeholder 5"/>
          <p:cNvSpPr>
            <a:spLocks noGrp="1"/>
          </p:cNvSpPr>
          <p:nvPr>
            <p:ph type="sldNum" sz="quarter" idx="12"/>
          </p:nvPr>
        </p:nvSpPr>
        <p:spPr/>
        <p:txBody>
          <a:bodyPr/>
          <a:lstStyle/>
          <a:p>
            <a:fld id="{16B33EC3-E221-46CC-B30D-40EEDFEA5ACF}" type="slidenum">
              <a:rPr lang="he-IL" smtClean="0"/>
              <a:t>‹#›</a:t>
            </a:fld>
            <a:endParaRPr lang="he-IL"/>
          </a:p>
        </p:txBody>
      </p:sp>
    </p:spTree>
    <p:extLst>
      <p:ext uri="{BB962C8B-B14F-4D97-AF65-F5344CB8AC3E}">
        <p14:creationId xmlns:p14="http://schemas.microsoft.com/office/powerpoint/2010/main" val="2019904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3240044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1142387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2182305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2986994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10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10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4048282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4259926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5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1709601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2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2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2783090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2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10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2124580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2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10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201663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8"/>
            <a:ext cx="10515600" cy="2852737"/>
          </a:xfrm>
        </p:spPr>
        <p:txBody>
          <a:bodyPr anchor="b"/>
          <a:lstStyle>
            <a:lvl1pPr>
              <a:defRPr sz="6000"/>
            </a:lvl1pPr>
          </a:lstStyle>
          <a:p>
            <a:r>
              <a:rPr lang="en-US"/>
              <a:t>Click to edit Master title style</a:t>
            </a:r>
            <a:endParaRPr lang="he-IL"/>
          </a:p>
        </p:txBody>
      </p:sp>
      <p:sp>
        <p:nvSpPr>
          <p:cNvPr id="3" name="Text Placeholder 2"/>
          <p:cNvSpPr>
            <a:spLocks noGrp="1"/>
          </p:cNvSpPr>
          <p:nvPr>
            <p:ph type="body" idx="1"/>
          </p:nvPr>
        </p:nvSpPr>
        <p:spPr>
          <a:xfrm>
            <a:off x="831851" y="458948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he-IL"/>
              <a:t>תרמודינמקה 1</a:t>
            </a:r>
          </a:p>
        </p:txBody>
      </p:sp>
      <p:sp>
        <p:nvSpPr>
          <p:cNvPr id="6" name="Slide Number Placeholder 5"/>
          <p:cNvSpPr>
            <a:spLocks noGrp="1"/>
          </p:cNvSpPr>
          <p:nvPr>
            <p:ph type="sldNum" sz="quarter" idx="12"/>
          </p:nvPr>
        </p:nvSpPr>
        <p:spPr/>
        <p:txBody>
          <a:bodyPr/>
          <a:lstStyle/>
          <a:p>
            <a:fld id="{16B33EC3-E221-46CC-B30D-40EEDFEA5ACF}" type="slidenum">
              <a:rPr lang="he-IL" smtClean="0"/>
              <a:t>‹#›</a:t>
            </a:fld>
            <a:endParaRPr lang="he-IL"/>
          </a:p>
        </p:txBody>
      </p:sp>
    </p:spTree>
    <p:extLst>
      <p:ext uri="{BB962C8B-B14F-4D97-AF65-F5344CB8AC3E}">
        <p14:creationId xmlns:p14="http://schemas.microsoft.com/office/powerpoint/2010/main" val="3084270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תרמודינמקה 1</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05815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68C3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1981200"/>
            <a:ext cx="12192000" cy="2971800"/>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rtl="0" fontAlgn="base">
              <a:spcBef>
                <a:spcPct val="0"/>
              </a:spcBef>
              <a:spcAft>
                <a:spcPct val="0"/>
              </a:spcAft>
            </a:pPr>
            <a:endParaRPr lang="en-US" sz="2400">
              <a:solidFill>
                <a:srgbClr val="40458C"/>
              </a:solidFill>
              <a:latin typeface="Tahoma" pitchFamily="34" charset="0"/>
            </a:endParaRPr>
          </a:p>
        </p:txBody>
      </p:sp>
      <p:pic>
        <p:nvPicPr>
          <p:cNvPr id="5" name="Picture 4" descr="screenshot_432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469" y="365124"/>
            <a:ext cx="6328955" cy="6172200"/>
          </a:xfrm>
          <a:prstGeom prst="rect">
            <a:avLst/>
          </a:prstGeom>
        </p:spPr>
      </p:pic>
      <p:sp>
        <p:nvSpPr>
          <p:cNvPr id="112707" name="Rectangle 67"/>
          <p:cNvSpPr>
            <a:spLocks noGrp="1" noChangeArrowheads="1"/>
          </p:cNvSpPr>
          <p:nvPr>
            <p:ph type="ctrTitle" hasCustomPrompt="1"/>
          </p:nvPr>
        </p:nvSpPr>
        <p:spPr>
          <a:xfrm>
            <a:off x="6705614" y="1981200"/>
            <a:ext cx="5486399" cy="1447800"/>
          </a:xfrm>
        </p:spPr>
        <p:txBody>
          <a:bodyPr/>
          <a:lstStyle>
            <a:lvl1pPr algn="ctr">
              <a:defRPr sz="2400" cap="all"/>
            </a:lvl1pPr>
          </a:lstStyle>
          <a:p>
            <a:r>
              <a:rPr lang="en-US" dirty="0"/>
              <a:t>C h a p t e r  5</a:t>
            </a:r>
          </a:p>
        </p:txBody>
      </p:sp>
      <p:sp>
        <p:nvSpPr>
          <p:cNvPr id="112708" name="Rectangle 68" descr="Rectangle: Click to edit Master text styles&#10;Second level&#10;Third level&#10;Fourth level&#10;Fifth level"/>
          <p:cNvSpPr>
            <a:spLocks noGrp="1" noChangeArrowheads="1"/>
          </p:cNvSpPr>
          <p:nvPr>
            <p:ph type="subTitle" idx="1" hasCustomPrompt="1"/>
          </p:nvPr>
        </p:nvSpPr>
        <p:spPr>
          <a:xfrm>
            <a:off x="6705600" y="3429000"/>
            <a:ext cx="5486400" cy="1524000"/>
          </a:xfrm>
        </p:spPr>
        <p:txBody>
          <a:bodyPr/>
          <a:lstStyle>
            <a:lvl1pPr marL="0" indent="0" algn="ctr">
              <a:buFont typeface="Wingdings" pitchFamily="2" charset="2"/>
              <a:buNone/>
              <a:defRPr sz="3600" b="1"/>
            </a:lvl1pPr>
          </a:lstStyle>
          <a:p>
            <a:r>
              <a:rPr lang="en-US" sz="2800" dirty="0"/>
              <a:t>Principles of Chemical Reactivity: Energy and Chemical Reactions</a:t>
            </a:r>
            <a:endParaRPr lang="en-US" dirty="0"/>
          </a:p>
        </p:txBody>
      </p:sp>
    </p:spTree>
    <p:extLst>
      <p:ext uri="{BB962C8B-B14F-4D97-AF65-F5344CB8AC3E}">
        <p14:creationId xmlns:p14="http://schemas.microsoft.com/office/powerpoint/2010/main" val="122541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Verdana" pitchFamily="34" charset="0"/>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Verdana" pitchFamily="34" charset="0"/>
              </a:rPr>
              <a:t>תרמודינמקה 1</a:t>
            </a:r>
            <a:endParaRPr lang="en-US">
              <a:solidFill>
                <a:srgbClr val="40458C"/>
              </a:solidFill>
              <a:latin typeface="Verdana" pitchFamily="34" charset="0"/>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01ED9188-DDE0-4B7D-8BFA-453DC7D9FCDC}" type="slidenum">
              <a:rPr lang="en-US" smtClean="0">
                <a:solidFill>
                  <a:srgbClr val="40458C"/>
                </a:solidFill>
                <a:latin typeface="Verdana" pitchFamily="34" charset="0"/>
              </a:rPr>
              <a:pPr algn="l" rtl="0" eaLnBrk="0" fontAlgn="base" hangingPunct="0">
                <a:spcBef>
                  <a:spcPct val="0"/>
                </a:spcBef>
                <a:spcAft>
                  <a:spcPct val="0"/>
                </a:spcAft>
                <a:defRPr/>
              </a:pPr>
              <a:t>‹#›</a:t>
            </a:fld>
            <a:endParaRPr lang="en-US">
              <a:solidFill>
                <a:srgbClr val="40458C"/>
              </a:solidFill>
              <a:latin typeface="Verdana" pitchFamily="34" charset="0"/>
            </a:endParaRPr>
          </a:p>
        </p:txBody>
      </p:sp>
    </p:spTree>
    <p:extLst>
      <p:ext uri="{BB962C8B-B14F-4D97-AF65-F5344CB8AC3E}">
        <p14:creationId xmlns:p14="http://schemas.microsoft.com/office/powerpoint/2010/main" val="3081969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Verdana" pitchFamily="34" charset="0"/>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Verdana" pitchFamily="34" charset="0"/>
              </a:rPr>
              <a:t>תרמודינמקה 1</a:t>
            </a:r>
            <a:endParaRPr lang="en-US">
              <a:solidFill>
                <a:srgbClr val="40458C"/>
              </a:solidFill>
              <a:latin typeface="Verdana" pitchFamily="34" charset="0"/>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422D6070-2127-4928-8D00-C3FACEFCBB37}" type="slidenum">
              <a:rPr lang="en-US" smtClean="0">
                <a:solidFill>
                  <a:srgbClr val="40458C"/>
                </a:solidFill>
                <a:latin typeface="Verdana" pitchFamily="34" charset="0"/>
              </a:rPr>
              <a:pPr algn="l" rtl="0" eaLnBrk="0" fontAlgn="base" hangingPunct="0">
                <a:spcBef>
                  <a:spcPct val="0"/>
                </a:spcBef>
                <a:spcAft>
                  <a:spcPct val="0"/>
                </a:spcAft>
                <a:defRPr/>
              </a:pPr>
              <a:t>‹#›</a:t>
            </a:fld>
            <a:endParaRPr lang="en-US">
              <a:solidFill>
                <a:srgbClr val="40458C"/>
              </a:solidFill>
              <a:latin typeface="Verdana" pitchFamily="34" charset="0"/>
            </a:endParaRPr>
          </a:p>
        </p:txBody>
      </p:sp>
    </p:spTree>
    <p:extLst>
      <p:ext uri="{BB962C8B-B14F-4D97-AF65-F5344CB8AC3E}">
        <p14:creationId xmlns:p14="http://schemas.microsoft.com/office/powerpoint/2010/main" val="2200600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Verdana" pitchFamily="34" charset="0"/>
            </a:endParaRPr>
          </a:p>
        </p:txBody>
      </p:sp>
      <p:sp>
        <p:nvSpPr>
          <p:cNvPr id="6"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Verdana" pitchFamily="34" charset="0"/>
              </a:rPr>
              <a:t>תרמודינמקה 1</a:t>
            </a:r>
            <a:endParaRPr lang="en-US">
              <a:solidFill>
                <a:srgbClr val="40458C"/>
              </a:solidFill>
              <a:latin typeface="Verdana" pitchFamily="34" charset="0"/>
            </a:endParaRPr>
          </a:p>
        </p:txBody>
      </p:sp>
      <p:sp>
        <p:nvSpPr>
          <p:cNvPr id="7"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1B0606A2-973B-4264-BE24-C9EA68AC2D55}" type="slidenum">
              <a:rPr lang="en-US" smtClean="0">
                <a:solidFill>
                  <a:srgbClr val="40458C"/>
                </a:solidFill>
                <a:latin typeface="Verdana" pitchFamily="34" charset="0"/>
              </a:rPr>
              <a:pPr algn="l" rtl="0" eaLnBrk="0" fontAlgn="base" hangingPunct="0">
                <a:spcBef>
                  <a:spcPct val="0"/>
                </a:spcBef>
                <a:spcAft>
                  <a:spcPct val="0"/>
                </a:spcAft>
                <a:defRPr/>
              </a:pPr>
              <a:t>‹#›</a:t>
            </a:fld>
            <a:endParaRPr lang="en-US">
              <a:solidFill>
                <a:srgbClr val="40458C"/>
              </a:solidFill>
              <a:latin typeface="Verdana" pitchFamily="34" charset="0"/>
            </a:endParaRPr>
          </a:p>
        </p:txBody>
      </p:sp>
    </p:spTree>
    <p:extLst>
      <p:ext uri="{BB962C8B-B14F-4D97-AF65-F5344CB8AC3E}">
        <p14:creationId xmlns:p14="http://schemas.microsoft.com/office/powerpoint/2010/main" val="3896190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Verdana" pitchFamily="34" charset="0"/>
            </a:endParaRPr>
          </a:p>
        </p:txBody>
      </p:sp>
      <p:sp>
        <p:nvSpPr>
          <p:cNvPr id="8"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Verdana" pitchFamily="34" charset="0"/>
              </a:rPr>
              <a:t>תרמודינמקה 1</a:t>
            </a:r>
            <a:endParaRPr lang="en-US">
              <a:solidFill>
                <a:srgbClr val="40458C"/>
              </a:solidFill>
              <a:latin typeface="Verdana" pitchFamily="34" charset="0"/>
            </a:endParaRPr>
          </a:p>
        </p:txBody>
      </p:sp>
      <p:sp>
        <p:nvSpPr>
          <p:cNvPr id="9"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BF70982C-6A71-40FE-857E-154E559335AC}" type="slidenum">
              <a:rPr lang="en-US" smtClean="0">
                <a:solidFill>
                  <a:srgbClr val="40458C"/>
                </a:solidFill>
                <a:latin typeface="Verdana" pitchFamily="34" charset="0"/>
              </a:rPr>
              <a:pPr algn="l" rtl="0" eaLnBrk="0" fontAlgn="base" hangingPunct="0">
                <a:spcBef>
                  <a:spcPct val="0"/>
                </a:spcBef>
                <a:spcAft>
                  <a:spcPct val="0"/>
                </a:spcAft>
                <a:defRPr/>
              </a:pPr>
              <a:t>‹#›</a:t>
            </a:fld>
            <a:endParaRPr lang="en-US">
              <a:solidFill>
                <a:srgbClr val="40458C"/>
              </a:solidFill>
              <a:latin typeface="Verdana" pitchFamily="34" charset="0"/>
            </a:endParaRPr>
          </a:p>
        </p:txBody>
      </p:sp>
    </p:spTree>
    <p:extLst>
      <p:ext uri="{BB962C8B-B14F-4D97-AF65-F5344CB8AC3E}">
        <p14:creationId xmlns:p14="http://schemas.microsoft.com/office/powerpoint/2010/main" val="2786371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Verdana" pitchFamily="34" charset="0"/>
            </a:endParaRPr>
          </a:p>
        </p:txBody>
      </p:sp>
      <p:sp>
        <p:nvSpPr>
          <p:cNvPr id="4"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Verdana" pitchFamily="34" charset="0"/>
              </a:rPr>
              <a:t>תרמודינמקה 1</a:t>
            </a:r>
            <a:endParaRPr lang="en-US">
              <a:solidFill>
                <a:srgbClr val="40458C"/>
              </a:solidFill>
              <a:latin typeface="Verdana" pitchFamily="34" charset="0"/>
            </a:endParaRPr>
          </a:p>
        </p:txBody>
      </p:sp>
      <p:sp>
        <p:nvSpPr>
          <p:cNvPr id="5"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97AAD2CD-5A2B-4CF1-9CD8-E17087FC2759}" type="slidenum">
              <a:rPr lang="en-US" smtClean="0">
                <a:solidFill>
                  <a:srgbClr val="40458C"/>
                </a:solidFill>
                <a:latin typeface="Verdana" pitchFamily="34" charset="0"/>
              </a:rPr>
              <a:pPr algn="l" rtl="0" eaLnBrk="0" fontAlgn="base" hangingPunct="0">
                <a:spcBef>
                  <a:spcPct val="0"/>
                </a:spcBef>
                <a:spcAft>
                  <a:spcPct val="0"/>
                </a:spcAft>
                <a:defRPr/>
              </a:pPr>
              <a:t>‹#›</a:t>
            </a:fld>
            <a:endParaRPr lang="en-US">
              <a:solidFill>
                <a:srgbClr val="40458C"/>
              </a:solidFill>
              <a:latin typeface="Verdana" pitchFamily="34" charset="0"/>
            </a:endParaRPr>
          </a:p>
        </p:txBody>
      </p:sp>
    </p:spTree>
    <p:extLst>
      <p:ext uri="{BB962C8B-B14F-4D97-AF65-F5344CB8AC3E}">
        <p14:creationId xmlns:p14="http://schemas.microsoft.com/office/powerpoint/2010/main" val="13167101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Verdana" pitchFamily="34" charset="0"/>
            </a:endParaRPr>
          </a:p>
        </p:txBody>
      </p:sp>
      <p:sp>
        <p:nvSpPr>
          <p:cNvPr id="3"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Verdana" pitchFamily="34" charset="0"/>
              </a:rPr>
              <a:t>תרמודינמקה 1</a:t>
            </a:r>
            <a:endParaRPr lang="en-US">
              <a:solidFill>
                <a:srgbClr val="40458C"/>
              </a:solidFill>
              <a:latin typeface="Verdana" pitchFamily="34" charset="0"/>
            </a:endParaRPr>
          </a:p>
        </p:txBody>
      </p:sp>
      <p:sp>
        <p:nvSpPr>
          <p:cNvPr id="4"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2D9004BA-D929-4625-B3A2-4B55EAA64D86}" type="slidenum">
              <a:rPr lang="en-US" smtClean="0">
                <a:solidFill>
                  <a:srgbClr val="40458C"/>
                </a:solidFill>
                <a:latin typeface="Verdana" pitchFamily="34" charset="0"/>
              </a:rPr>
              <a:pPr algn="l" rtl="0" eaLnBrk="0" fontAlgn="base" hangingPunct="0">
                <a:spcBef>
                  <a:spcPct val="0"/>
                </a:spcBef>
                <a:spcAft>
                  <a:spcPct val="0"/>
                </a:spcAft>
                <a:defRPr/>
              </a:pPr>
              <a:t>‹#›</a:t>
            </a:fld>
            <a:endParaRPr lang="en-US">
              <a:solidFill>
                <a:srgbClr val="40458C"/>
              </a:solidFill>
              <a:latin typeface="Verdana" pitchFamily="34" charset="0"/>
            </a:endParaRPr>
          </a:p>
        </p:txBody>
      </p:sp>
    </p:spTree>
    <p:extLst>
      <p:ext uri="{BB962C8B-B14F-4D97-AF65-F5344CB8AC3E}">
        <p14:creationId xmlns:p14="http://schemas.microsoft.com/office/powerpoint/2010/main" val="315805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Verdana" pitchFamily="34" charset="0"/>
            </a:endParaRPr>
          </a:p>
        </p:txBody>
      </p:sp>
      <p:sp>
        <p:nvSpPr>
          <p:cNvPr id="6"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Verdana" pitchFamily="34" charset="0"/>
              </a:rPr>
              <a:t>תרמודינמקה 1</a:t>
            </a:r>
            <a:endParaRPr lang="en-US">
              <a:solidFill>
                <a:srgbClr val="40458C"/>
              </a:solidFill>
              <a:latin typeface="Verdana" pitchFamily="34" charset="0"/>
            </a:endParaRPr>
          </a:p>
        </p:txBody>
      </p:sp>
      <p:sp>
        <p:nvSpPr>
          <p:cNvPr id="7"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1E96B669-8A74-4550-A333-28AF15DBB67F}" type="slidenum">
              <a:rPr lang="en-US" smtClean="0">
                <a:solidFill>
                  <a:srgbClr val="40458C"/>
                </a:solidFill>
                <a:latin typeface="Verdana" pitchFamily="34" charset="0"/>
              </a:rPr>
              <a:pPr algn="l" rtl="0" eaLnBrk="0" fontAlgn="base" hangingPunct="0">
                <a:spcBef>
                  <a:spcPct val="0"/>
                </a:spcBef>
                <a:spcAft>
                  <a:spcPct val="0"/>
                </a:spcAft>
                <a:defRPr/>
              </a:pPr>
              <a:t>‹#›</a:t>
            </a:fld>
            <a:endParaRPr lang="en-US">
              <a:solidFill>
                <a:srgbClr val="40458C"/>
              </a:solidFill>
              <a:latin typeface="Verdana" pitchFamily="34" charset="0"/>
            </a:endParaRPr>
          </a:p>
        </p:txBody>
      </p:sp>
    </p:spTree>
    <p:extLst>
      <p:ext uri="{BB962C8B-B14F-4D97-AF65-F5344CB8AC3E}">
        <p14:creationId xmlns:p14="http://schemas.microsoft.com/office/powerpoint/2010/main" val="3595730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Verdana" pitchFamily="34" charset="0"/>
            </a:endParaRPr>
          </a:p>
        </p:txBody>
      </p:sp>
      <p:sp>
        <p:nvSpPr>
          <p:cNvPr id="6"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Verdana" pitchFamily="34" charset="0"/>
              </a:rPr>
              <a:t>תרמודינמקה 1</a:t>
            </a:r>
            <a:endParaRPr lang="en-US">
              <a:solidFill>
                <a:srgbClr val="40458C"/>
              </a:solidFill>
              <a:latin typeface="Verdana" pitchFamily="34" charset="0"/>
            </a:endParaRPr>
          </a:p>
        </p:txBody>
      </p:sp>
      <p:sp>
        <p:nvSpPr>
          <p:cNvPr id="7"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E6540E17-12F7-4CCF-9F71-FE9F3F1DE9B2}" type="slidenum">
              <a:rPr lang="en-US" smtClean="0">
                <a:solidFill>
                  <a:srgbClr val="40458C"/>
                </a:solidFill>
                <a:latin typeface="Verdana" pitchFamily="34" charset="0"/>
              </a:rPr>
              <a:pPr algn="l" rtl="0" eaLnBrk="0" fontAlgn="base" hangingPunct="0">
                <a:spcBef>
                  <a:spcPct val="0"/>
                </a:spcBef>
                <a:spcAft>
                  <a:spcPct val="0"/>
                </a:spcAft>
                <a:defRPr/>
              </a:pPr>
              <a:t>‹#›</a:t>
            </a:fld>
            <a:endParaRPr lang="en-US">
              <a:solidFill>
                <a:srgbClr val="40458C"/>
              </a:solidFill>
              <a:latin typeface="Verdana" pitchFamily="34" charset="0"/>
            </a:endParaRPr>
          </a:p>
        </p:txBody>
      </p:sp>
    </p:spTree>
    <p:extLst>
      <p:ext uri="{BB962C8B-B14F-4D97-AF65-F5344CB8AC3E}">
        <p14:creationId xmlns:p14="http://schemas.microsoft.com/office/powerpoint/2010/main" val="368151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תרמודינמקה 1</a:t>
            </a:r>
          </a:p>
        </p:txBody>
      </p:sp>
      <p:sp>
        <p:nvSpPr>
          <p:cNvPr id="7" name="Slide Number Placeholder 6"/>
          <p:cNvSpPr>
            <a:spLocks noGrp="1"/>
          </p:cNvSpPr>
          <p:nvPr>
            <p:ph type="sldNum" sz="quarter" idx="12"/>
          </p:nvPr>
        </p:nvSpPr>
        <p:spPr/>
        <p:txBody>
          <a:bodyPr/>
          <a:lstStyle/>
          <a:p>
            <a:fld id="{16B33EC3-E221-46CC-B30D-40EEDFEA5ACF}" type="slidenum">
              <a:rPr lang="he-IL" smtClean="0"/>
              <a:t>‹#›</a:t>
            </a:fld>
            <a:endParaRPr lang="he-IL"/>
          </a:p>
        </p:txBody>
      </p:sp>
    </p:spTree>
    <p:extLst>
      <p:ext uri="{BB962C8B-B14F-4D97-AF65-F5344CB8AC3E}">
        <p14:creationId xmlns:p14="http://schemas.microsoft.com/office/powerpoint/2010/main" val="631189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Verdana" pitchFamily="34" charset="0"/>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Verdana" pitchFamily="34" charset="0"/>
              </a:rPr>
              <a:t>תרמודינמקה 1</a:t>
            </a:r>
            <a:endParaRPr lang="en-US">
              <a:solidFill>
                <a:srgbClr val="40458C"/>
              </a:solidFill>
              <a:latin typeface="Verdana" pitchFamily="34" charset="0"/>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0123450D-7C4E-4A4E-9FC0-3C4B48F1292B}" type="slidenum">
              <a:rPr lang="en-US" smtClean="0">
                <a:solidFill>
                  <a:srgbClr val="40458C"/>
                </a:solidFill>
                <a:latin typeface="Verdana" pitchFamily="34" charset="0"/>
              </a:rPr>
              <a:pPr algn="l" rtl="0" eaLnBrk="0" fontAlgn="base" hangingPunct="0">
                <a:spcBef>
                  <a:spcPct val="0"/>
                </a:spcBef>
                <a:spcAft>
                  <a:spcPct val="0"/>
                </a:spcAft>
                <a:defRPr/>
              </a:pPr>
              <a:t>‹#›</a:t>
            </a:fld>
            <a:endParaRPr lang="en-US">
              <a:solidFill>
                <a:srgbClr val="40458C"/>
              </a:solidFill>
              <a:latin typeface="Verdana" pitchFamily="34" charset="0"/>
            </a:endParaRPr>
          </a:p>
        </p:txBody>
      </p:sp>
    </p:spTree>
    <p:extLst>
      <p:ext uri="{BB962C8B-B14F-4D97-AF65-F5344CB8AC3E}">
        <p14:creationId xmlns:p14="http://schemas.microsoft.com/office/powerpoint/2010/main" val="2313380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304800"/>
            <a:ext cx="26670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7797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Verdana" pitchFamily="34" charset="0"/>
            </a:endParaRPr>
          </a:p>
        </p:txBody>
      </p:sp>
      <p:sp>
        <p:nvSpPr>
          <p:cNvPr id="5"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Verdana" pitchFamily="34" charset="0"/>
              </a:rPr>
              <a:t>תרמודינמקה 1</a:t>
            </a:r>
            <a:endParaRPr lang="en-US">
              <a:solidFill>
                <a:srgbClr val="40458C"/>
              </a:solidFill>
              <a:latin typeface="Verdana" pitchFamily="34" charset="0"/>
            </a:endParaRPr>
          </a:p>
        </p:txBody>
      </p:sp>
      <p:sp>
        <p:nvSpPr>
          <p:cNvPr id="6"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E5841287-FF1B-4CC8-ACEF-9185F5242A3D}" type="slidenum">
              <a:rPr lang="en-US" smtClean="0">
                <a:solidFill>
                  <a:srgbClr val="40458C"/>
                </a:solidFill>
                <a:latin typeface="Verdana" pitchFamily="34" charset="0"/>
              </a:rPr>
              <a:pPr algn="l" rtl="0" eaLnBrk="0" fontAlgn="base" hangingPunct="0">
                <a:spcBef>
                  <a:spcPct val="0"/>
                </a:spcBef>
                <a:spcAft>
                  <a:spcPct val="0"/>
                </a:spcAft>
                <a:defRPr/>
              </a:pPr>
              <a:t>‹#›</a:t>
            </a:fld>
            <a:endParaRPr lang="en-US">
              <a:solidFill>
                <a:srgbClr val="40458C"/>
              </a:solidFill>
              <a:latin typeface="Verdana" pitchFamily="34" charset="0"/>
            </a:endParaRPr>
          </a:p>
        </p:txBody>
      </p:sp>
    </p:spTree>
    <p:extLst>
      <p:ext uri="{BB962C8B-B14F-4D97-AF65-F5344CB8AC3E}">
        <p14:creationId xmlns:p14="http://schemas.microsoft.com/office/powerpoint/2010/main" val="1678147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117600" y="1905000"/>
            <a:ext cx="5080000" cy="4114800"/>
          </a:xfrm>
        </p:spPr>
        <p:txBody>
          <a:bodyPr/>
          <a:lstStyle/>
          <a:p>
            <a:pPr lvl="0"/>
            <a:r>
              <a:rPr lang="en-US" noProof="0"/>
              <a:t>Click icon to add clip art</a:t>
            </a:r>
          </a:p>
        </p:txBody>
      </p:sp>
      <p:sp>
        <p:nvSpPr>
          <p:cNvPr id="4" name="Text Placeholder 3"/>
          <p:cNvSpPr>
            <a:spLocks noGrp="1"/>
          </p:cNvSpPr>
          <p:nvPr>
            <p:ph type="body" sz="half" idx="2"/>
          </p:nvPr>
        </p:nvSpPr>
        <p:spPr>
          <a:xfrm>
            <a:off x="6400800" y="19050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Verdana" pitchFamily="34" charset="0"/>
            </a:endParaRPr>
          </a:p>
        </p:txBody>
      </p:sp>
      <p:sp>
        <p:nvSpPr>
          <p:cNvPr id="6"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Verdana" pitchFamily="34" charset="0"/>
              </a:rPr>
              <a:t>תרמודינמקה 1</a:t>
            </a:r>
            <a:endParaRPr lang="en-US">
              <a:solidFill>
                <a:srgbClr val="40458C"/>
              </a:solidFill>
              <a:latin typeface="Verdana" pitchFamily="34" charset="0"/>
            </a:endParaRPr>
          </a:p>
        </p:txBody>
      </p:sp>
      <p:sp>
        <p:nvSpPr>
          <p:cNvPr id="7"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6D848DF5-119C-4D92-86CF-DF0FB23023D2}" type="slidenum">
              <a:rPr lang="en-US" smtClean="0">
                <a:solidFill>
                  <a:srgbClr val="40458C"/>
                </a:solidFill>
                <a:latin typeface="Verdana" pitchFamily="34" charset="0"/>
              </a:rPr>
              <a:pPr algn="l" rtl="0" eaLnBrk="0" fontAlgn="base" hangingPunct="0">
                <a:spcBef>
                  <a:spcPct val="0"/>
                </a:spcBef>
                <a:spcAft>
                  <a:spcPct val="0"/>
                </a:spcAft>
                <a:defRPr/>
              </a:pPr>
              <a:t>‹#›</a:t>
            </a:fld>
            <a:endParaRPr lang="en-US">
              <a:solidFill>
                <a:srgbClr val="40458C"/>
              </a:solidFill>
              <a:latin typeface="Verdana" pitchFamily="34" charset="0"/>
            </a:endParaRPr>
          </a:p>
        </p:txBody>
      </p:sp>
    </p:spTree>
    <p:extLst>
      <p:ext uri="{BB962C8B-B14F-4D97-AF65-F5344CB8AC3E}">
        <p14:creationId xmlns:p14="http://schemas.microsoft.com/office/powerpoint/2010/main" val="769408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117600" y="19050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400800" y="19050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400800" y="40386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5"/>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Verdana" pitchFamily="34" charset="0"/>
            </a:endParaRPr>
          </a:p>
        </p:txBody>
      </p:sp>
      <p:sp>
        <p:nvSpPr>
          <p:cNvPr id="7" name="Rectangle 6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Verdana" pitchFamily="34" charset="0"/>
              </a:rPr>
              <a:t>תרמודינמקה 1</a:t>
            </a:r>
            <a:endParaRPr lang="en-US">
              <a:solidFill>
                <a:srgbClr val="40458C"/>
              </a:solidFill>
              <a:latin typeface="Verdana" pitchFamily="34" charset="0"/>
            </a:endParaRPr>
          </a:p>
        </p:txBody>
      </p:sp>
      <p:sp>
        <p:nvSpPr>
          <p:cNvPr id="8" name="Rectangle 67"/>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6D848DF5-119C-4D92-86CF-DF0FB23023D2}" type="slidenum">
              <a:rPr lang="en-US" smtClean="0">
                <a:solidFill>
                  <a:srgbClr val="40458C"/>
                </a:solidFill>
                <a:latin typeface="Verdana" pitchFamily="34" charset="0"/>
              </a:rPr>
              <a:pPr algn="l" rtl="0" eaLnBrk="0" fontAlgn="base" hangingPunct="0">
                <a:spcBef>
                  <a:spcPct val="0"/>
                </a:spcBef>
                <a:spcAft>
                  <a:spcPct val="0"/>
                </a:spcAft>
                <a:defRPr/>
              </a:pPr>
              <a:t>‹#›</a:t>
            </a:fld>
            <a:endParaRPr lang="en-US">
              <a:solidFill>
                <a:srgbClr val="40458C"/>
              </a:solidFill>
              <a:latin typeface="Verdana" pitchFamily="34" charset="0"/>
            </a:endParaRPr>
          </a:p>
        </p:txBody>
      </p:sp>
    </p:spTree>
    <p:extLst>
      <p:ext uri="{BB962C8B-B14F-4D97-AF65-F5344CB8AC3E}">
        <p14:creationId xmlns:p14="http://schemas.microsoft.com/office/powerpoint/2010/main" val="34750688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6685" y="301625"/>
            <a:ext cx="9751483" cy="1143000"/>
          </a:xfrm>
        </p:spPr>
        <p:txBody>
          <a:bodyPr/>
          <a:lstStyle/>
          <a:p>
            <a:r>
              <a:rPr lang="en-US"/>
              <a:t>Click to edit Master title style</a:t>
            </a:r>
          </a:p>
        </p:txBody>
      </p:sp>
      <p:sp>
        <p:nvSpPr>
          <p:cNvPr id="3" name="Table Placeholder 2"/>
          <p:cNvSpPr>
            <a:spLocks noGrp="1"/>
          </p:cNvSpPr>
          <p:nvPr>
            <p:ph type="tbl" idx="1"/>
          </p:nvPr>
        </p:nvSpPr>
        <p:spPr>
          <a:xfrm>
            <a:off x="1826685" y="1827213"/>
            <a:ext cx="9751483" cy="4114800"/>
          </a:xfrm>
        </p:spPr>
        <p:txBody>
          <a:bodyPr/>
          <a:lstStyle/>
          <a:p>
            <a:pPr lvl="0"/>
            <a:endParaRPr lang="en-US" noProof="0"/>
          </a:p>
        </p:txBody>
      </p:sp>
      <p:sp>
        <p:nvSpPr>
          <p:cNvPr id="4" name="Rectangle 8"/>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lgn="l" rtl="0" eaLnBrk="0" fontAlgn="base" hangingPunct="0">
              <a:spcBef>
                <a:spcPct val="0"/>
              </a:spcBef>
              <a:spcAft>
                <a:spcPct val="0"/>
              </a:spcAft>
              <a:defRPr/>
            </a:pPr>
            <a:endParaRPr lang="en-US">
              <a:solidFill>
                <a:srgbClr val="40458C"/>
              </a:solidFill>
              <a:latin typeface="Verdana" pitchFamily="34" charset="0"/>
            </a:endParaRPr>
          </a:p>
        </p:txBody>
      </p:sp>
      <p:sp>
        <p:nvSpPr>
          <p:cNvPr id="5" name="Rectangle 9"/>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lgn="l" rtl="0" eaLnBrk="0" fontAlgn="base" hangingPunct="0">
              <a:spcBef>
                <a:spcPct val="0"/>
              </a:spcBef>
              <a:spcAft>
                <a:spcPct val="0"/>
              </a:spcAft>
              <a:defRPr/>
            </a:pPr>
            <a:r>
              <a:rPr lang="he-IL">
                <a:solidFill>
                  <a:srgbClr val="40458C"/>
                </a:solidFill>
                <a:latin typeface="Verdana" pitchFamily="34" charset="0"/>
              </a:rPr>
              <a:t>תרמודינמקה 1</a:t>
            </a:r>
            <a:endParaRPr lang="en-US">
              <a:solidFill>
                <a:srgbClr val="40458C"/>
              </a:solidFill>
              <a:latin typeface="Verdana" pitchFamily="34" charset="0"/>
            </a:endParaRPr>
          </a:p>
        </p:txBody>
      </p:sp>
      <p:sp>
        <p:nvSpPr>
          <p:cNvPr id="6" name="Rectangle 10"/>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lgn="l" rtl="0" eaLnBrk="0" fontAlgn="base" hangingPunct="0">
              <a:spcBef>
                <a:spcPct val="0"/>
              </a:spcBef>
              <a:spcAft>
                <a:spcPct val="0"/>
              </a:spcAft>
              <a:defRPr/>
            </a:pPr>
            <a:fld id="{A3D9EFC5-25D4-4C9C-B6D3-EA1E9EA23C01}" type="slidenum">
              <a:rPr lang="en-US">
                <a:solidFill>
                  <a:srgbClr val="40458C"/>
                </a:solidFill>
                <a:latin typeface="Verdana" pitchFamily="34" charset="0"/>
              </a:rPr>
              <a:pPr algn="l" rtl="0" eaLnBrk="0" fontAlgn="base" hangingPunct="0">
                <a:spcBef>
                  <a:spcPct val="0"/>
                </a:spcBef>
                <a:spcAft>
                  <a:spcPct val="0"/>
                </a:spcAft>
                <a:defRPr/>
              </a:pPr>
              <a:t>‹#›</a:t>
            </a:fld>
            <a:endParaRPr lang="en-US">
              <a:solidFill>
                <a:srgbClr val="40458C"/>
              </a:solidFill>
              <a:latin typeface="Verdana" pitchFamily="34" charset="0"/>
            </a:endParaRPr>
          </a:p>
        </p:txBody>
      </p:sp>
    </p:spTree>
    <p:extLst>
      <p:ext uri="{BB962C8B-B14F-4D97-AF65-F5344CB8AC3E}">
        <p14:creationId xmlns:p14="http://schemas.microsoft.com/office/powerpoint/2010/main" val="3811964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501120" y="938234"/>
            <a:ext cx="2569934" cy="769441"/>
          </a:xfrm>
          <a:prstGeom prst="rect">
            <a:avLst/>
          </a:prstGeom>
          <a:noFill/>
          <a:ln>
            <a:noFill/>
          </a:ln>
          <a:effectLst/>
          <a:extLst>
            <a:ext uri="{909E8E84-426E-40DD-AFC4-6F175D3DCCD1}">
              <a14:hiddenFill xmlns:a14="http://schemas.microsoft.com/office/drawing/2010/main">
                <a:solidFill>
                  <a:srgbClr val="146430"/>
                </a:solidFill>
              </a14:hiddenFill>
            </a:ext>
            <a:ext uri="{91240B29-F687-4F45-9708-019B960494DF}">
              <a14:hiddenLine xmlns:a14="http://schemas.microsoft.com/office/drawing/2010/main" w="12700">
                <a:solidFill>
                  <a:srgbClr val="584F2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sz="2200" dirty="0">
                <a:solidFill>
                  <a:srgbClr val="C33A40"/>
                </a:solidFill>
              </a:rPr>
              <a:t>John W. Moore</a:t>
            </a:r>
          </a:p>
          <a:p>
            <a:pPr algn="l" rtl="0" eaLnBrk="0" fontAlgn="base" hangingPunct="0">
              <a:spcBef>
                <a:spcPct val="0"/>
              </a:spcBef>
              <a:spcAft>
                <a:spcPct val="0"/>
              </a:spcAft>
            </a:pPr>
            <a:r>
              <a:rPr lang="en-US" sz="2200" dirty="0">
                <a:solidFill>
                  <a:srgbClr val="C33A40"/>
                </a:solidFill>
              </a:rPr>
              <a:t>Conrad L. </a:t>
            </a:r>
            <a:r>
              <a:rPr lang="en-US" sz="2200" dirty="0" err="1">
                <a:solidFill>
                  <a:srgbClr val="C33A40"/>
                </a:solidFill>
              </a:rPr>
              <a:t>Stanitski</a:t>
            </a:r>
            <a:endParaRPr lang="en-US" sz="2200" dirty="0">
              <a:solidFill>
                <a:srgbClr val="C33A40"/>
              </a:solidFill>
            </a:endParaRPr>
          </a:p>
        </p:txBody>
      </p:sp>
      <p:sp>
        <p:nvSpPr>
          <p:cNvPr id="5" name="Rectangle 11"/>
          <p:cNvSpPr>
            <a:spLocks noGrp="1" noChangeArrowheads="1"/>
          </p:cNvSpPr>
          <p:nvPr userDrawn="1"/>
        </p:nvSpPr>
        <p:spPr bwMode="auto">
          <a:xfrm>
            <a:off x="101600" y="6019800"/>
            <a:ext cx="1198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rtl="0" eaLnBrk="0" fontAlgn="base" hangingPunct="0">
              <a:spcBef>
                <a:spcPct val="0"/>
              </a:spcBef>
              <a:spcAft>
                <a:spcPct val="0"/>
              </a:spcAft>
            </a:pPr>
            <a:r>
              <a:rPr lang="en-US" sz="1800" i="1" dirty="0">
                <a:solidFill>
                  <a:srgbClr val="000000"/>
                </a:solidFill>
              </a:rPr>
              <a:t>Stephen C. Foster • Mississippi State University</a:t>
            </a:r>
          </a:p>
        </p:txBody>
      </p:sp>
      <p:sp>
        <p:nvSpPr>
          <p:cNvPr id="7" name="Rectangle 2"/>
          <p:cNvSpPr>
            <a:spLocks noGrp="1" noChangeArrowheads="1"/>
          </p:cNvSpPr>
          <p:nvPr>
            <p:ph type="ctrTitle"/>
          </p:nvPr>
        </p:nvSpPr>
        <p:spPr>
          <a:xfrm>
            <a:off x="914400" y="3124200"/>
            <a:ext cx="10363200" cy="1143000"/>
          </a:xfrm>
        </p:spPr>
        <p:txBody>
          <a:bodyPr/>
          <a:lstStyle>
            <a:lvl1pPr algn="ctr">
              <a:defRPr sz="4400" b="0">
                <a:solidFill>
                  <a:schemeClr val="tx1"/>
                </a:solidFill>
                <a:latin typeface="Arial" pitchFamily="34" charset="0"/>
                <a:cs typeface="Arial" pitchFamily="34" charset="0"/>
              </a:defRPr>
            </a:lvl1pPr>
          </a:lstStyle>
          <a:p>
            <a:pPr lvl="0"/>
            <a:r>
              <a:rPr lang="en-US" noProof="0" dirty="0"/>
              <a:t>Click to edit Master title style</a:t>
            </a:r>
          </a:p>
        </p:txBody>
      </p:sp>
      <p:sp>
        <p:nvSpPr>
          <p:cNvPr id="8" name="Rectangle 3"/>
          <p:cNvSpPr>
            <a:spLocks noGrp="1" noChangeArrowheads="1"/>
          </p:cNvSpPr>
          <p:nvPr>
            <p:ph type="subTitle" idx="1"/>
          </p:nvPr>
        </p:nvSpPr>
        <p:spPr>
          <a:xfrm>
            <a:off x="1828800" y="4876800"/>
            <a:ext cx="8534400" cy="762000"/>
          </a:xfrm>
        </p:spPr>
        <p:txBody>
          <a:bodyPr/>
          <a:lstStyle>
            <a:lvl1pPr marL="0" indent="0" algn="ctr">
              <a:defRPr/>
            </a:lvl1pPr>
          </a:lstStyle>
          <a:p>
            <a:pPr lvl="0"/>
            <a:r>
              <a:rPr lang="en-US" noProof="0" dirty="0"/>
              <a:t>Click to edit Master subtitle style</a:t>
            </a:r>
          </a:p>
        </p:txBody>
      </p:sp>
      <p:sp>
        <p:nvSpPr>
          <p:cNvPr id="9" name="Rectangle 14">
            <a:hlinkClick r:id="rId2"/>
          </p:cNvPr>
          <p:cNvSpPr>
            <a:spLocks noChangeArrowheads="1"/>
          </p:cNvSpPr>
          <p:nvPr userDrawn="1"/>
        </p:nvSpPr>
        <p:spPr bwMode="auto">
          <a:xfrm>
            <a:off x="4177081" y="2392384"/>
            <a:ext cx="361990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0" eaLnBrk="0" fontAlgn="base" hangingPunct="0">
              <a:spcBef>
                <a:spcPct val="0"/>
              </a:spcBef>
              <a:spcAft>
                <a:spcPct val="0"/>
              </a:spcAft>
            </a:pPr>
            <a:r>
              <a:rPr lang="en-US" sz="1200" b="1" dirty="0">
                <a:solidFill>
                  <a:srgbClr val="000000"/>
                </a:solidFill>
              </a:rPr>
              <a:t>http://academic.cengage.com/chemistry/moore</a:t>
            </a:r>
          </a:p>
        </p:txBody>
      </p:sp>
      <p:pic>
        <p:nvPicPr>
          <p:cNvPr id="10" name="Picture 9" descr="screenshot_432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828" y="150067"/>
            <a:ext cx="2927409" cy="2937574"/>
          </a:xfrm>
          <a:prstGeom prst="rect">
            <a:avLst/>
          </a:prstGeom>
        </p:spPr>
      </p:pic>
      <p:grpSp>
        <p:nvGrpSpPr>
          <p:cNvPr id="11" name="Group 10"/>
          <p:cNvGrpSpPr/>
          <p:nvPr userDrawn="1"/>
        </p:nvGrpSpPr>
        <p:grpSpPr>
          <a:xfrm>
            <a:off x="9219607" y="0"/>
            <a:ext cx="3022372" cy="908373"/>
            <a:chOff x="6914704" y="0"/>
            <a:chExt cx="2266779" cy="908373"/>
          </a:xfrm>
        </p:grpSpPr>
        <p:sp>
          <p:nvSpPr>
            <p:cNvPr id="12" name="Rectangle 11"/>
            <p:cNvSpPr/>
            <p:nvPr userDrawn="1"/>
          </p:nvSpPr>
          <p:spPr bwMode="auto">
            <a:xfrm>
              <a:off x="6914704" y="0"/>
              <a:ext cx="2266779" cy="908373"/>
            </a:xfrm>
            <a:prstGeom prst="rect">
              <a:avLst/>
            </a:prstGeom>
            <a:solidFill>
              <a:schemeClr val="bg1"/>
            </a:solidFill>
            <a:ln>
              <a:solidFill>
                <a:schemeClr val="bg1">
                  <a:lumMod val="65000"/>
                </a:schemeClr>
              </a:solidFill>
            </a:ln>
            <a:effectLst/>
          </p:spPr>
          <p:txBody>
            <a:bodyPr lIns="90487" tIns="44450" rIns="90487" bIns="44450" rtlCol="0" anchor="ctr"/>
            <a:lstStyle/>
            <a:p>
              <a:pPr marL="461963" indent="-461963" algn="l" rtl="0" fontAlgn="base">
                <a:spcBef>
                  <a:spcPct val="20000"/>
                </a:spcBef>
                <a:spcAft>
                  <a:spcPct val="0"/>
                </a:spcAft>
                <a:buFont typeface="Arial" charset="0"/>
                <a:buNone/>
              </a:pPr>
              <a:endParaRPr lang="en-US" sz="2800" dirty="0">
                <a:solidFill>
                  <a:srgbClr val="000000"/>
                </a:solidFill>
              </a:endParaRPr>
            </a:p>
          </p:txBody>
        </p:sp>
        <p:pic>
          <p:nvPicPr>
            <p:cNvPr id="13" name="Picture 12" descr="image0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7035" y="126170"/>
              <a:ext cx="2038350" cy="695325"/>
            </a:xfrm>
            <a:prstGeom prst="rect">
              <a:avLst/>
            </a:prstGeom>
          </p:spPr>
        </p:pic>
      </p:grpSp>
    </p:spTree>
    <p:extLst>
      <p:ext uri="{BB962C8B-B14F-4D97-AF65-F5344CB8AC3E}">
        <p14:creationId xmlns:p14="http://schemas.microsoft.com/office/powerpoint/2010/main" val="2168793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Cambria" pitchFamily="18" charset="0"/>
              </a:defRPr>
            </a:lvl1pPr>
          </a:lstStyle>
          <a:p>
            <a:r>
              <a:rPr lang="en-US" dirty="0"/>
              <a:t>Click to edit Master title style</a:t>
            </a:r>
          </a:p>
        </p:txBody>
      </p:sp>
      <p:sp>
        <p:nvSpPr>
          <p:cNvPr id="3" name="Content Placeholder 2"/>
          <p:cNvSpPr>
            <a:spLocks noGrp="1"/>
          </p:cNvSpPr>
          <p:nvPr>
            <p:ph idx="1"/>
          </p:nvPr>
        </p:nvSpPr>
        <p:spPr>
          <a:xfrm>
            <a:off x="203200" y="1066800"/>
            <a:ext cx="11988800" cy="55882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43350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97642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738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4" y="273050"/>
            <a:ext cx="9531727" cy="62122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086295"/>
            <a:ext cx="6815667" cy="50398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296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he-IL"/>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r>
              <a:rPr lang="he-IL"/>
              <a:t>תרמודינמקה 1</a:t>
            </a:r>
          </a:p>
        </p:txBody>
      </p:sp>
      <p:sp>
        <p:nvSpPr>
          <p:cNvPr id="9" name="Slide Number Placeholder 8"/>
          <p:cNvSpPr>
            <a:spLocks noGrp="1"/>
          </p:cNvSpPr>
          <p:nvPr>
            <p:ph type="sldNum" sz="quarter" idx="12"/>
          </p:nvPr>
        </p:nvSpPr>
        <p:spPr/>
        <p:txBody>
          <a:bodyPr/>
          <a:lstStyle/>
          <a:p>
            <a:fld id="{16B33EC3-E221-46CC-B30D-40EEDFEA5ACF}" type="slidenum">
              <a:rPr lang="he-IL" smtClean="0"/>
              <a:t>‹#›</a:t>
            </a:fld>
            <a:endParaRPr lang="he-IL"/>
          </a:p>
        </p:txBody>
      </p:sp>
    </p:spTree>
    <p:extLst>
      <p:ext uri="{BB962C8B-B14F-4D97-AF65-F5344CB8AC3E}">
        <p14:creationId xmlns:p14="http://schemas.microsoft.com/office/powerpoint/2010/main" val="130327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48430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36431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517" y="76200"/>
            <a:ext cx="3020483"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65" y="76200"/>
            <a:ext cx="886036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3172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2685" y="1095375"/>
            <a:ext cx="5712883" cy="561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8767" y="1095375"/>
            <a:ext cx="5715000" cy="561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7699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1" y="0"/>
            <a:ext cx="12236451" cy="6858000"/>
          </a:xfrm>
          <a:prstGeom prst="rect">
            <a:avLst/>
          </a:prstGeom>
          <a:solidFill>
            <a:srgbClr val="DDDDDD"/>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solidFill>
                <a:srgbClr val="990000"/>
              </a:solidFill>
            </a:endParaRPr>
          </a:p>
        </p:txBody>
      </p:sp>
      <p:sp>
        <p:nvSpPr>
          <p:cNvPr id="4" name="Rectangle 12"/>
          <p:cNvSpPr>
            <a:spLocks noChangeArrowheads="1"/>
          </p:cNvSpPr>
          <p:nvPr userDrawn="1"/>
        </p:nvSpPr>
        <p:spPr bwMode="auto">
          <a:xfrm>
            <a:off x="1" y="4"/>
            <a:ext cx="12236451" cy="938213"/>
          </a:xfrm>
          <a:prstGeom prst="rect">
            <a:avLst/>
          </a:prstGeom>
          <a:solidFill>
            <a:srgbClr val="6690AB"/>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p>
        </p:txBody>
      </p:sp>
      <p:sp>
        <p:nvSpPr>
          <p:cNvPr id="5" name="Rectangle 1034"/>
          <p:cNvSpPr>
            <a:spLocks noChangeArrowheads="1"/>
          </p:cNvSpPr>
          <p:nvPr userDrawn="1"/>
        </p:nvSpPr>
        <p:spPr bwMode="auto">
          <a:xfrm>
            <a:off x="3517914" y="1066821"/>
            <a:ext cx="28775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l" rtl="0" eaLnBrk="0" fontAlgn="base" hangingPunct="0">
              <a:spcBef>
                <a:spcPct val="0"/>
              </a:spcBef>
              <a:spcAft>
                <a:spcPct val="0"/>
              </a:spcAft>
              <a:defRPr/>
            </a:pPr>
            <a:r>
              <a:rPr lang="en-US" altLang="en-US" sz="2400" b="0" i="0" dirty="0">
                <a:solidFill>
                  <a:srgbClr val="990000"/>
                </a:solidFill>
                <a:latin typeface="Arial" panose="020B0604020202020204" pitchFamily="34" charset="0"/>
              </a:rPr>
              <a:t>William L Masterton</a:t>
            </a:r>
          </a:p>
          <a:p>
            <a:pPr algn="l" rtl="0" eaLnBrk="0" fontAlgn="base" hangingPunct="0">
              <a:spcBef>
                <a:spcPct val="0"/>
              </a:spcBef>
              <a:spcAft>
                <a:spcPct val="0"/>
              </a:spcAft>
              <a:defRPr/>
            </a:pPr>
            <a:r>
              <a:rPr lang="en-US" altLang="en-US" sz="2400" b="0" i="0" dirty="0">
                <a:solidFill>
                  <a:srgbClr val="990000"/>
                </a:solidFill>
                <a:latin typeface="Arial" panose="020B0604020202020204" pitchFamily="34" charset="0"/>
              </a:rPr>
              <a:t>Cecile N. Hurley</a:t>
            </a:r>
          </a:p>
        </p:txBody>
      </p:sp>
      <p:sp>
        <p:nvSpPr>
          <p:cNvPr id="7" name="Rectangle 1038"/>
          <p:cNvSpPr>
            <a:spLocks noGrp="1" noChangeArrowheads="1"/>
          </p:cNvSpPr>
          <p:nvPr userDrawn="1"/>
        </p:nvSpPr>
        <p:spPr bwMode="auto">
          <a:xfrm>
            <a:off x="1748367" y="6019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000" b="0" dirty="0">
              <a:solidFill>
                <a:srgbClr val="2F3F99"/>
              </a:solidFill>
              <a:latin typeface="Arial" panose="020B0604020202020204" pitchFamily="34" charset="0"/>
              <a:ea typeface="ＭＳ Ｐゴシック" panose="020B0600070205080204" pitchFamily="34" charset="-128"/>
            </a:endParaRPr>
          </a:p>
        </p:txBody>
      </p:sp>
      <p:sp>
        <p:nvSpPr>
          <p:cNvPr id="296975" name="Rectangle 1039"/>
          <p:cNvSpPr>
            <a:spLocks noGrp="1" noChangeArrowheads="1"/>
          </p:cNvSpPr>
          <p:nvPr>
            <p:ph type="ctrTitle"/>
          </p:nvPr>
        </p:nvSpPr>
        <p:spPr>
          <a:xfrm>
            <a:off x="345032" y="3200400"/>
            <a:ext cx="11550649" cy="1143000"/>
          </a:xfrm>
        </p:spPr>
        <p:txBody>
          <a:bodyPr/>
          <a:lstStyle>
            <a:lvl1pPr algn="ctr">
              <a:defRPr>
                <a:solidFill>
                  <a:srgbClr val="990000"/>
                </a:solidFill>
              </a:defRPr>
            </a:lvl1pPr>
          </a:lstStyle>
          <a:p>
            <a:r>
              <a:rPr lang="en-US" dirty="0"/>
              <a:t>Chapter 1</a:t>
            </a:r>
            <a:br>
              <a:rPr lang="en-US" dirty="0"/>
            </a:br>
            <a:r>
              <a:rPr lang="en-US" dirty="0"/>
              <a:t> Matter and Measurements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244" y="62484"/>
            <a:ext cx="3106101" cy="2980944"/>
          </a:xfrm>
          <a:prstGeom prst="rect">
            <a:avLst/>
          </a:prstGeom>
        </p:spPr>
      </p:pic>
    </p:spTree>
    <p:extLst>
      <p:ext uri="{BB962C8B-B14F-4D97-AF65-F5344CB8AC3E}">
        <p14:creationId xmlns:p14="http://schemas.microsoft.com/office/powerpoint/2010/main" val="861538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950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523828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2781" y="1008063"/>
            <a:ext cx="5831417" cy="569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7384" y="1008063"/>
            <a:ext cx="5831416" cy="569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28015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54040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392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r>
              <a:rPr lang="he-IL"/>
              <a:t>תרמודינמקה 1</a:t>
            </a:r>
          </a:p>
        </p:txBody>
      </p:sp>
      <p:sp>
        <p:nvSpPr>
          <p:cNvPr id="5" name="Slide Number Placeholder 4"/>
          <p:cNvSpPr>
            <a:spLocks noGrp="1"/>
          </p:cNvSpPr>
          <p:nvPr>
            <p:ph type="sldNum" sz="quarter" idx="12"/>
          </p:nvPr>
        </p:nvSpPr>
        <p:spPr/>
        <p:txBody>
          <a:bodyPr/>
          <a:lstStyle/>
          <a:p>
            <a:fld id="{16B33EC3-E221-46CC-B30D-40EEDFEA5ACF}" type="slidenum">
              <a:rPr lang="he-IL" smtClean="0"/>
              <a:t>‹#›</a:t>
            </a:fld>
            <a:endParaRPr lang="he-IL"/>
          </a:p>
        </p:txBody>
      </p:sp>
    </p:spTree>
    <p:extLst>
      <p:ext uri="{BB962C8B-B14F-4D97-AF65-F5344CB8AC3E}">
        <p14:creationId xmlns:p14="http://schemas.microsoft.com/office/powerpoint/2010/main" val="41217477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3998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09119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65802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1888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3365" y="161928"/>
            <a:ext cx="2965449" cy="6543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2767" y="161928"/>
            <a:ext cx="8697384" cy="654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524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9" y="161929"/>
            <a:ext cx="10814051" cy="676275"/>
          </a:xfrm>
        </p:spPr>
        <p:txBody>
          <a:bodyPr/>
          <a:lstStyle/>
          <a:p>
            <a:r>
              <a:rPr lang="en-US"/>
              <a:t>Click to edit Master title style</a:t>
            </a:r>
          </a:p>
        </p:txBody>
      </p:sp>
      <p:sp>
        <p:nvSpPr>
          <p:cNvPr id="3" name="Text Placeholder 2"/>
          <p:cNvSpPr>
            <a:spLocks noGrp="1"/>
          </p:cNvSpPr>
          <p:nvPr>
            <p:ph type="body" sz="half" idx="1"/>
          </p:nvPr>
        </p:nvSpPr>
        <p:spPr>
          <a:xfrm>
            <a:off x="122781" y="1008063"/>
            <a:ext cx="5831417"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57384" y="1008084"/>
            <a:ext cx="5831416" cy="277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57384" y="3932238"/>
            <a:ext cx="5831416" cy="2773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61164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69" y="161929"/>
            <a:ext cx="10814051" cy="676275"/>
          </a:xfrm>
        </p:spPr>
        <p:txBody>
          <a:bodyPr/>
          <a:lstStyle/>
          <a:p>
            <a:r>
              <a:rPr lang="en-US"/>
              <a:t>Click to edit Master title style</a:t>
            </a:r>
          </a:p>
        </p:txBody>
      </p:sp>
      <p:sp>
        <p:nvSpPr>
          <p:cNvPr id="3" name="Text Placeholder 2"/>
          <p:cNvSpPr>
            <a:spLocks noGrp="1"/>
          </p:cNvSpPr>
          <p:nvPr>
            <p:ph type="body" sz="half" idx="1"/>
          </p:nvPr>
        </p:nvSpPr>
        <p:spPr>
          <a:xfrm>
            <a:off x="122781" y="1008063"/>
            <a:ext cx="5831417"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7384" y="1008063"/>
            <a:ext cx="5831416"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8003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04000" y="762021"/>
            <a:ext cx="4978400" cy="3657599"/>
          </a:xfrm>
        </p:spPr>
        <p:txBody>
          <a:bodyPr/>
          <a:lstStyle/>
          <a:p>
            <a:r>
              <a:rPr lang="en-US"/>
              <a:t>Click to edit Master title style</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252B6D4-345A-4622-A26A-16172E782B7B}" type="slidenum">
              <a:rPr lang="en-US" altLang="en-US">
                <a:solidFill>
                  <a:srgbClr val="000000"/>
                </a:solidFill>
              </a:rPr>
              <a:pPr>
                <a:defRPr/>
              </a:pPr>
              <a:t>‹#›</a:t>
            </a:fld>
            <a:endParaRPr lang="en-US" altLang="en-US">
              <a:solidFill>
                <a:srgbClr val="000000"/>
              </a:solidFill>
            </a:endParaRPr>
          </a:p>
        </p:txBody>
      </p:sp>
      <p:pic>
        <p:nvPicPr>
          <p:cNvPr id="6" name="Picture 5" descr="C:\Users\EWoods\Documents\Books in Production\Ebbing 11e 9781305580343\Covers\9781305580343.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3" y="381021"/>
            <a:ext cx="6184900" cy="5934075"/>
          </a:xfrm>
          <a:prstGeom prst="rect">
            <a:avLst/>
          </a:prstGeom>
          <a:noFill/>
          <a:ln>
            <a:noFill/>
          </a:ln>
        </p:spPr>
      </p:pic>
      <p:sp>
        <p:nvSpPr>
          <p:cNvPr id="7" name="Rectangle 7"/>
          <p:cNvSpPr txBox="1">
            <a:spLocks noChangeArrowheads="1"/>
          </p:cNvSpPr>
          <p:nvPr userDrawn="1"/>
        </p:nvSpPr>
        <p:spPr bwMode="auto">
          <a:xfrm>
            <a:off x="-5348" y="6458869"/>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sz="1000" dirty="0">
                <a:solidFill>
                  <a:srgbClr val="000000"/>
                </a:solidFill>
              </a:rPr>
              <a:t>©2017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8695286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xfrm>
            <a:off x="8737600" y="6553221"/>
            <a:ext cx="2844800" cy="244475"/>
          </a:xfrm>
          <a:ln/>
        </p:spPr>
        <p:txBody>
          <a:bodyPr/>
          <a:lstStyle>
            <a:lvl1pPr>
              <a:defRPr/>
            </a:lvl1pPr>
          </a:lstStyle>
          <a:p>
            <a:pPr>
              <a:defRPr/>
            </a:pPr>
            <a:r>
              <a:rPr lang="en-US" altLang="en-US">
                <a:solidFill>
                  <a:srgbClr val="000000"/>
                </a:solidFill>
              </a:rPr>
              <a:t>1 | </a:t>
            </a:r>
            <a:fld id="{8A009EDF-87CB-4427-9734-9980D6C5FE8E}"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30747135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D5EAC67A-1EE0-4D73-9AA4-0CB9480BC67C}"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695153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r>
              <a:rPr lang="he-IL"/>
              <a:t>תרמודינמקה 1</a:t>
            </a:r>
          </a:p>
        </p:txBody>
      </p:sp>
      <p:sp>
        <p:nvSpPr>
          <p:cNvPr id="4" name="Slide Number Placeholder 3"/>
          <p:cNvSpPr>
            <a:spLocks noGrp="1"/>
          </p:cNvSpPr>
          <p:nvPr>
            <p:ph type="sldNum" sz="quarter" idx="12"/>
          </p:nvPr>
        </p:nvSpPr>
        <p:spPr/>
        <p:txBody>
          <a:bodyPr/>
          <a:lstStyle/>
          <a:p>
            <a:fld id="{16B33EC3-E221-46CC-B30D-40EEDFEA5ACF}" type="slidenum">
              <a:rPr lang="he-IL" smtClean="0"/>
              <a:t>‹#›</a:t>
            </a:fld>
            <a:endParaRPr lang="he-IL"/>
          </a:p>
        </p:txBody>
      </p:sp>
    </p:spTree>
    <p:extLst>
      <p:ext uri="{BB962C8B-B14F-4D97-AF65-F5344CB8AC3E}">
        <p14:creationId xmlns:p14="http://schemas.microsoft.com/office/powerpoint/2010/main" val="12907070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45DCDFD8-22BA-45FC-9CDD-B111DA8D0345}"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2856235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8F469DD-EC24-4F98-B4EC-8634CF796D09}"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4149173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BB9AE76-BC0D-4BEC-AFB6-C2AB3E85B652}"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1562033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he-IL">
                <a:solidFill>
                  <a:srgbClr val="000000"/>
                </a:solidFill>
              </a:rPr>
              <a:t>תרמודינמקה 1</a:t>
            </a:r>
            <a:endParaRPr lang="en-US" dirty="0">
              <a:solidFill>
                <a:srgbClr val="000000"/>
              </a:solidFill>
            </a:endParaRP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1 | </a:t>
            </a:r>
            <a:fld id="{D2F0CFE6-CC64-4AD9-ADDA-E0C16E9B8EAA}" type="slidenum">
              <a:rPr lang="en-US" altLang="en-US">
                <a:solidFill>
                  <a:srgbClr val="000000"/>
                </a:solidFill>
              </a:rPr>
              <a:pPr>
                <a:defRPr/>
              </a:pPr>
              <a:t>‹#›</a:t>
            </a:fld>
            <a:endParaRPr lang="en-US" altLang="en-US">
              <a:solidFill>
                <a:srgbClr val="000000"/>
              </a:solidFill>
            </a:endParaRPr>
          </a:p>
        </p:txBody>
      </p:sp>
      <p:sp>
        <p:nvSpPr>
          <p:cNvPr id="5" name="Rectangle 3"/>
          <p:cNvSpPr>
            <a:spLocks noGrp="1" noChangeArrowheads="1"/>
          </p:cNvSpPr>
          <p:nvPr>
            <p:ph idx="1"/>
          </p:nvPr>
        </p:nvSpPr>
        <p:spPr bwMode="auto">
          <a:xfrm>
            <a:off x="609600" y="762005"/>
            <a:ext cx="109728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Tree>
    <p:extLst>
      <p:ext uri="{BB962C8B-B14F-4D97-AF65-F5344CB8AC3E}">
        <p14:creationId xmlns:p14="http://schemas.microsoft.com/office/powerpoint/2010/main" val="37937210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FDAD441B-C1A8-44EA-A8B5-BDF351C4C6B6}" type="slidenum">
              <a:rPr lang="en-US" altLang="en-US">
                <a:solidFill>
                  <a:srgbClr val="000000"/>
                </a:solidFill>
              </a:rPr>
              <a:pPr>
                <a:defRPr/>
              </a:pPr>
              <a:t>‹#›</a:t>
            </a:fld>
            <a:endParaRPr lang="en-US" altLang="en-US">
              <a:solidFill>
                <a:srgbClr val="000000"/>
              </a:solidFill>
            </a:endParaRPr>
          </a:p>
        </p:txBody>
      </p:sp>
      <p:sp>
        <p:nvSpPr>
          <p:cNvPr id="4"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8068694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33942C7C-E13D-4BE2-8D9E-C1D115BC0031}"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7239062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5AA8894C-7353-4680-B5E5-4BF2B8773540}"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2802079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EA80F64A-EC0D-46AF-9923-59BFE6DA85BD}"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26782122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2C46BEE4-D2B2-4FAF-AB41-EEA01301D32B}"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13140262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quarter" idx="1"/>
          </p:nvPr>
        </p:nvSpPr>
        <p:spPr>
          <a:xfrm>
            <a:off x="609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36710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36710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2CC5D7-F907-4F5C-8BCE-650DCAAE7896}" type="slidenum">
              <a:rPr lang="en-US" altLang="en-US">
                <a:solidFill>
                  <a:srgbClr val="000000"/>
                </a:solidFill>
              </a:rPr>
              <a:pPr>
                <a:defRPr/>
              </a:pPr>
              <a:t>‹#›</a:t>
            </a:fld>
            <a:endParaRPr lang="en-US" altLang="en-US">
              <a:solidFill>
                <a:srgbClr val="000000"/>
              </a:solidFill>
            </a:endParaRPr>
          </a:p>
        </p:txBody>
      </p:sp>
      <p:sp>
        <p:nvSpPr>
          <p:cNvPr id="9" name="Rectangle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185186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p:cNvSpPr>
            <a:spLocks noGrp="1"/>
          </p:cNvSpPr>
          <p:nvPr>
            <p:ph idx="1"/>
          </p:nvPr>
        </p:nvSpPr>
        <p:spPr>
          <a:xfrm>
            <a:off x="5183188" y="9874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תרמודינמקה 1</a:t>
            </a:r>
          </a:p>
        </p:txBody>
      </p:sp>
      <p:sp>
        <p:nvSpPr>
          <p:cNvPr id="7" name="Slide Number Placeholder 6"/>
          <p:cNvSpPr>
            <a:spLocks noGrp="1"/>
          </p:cNvSpPr>
          <p:nvPr>
            <p:ph type="sldNum" sz="quarter" idx="12"/>
          </p:nvPr>
        </p:nvSpPr>
        <p:spPr/>
        <p:txBody>
          <a:bodyPr/>
          <a:lstStyle/>
          <a:p>
            <a:fld id="{16B33EC3-E221-46CC-B30D-40EEDFEA5ACF}" type="slidenum">
              <a:rPr lang="he-IL" smtClean="0"/>
              <a:t>‹#›</a:t>
            </a:fld>
            <a:endParaRPr lang="he-IL"/>
          </a:p>
        </p:txBody>
      </p:sp>
    </p:spTree>
    <p:extLst>
      <p:ext uri="{BB962C8B-B14F-4D97-AF65-F5344CB8AC3E}">
        <p14:creationId xmlns:p14="http://schemas.microsoft.com/office/powerpoint/2010/main" val="37189420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able Placeholder 2"/>
          <p:cNvSpPr>
            <a:spLocks noGrp="1"/>
          </p:cNvSpPr>
          <p:nvPr>
            <p:ph type="tbl" idx="1"/>
          </p:nvPr>
        </p:nvSpPr>
        <p:spPr>
          <a:xfrm>
            <a:off x="1828800" y="457200"/>
            <a:ext cx="9753600" cy="2438400"/>
          </a:xfrm>
        </p:spPr>
        <p:txBody>
          <a:bodyPr/>
          <a:lstStyle/>
          <a:p>
            <a:pPr lvl="0"/>
            <a:endParaRPr lang="en-US" noProof="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AF11A1E6-0A8F-4866-B415-7E8901319809}" type="slidenum">
              <a:rPr lang="en-US" altLang="en-US">
                <a:solidFill>
                  <a:srgbClr val="000000"/>
                </a:solidFill>
              </a:rPr>
              <a:pPr>
                <a:defRPr/>
              </a:pPr>
              <a:t>‹#›</a:t>
            </a:fld>
            <a:endParaRPr lang="en-US" altLang="en-US">
              <a:solidFill>
                <a:srgbClr val="000000"/>
              </a:solidFill>
            </a:endParaRPr>
          </a:p>
        </p:txBody>
      </p:sp>
      <p:sp>
        <p:nvSpPr>
          <p:cNvPr id="6"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29509784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5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1D7718CA-99DF-41C0-A816-E656EC036A26}" type="slidenum">
              <a:rPr lang="en-US" altLang="en-US">
                <a:solidFill>
                  <a:srgbClr val="000000"/>
                </a:solidFill>
              </a:rPr>
              <a:pPr>
                <a:defRPr/>
              </a:pPr>
              <a:t>‹#›</a:t>
            </a:fld>
            <a:endParaRPr lang="en-US" altLang="en-US">
              <a:solidFill>
                <a:srgbClr val="000000"/>
              </a:solidFill>
            </a:endParaRPr>
          </a:p>
        </p:txBody>
      </p:sp>
      <p:sp>
        <p:nvSpPr>
          <p:cNvPr id="5"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34106944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2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45722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825CC0E7-6071-40B8-AD2D-9B4C43FA8BCF}" type="slidenum">
              <a:rPr lang="en-US" altLang="en-US">
                <a:solidFill>
                  <a:srgbClr val="000000"/>
                </a:solidFill>
              </a:rPr>
              <a:pPr>
                <a:defRPr/>
              </a:pPr>
              <a:t>‹#›</a:t>
            </a:fld>
            <a:endParaRPr lang="en-US" altLang="en-US">
              <a:solidFill>
                <a:srgbClr val="000000"/>
              </a:solidFill>
            </a:endParaRPr>
          </a:p>
        </p:txBody>
      </p:sp>
      <p:sp>
        <p:nvSpPr>
          <p:cNvPr id="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29860036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09600" y="45722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10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B5F9C50-2BD7-4FC5-9323-4B474935C88D}"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18447989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457221"/>
            <a:ext cx="5384800" cy="5668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457200"/>
            <a:ext cx="5384800" cy="275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367109"/>
            <a:ext cx="5384800" cy="275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1 | </a:t>
            </a:r>
            <a:fld id="{72D092C8-A20F-48A8-8896-9DB7A9F831C0}" type="slidenum">
              <a:rPr lang="en-US" altLang="en-US">
                <a:solidFill>
                  <a:srgbClr val="000000"/>
                </a:solidFill>
              </a:rPr>
              <a:pPr>
                <a:defRPr/>
              </a:pPr>
              <a:t>‹#›</a:t>
            </a:fld>
            <a:endParaRPr lang="en-US" altLang="en-US">
              <a:solidFill>
                <a:srgbClr val="000000"/>
              </a:solidFill>
            </a:endParaRPr>
          </a:p>
        </p:txBody>
      </p:sp>
      <p:sp>
        <p:nvSpPr>
          <p:cNvPr id="8" name="Footer Placeholder 7"/>
          <p:cNvSpPr>
            <a:spLocks noGrp="1" noChangeArrowheads="1"/>
          </p:cNvSpPr>
          <p:nvPr>
            <p:ph type="ftr" sz="quarter" idx="12"/>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he-IL">
                <a:solidFill>
                  <a:srgbClr val="000000"/>
                </a:solidFill>
              </a:rPr>
              <a:t>תרמודינמקה 1</a:t>
            </a:r>
            <a:endParaRPr lang="en-US" dirty="0">
              <a:solidFill>
                <a:srgbClr val="000000"/>
              </a:solidFill>
            </a:endParaRPr>
          </a:p>
        </p:txBody>
      </p:sp>
    </p:spTree>
    <p:extLst>
      <p:ext uri="{BB962C8B-B14F-4D97-AF65-F5344CB8AC3E}">
        <p14:creationId xmlns:p14="http://schemas.microsoft.com/office/powerpoint/2010/main" val="39219069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r>
              <a:rPr lang="he-IL">
                <a:solidFill>
                  <a:srgbClr val="000000"/>
                </a:solidFill>
              </a:rPr>
              <a:t>תרמודינמקה 1</a:t>
            </a:r>
            <a:endParaRPr lang="en-US">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2 | </a:t>
            </a:r>
            <a:fld id="{F5A18E5A-DB81-4AA5-8B30-1DB3118970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29361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9877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9299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9575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11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p:cNvSpPr>
            <a:spLocks noGrp="1"/>
          </p:cNvSpPr>
          <p:nvPr>
            <p:ph type="pic" idx="1"/>
          </p:nvPr>
        </p:nvSpPr>
        <p:spPr>
          <a:xfrm>
            <a:off x="5183188" y="9874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he-IL"/>
              <a:t>תרמודינמקה 1</a:t>
            </a:r>
          </a:p>
        </p:txBody>
      </p:sp>
      <p:sp>
        <p:nvSpPr>
          <p:cNvPr id="7" name="Slide Number Placeholder 6"/>
          <p:cNvSpPr>
            <a:spLocks noGrp="1"/>
          </p:cNvSpPr>
          <p:nvPr>
            <p:ph type="sldNum" sz="quarter" idx="12"/>
          </p:nvPr>
        </p:nvSpPr>
        <p:spPr/>
        <p:txBody>
          <a:bodyPr/>
          <a:lstStyle/>
          <a:p>
            <a:fld id="{16B33EC3-E221-46CC-B30D-40EEDFEA5ACF}" type="slidenum">
              <a:rPr lang="he-IL" smtClean="0"/>
              <a:t>‹#›</a:t>
            </a:fld>
            <a:endParaRPr lang="he-IL"/>
          </a:p>
        </p:txBody>
      </p:sp>
    </p:spTree>
    <p:extLst>
      <p:ext uri="{BB962C8B-B14F-4D97-AF65-F5344CB8AC3E}">
        <p14:creationId xmlns:p14="http://schemas.microsoft.com/office/powerpoint/2010/main" val="1299389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9977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2441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4991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362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0717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0916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0803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8461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6414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895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image" Target="../media/image7.jpeg"/><Relationship Id="rId2" Type="http://schemas.openxmlformats.org/officeDocument/2006/relationships/slideLayout" Target="../slideLayouts/slideLayout120.xml"/><Relationship Id="rId16" Type="http://schemas.openxmlformats.org/officeDocument/2006/relationships/theme" Target="../theme/theme1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theme" Target="../theme/theme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5.jpe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610600" y="635637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he-IL"/>
          </a:p>
        </p:txBody>
      </p:sp>
      <p:sp>
        <p:nvSpPr>
          <p:cNvPr id="5" name="Footer Placeholder 4"/>
          <p:cNvSpPr>
            <a:spLocks noGrp="1"/>
          </p:cNvSpPr>
          <p:nvPr>
            <p:ph type="ftr" sz="quarter" idx="3"/>
          </p:nvPr>
        </p:nvSpPr>
        <p:spPr>
          <a:xfrm>
            <a:off x="4038600" y="635637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he-IL"/>
              <a:t>תרמודינמקה 1</a:t>
            </a:r>
          </a:p>
        </p:txBody>
      </p:sp>
      <p:sp>
        <p:nvSpPr>
          <p:cNvPr id="6" name="Slide Number Placeholder 5"/>
          <p:cNvSpPr>
            <a:spLocks noGrp="1"/>
          </p:cNvSpPr>
          <p:nvPr>
            <p:ph type="sldNum" sz="quarter" idx="4"/>
          </p:nvPr>
        </p:nvSpPr>
        <p:spPr>
          <a:xfrm>
            <a:off x="838200" y="635637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B33EC3-E221-46CC-B30D-40EEDFEA5ACF}" type="slidenum">
              <a:rPr lang="he-IL" smtClean="0"/>
              <a:t>‹#›</a:t>
            </a:fld>
            <a:endParaRPr lang="he-IL"/>
          </a:p>
        </p:txBody>
      </p:sp>
    </p:spTree>
    <p:extLst>
      <p:ext uri="{BB962C8B-B14F-4D97-AF65-F5344CB8AC3E}">
        <p14:creationId xmlns:p14="http://schemas.microsoft.com/office/powerpoint/2010/main" val="298301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12192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600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B3A18B-6D2D-5241-AD19-E8BC5F3DA876}" type="slidenum">
              <a:rPr lang="en-US"/>
              <a:pPr>
                <a:defRPr/>
              </a:pPr>
              <a:t>‹#›</a:t>
            </a:fld>
            <a:endParaRPr lang="en-US"/>
          </a:p>
        </p:txBody>
      </p:sp>
      <p:grpSp>
        <p:nvGrpSpPr>
          <p:cNvPr id="1029" name="Group 15"/>
          <p:cNvGrpSpPr>
            <a:grpSpLocks/>
          </p:cNvGrpSpPr>
          <p:nvPr userDrawn="1"/>
        </p:nvGrpSpPr>
        <p:grpSpPr bwMode="auto">
          <a:xfrm>
            <a:off x="10363203" y="5486400"/>
            <a:ext cx="1644651" cy="1233488"/>
            <a:chOff x="4896" y="3456"/>
            <a:chExt cx="777" cy="777"/>
          </a:xfrm>
        </p:grpSpPr>
        <p:pic>
          <p:nvPicPr>
            <p:cNvPr id="1033" name="Picture 13" descr="Triangle--Gray"/>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896" y="3456"/>
              <a:ext cx="777"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2"/>
            <p:cNvSpPr>
              <a:spLocks noChangeArrowheads="1"/>
            </p:cNvSpPr>
            <p:nvPr userDrawn="1"/>
          </p:nvSpPr>
          <p:spPr bwMode="auto">
            <a:xfrm>
              <a:off x="4931" y="3769"/>
              <a:ext cx="740" cy="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1400" dirty="0"/>
                <a:t>Thermochemistry</a:t>
              </a:r>
            </a:p>
          </p:txBody>
        </p:sp>
      </p:grpSp>
      <p:sp>
        <p:nvSpPr>
          <p:cNvPr id="1031" name="Rectangle 17"/>
          <p:cNvSpPr>
            <a:spLocks noChangeArrowheads="1"/>
          </p:cNvSpPr>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r"/>
            <a:endParaRPr lang="en-US" sz="1400"/>
          </a:p>
        </p:txBody>
      </p:sp>
      <p:sp>
        <p:nvSpPr>
          <p:cNvPr id="14" name="Text Box 2"/>
          <p:cNvSpPr txBox="1">
            <a:spLocks noChangeArrowheads="1"/>
          </p:cNvSpPr>
          <p:nvPr userDrawn="1"/>
        </p:nvSpPr>
        <p:spPr bwMode="auto">
          <a:xfrm>
            <a:off x="486833" y="6580189"/>
            <a:ext cx="1097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1000" dirty="0">
                <a:solidFill>
                  <a:srgbClr val="73738C"/>
                </a:solidFill>
              </a:rPr>
              <a:t>© 2022 Pearson Education Ltd.</a:t>
            </a:r>
            <a:endParaRPr lang="en-US" sz="2400" b="1" dirty="0">
              <a:solidFill>
                <a:srgbClr val="73738C"/>
              </a:solidFill>
            </a:endParaRPr>
          </a:p>
        </p:txBody>
      </p:sp>
    </p:spTree>
    <p:extLst>
      <p:ext uri="{BB962C8B-B14F-4D97-AF65-F5344CB8AC3E}">
        <p14:creationId xmlns:p14="http://schemas.microsoft.com/office/powerpoint/2010/main" val="424454201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Lst>
  <p:transition spd="slow"/>
  <p:hf hdr="0" dt="0"/>
  <p:txStyles>
    <p:titleStyle>
      <a:lvl1pPr algn="ctr" rtl="0" eaLnBrk="0" fontAlgn="base" hangingPunct="0">
        <a:spcBef>
          <a:spcPct val="0"/>
        </a:spcBef>
        <a:spcAft>
          <a:spcPct val="0"/>
        </a:spcAft>
        <a:defRPr sz="3600">
          <a:solidFill>
            <a:schemeClr val="tx1"/>
          </a:solidFill>
          <a:latin typeface="+mj-lt"/>
          <a:ea typeface="+mj-ea"/>
          <a:cs typeface="ＭＳ Ｐゴシック" charset="0"/>
        </a:defRPr>
      </a:lvl1pPr>
      <a:lvl2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2pPr>
      <a:lvl3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3pPr>
      <a:lvl4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4pPr>
      <a:lvl5pPr algn="ctr" rtl="0" eaLnBrk="0" fontAlgn="base" hangingPunct="0">
        <a:spcBef>
          <a:spcPct val="0"/>
        </a:spcBef>
        <a:spcAft>
          <a:spcPct val="0"/>
        </a:spcAft>
        <a:defRPr sz="3600">
          <a:solidFill>
            <a:schemeClr val="tx1"/>
          </a:solidFill>
          <a:latin typeface="Arial" charset="0"/>
          <a:ea typeface="ＭＳ Ｐゴシック" pitchFamily="48" charset="-128"/>
          <a:cs typeface="ＭＳ Ｐゴシック" charset="0"/>
        </a:defRPr>
      </a:lvl5pPr>
      <a:lvl6pPr marL="457200" algn="ctr" rtl="0" fontAlgn="base">
        <a:spcBef>
          <a:spcPct val="0"/>
        </a:spcBef>
        <a:spcAft>
          <a:spcPct val="0"/>
        </a:spcAft>
        <a:defRPr sz="3600">
          <a:solidFill>
            <a:schemeClr val="tx1"/>
          </a:solidFill>
          <a:latin typeface="Arial" charset="0"/>
          <a:ea typeface="ＭＳ Ｐゴシック" pitchFamily="48" charset="-128"/>
        </a:defRPr>
      </a:lvl6pPr>
      <a:lvl7pPr marL="914400" algn="ctr" rtl="0" fontAlgn="base">
        <a:spcBef>
          <a:spcPct val="0"/>
        </a:spcBef>
        <a:spcAft>
          <a:spcPct val="0"/>
        </a:spcAft>
        <a:defRPr sz="3600">
          <a:solidFill>
            <a:schemeClr val="tx1"/>
          </a:solidFill>
          <a:latin typeface="Arial" charset="0"/>
          <a:ea typeface="ＭＳ Ｐゴシック" pitchFamily="48" charset="-128"/>
        </a:defRPr>
      </a:lvl7pPr>
      <a:lvl8pPr marL="1371600" algn="ctr" rtl="0" fontAlgn="base">
        <a:spcBef>
          <a:spcPct val="0"/>
        </a:spcBef>
        <a:spcAft>
          <a:spcPct val="0"/>
        </a:spcAft>
        <a:defRPr sz="3600">
          <a:solidFill>
            <a:schemeClr val="tx1"/>
          </a:solidFill>
          <a:latin typeface="Arial" charset="0"/>
          <a:ea typeface="ＭＳ Ｐゴシック" pitchFamily="48" charset="-128"/>
        </a:defRPr>
      </a:lvl8pPr>
      <a:lvl9pPr marL="1828800" algn="ctr" rtl="0" fontAlgn="base">
        <a:spcBef>
          <a:spcPct val="0"/>
        </a:spcBef>
        <a:spcAft>
          <a:spcPct val="0"/>
        </a:spcAft>
        <a:defRPr sz="3600">
          <a:solidFill>
            <a:schemeClr val="tx1"/>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תרמודינמקה 1</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2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943737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EEED0"/>
        </a:solidFill>
        <a:effectLst/>
      </p:bgPr>
    </p:bg>
    <p:spTree>
      <p:nvGrpSpPr>
        <p:cNvPr id="1" name=""/>
        <p:cNvGrpSpPr/>
        <p:nvPr/>
      </p:nvGrpSpPr>
      <p:grpSpPr>
        <a:xfrm>
          <a:off x="0" y="0"/>
          <a:ext cx="0" cy="0"/>
          <a:chOff x="0" y="0"/>
          <a:chExt cx="0" cy="0"/>
        </a:xfrm>
      </p:grpSpPr>
      <p:sp>
        <p:nvSpPr>
          <p:cNvPr id="68" name="Rectangle 67"/>
          <p:cNvSpPr/>
          <p:nvPr userDrawn="1"/>
        </p:nvSpPr>
        <p:spPr bwMode="auto">
          <a:xfrm>
            <a:off x="0" y="4762"/>
            <a:ext cx="12192000" cy="11303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rtl="0" fontAlgn="base">
              <a:spcBef>
                <a:spcPct val="0"/>
              </a:spcBef>
              <a:spcAft>
                <a:spcPct val="0"/>
              </a:spcAft>
            </a:pPr>
            <a:endParaRPr lang="en-US" sz="2400">
              <a:solidFill>
                <a:srgbClr val="40458C"/>
              </a:solidFill>
              <a:latin typeface="Tahoma" pitchFamily="34" charset="0"/>
            </a:endParaRPr>
          </a:p>
        </p:txBody>
      </p:sp>
      <p:sp>
        <p:nvSpPr>
          <p:cNvPr id="69" name="Rectangle 68"/>
          <p:cNvSpPr/>
          <p:nvPr userDrawn="1"/>
        </p:nvSpPr>
        <p:spPr bwMode="auto">
          <a:xfrm>
            <a:off x="0" y="0"/>
            <a:ext cx="203200" cy="1066800"/>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rtl="0" fontAlgn="base">
              <a:spcBef>
                <a:spcPct val="0"/>
              </a:spcBef>
              <a:spcAft>
                <a:spcPct val="0"/>
              </a:spcAft>
            </a:pPr>
            <a:endParaRPr lang="en-US" sz="2400">
              <a:solidFill>
                <a:srgbClr val="40458C"/>
              </a:solidFill>
              <a:latin typeface="Tahoma" pitchFamily="34" charset="0"/>
            </a:endParaRPr>
          </a:p>
        </p:txBody>
      </p:sp>
      <p:sp>
        <p:nvSpPr>
          <p:cNvPr id="70" name="Rectangle 69"/>
          <p:cNvSpPr/>
          <p:nvPr userDrawn="1"/>
        </p:nvSpPr>
        <p:spPr bwMode="auto">
          <a:xfrm>
            <a:off x="0" y="1143000"/>
            <a:ext cx="203200" cy="5715000"/>
          </a:xfrm>
          <a:prstGeom prst="rect">
            <a:avLst/>
          </a:prstGeom>
          <a:solidFill>
            <a:srgbClr val="26462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rtl="0" fontAlgn="base">
              <a:spcBef>
                <a:spcPct val="0"/>
              </a:spcBef>
              <a:spcAft>
                <a:spcPct val="0"/>
              </a:spcAft>
            </a:pPr>
            <a:endParaRPr lang="en-US" sz="2400">
              <a:solidFill>
                <a:srgbClr val="40458C"/>
              </a:solidFill>
              <a:latin typeface="Tahoma" pitchFamily="34" charset="0"/>
            </a:endParaRPr>
          </a:p>
        </p:txBody>
      </p:sp>
      <p:sp>
        <p:nvSpPr>
          <p:cNvPr id="7171" name="Rectangle 63"/>
          <p:cNvSpPr>
            <a:spLocks noGrp="1" noChangeArrowheads="1"/>
          </p:cNvSpPr>
          <p:nvPr>
            <p:ph type="title"/>
          </p:nvPr>
        </p:nvSpPr>
        <p:spPr bwMode="auto">
          <a:xfrm>
            <a:off x="812800" y="0"/>
            <a:ext cx="10363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7172" name="Rectangle 64" descr="Rectangle: Click to edit Master text styles&#10;Second level&#10;Third level&#10;Fourth level&#10;Fifth level"/>
          <p:cNvSpPr>
            <a:spLocks noGrp="1" noChangeArrowheads="1"/>
          </p:cNvSpPr>
          <p:nvPr>
            <p:ph type="body" idx="1"/>
          </p:nvPr>
        </p:nvSpPr>
        <p:spPr bwMode="auto">
          <a:xfrm>
            <a:off x="812800" y="1295400"/>
            <a:ext cx="10363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040691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hdr="0" dt="0"/>
  <p:txStyles>
    <p:titleStyle>
      <a:lvl1pPr algn="l" rtl="0" eaLnBrk="1" fontAlgn="base" hangingPunct="1">
        <a:spcBef>
          <a:spcPct val="0"/>
        </a:spcBef>
        <a:spcAft>
          <a:spcPct val="0"/>
        </a:spcAft>
        <a:defRPr sz="3600">
          <a:solidFill>
            <a:srgbClr val="000000"/>
          </a:solidFill>
          <a:latin typeface="Arial"/>
          <a:ea typeface="+mj-ea"/>
          <a:cs typeface="Arial"/>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rgbClr val="254620"/>
        </a:buClr>
        <a:buSzPct val="70000"/>
        <a:buFont typeface="Wingdings" charset="2"/>
        <a:buChar char="§"/>
        <a:defRPr sz="3200">
          <a:solidFill>
            <a:srgbClr val="000000"/>
          </a:solidFill>
          <a:latin typeface="Arial"/>
          <a:ea typeface="+mn-ea"/>
          <a:cs typeface="Arial"/>
        </a:defRPr>
      </a:lvl1pPr>
      <a:lvl2pPr marL="742950" indent="-285750" algn="l" rtl="0" eaLnBrk="1" fontAlgn="base" hangingPunct="1">
        <a:spcBef>
          <a:spcPct val="20000"/>
        </a:spcBef>
        <a:spcAft>
          <a:spcPct val="0"/>
        </a:spcAft>
        <a:buClr>
          <a:srgbClr val="254620"/>
        </a:buClr>
        <a:buSzPct val="70000"/>
        <a:buFont typeface="Wingdings" charset="2"/>
        <a:buChar char="§"/>
        <a:defRPr sz="2800">
          <a:solidFill>
            <a:srgbClr val="000000"/>
          </a:solidFill>
          <a:latin typeface="Arial"/>
          <a:cs typeface="Arial"/>
        </a:defRPr>
      </a:lvl2pPr>
      <a:lvl3pPr marL="1143000" indent="-228600" algn="l" rtl="0" eaLnBrk="1" fontAlgn="base" hangingPunct="1">
        <a:spcBef>
          <a:spcPct val="20000"/>
        </a:spcBef>
        <a:spcAft>
          <a:spcPct val="0"/>
        </a:spcAft>
        <a:buClr>
          <a:srgbClr val="254620"/>
        </a:buClr>
        <a:buSzPct val="70000"/>
        <a:buFont typeface="Wingdings" charset="2"/>
        <a:buChar char="§"/>
        <a:defRPr sz="2400">
          <a:solidFill>
            <a:srgbClr val="000000"/>
          </a:solidFill>
          <a:latin typeface="Arial"/>
          <a:cs typeface="Arial"/>
        </a:defRPr>
      </a:lvl3pPr>
      <a:lvl4pPr marL="1600200" indent="-228600" algn="l" rtl="0" eaLnBrk="1" fontAlgn="base" hangingPunct="1">
        <a:spcBef>
          <a:spcPct val="20000"/>
        </a:spcBef>
        <a:spcAft>
          <a:spcPct val="0"/>
        </a:spcAft>
        <a:buClr>
          <a:srgbClr val="254620"/>
        </a:buClr>
        <a:buSzPct val="70000"/>
        <a:buFont typeface="Wingdings" charset="2"/>
        <a:buChar char="§"/>
        <a:defRPr sz="2000">
          <a:solidFill>
            <a:srgbClr val="000000"/>
          </a:solidFill>
          <a:latin typeface="Arial"/>
          <a:cs typeface="Arial"/>
        </a:defRPr>
      </a:lvl4pPr>
      <a:lvl5pPr marL="2057400" indent="-228600" algn="l" rtl="0" eaLnBrk="1" fontAlgn="base" hangingPunct="1">
        <a:spcBef>
          <a:spcPct val="20000"/>
        </a:spcBef>
        <a:spcAft>
          <a:spcPct val="0"/>
        </a:spcAft>
        <a:buClr>
          <a:srgbClr val="254620"/>
        </a:buClr>
        <a:buSzPct val="70000"/>
        <a:buFont typeface="Wingdings" charset="2"/>
        <a:buChar char="§"/>
        <a:defRPr sz="2000">
          <a:solidFill>
            <a:srgbClr val="000000"/>
          </a:solidFill>
          <a:latin typeface="Arial"/>
          <a:cs typeface="Arial"/>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0" name="Rectangle 56"/>
          <p:cNvSpPr>
            <a:spLocks noChangeArrowheads="1"/>
          </p:cNvSpPr>
          <p:nvPr userDrawn="1"/>
        </p:nvSpPr>
        <p:spPr bwMode="auto">
          <a:xfrm>
            <a:off x="1" y="0"/>
            <a:ext cx="12236451" cy="6858000"/>
          </a:xfrm>
          <a:prstGeom prst="rect">
            <a:avLst/>
          </a:prstGeom>
          <a:solidFill>
            <a:srgbClr val="FFFFEF"/>
          </a:solidFill>
          <a:ln>
            <a:noFill/>
          </a:ln>
          <a:effec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9" name="Rectangle 55"/>
          <p:cNvSpPr>
            <a:spLocks noChangeArrowheads="1"/>
          </p:cNvSpPr>
          <p:nvPr userDrawn="1"/>
        </p:nvSpPr>
        <p:spPr bwMode="auto">
          <a:xfrm>
            <a:off x="3" y="2"/>
            <a:ext cx="12189884" cy="911225"/>
          </a:xfrm>
          <a:prstGeom prst="rect">
            <a:avLst/>
          </a:prstGeom>
          <a:solidFill>
            <a:srgbClr val="4BBD7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77" name="Rectangle 53"/>
          <p:cNvSpPr>
            <a:spLocks noChangeArrowheads="1"/>
          </p:cNvSpPr>
          <p:nvPr userDrawn="1"/>
        </p:nvSpPr>
        <p:spPr bwMode="auto">
          <a:xfrm>
            <a:off x="3" y="2"/>
            <a:ext cx="12189884" cy="911225"/>
          </a:xfrm>
          <a:prstGeom prst="rect">
            <a:avLst/>
          </a:prstGeom>
          <a:solidFill>
            <a:srgbClr val="194E9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eaLnBrk="0" fontAlgn="base" hangingPunct="0">
              <a:spcBef>
                <a:spcPct val="0"/>
              </a:spcBef>
              <a:spcAft>
                <a:spcPct val="0"/>
              </a:spcAft>
            </a:pPr>
            <a:endParaRPr lang="en-US" sz="4000" b="1" i="1">
              <a:solidFill>
                <a:srgbClr val="3333CC"/>
              </a:solidFill>
            </a:endParaRPr>
          </a:p>
        </p:txBody>
      </p:sp>
      <p:sp>
        <p:nvSpPr>
          <p:cNvPr id="1062" name="Rectangle 38"/>
          <p:cNvSpPr>
            <a:spLocks noGrp="1" noChangeArrowheads="1"/>
          </p:cNvSpPr>
          <p:nvPr>
            <p:ph type="title"/>
          </p:nvPr>
        </p:nvSpPr>
        <p:spPr bwMode="auto">
          <a:xfrm>
            <a:off x="107965" y="76200"/>
            <a:ext cx="11779249"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dirty="0"/>
              <a:t>Click to edit Master title style</a:t>
            </a:r>
          </a:p>
        </p:txBody>
      </p:sp>
      <p:sp>
        <p:nvSpPr>
          <p:cNvPr id="1063" name="Rectangle 39"/>
          <p:cNvSpPr>
            <a:spLocks noGrp="1" noChangeArrowheads="1"/>
          </p:cNvSpPr>
          <p:nvPr>
            <p:ph type="body" idx="1"/>
          </p:nvPr>
        </p:nvSpPr>
        <p:spPr bwMode="auto">
          <a:xfrm>
            <a:off x="203200" y="1066800"/>
            <a:ext cx="11988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373118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hdr="0" dt="0"/>
  <p:txStyles>
    <p:title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p:titleStyle>
    <p:body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1" y="0"/>
            <a:ext cx="12236451" cy="6858000"/>
          </a:xfrm>
          <a:prstGeom prst="rect">
            <a:avLst/>
          </a:prstGeom>
          <a:solidFill>
            <a:srgbClr val="DDDDDD"/>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p>
        </p:txBody>
      </p:sp>
      <p:sp>
        <p:nvSpPr>
          <p:cNvPr id="1027" name="Rectangle 12"/>
          <p:cNvSpPr>
            <a:spLocks noChangeArrowheads="1"/>
          </p:cNvSpPr>
          <p:nvPr userDrawn="1"/>
        </p:nvSpPr>
        <p:spPr bwMode="auto">
          <a:xfrm>
            <a:off x="1" y="0"/>
            <a:ext cx="12236451" cy="990600"/>
          </a:xfrm>
          <a:prstGeom prst="rect">
            <a:avLst/>
          </a:prstGeom>
          <a:solidFill>
            <a:srgbClr val="6690AB"/>
          </a:solidFill>
          <a:ln>
            <a:noFill/>
          </a:ln>
        </p:spPr>
        <p:txBody>
          <a:bodyPr wrap="none" anchor="ct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algn="ctr"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ctr" rtl="0" eaLnBrk="0" fontAlgn="base" hangingPunct="0">
              <a:spcBef>
                <a:spcPct val="0"/>
              </a:spcBef>
              <a:spcAft>
                <a:spcPct val="0"/>
              </a:spcAft>
              <a:defRPr/>
            </a:pPr>
            <a:endParaRPr lang="en-US" altLang="en-US" sz="2400"/>
          </a:p>
        </p:txBody>
      </p:sp>
      <p:sp>
        <p:nvSpPr>
          <p:cNvPr id="1028" name="Rectangle 2"/>
          <p:cNvSpPr>
            <a:spLocks noGrp="1" noChangeArrowheads="1"/>
          </p:cNvSpPr>
          <p:nvPr>
            <p:ph type="title"/>
          </p:nvPr>
        </p:nvSpPr>
        <p:spPr bwMode="auto">
          <a:xfrm>
            <a:off x="122769" y="161929"/>
            <a:ext cx="1081405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9" name="Rectangle 3"/>
          <p:cNvSpPr>
            <a:spLocks noGrp="1" noChangeArrowheads="1"/>
          </p:cNvSpPr>
          <p:nvPr>
            <p:ph type="body" idx="1"/>
          </p:nvPr>
        </p:nvSpPr>
        <p:spPr bwMode="auto">
          <a:xfrm>
            <a:off x="122781" y="990607"/>
            <a:ext cx="11866033" cy="56975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1" name="TextBox 1"/>
          <p:cNvSpPr txBox="1">
            <a:spLocks noChangeArrowheads="1"/>
          </p:cNvSpPr>
          <p:nvPr userDrawn="1"/>
        </p:nvSpPr>
        <p:spPr bwMode="auto">
          <a:xfrm>
            <a:off x="3352800" y="6505596"/>
            <a:ext cx="558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i="1">
                <a:solidFill>
                  <a:srgbClr val="FF0000"/>
                </a:solidFill>
                <a:latin typeface="Helvetica" panose="020B0604020202020204" pitchFamily="34" charset="0"/>
                <a:ea typeface="Osaka" charset="-128"/>
              </a:defRPr>
            </a:lvl1pPr>
            <a:lvl2pPr marL="742950" indent="-285750">
              <a:defRPr sz="2400" b="1" i="1">
                <a:solidFill>
                  <a:srgbClr val="FF0000"/>
                </a:solidFill>
                <a:latin typeface="Helvetica" panose="020B0604020202020204" pitchFamily="34" charset="0"/>
                <a:ea typeface="Osaka" charset="-128"/>
              </a:defRPr>
            </a:lvl2pPr>
            <a:lvl3pPr marL="1143000" indent="-228600">
              <a:defRPr sz="2400" b="1" i="1">
                <a:solidFill>
                  <a:srgbClr val="FF0000"/>
                </a:solidFill>
                <a:latin typeface="Helvetica" panose="020B0604020202020204" pitchFamily="34" charset="0"/>
                <a:ea typeface="Osaka" charset="-128"/>
              </a:defRPr>
            </a:lvl3pPr>
            <a:lvl4pPr marL="1600200" indent="-228600">
              <a:defRPr sz="2400" b="1" i="1">
                <a:solidFill>
                  <a:srgbClr val="FF0000"/>
                </a:solidFill>
                <a:latin typeface="Helvetica" panose="020B0604020202020204" pitchFamily="34" charset="0"/>
                <a:ea typeface="Osaka" charset="-128"/>
              </a:defRPr>
            </a:lvl4pPr>
            <a:lvl5pPr marL="2057400" indent="-228600">
              <a:defRPr sz="2400" b="1" i="1">
                <a:solidFill>
                  <a:srgbClr val="FF0000"/>
                </a:solidFill>
                <a:latin typeface="Helvetica" panose="020B0604020202020204" pitchFamily="34" charset="0"/>
                <a:ea typeface="Osaka" charset="-128"/>
              </a:defRPr>
            </a:lvl5pPr>
            <a:lvl6pPr marL="25146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6pPr>
            <a:lvl7pPr marL="29718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7pPr>
            <a:lvl8pPr marL="34290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8pPr>
            <a:lvl9pPr marL="3886200" indent="-228600" eaLnBrk="0" fontAlgn="base" hangingPunct="0">
              <a:spcBef>
                <a:spcPct val="0"/>
              </a:spcBef>
              <a:spcAft>
                <a:spcPct val="0"/>
              </a:spcAft>
              <a:defRPr sz="2400" b="1" i="1">
                <a:solidFill>
                  <a:srgbClr val="FF0000"/>
                </a:solidFill>
                <a:latin typeface="Helvetica" panose="020B0604020202020204" pitchFamily="34" charset="0"/>
                <a:ea typeface="Osaka" charset="-128"/>
              </a:defRPr>
            </a:lvl9pPr>
          </a:lstStyle>
          <a:p>
            <a:pPr algn="l" rtl="0" eaLnBrk="0" fontAlgn="base" hangingPunct="0">
              <a:spcBef>
                <a:spcPct val="0"/>
              </a:spcBef>
              <a:spcAft>
                <a:spcPct val="0"/>
              </a:spcAft>
              <a:defRPr/>
            </a:pPr>
            <a:r>
              <a:rPr lang="en-US" altLang="en-US" sz="1200" b="0" i="0" dirty="0">
                <a:solidFill>
                  <a:srgbClr val="000000"/>
                </a:solidFill>
                <a:latin typeface="Times" panose="02020603050405020304" pitchFamily="18" charset="0"/>
                <a:cs typeface="Times" panose="02020603050405020304" pitchFamily="18" charset="0"/>
              </a:rPr>
              <a:t>Copyright ©2016 Cengage Learning. All Rights Reserved.</a:t>
            </a:r>
            <a:endParaRPr lang="en-IN" altLang="en-US" sz="1200" b="0" i="0" dirty="0">
              <a:solidFill>
                <a:srgbClr val="000000"/>
              </a:solidFill>
              <a:latin typeface="Times" panose="02020603050405020304" pitchFamily="18" charset="0"/>
              <a:cs typeface="Times" panose="02020603050405020304" pitchFamily="18" charset="0"/>
            </a:endParaRPr>
          </a:p>
        </p:txBody>
      </p:sp>
      <p:pic>
        <p:nvPicPr>
          <p:cNvPr id="2" name="Picture 1"/>
          <p:cNvPicPr>
            <a:picLocks noChangeAspect="1"/>
          </p:cNvPicPr>
          <p:nvPr userDrawn="1"/>
        </p:nvPicPr>
        <p:blipFill rotWithShape="1">
          <a:blip r:embed="rId15" cstate="print">
            <a:extLst>
              <a:ext uri="{28A0092B-C50C-407E-A947-70E740481C1C}">
                <a14:useLocalDpi xmlns:a14="http://schemas.microsoft.com/office/drawing/2010/main" val="0"/>
              </a:ext>
            </a:extLst>
          </a:blip>
          <a:srcRect l="40268" t="33333" r="17096" b="37778"/>
          <a:stretch/>
        </p:blipFill>
        <p:spPr>
          <a:xfrm>
            <a:off x="10712451" y="4762"/>
            <a:ext cx="1524000" cy="990600"/>
          </a:xfrm>
          <a:prstGeom prst="rect">
            <a:avLst/>
          </a:prstGeom>
        </p:spPr>
      </p:pic>
    </p:spTree>
    <p:extLst>
      <p:ext uri="{BB962C8B-B14F-4D97-AF65-F5344CB8AC3E}">
        <p14:creationId xmlns:p14="http://schemas.microsoft.com/office/powerpoint/2010/main" val="199244306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Osaka" pitchFamily="48" charset="-128"/>
        </a:defRPr>
      </a:lvl2pPr>
      <a:lvl3pPr algn="l" rtl="0" eaLnBrk="0" fontAlgn="base" hangingPunct="0">
        <a:spcBef>
          <a:spcPct val="0"/>
        </a:spcBef>
        <a:spcAft>
          <a:spcPct val="0"/>
        </a:spcAft>
        <a:defRPr sz="3200">
          <a:solidFill>
            <a:schemeClr val="bg1"/>
          </a:solidFill>
          <a:latin typeface="Arial" charset="0"/>
          <a:ea typeface="Osaka" pitchFamily="48" charset="-128"/>
        </a:defRPr>
      </a:lvl3pPr>
      <a:lvl4pPr algn="l" rtl="0" eaLnBrk="0" fontAlgn="base" hangingPunct="0">
        <a:spcBef>
          <a:spcPct val="0"/>
        </a:spcBef>
        <a:spcAft>
          <a:spcPct val="0"/>
        </a:spcAft>
        <a:defRPr sz="3200">
          <a:solidFill>
            <a:schemeClr val="bg1"/>
          </a:solidFill>
          <a:latin typeface="Arial" charset="0"/>
          <a:ea typeface="Osaka" pitchFamily="48" charset="-128"/>
        </a:defRPr>
      </a:lvl4pPr>
      <a:lvl5pPr algn="l" rtl="0" eaLnBrk="0" fontAlgn="base" hangingPunct="0">
        <a:spcBef>
          <a:spcPct val="0"/>
        </a:spcBef>
        <a:spcAft>
          <a:spcPct val="0"/>
        </a:spcAft>
        <a:defRPr sz="3200">
          <a:solidFill>
            <a:schemeClr val="bg1"/>
          </a:solidFill>
          <a:latin typeface="Arial" charset="0"/>
          <a:ea typeface="Osaka" pitchFamily="48" charset="-128"/>
        </a:defRPr>
      </a:lvl5pPr>
      <a:lvl6pPr marL="457200" algn="l" rtl="0" fontAlgn="base">
        <a:spcBef>
          <a:spcPct val="0"/>
        </a:spcBef>
        <a:spcAft>
          <a:spcPct val="0"/>
        </a:spcAft>
        <a:defRPr sz="3200">
          <a:solidFill>
            <a:schemeClr val="tx2"/>
          </a:solidFill>
          <a:latin typeface="Arial" charset="0"/>
          <a:ea typeface="Osaka" pitchFamily="48" charset="-128"/>
        </a:defRPr>
      </a:lvl6pPr>
      <a:lvl7pPr marL="914400" algn="l" rtl="0" fontAlgn="base">
        <a:spcBef>
          <a:spcPct val="0"/>
        </a:spcBef>
        <a:spcAft>
          <a:spcPct val="0"/>
        </a:spcAft>
        <a:defRPr sz="3200">
          <a:solidFill>
            <a:schemeClr val="tx2"/>
          </a:solidFill>
          <a:latin typeface="Arial" charset="0"/>
          <a:ea typeface="Osaka" pitchFamily="48" charset="-128"/>
        </a:defRPr>
      </a:lvl7pPr>
      <a:lvl8pPr marL="1371600" algn="l" rtl="0" fontAlgn="base">
        <a:spcBef>
          <a:spcPct val="0"/>
        </a:spcBef>
        <a:spcAft>
          <a:spcPct val="0"/>
        </a:spcAft>
        <a:defRPr sz="3200">
          <a:solidFill>
            <a:schemeClr val="tx2"/>
          </a:solidFill>
          <a:latin typeface="Arial" charset="0"/>
          <a:ea typeface="Osaka" pitchFamily="48" charset="-128"/>
        </a:defRPr>
      </a:lvl8pPr>
      <a:lvl9pPr marL="1828800" algn="l" rtl="0" fontAlgn="base">
        <a:spcBef>
          <a:spcPct val="0"/>
        </a:spcBef>
        <a:spcAft>
          <a:spcPct val="0"/>
        </a:spcAft>
        <a:defRPr sz="3200">
          <a:solidFill>
            <a:schemeClr val="tx2"/>
          </a:solidFill>
          <a:latin typeface="Arial" charset="0"/>
          <a:ea typeface="Osaka" pitchFamily="48" charset="-128"/>
        </a:defRPr>
      </a:lvl9pPr>
    </p:titleStyle>
    <p:bodyStyle>
      <a:lvl1pPr marL="342900" indent="-34290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imes" panose="02020603050405020304" pitchFamily="18" charset="0"/>
        <a:buChar char="•"/>
        <a:defRPr sz="26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48"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48"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48"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4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
        <p:nvSpPr>
          <p:cNvPr id="9218" name="Rectangle 2"/>
          <p:cNvSpPr>
            <a:spLocks noGrp="1" noChangeArrowheads="1"/>
          </p:cNvSpPr>
          <p:nvPr>
            <p:ph type="title"/>
          </p:nvPr>
        </p:nvSpPr>
        <p:spPr bwMode="auto">
          <a:xfrm>
            <a:off x="0" y="274638"/>
            <a:ext cx="12192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179207" name="Rectangle 7"/>
          <p:cNvSpPr>
            <a:spLocks noGrp="1" noChangeArrowheads="1"/>
          </p:cNvSpPr>
          <p:nvPr>
            <p:ph type="ftr" sz="quarter" idx="3"/>
          </p:nvPr>
        </p:nvSpPr>
        <p:spPr bwMode="auto">
          <a:xfrm>
            <a:off x="0" y="6477000"/>
            <a:ext cx="10668000" cy="2286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lgn="l" rtl="0" fontAlgn="base">
              <a:spcAft>
                <a:spcPct val="0"/>
              </a:spcAft>
              <a:defRPr/>
            </a:pPr>
            <a:r>
              <a:rPr lang="he-IL">
                <a:solidFill>
                  <a:srgbClr val="000000"/>
                </a:solidFill>
              </a:rPr>
              <a:t>תרמודינמקה 1</a:t>
            </a:r>
            <a:endParaRPr lang="en-US" dirty="0">
              <a:solidFill>
                <a:srgbClr val="000000"/>
              </a:solidFill>
            </a:endParaRPr>
          </a:p>
        </p:txBody>
      </p:sp>
      <p:sp>
        <p:nvSpPr>
          <p:cNvPr id="179208" name="Rectangle 8"/>
          <p:cNvSpPr>
            <a:spLocks noGrp="1" noChangeArrowheads="1"/>
          </p:cNvSpPr>
          <p:nvPr>
            <p:ph type="sldNum" sz="quarter" idx="4"/>
          </p:nvPr>
        </p:nvSpPr>
        <p:spPr bwMode="auto">
          <a:xfrm>
            <a:off x="8737600" y="6553221"/>
            <a:ext cx="2844800" cy="24447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rtl="0" fontAlgn="base">
              <a:spcBef>
                <a:spcPct val="0"/>
              </a:spcBef>
              <a:spcAft>
                <a:spcPct val="0"/>
              </a:spcAft>
              <a:defRPr/>
            </a:pPr>
            <a:r>
              <a:rPr lang="en-US" altLang="en-US">
                <a:solidFill>
                  <a:srgbClr val="000000"/>
                </a:solidFill>
              </a:rPr>
              <a:t>1 | </a:t>
            </a:r>
            <a:fld id="{D2F0CFE6-CC64-4AD9-ADDA-E0C16E9B8EAA}" type="slidenum">
              <a:rPr lang="en-US" altLang="en-US">
                <a:solidFill>
                  <a:srgbClr val="000000"/>
                </a:solidFill>
              </a:rPr>
              <a:pPr rtl="0" fontAlgn="base">
                <a:spcBef>
                  <a:spcPct val="0"/>
                </a:spcBef>
                <a:spcAft>
                  <a:spcPct val="0"/>
                </a:spcAft>
                <a:defRPr/>
              </a:pPr>
              <a:t>‹#›</a:t>
            </a:fld>
            <a:endParaRPr lang="en-US" altLang="en-US">
              <a:solidFill>
                <a:srgbClr val="000000"/>
              </a:solidFill>
            </a:endParaRPr>
          </a:p>
        </p:txBody>
      </p:sp>
      <p:sp>
        <p:nvSpPr>
          <p:cNvPr id="2" name="Rectangle 1"/>
          <p:cNvSpPr/>
          <p:nvPr userDrawn="1"/>
        </p:nvSpPr>
        <p:spPr>
          <a:xfrm>
            <a:off x="0" y="0"/>
            <a:ext cx="12192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rtl="0" eaLnBrk="0" fontAlgn="base" hangingPunct="0">
              <a:spcBef>
                <a:spcPct val="0"/>
              </a:spcBef>
              <a:spcAft>
                <a:spcPct val="0"/>
              </a:spcAft>
            </a:pPr>
            <a:endParaRPr lang="en-US" sz="1800">
              <a:solidFill>
                <a:srgbClr val="FFFFFF"/>
              </a:solidFill>
            </a:endParaRPr>
          </a:p>
        </p:txBody>
      </p:sp>
    </p:spTree>
    <p:extLst>
      <p:ext uri="{BB962C8B-B14F-4D97-AF65-F5344CB8AC3E}">
        <p14:creationId xmlns:p14="http://schemas.microsoft.com/office/powerpoint/2010/main" val="382725211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Lst>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he-IL">
                <a:solidFill>
                  <a:prstClr val="black">
                    <a:tint val="75000"/>
                  </a:prstClr>
                </a:solidFill>
              </a:rPr>
              <a:t>תרמודינמקה 1</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13437529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he-IL">
                <a:solidFill>
                  <a:prstClr val="black">
                    <a:tint val="75000"/>
                  </a:prstClr>
                </a:solidFill>
              </a:rPr>
              <a:t>תרמודינמקה 1</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99837257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he-IL"/>
              <a:t>תרמודינמקה 1</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4753600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bin"/><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6.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3.bin"/><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4.bin"/><Relationship Id="rId1" Type="http://schemas.openxmlformats.org/officeDocument/2006/relationships/slideLayout" Target="../slideLayouts/slideLayout74.xml"/><Relationship Id="rId6" Type="http://schemas.openxmlformats.org/officeDocument/2006/relationships/oleObject" Target="../embeddings/oleObject6.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32.wmf"/></Relationships>
</file>

<file path=ppt/slides/_rels/slide2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9.bin"/><Relationship Id="rId1" Type="http://schemas.openxmlformats.org/officeDocument/2006/relationships/slideLayout" Target="../slideLayouts/slideLayout74.xml"/><Relationship Id="rId5" Type="http://schemas.openxmlformats.org/officeDocument/2006/relationships/image" Target="../media/image35.wmf"/><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1.bin"/><Relationship Id="rId1" Type="http://schemas.openxmlformats.org/officeDocument/2006/relationships/slideLayout" Target="../slideLayouts/slideLayout74.xml"/><Relationship Id="rId5" Type="http://schemas.openxmlformats.org/officeDocument/2006/relationships/image" Target="../media/image37.wmf"/><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3.bin"/><Relationship Id="rId1" Type="http://schemas.openxmlformats.org/officeDocument/2006/relationships/slideLayout" Target="../slideLayouts/slideLayout74.xml"/><Relationship Id="rId5" Type="http://schemas.openxmlformats.org/officeDocument/2006/relationships/image" Target="../media/image39.wmf"/><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5.bin"/><Relationship Id="rId1" Type="http://schemas.openxmlformats.org/officeDocument/2006/relationships/slideLayout" Target="../slideLayouts/slideLayout74.xml"/><Relationship Id="rId5" Type="http://schemas.openxmlformats.org/officeDocument/2006/relationships/image" Target="../media/image41.wmf"/><Relationship Id="rId4" Type="http://schemas.openxmlformats.org/officeDocument/2006/relationships/oleObject" Target="../embeddings/oleObject16.bin"/></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17.bin"/><Relationship Id="rId1" Type="http://schemas.openxmlformats.org/officeDocument/2006/relationships/slideLayout" Target="../slideLayouts/slideLayout74.xml"/><Relationship Id="rId5" Type="http://schemas.openxmlformats.org/officeDocument/2006/relationships/image" Target="../media/image44.wmf"/><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19.bin"/><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131.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1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20.bin"/><Relationship Id="rId1" Type="http://schemas.openxmlformats.org/officeDocument/2006/relationships/slideLayout" Target="../slideLayouts/slideLayout74.xml"/><Relationship Id="rId5" Type="http://schemas.openxmlformats.org/officeDocument/2006/relationships/image" Target="../media/image50.wmf"/><Relationship Id="rId4" Type="http://schemas.openxmlformats.org/officeDocument/2006/relationships/oleObject" Target="../embeddings/oleObject21.bin"/></Relationships>
</file>

<file path=ppt/slides/_rels/slide3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22.bin"/><Relationship Id="rId1" Type="http://schemas.openxmlformats.org/officeDocument/2006/relationships/slideLayout" Target="../slideLayouts/slideLayout74.xml"/><Relationship Id="rId5" Type="http://schemas.openxmlformats.org/officeDocument/2006/relationships/image" Target="../media/image52.wmf"/><Relationship Id="rId4" Type="http://schemas.openxmlformats.org/officeDocument/2006/relationships/oleObject" Target="../embeddings/oleObject23.bin"/></Relationships>
</file>

<file path=ppt/slides/_rels/slide3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24.bin"/><Relationship Id="rId1" Type="http://schemas.openxmlformats.org/officeDocument/2006/relationships/slideLayout" Target="../slideLayouts/slideLayout74.xml"/><Relationship Id="rId5" Type="http://schemas.openxmlformats.org/officeDocument/2006/relationships/image" Target="../media/image54.wmf"/><Relationship Id="rId4" Type="http://schemas.openxmlformats.org/officeDocument/2006/relationships/oleObject" Target="../embeddings/oleObject25.bin"/></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26.bin"/><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27.bin"/><Relationship Id="rId1" Type="http://schemas.openxmlformats.org/officeDocument/2006/relationships/slideLayout" Target="../slideLayouts/slideLayout74.xml"/><Relationship Id="rId6" Type="http://schemas.openxmlformats.org/officeDocument/2006/relationships/image" Target="../media/image58.emf"/><Relationship Id="rId5" Type="http://schemas.openxmlformats.org/officeDocument/2006/relationships/image" Target="../media/image57.wmf"/><Relationship Id="rId4" Type="http://schemas.openxmlformats.org/officeDocument/2006/relationships/oleObject" Target="../embeddings/oleObject28.bin"/></Relationships>
</file>

<file path=ppt/slides/_rels/slide44.x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29.bin"/><Relationship Id="rId1" Type="http://schemas.openxmlformats.org/officeDocument/2006/relationships/slideLayout" Target="../slideLayouts/slideLayout74.xml"/><Relationship Id="rId6" Type="http://schemas.openxmlformats.org/officeDocument/2006/relationships/oleObject" Target="../embeddings/oleObject31.bin"/><Relationship Id="rId5" Type="http://schemas.openxmlformats.org/officeDocument/2006/relationships/image" Target="../media/image60.wmf"/><Relationship Id="rId4" Type="http://schemas.openxmlformats.org/officeDocument/2006/relationships/oleObject" Target="../embeddings/oleObject30.bin"/></Relationships>
</file>

<file path=ppt/slides/_rels/slide45.x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4.wmf"/><Relationship Id="rId2" Type="http://schemas.openxmlformats.org/officeDocument/2006/relationships/oleObject" Target="../embeddings/oleObject32.bin"/><Relationship Id="rId1" Type="http://schemas.openxmlformats.org/officeDocument/2006/relationships/slideLayout" Target="../slideLayouts/slideLayout74.xml"/><Relationship Id="rId6" Type="http://schemas.openxmlformats.org/officeDocument/2006/relationships/oleObject" Target="../embeddings/oleObject34.bin"/><Relationship Id="rId5" Type="http://schemas.openxmlformats.org/officeDocument/2006/relationships/image" Target="../media/image63.wmf"/><Relationship Id="rId4" Type="http://schemas.openxmlformats.org/officeDocument/2006/relationships/oleObject" Target="../embeddings/oleObject33.bin"/></Relationships>
</file>

<file path=ppt/slides/_rels/slide46.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35.bin"/><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1</a:t>
            </a:fld>
            <a:endParaRPr lang="he-IL"/>
          </a:p>
        </p:txBody>
      </p:sp>
      <p:sp>
        <p:nvSpPr>
          <p:cNvPr id="2" name="Footer Placeholder 1"/>
          <p:cNvSpPr>
            <a:spLocks noGrp="1"/>
          </p:cNvSpPr>
          <p:nvPr>
            <p:ph type="ftr" sz="quarter" idx="3"/>
          </p:nvPr>
        </p:nvSpPr>
        <p:spPr/>
        <p:txBody>
          <a:bodyPr/>
          <a:lstStyle/>
          <a:p>
            <a:r>
              <a:rPr lang="he-IL"/>
              <a:t>תרמודינמקה 1</a:t>
            </a:r>
            <a:endParaRPr lang="he-IL" dirty="0"/>
          </a:p>
        </p:txBody>
      </p:sp>
      <p:sp>
        <p:nvSpPr>
          <p:cNvPr id="4" name="Rectangle 2"/>
          <p:cNvSpPr txBox="1">
            <a:spLocks noChangeArrowheads="1"/>
          </p:cNvSpPr>
          <p:nvPr/>
        </p:nvSpPr>
        <p:spPr>
          <a:xfrm>
            <a:off x="609600" y="602942"/>
            <a:ext cx="109728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sz="3600" b="1" kern="0" dirty="0"/>
              <a:t>Thermodynamics</a:t>
            </a:r>
            <a:endParaRPr lang="en-US" altLang="en-US" sz="3600" kern="0" dirty="0"/>
          </a:p>
          <a:p>
            <a:pPr marL="342900" lvl="0" indent="-342900" eaLnBrk="1" hangingPunct="1"/>
            <a:r>
              <a:rPr lang="en-US" kern="0" dirty="0">
                <a:solidFill>
                  <a:srgbClr val="000000"/>
                </a:solidFill>
                <a:latin typeface="Arial" charset="0"/>
                <a:ea typeface="ＭＳ Ｐゴシック" charset="0"/>
              </a:rPr>
              <a:t>is the study of energy and its interconversions. </a:t>
            </a:r>
          </a:p>
          <a:p>
            <a:pPr marL="0" indent="0" eaLnBrk="1" hangingPunct="1">
              <a:buFontTx/>
              <a:buNone/>
            </a:pPr>
            <a:endParaRPr lang="en-US" altLang="en-US" kern="0" dirty="0"/>
          </a:p>
          <a:p>
            <a:pPr marL="0" indent="0" eaLnBrk="1" hangingPunct="1">
              <a:buFontTx/>
              <a:buNone/>
            </a:pPr>
            <a:r>
              <a:rPr lang="en-US" altLang="en-US" sz="3600" b="1" kern="0" dirty="0"/>
              <a:t>Thermochemistry</a:t>
            </a:r>
            <a:endParaRPr lang="en-US" altLang="en-US" sz="3600" kern="0" dirty="0"/>
          </a:p>
          <a:p>
            <a:pPr marL="0" indent="0" eaLnBrk="1" hangingPunct="1">
              <a:buFontTx/>
              <a:buNone/>
            </a:pPr>
            <a:r>
              <a:rPr lang="en-US" altLang="en-US" kern="0" dirty="0"/>
              <a:t>An area of thermodynamics that concerns the study of the heat absorbed or evolved by a chemical reaction.</a:t>
            </a:r>
            <a:endParaRPr lang="en-US" altLang="en-US" b="1" kern="0" dirty="0"/>
          </a:p>
        </p:txBody>
      </p:sp>
      <p:sp>
        <p:nvSpPr>
          <p:cNvPr id="6" name="תיבת טקסט 5">
            <a:extLst>
              <a:ext uri="{FF2B5EF4-FFF2-40B4-BE49-F238E27FC236}">
                <a16:creationId xmlns:a16="http://schemas.microsoft.com/office/drawing/2014/main" id="{F36B1303-1C52-353B-631C-3E4A6C441345}"/>
              </a:ext>
            </a:extLst>
          </p:cNvPr>
          <p:cNvSpPr txBox="1"/>
          <p:nvPr/>
        </p:nvSpPr>
        <p:spPr>
          <a:xfrm>
            <a:off x="346228" y="4281965"/>
            <a:ext cx="9365941" cy="584775"/>
          </a:xfrm>
          <a:prstGeom prst="rect">
            <a:avLst/>
          </a:prstGeom>
          <a:noFill/>
        </p:spPr>
        <p:txBody>
          <a:bodyPr wrap="square">
            <a:spAutoFit/>
          </a:bodyPr>
          <a:lstStyle/>
          <a:p>
            <a:pPr algn="l" rtl="0"/>
            <a:r>
              <a:rPr kumimoji="0" lang="en-US" sz="3200" b="1" i="0" u="none" strike="noStrike" kern="0" cap="none" spc="0" normalizeH="0" baseline="0" noProof="0" dirty="0">
                <a:ln>
                  <a:noFill/>
                </a:ln>
                <a:solidFill>
                  <a:srgbClr val="000000"/>
                </a:solidFill>
                <a:effectLst/>
                <a:uLnTx/>
                <a:uFillTx/>
                <a:latin typeface="Arial"/>
                <a:ea typeface="ＭＳ Ｐゴシック"/>
              </a:rPr>
              <a:t>energy</a:t>
            </a:r>
            <a:r>
              <a:rPr kumimoji="0" lang="en-US" sz="3200" b="0" i="0" u="none" strike="noStrike" kern="0" cap="none" spc="0" normalizeH="0" baseline="0" noProof="0" dirty="0">
                <a:ln>
                  <a:noFill/>
                </a:ln>
                <a:solidFill>
                  <a:srgbClr val="000000"/>
                </a:solidFill>
                <a:effectLst/>
                <a:uLnTx/>
                <a:uFillTx/>
                <a:latin typeface="Arial"/>
                <a:ea typeface="ＭＳ Ｐゴシック"/>
              </a:rPr>
              <a:t> is the ability to do work or transfer heat.</a:t>
            </a:r>
            <a:endParaRPr lang="en-US" dirty="0"/>
          </a:p>
        </p:txBody>
      </p:sp>
    </p:spTree>
    <p:extLst>
      <p:ext uri="{BB962C8B-B14F-4D97-AF65-F5344CB8AC3E}">
        <p14:creationId xmlns:p14="http://schemas.microsoft.com/office/powerpoint/2010/main" val="13930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10</a:t>
            </a:fld>
            <a:endParaRPr lang="he-IL"/>
          </a:p>
        </p:txBody>
      </p:sp>
      <p:sp>
        <p:nvSpPr>
          <p:cNvPr id="2" name="Footer Placeholder 1"/>
          <p:cNvSpPr>
            <a:spLocks noGrp="1"/>
          </p:cNvSpPr>
          <p:nvPr>
            <p:ph type="ftr" sz="quarter" idx="3"/>
          </p:nvPr>
        </p:nvSpPr>
        <p:spPr/>
        <p:txBody>
          <a:bodyPr/>
          <a:lstStyle/>
          <a:p>
            <a:r>
              <a:rPr lang="he-IL"/>
              <a:t>תרמודינמקה 1</a:t>
            </a:r>
          </a:p>
        </p:txBody>
      </p:sp>
      <p:pic>
        <p:nvPicPr>
          <p:cNvPr id="7" name="Picture 6"/>
          <p:cNvPicPr>
            <a:picLocks noChangeAspect="1"/>
          </p:cNvPicPr>
          <p:nvPr/>
        </p:nvPicPr>
        <p:blipFill>
          <a:blip r:embed="rId2"/>
          <a:stretch>
            <a:fillRect/>
          </a:stretch>
        </p:blipFill>
        <p:spPr>
          <a:xfrm>
            <a:off x="3250452" y="837712"/>
            <a:ext cx="8638781" cy="5639289"/>
          </a:xfrm>
          <a:prstGeom prst="rect">
            <a:avLst/>
          </a:prstGeom>
        </p:spPr>
      </p:pic>
      <p:sp>
        <p:nvSpPr>
          <p:cNvPr id="8" name="Rectangle 7"/>
          <p:cNvSpPr/>
          <p:nvPr/>
        </p:nvSpPr>
        <p:spPr>
          <a:xfrm>
            <a:off x="1" y="260998"/>
            <a:ext cx="7342632" cy="1828193"/>
          </a:xfrm>
          <a:prstGeom prst="rect">
            <a:avLst/>
          </a:prstGeom>
        </p:spPr>
        <p:txBody>
          <a:bodyPr wrap="square">
            <a:spAutoFit/>
          </a:bodyPr>
          <a:lstStyle/>
          <a:p>
            <a:pPr lvl="0" algn="l" rtl="0" fontAlgn="base">
              <a:spcBef>
                <a:spcPct val="20000"/>
              </a:spcBef>
              <a:spcAft>
                <a:spcPct val="0"/>
              </a:spcAft>
              <a:tabLst>
                <a:tab pos="457200" algn="l"/>
              </a:tabLst>
            </a:pPr>
            <a:r>
              <a:rPr lang="en-US" altLang="en-US" sz="3600" b="1" kern="0" dirty="0">
                <a:solidFill>
                  <a:srgbClr val="000000"/>
                </a:solidFill>
              </a:rPr>
              <a:t>State function</a:t>
            </a:r>
          </a:p>
          <a:p>
            <a:pPr lvl="0" algn="l" rtl="0" fontAlgn="base">
              <a:spcBef>
                <a:spcPct val="20000"/>
              </a:spcBef>
              <a:spcAft>
                <a:spcPct val="0"/>
              </a:spcAft>
              <a:tabLst>
                <a:tab pos="457200" algn="l"/>
              </a:tabLst>
            </a:pPr>
            <a:r>
              <a:rPr lang="en-US" altLang="en-US" sz="2400" kern="0" dirty="0">
                <a:solidFill>
                  <a:srgbClr val="000000"/>
                </a:solidFill>
              </a:rPr>
              <a:t>A property of a system that depends only on its present state. It is independent of any previous history of the system. </a:t>
            </a:r>
          </a:p>
        </p:txBody>
      </p:sp>
    </p:spTree>
    <p:extLst>
      <p:ext uri="{BB962C8B-B14F-4D97-AF65-F5344CB8AC3E}">
        <p14:creationId xmlns:p14="http://schemas.microsoft.com/office/powerpoint/2010/main" val="125990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תרמודינמקה 1</a:t>
            </a:r>
          </a:p>
        </p:txBody>
      </p:sp>
      <p:sp>
        <p:nvSpPr>
          <p:cNvPr id="3" name="Slide Number Placeholder 2"/>
          <p:cNvSpPr>
            <a:spLocks noGrp="1"/>
          </p:cNvSpPr>
          <p:nvPr>
            <p:ph type="sldNum" sz="quarter" idx="12"/>
          </p:nvPr>
        </p:nvSpPr>
        <p:spPr/>
        <p:txBody>
          <a:bodyPr/>
          <a:lstStyle/>
          <a:p>
            <a:fld id="{16B33EC3-E221-46CC-B30D-40EEDFEA5ACF}" type="slidenum">
              <a:rPr lang="he-IL" smtClean="0"/>
              <a:t>11</a:t>
            </a:fld>
            <a:endParaRPr lang="he-IL"/>
          </a:p>
        </p:txBody>
      </p:sp>
      <p:sp>
        <p:nvSpPr>
          <p:cNvPr id="4" name="Rectangle 1026"/>
          <p:cNvSpPr txBox="1">
            <a:spLocks noChangeArrowheads="1"/>
          </p:cNvSpPr>
          <p:nvPr/>
        </p:nvSpPr>
        <p:spPr bwMode="auto">
          <a:xfrm>
            <a:off x="1524000" y="18545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66" charset="-128"/>
              </a:defRPr>
            </a:lvl6pPr>
            <a:lvl7pPr marL="914400" algn="ctr" rtl="0" fontAlgn="base">
              <a:spcBef>
                <a:spcPct val="0"/>
              </a:spcBef>
              <a:spcAft>
                <a:spcPct val="0"/>
              </a:spcAft>
              <a:defRPr sz="3600">
                <a:solidFill>
                  <a:schemeClr val="tx1"/>
                </a:solidFill>
                <a:latin typeface="Arial" charset="0"/>
                <a:ea typeface="ＭＳ Ｐゴシック" pitchFamily="66" charset="-128"/>
              </a:defRPr>
            </a:lvl7pPr>
            <a:lvl8pPr marL="1371600" algn="ctr" rtl="0" fontAlgn="base">
              <a:spcBef>
                <a:spcPct val="0"/>
              </a:spcBef>
              <a:spcAft>
                <a:spcPct val="0"/>
              </a:spcAft>
              <a:defRPr sz="3600">
                <a:solidFill>
                  <a:schemeClr val="tx1"/>
                </a:solidFill>
                <a:latin typeface="Arial" charset="0"/>
                <a:ea typeface="ＭＳ Ｐゴシック" pitchFamily="66" charset="-128"/>
              </a:defRPr>
            </a:lvl8pPr>
            <a:lvl9pPr marL="1828800" algn="ctr" rtl="0" fontAlgn="base">
              <a:spcBef>
                <a:spcPct val="0"/>
              </a:spcBef>
              <a:spcAft>
                <a:spcPct val="0"/>
              </a:spcAft>
              <a:defRPr sz="3600">
                <a:solidFill>
                  <a:schemeClr val="tx1"/>
                </a:solidFill>
                <a:latin typeface="Arial" charset="0"/>
                <a:ea typeface="ＭＳ Ｐゴシック" pitchFamily="66"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a:ln>
                  <a:noFill/>
                </a:ln>
                <a:solidFill>
                  <a:srgbClr val="000000"/>
                </a:solidFill>
                <a:effectLst/>
                <a:uLnTx/>
                <a:uFillTx/>
                <a:latin typeface="Arial"/>
                <a:ea typeface="ＭＳ Ｐゴシック"/>
              </a:rPr>
              <a:t>State Functions</a:t>
            </a:r>
          </a:p>
        </p:txBody>
      </p:sp>
      <p:sp>
        <p:nvSpPr>
          <p:cNvPr id="5" name="Rectangle 1027"/>
          <p:cNvSpPr txBox="1">
            <a:spLocks noChangeArrowheads="1"/>
          </p:cNvSpPr>
          <p:nvPr/>
        </p:nvSpPr>
        <p:spPr bwMode="auto">
          <a:xfrm>
            <a:off x="1752600" y="1176056"/>
            <a:ext cx="86868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ＭＳ Ｐゴシック"/>
              </a:rPr>
              <a:t>Usually we have no way of knowing the internal energy of a system; finding that value is simply too complex a problem.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ＭＳ Ｐゴシック"/>
              </a:rPr>
              <a:t>However, we do know that the internal energy of a system is independent of the path by which the system achieved that state.</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Arial"/>
                <a:ea typeface="ＭＳ Ｐゴシック"/>
              </a:rPr>
              <a:t>In the system below, the water could have reached room temperature from either direction.</a:t>
            </a:r>
          </a:p>
        </p:txBody>
      </p:sp>
      <p:pic>
        <p:nvPicPr>
          <p:cNvPr id="6" name="Picture 5" descr="05_09_Figure.jpg"/>
          <p:cNvPicPr>
            <a:picLocks noChangeAspect="1"/>
          </p:cNvPicPr>
          <p:nvPr/>
        </p:nvPicPr>
        <p:blipFill>
          <a:blip r:embed="rId3" cstate="print"/>
          <a:srcRect b="7421"/>
          <a:stretch>
            <a:fillRect/>
          </a:stretch>
        </p:blipFill>
        <p:spPr>
          <a:xfrm>
            <a:off x="2785216" y="4699564"/>
            <a:ext cx="6096000" cy="1656806"/>
          </a:xfrm>
          <a:prstGeom prst="rect">
            <a:avLst/>
          </a:prstGeom>
        </p:spPr>
      </p:pic>
    </p:spTree>
    <p:extLst>
      <p:ext uri="{BB962C8B-B14F-4D97-AF65-F5344CB8AC3E}">
        <p14:creationId xmlns:p14="http://schemas.microsoft.com/office/powerpoint/2010/main" val="1983463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תרמודינמקה 1</a:t>
            </a:r>
          </a:p>
        </p:txBody>
      </p:sp>
      <p:sp>
        <p:nvSpPr>
          <p:cNvPr id="3" name="Slide Number Placeholder 2"/>
          <p:cNvSpPr>
            <a:spLocks noGrp="1"/>
          </p:cNvSpPr>
          <p:nvPr>
            <p:ph type="sldNum" sz="quarter" idx="12"/>
          </p:nvPr>
        </p:nvSpPr>
        <p:spPr/>
        <p:txBody>
          <a:bodyPr/>
          <a:lstStyle/>
          <a:p>
            <a:fld id="{16B33EC3-E221-46CC-B30D-40EEDFEA5ACF}" type="slidenum">
              <a:rPr lang="he-IL" smtClean="0"/>
              <a:t>12</a:t>
            </a:fld>
            <a:endParaRPr lang="he-IL"/>
          </a:p>
        </p:txBody>
      </p:sp>
      <p:sp>
        <p:nvSpPr>
          <p:cNvPr id="4" name="Rectangle 1026"/>
          <p:cNvSpPr txBox="1">
            <a:spLocks noChangeArrowheads="1"/>
          </p:cNvSpPr>
          <p:nvPr/>
        </p:nvSpPr>
        <p:spPr bwMode="auto">
          <a:xfrm>
            <a:off x="0" y="228600"/>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66" charset="-128"/>
              </a:defRPr>
            </a:lvl6pPr>
            <a:lvl7pPr marL="914400" algn="ctr" rtl="0" fontAlgn="base">
              <a:spcBef>
                <a:spcPct val="0"/>
              </a:spcBef>
              <a:spcAft>
                <a:spcPct val="0"/>
              </a:spcAft>
              <a:defRPr sz="3600">
                <a:solidFill>
                  <a:schemeClr val="tx1"/>
                </a:solidFill>
                <a:latin typeface="Arial" charset="0"/>
                <a:ea typeface="ＭＳ Ｐゴシック" pitchFamily="66" charset="-128"/>
              </a:defRPr>
            </a:lvl7pPr>
            <a:lvl8pPr marL="1371600" algn="ctr" rtl="0" fontAlgn="base">
              <a:spcBef>
                <a:spcPct val="0"/>
              </a:spcBef>
              <a:spcAft>
                <a:spcPct val="0"/>
              </a:spcAft>
              <a:defRPr sz="3600">
                <a:solidFill>
                  <a:schemeClr val="tx1"/>
                </a:solidFill>
                <a:latin typeface="Arial" charset="0"/>
                <a:ea typeface="ＭＳ Ｐゴシック" pitchFamily="66" charset="-128"/>
              </a:defRPr>
            </a:lvl8pPr>
            <a:lvl9pPr marL="1828800" algn="ctr" rtl="0" fontAlgn="base">
              <a:spcBef>
                <a:spcPct val="0"/>
              </a:spcBef>
              <a:spcAft>
                <a:spcPct val="0"/>
              </a:spcAft>
              <a:defRPr sz="3600">
                <a:solidFill>
                  <a:schemeClr val="tx1"/>
                </a:solidFill>
                <a:latin typeface="Arial" charset="0"/>
                <a:ea typeface="ＭＳ Ｐゴシック" pitchFamily="66"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a:ln>
                  <a:noFill/>
                </a:ln>
                <a:solidFill>
                  <a:srgbClr val="000000"/>
                </a:solidFill>
                <a:effectLst/>
                <a:uLnTx/>
                <a:uFillTx/>
                <a:latin typeface="Arial"/>
                <a:ea typeface="ＭＳ Ｐゴシック"/>
              </a:rPr>
              <a:t>State Functions</a:t>
            </a:r>
          </a:p>
        </p:txBody>
      </p:sp>
      <p:sp>
        <p:nvSpPr>
          <p:cNvPr id="5" name="Rectangle 1027"/>
          <p:cNvSpPr txBox="1">
            <a:spLocks noChangeArrowheads="1"/>
          </p:cNvSpPr>
          <p:nvPr/>
        </p:nvSpPr>
        <p:spPr bwMode="auto">
          <a:xfrm>
            <a:off x="2209800" y="1219200"/>
            <a:ext cx="77724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ＭＳ Ｐゴシック"/>
              </a:rPr>
              <a:t>Therefore, internal energy is a state function.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ＭＳ Ｐゴシック"/>
              </a:rPr>
              <a:t>It depends only on the present state of the system, not on the path by which the system arrived at that state.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a:ea typeface="ＭＳ Ｐゴシック"/>
              </a:rPr>
              <a:t>And so, </a:t>
            </a:r>
            <a:r>
              <a:rPr kumimoji="0" lang="en-US" sz="2800" b="0" i="0" u="none" strike="noStrike" kern="0" cap="none" spc="0" normalizeH="0" baseline="0" noProof="0">
                <a:ln>
                  <a:noFill/>
                </a:ln>
                <a:solidFill>
                  <a:srgbClr val="000000"/>
                </a:solidFill>
                <a:effectLst/>
                <a:uLnTx/>
                <a:uFillTx/>
                <a:latin typeface="Symbol" pitchFamily="-104" charset="2"/>
                <a:ea typeface="ＭＳ Ｐゴシック"/>
                <a:sym typeface="Symbol" pitchFamily="-104" charset="2"/>
              </a:rPr>
              <a:t></a:t>
            </a:r>
            <a:r>
              <a:rPr kumimoji="0" lang="en-US" sz="2800" b="0" i="1" u="none" strike="noStrike" kern="0" cap="none" spc="0" normalizeH="0" baseline="0" noProof="0">
                <a:ln>
                  <a:noFill/>
                </a:ln>
                <a:solidFill>
                  <a:srgbClr val="000000"/>
                </a:solidFill>
                <a:effectLst/>
                <a:uLnTx/>
                <a:uFillTx/>
                <a:latin typeface="Arial"/>
                <a:ea typeface="ＭＳ Ｐゴシック"/>
              </a:rPr>
              <a:t>E</a:t>
            </a:r>
            <a:r>
              <a:rPr kumimoji="0" lang="en-US" sz="2800" b="0" i="0" u="none" strike="noStrike" kern="0" cap="none" spc="0" normalizeH="0" baseline="0" noProof="0">
                <a:ln>
                  <a:noFill/>
                </a:ln>
                <a:solidFill>
                  <a:srgbClr val="000000"/>
                </a:solidFill>
                <a:effectLst/>
                <a:uLnTx/>
                <a:uFillTx/>
                <a:latin typeface="Arial"/>
                <a:ea typeface="ＭＳ Ｐゴシック"/>
              </a:rPr>
              <a:t> depends only on </a:t>
            </a:r>
            <a:r>
              <a:rPr kumimoji="0" lang="en-US" sz="2800" b="0" i="1" u="none" strike="noStrike" kern="0" cap="none" spc="0" normalizeH="0" baseline="0" noProof="0">
                <a:ln>
                  <a:noFill/>
                </a:ln>
                <a:solidFill>
                  <a:srgbClr val="000000"/>
                </a:solidFill>
                <a:effectLst/>
                <a:uLnTx/>
                <a:uFillTx/>
                <a:latin typeface="Arial"/>
                <a:ea typeface="ＭＳ Ｐゴシック"/>
              </a:rPr>
              <a:t>E</a:t>
            </a:r>
            <a:r>
              <a:rPr kumimoji="0" lang="en-US" sz="2800" b="0" i="0" u="none" strike="noStrike" kern="0" cap="none" spc="0" normalizeH="0" baseline="-25000" noProof="0">
                <a:ln>
                  <a:noFill/>
                </a:ln>
                <a:solidFill>
                  <a:srgbClr val="000000"/>
                </a:solidFill>
                <a:effectLst/>
                <a:uLnTx/>
                <a:uFillTx/>
                <a:latin typeface="Arial"/>
                <a:ea typeface="ＭＳ Ｐゴシック"/>
              </a:rPr>
              <a:t>initial</a:t>
            </a:r>
            <a:r>
              <a:rPr kumimoji="0" lang="en-US" sz="2800" b="0" i="0" u="none" strike="noStrike" kern="0" cap="none" spc="0" normalizeH="0" baseline="0" noProof="0">
                <a:ln>
                  <a:noFill/>
                </a:ln>
                <a:solidFill>
                  <a:srgbClr val="000000"/>
                </a:solidFill>
                <a:effectLst/>
                <a:uLnTx/>
                <a:uFillTx/>
                <a:latin typeface="Arial"/>
                <a:ea typeface="ＭＳ Ｐゴシック"/>
              </a:rPr>
              <a:t> and </a:t>
            </a:r>
            <a:r>
              <a:rPr kumimoji="0" lang="en-US" sz="2800" b="0" i="1" u="none" strike="noStrike" kern="0" cap="none" spc="0" normalizeH="0" baseline="0" noProof="0">
                <a:ln>
                  <a:noFill/>
                </a:ln>
                <a:solidFill>
                  <a:srgbClr val="000000"/>
                </a:solidFill>
                <a:effectLst/>
                <a:uLnTx/>
                <a:uFillTx/>
                <a:latin typeface="Arial"/>
                <a:ea typeface="ＭＳ Ｐゴシック"/>
              </a:rPr>
              <a:t>E</a:t>
            </a:r>
            <a:r>
              <a:rPr kumimoji="0" lang="en-US" sz="2800" b="0" i="0" u="none" strike="noStrike" kern="0" cap="none" spc="0" normalizeH="0" baseline="-25000" noProof="0">
                <a:ln>
                  <a:noFill/>
                </a:ln>
                <a:solidFill>
                  <a:srgbClr val="000000"/>
                </a:solidFill>
                <a:effectLst/>
                <a:uLnTx/>
                <a:uFillTx/>
                <a:latin typeface="Arial"/>
                <a:ea typeface="ＭＳ Ｐゴシック"/>
              </a:rPr>
              <a:t>final</a:t>
            </a:r>
            <a:r>
              <a:rPr kumimoji="0" lang="en-US" sz="2800" b="0" i="0" u="none" strike="noStrike" kern="0" cap="none" spc="0" normalizeH="0" baseline="0" noProof="0">
                <a:ln>
                  <a:noFill/>
                </a:ln>
                <a:solidFill>
                  <a:srgbClr val="000000"/>
                </a:solidFill>
                <a:effectLst/>
                <a:uLnTx/>
                <a:uFillTx/>
                <a:latin typeface="Arial"/>
                <a:ea typeface="ＭＳ Ｐゴシック"/>
              </a:rPr>
              <a:t>.</a:t>
            </a:r>
          </a:p>
        </p:txBody>
      </p:sp>
      <p:pic>
        <p:nvPicPr>
          <p:cNvPr id="6" name="Picture 5" descr="05_09_Figure.jpg"/>
          <p:cNvPicPr>
            <a:picLocks noChangeAspect="1"/>
          </p:cNvPicPr>
          <p:nvPr/>
        </p:nvPicPr>
        <p:blipFill>
          <a:blip r:embed="rId2" cstate="print"/>
          <a:srcRect b="7421"/>
          <a:stretch>
            <a:fillRect/>
          </a:stretch>
        </p:blipFill>
        <p:spPr>
          <a:xfrm>
            <a:off x="2819400" y="4267200"/>
            <a:ext cx="6096000" cy="1656806"/>
          </a:xfrm>
          <a:prstGeom prst="rect">
            <a:avLst/>
          </a:prstGeom>
        </p:spPr>
      </p:pic>
    </p:spTree>
    <p:extLst>
      <p:ext uri="{BB962C8B-B14F-4D97-AF65-F5344CB8AC3E}">
        <p14:creationId xmlns:p14="http://schemas.microsoft.com/office/powerpoint/2010/main" val="382687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13</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Rectangle 2"/>
          <p:cNvSpPr txBox="1">
            <a:spLocks noChangeArrowheads="1"/>
          </p:cNvSpPr>
          <p:nvPr/>
        </p:nvSpPr>
        <p:spPr>
          <a:xfrm>
            <a:off x="414528" y="491047"/>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sz="3600" b="1" kern="0" dirty="0"/>
              <a:t>First Law of Thermodynamics</a:t>
            </a:r>
          </a:p>
          <a:p>
            <a:pPr marL="0" indent="0" eaLnBrk="1" hangingPunct="1">
              <a:buFontTx/>
              <a:buNone/>
            </a:pPr>
            <a:r>
              <a:rPr lang="en-US" altLang="en-US" kern="0" dirty="0"/>
              <a:t>The change in the internal energy of a system, </a:t>
            </a:r>
            <a:r>
              <a:rPr lang="el-GR" altLang="en-US" kern="0" dirty="0"/>
              <a:t>Δ</a:t>
            </a:r>
            <a:r>
              <a:rPr lang="en-IN" altLang="en-US" i="1" kern="0" dirty="0"/>
              <a:t>U</a:t>
            </a:r>
            <a:r>
              <a:rPr lang="en-IN" altLang="en-US" kern="0" dirty="0"/>
              <a:t>, is the sum of heat, </a:t>
            </a:r>
            <a:r>
              <a:rPr lang="en-IN" altLang="en-US" i="1" kern="0" dirty="0"/>
              <a:t>q</a:t>
            </a:r>
            <a:r>
              <a:rPr lang="en-IN" altLang="en-US" kern="0" dirty="0"/>
              <a:t>, and work, </a:t>
            </a:r>
            <a:r>
              <a:rPr lang="en-IN" altLang="en-US" i="1" kern="0" dirty="0"/>
              <a:t>w</a:t>
            </a:r>
            <a:r>
              <a:rPr lang="en-IN" altLang="en-US" kern="0" dirty="0"/>
              <a:t>. </a:t>
            </a:r>
            <a:endParaRPr lang="en-US" altLang="en-US" kern="0" dirty="0"/>
          </a:p>
        </p:txBody>
      </p:sp>
      <p:graphicFrame>
        <p:nvGraphicFramePr>
          <p:cNvPr id="5" name="Object 1"/>
          <p:cNvGraphicFramePr>
            <a:graphicFrameLocks noChangeAspect="1"/>
          </p:cNvGraphicFramePr>
          <p:nvPr>
            <p:extLst>
              <p:ext uri="{D42A27DB-BD31-4B8C-83A1-F6EECF244321}">
                <p14:modId xmlns:p14="http://schemas.microsoft.com/office/powerpoint/2010/main" val="3127461572"/>
              </p:ext>
            </p:extLst>
          </p:nvPr>
        </p:nvGraphicFramePr>
        <p:xfrm>
          <a:off x="1728102" y="2308796"/>
          <a:ext cx="2597151" cy="593725"/>
        </p:xfrm>
        <a:graphic>
          <a:graphicData uri="http://schemas.openxmlformats.org/presentationml/2006/ole">
            <mc:AlternateContent xmlns:mc="http://schemas.openxmlformats.org/markup-compatibility/2006">
              <mc:Choice xmlns:v="urn:schemas-microsoft-com:vml" Requires="v">
                <p:oleObj name="Equation" r:id="rId2" imgW="888614" imgH="203112" progId="Equation.DSMT4">
                  <p:embed/>
                </p:oleObj>
              </mc:Choice>
              <mc:Fallback>
                <p:oleObj name="Equation" r:id="rId2" imgW="888614" imgH="203112"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102" y="2308796"/>
                        <a:ext cx="2597151"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6784620" y="2291602"/>
            <a:ext cx="2170786"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Symbol" pitchFamily="-104" charset="2"/>
                <a:sym typeface="Symbol" pitchFamily="-104" charset="2"/>
              </a:rPr>
              <a:t></a:t>
            </a:r>
            <a:r>
              <a:rPr kumimoji="0" lang="en-US" sz="3200" b="0" i="1" u="none" strike="noStrike" kern="0" cap="none" spc="0" normalizeH="0" baseline="0" noProof="0" dirty="0">
                <a:ln>
                  <a:noFill/>
                </a:ln>
                <a:solidFill>
                  <a:srgbClr val="000000"/>
                </a:solidFill>
                <a:effectLst/>
                <a:uLnTx/>
                <a:uFillTx/>
              </a:rPr>
              <a:t>E</a:t>
            </a:r>
            <a:r>
              <a:rPr kumimoji="0" lang="en-US" sz="3200" b="0" i="0" u="none" strike="noStrike" kern="0" cap="none" spc="0" normalizeH="0" baseline="0" noProof="0" dirty="0">
                <a:ln>
                  <a:noFill/>
                </a:ln>
                <a:solidFill>
                  <a:srgbClr val="000000"/>
                </a:solidFill>
                <a:effectLst/>
                <a:uLnTx/>
                <a:uFillTx/>
              </a:rPr>
              <a:t> = </a:t>
            </a:r>
            <a:r>
              <a:rPr kumimoji="0" lang="en-US" sz="3200" b="0" i="1" u="none" strike="noStrike" kern="0" cap="none" spc="0" normalizeH="0" baseline="0" noProof="0" dirty="0">
                <a:ln>
                  <a:noFill/>
                </a:ln>
                <a:solidFill>
                  <a:srgbClr val="000000"/>
                </a:solidFill>
                <a:effectLst/>
                <a:uLnTx/>
                <a:uFillTx/>
              </a:rPr>
              <a:t>q</a:t>
            </a:r>
            <a:r>
              <a:rPr kumimoji="0" lang="en-US" sz="3200" b="0" i="0" u="none" strike="noStrike" kern="0" cap="none" spc="0" normalizeH="0" baseline="0" noProof="0" dirty="0">
                <a:ln>
                  <a:noFill/>
                </a:ln>
                <a:solidFill>
                  <a:srgbClr val="000000"/>
                </a:solidFill>
                <a:effectLst/>
                <a:uLnTx/>
                <a:uFillTx/>
              </a:rPr>
              <a:t> + </a:t>
            </a:r>
            <a:r>
              <a:rPr kumimoji="0" lang="en-US" sz="3200" b="0" i="1" u="none" strike="noStrike" kern="0" cap="none" spc="0" normalizeH="0" baseline="0" noProof="0" dirty="0">
                <a:ln>
                  <a:noFill/>
                </a:ln>
                <a:solidFill>
                  <a:srgbClr val="000000"/>
                </a:solidFill>
                <a:effectLst/>
                <a:uLnTx/>
                <a:uFillTx/>
              </a:rPr>
              <a:t>w</a:t>
            </a:r>
            <a:endParaRPr kumimoji="0" lang="he-IL" sz="3200" b="0" i="0" u="none" strike="noStrike" kern="0" cap="none" spc="0" normalizeH="0" baseline="0" noProof="0" dirty="0">
              <a:ln>
                <a:noFill/>
              </a:ln>
              <a:solidFill>
                <a:sysClr val="windowText" lastClr="000000"/>
              </a:solidFill>
              <a:effectLst/>
              <a:uLnTx/>
              <a:uFillTx/>
            </a:endParaRPr>
          </a:p>
        </p:txBody>
      </p:sp>
      <p:sp>
        <p:nvSpPr>
          <p:cNvPr id="7" name="Rectangle 6"/>
          <p:cNvSpPr/>
          <p:nvPr/>
        </p:nvSpPr>
        <p:spPr>
          <a:xfrm>
            <a:off x="414528" y="3553258"/>
            <a:ext cx="8912352" cy="2653034"/>
          </a:xfrm>
          <a:prstGeom prst="rect">
            <a:avLst/>
          </a:prstGeom>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rPr>
              <a:t>Energy is neither created nor destroyed.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rPr>
              <a:t>In other words, the total energy of the universe is a constant; if the system loses energy, it must be gained by the surroundings, and vice versa.</a:t>
            </a:r>
          </a:p>
        </p:txBody>
      </p:sp>
      <p:sp>
        <p:nvSpPr>
          <p:cNvPr id="10" name="Rectangle 9"/>
          <p:cNvSpPr/>
          <p:nvPr/>
        </p:nvSpPr>
        <p:spPr>
          <a:xfrm>
            <a:off x="5052001" y="2291602"/>
            <a:ext cx="708847" cy="584775"/>
          </a:xfrm>
          <a:prstGeom prst="rect">
            <a:avLst/>
          </a:prstGeom>
        </p:spPr>
        <p:txBody>
          <a:bodyPr wrap="none">
            <a:spAutoFit/>
          </a:bodyPr>
          <a:lstStyle/>
          <a:p>
            <a:r>
              <a:rPr lang="en-US" altLang="en-US" sz="3200" b="1" u="sng" kern="0" dirty="0">
                <a:solidFill>
                  <a:srgbClr val="000000"/>
                </a:solidFill>
              </a:rPr>
              <a:t>or </a:t>
            </a:r>
            <a:endParaRPr lang="he-IL" sz="3200" dirty="0"/>
          </a:p>
        </p:txBody>
      </p:sp>
    </p:spTree>
    <p:extLst>
      <p:ext uri="{BB962C8B-B14F-4D97-AF65-F5344CB8AC3E}">
        <p14:creationId xmlns:p14="http://schemas.microsoft.com/office/powerpoint/2010/main" val="418089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תרמודינמקה 1</a:t>
            </a:r>
          </a:p>
        </p:txBody>
      </p:sp>
      <p:sp>
        <p:nvSpPr>
          <p:cNvPr id="3" name="Slide Number Placeholder 2"/>
          <p:cNvSpPr>
            <a:spLocks noGrp="1"/>
          </p:cNvSpPr>
          <p:nvPr>
            <p:ph type="sldNum" sz="quarter" idx="12"/>
          </p:nvPr>
        </p:nvSpPr>
        <p:spPr/>
        <p:txBody>
          <a:bodyPr/>
          <a:lstStyle/>
          <a:p>
            <a:fld id="{16B33EC3-E221-46CC-B30D-40EEDFEA5ACF}" type="slidenum">
              <a:rPr lang="he-IL" smtClean="0"/>
              <a:t>14</a:t>
            </a:fld>
            <a:endParaRPr lang="he-IL"/>
          </a:p>
        </p:txBody>
      </p:sp>
      <p:sp>
        <p:nvSpPr>
          <p:cNvPr id="7" name="Rectangle 6"/>
          <p:cNvSpPr/>
          <p:nvPr/>
        </p:nvSpPr>
        <p:spPr>
          <a:xfrm>
            <a:off x="1526849" y="106980"/>
            <a:ext cx="10539813" cy="646331"/>
          </a:xfrm>
          <a:prstGeom prst="rect">
            <a:avLst/>
          </a:prstGeom>
        </p:spPr>
        <p:txBody>
          <a:bodyPr wrap="square">
            <a:spAutoFit/>
          </a:bodyPr>
          <a:lstStyle/>
          <a:p>
            <a:pPr lvl="0" algn="ctr" rtl="0"/>
            <a:r>
              <a:rPr lang="en-US" altLang="en-US" sz="3600" b="1" kern="0" dirty="0">
                <a:solidFill>
                  <a:srgbClr val="000000"/>
                </a:solidFill>
                <a:latin typeface="Arial"/>
                <a:ea typeface="ＭＳ Ｐゴシック"/>
              </a:rPr>
              <a:t>First Law of Thermodynamics</a:t>
            </a:r>
          </a:p>
        </p:txBody>
      </p:sp>
      <p:sp>
        <p:nvSpPr>
          <p:cNvPr id="8" name="TextBox 7"/>
          <p:cNvSpPr txBox="1"/>
          <p:nvPr/>
        </p:nvSpPr>
        <p:spPr>
          <a:xfrm>
            <a:off x="109482" y="3863376"/>
            <a:ext cx="1801686" cy="1200329"/>
          </a:xfrm>
          <a:prstGeom prst="rect">
            <a:avLst/>
          </a:prstGeom>
          <a:noFill/>
        </p:spPr>
        <p:txBody>
          <a:bodyPr wrap="square" rtlCol="0">
            <a:spAutoFit/>
          </a:bodyPr>
          <a:lstStyle/>
          <a:p>
            <a:pPr algn="l" rtl="0"/>
            <a:r>
              <a:rPr lang="en-US" sz="2400" b="1" dirty="0">
                <a:latin typeface="Times New Roman" panose="02020603050405020304" pitchFamily="18" charset="0"/>
                <a:cs typeface="Times New Roman" panose="02020603050405020304" pitchFamily="18" charset="0"/>
                <a:sym typeface="Symbol" panose="05050102010706020507" pitchFamily="18" charset="2"/>
              </a:rPr>
              <a:t>U = 0</a:t>
            </a:r>
          </a:p>
          <a:p>
            <a:pPr algn="l" rtl="0"/>
            <a:r>
              <a:rPr lang="en-US" sz="2400" b="1" dirty="0">
                <a:latin typeface="Times New Roman" panose="02020603050405020304" pitchFamily="18" charset="0"/>
                <a:cs typeface="Times New Roman" panose="02020603050405020304" pitchFamily="18" charset="0"/>
                <a:sym typeface="Symbol" panose="05050102010706020507" pitchFamily="18" charset="2"/>
              </a:rPr>
              <a:t>q = +5 J</a:t>
            </a:r>
          </a:p>
          <a:p>
            <a:pPr algn="l" rtl="0"/>
            <a:r>
              <a:rPr lang="en-US" sz="2400" b="1" dirty="0">
                <a:latin typeface="Times New Roman" panose="02020603050405020304" pitchFamily="18" charset="0"/>
                <a:cs typeface="Times New Roman" panose="02020603050405020304" pitchFamily="18" charset="0"/>
                <a:sym typeface="Symbol" panose="05050102010706020507" pitchFamily="18" charset="2"/>
              </a:rPr>
              <a:t>w = -5 J</a:t>
            </a:r>
            <a:endParaRPr lang="en-US" sz="2400" b="1" dirty="0">
              <a:latin typeface="Times New Roman" panose="02020603050405020304" pitchFamily="18" charset="0"/>
              <a:cs typeface="Times New Roman" panose="02020603050405020304" pitchFamily="18" charset="0"/>
            </a:endParaRPr>
          </a:p>
        </p:txBody>
      </p:sp>
      <p:pic>
        <p:nvPicPr>
          <p:cNvPr id="32770" name="Picture 2" descr="The figure is an illustration of a container closed by a piston. The container has double walls and bottom, with the gap filled with insulation. The region inside the container, below the piston, is labeled as the system. An upward arrow indicates that the piston moves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916" y="877384"/>
            <a:ext cx="3202921" cy="27336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084890" y="3842113"/>
            <a:ext cx="2469023" cy="1200329"/>
          </a:xfrm>
          <a:prstGeom prst="rect">
            <a:avLst/>
          </a:prstGeom>
          <a:noFill/>
        </p:spPr>
        <p:txBody>
          <a:bodyPr wrap="square" rtlCol="0">
            <a:spAutoFit/>
          </a:bodyPr>
          <a:lstStyle/>
          <a:p>
            <a:pPr algn="l" rtl="0"/>
            <a:r>
              <a:rPr lang="en-US" sz="2400" b="1" dirty="0">
                <a:latin typeface="Times New Roman" panose="02020603050405020304" pitchFamily="18" charset="0"/>
                <a:cs typeface="Times New Roman" panose="02020603050405020304" pitchFamily="18" charset="0"/>
                <a:sym typeface="Symbol" panose="05050102010706020507" pitchFamily="18" charset="2"/>
              </a:rPr>
              <a:t>U = -2 J</a:t>
            </a:r>
          </a:p>
          <a:p>
            <a:pPr algn="l" rtl="0"/>
            <a:r>
              <a:rPr lang="en-US" sz="2400" b="1" dirty="0">
                <a:latin typeface="Times New Roman" panose="02020603050405020304" pitchFamily="18" charset="0"/>
                <a:cs typeface="Times New Roman" panose="02020603050405020304" pitchFamily="18" charset="0"/>
                <a:sym typeface="Symbol" panose="05050102010706020507" pitchFamily="18" charset="2"/>
              </a:rPr>
              <a:t>q = 0</a:t>
            </a:r>
          </a:p>
          <a:p>
            <a:pPr algn="l" rtl="0"/>
            <a:r>
              <a:rPr lang="en-US" sz="2400" b="1" dirty="0">
                <a:latin typeface="Times New Roman" panose="02020603050405020304" pitchFamily="18" charset="0"/>
                <a:cs typeface="Times New Roman" panose="02020603050405020304" pitchFamily="18" charset="0"/>
                <a:sym typeface="Symbol" panose="05050102010706020507" pitchFamily="18" charset="2"/>
              </a:rPr>
              <a:t>w = -2 J</a:t>
            </a:r>
            <a:endParaRPr lang="en-US" sz="2400" b="1" dirty="0">
              <a:latin typeface="Times New Roman" panose="02020603050405020304" pitchFamily="18" charset="0"/>
              <a:cs typeface="Times New Roman" panose="02020603050405020304" pitchFamily="18" charset="0"/>
            </a:endParaRPr>
          </a:p>
        </p:txBody>
      </p:sp>
      <p:sp>
        <p:nvSpPr>
          <p:cNvPr id="9" name="Rectangle 8"/>
          <p:cNvSpPr/>
          <p:nvPr/>
        </p:nvSpPr>
        <p:spPr>
          <a:xfrm>
            <a:off x="-105398" y="5699406"/>
            <a:ext cx="6335281" cy="369332"/>
          </a:xfrm>
          <a:prstGeom prst="rect">
            <a:avLst/>
          </a:prstGeom>
        </p:spPr>
        <p:txBody>
          <a:bodyPr wrap="square">
            <a:spAutoFit/>
          </a:bodyPr>
          <a:lstStyle/>
          <a:p>
            <a:r>
              <a:rPr lang="he-IL" b="1" dirty="0">
                <a:solidFill>
                  <a:srgbClr val="4D5156"/>
                </a:solidFill>
                <a:latin typeface="David" panose="020E0502060401010101" pitchFamily="34" charset="-79"/>
                <a:cs typeface="David" panose="020E0502060401010101" pitchFamily="34" charset="-79"/>
              </a:rPr>
              <a:t>תהליך </a:t>
            </a:r>
            <a:r>
              <a:rPr lang="he-IL" b="1" dirty="0">
                <a:solidFill>
                  <a:srgbClr val="5F6368"/>
                </a:solidFill>
                <a:latin typeface="David" panose="020E0502060401010101" pitchFamily="34" charset="-79"/>
                <a:cs typeface="David" panose="020E0502060401010101" pitchFamily="34" charset="-79"/>
              </a:rPr>
              <a:t>איזותרמי</a:t>
            </a:r>
            <a:r>
              <a:rPr lang="he-IL" b="1" dirty="0">
                <a:solidFill>
                  <a:srgbClr val="4D5156"/>
                </a:solidFill>
                <a:latin typeface="David" panose="020E0502060401010101" pitchFamily="34" charset="-79"/>
                <a:cs typeface="David" panose="020E0502060401010101" pitchFamily="34" charset="-79"/>
              </a:rPr>
              <a:t> הוא תהליך תרמודינמי בו הטמפרטורה נשארת קבועה</a:t>
            </a:r>
            <a:endParaRPr lang="en-US" b="1" dirty="0">
              <a:latin typeface="David" panose="020E0502060401010101" pitchFamily="34" charset="-79"/>
              <a:cs typeface="David" panose="020E0502060401010101" pitchFamily="34" charset="-79"/>
            </a:endParaRPr>
          </a:p>
        </p:txBody>
      </p:sp>
      <p:sp>
        <p:nvSpPr>
          <p:cNvPr id="11" name="Rectangle 10"/>
          <p:cNvSpPr/>
          <p:nvPr/>
        </p:nvSpPr>
        <p:spPr>
          <a:xfrm>
            <a:off x="7506102" y="5411774"/>
            <a:ext cx="4685898" cy="369332"/>
          </a:xfrm>
          <a:prstGeom prst="rect">
            <a:avLst/>
          </a:prstGeom>
        </p:spPr>
        <p:txBody>
          <a:bodyPr wrap="none">
            <a:spAutoFit/>
          </a:bodyPr>
          <a:lstStyle/>
          <a:p>
            <a:r>
              <a:rPr lang="he-IL" b="1" dirty="0">
                <a:latin typeface="David" panose="020E0502060401010101" pitchFamily="34" charset="-79"/>
                <a:cs typeface="David" panose="020E0502060401010101" pitchFamily="34" charset="-79"/>
              </a:rPr>
              <a:t>תהליך אדיאבטי הוא תהליך המתרחש ללא מעבר חום</a:t>
            </a:r>
            <a:endParaRPr lang="en-US" b="1" dirty="0">
              <a:latin typeface="David" panose="020E0502060401010101" pitchFamily="34" charset="-79"/>
              <a:cs typeface="David" panose="020E0502060401010101" pitchFamily="34" charset="-79"/>
            </a:endParaRPr>
          </a:p>
        </p:txBody>
      </p:sp>
      <p:pic>
        <p:nvPicPr>
          <p:cNvPr id="12" name="Picture 11"/>
          <p:cNvPicPr>
            <a:picLocks noChangeAspect="1"/>
          </p:cNvPicPr>
          <p:nvPr/>
        </p:nvPicPr>
        <p:blipFill>
          <a:blip r:embed="rId3"/>
          <a:stretch>
            <a:fillRect/>
          </a:stretch>
        </p:blipFill>
        <p:spPr>
          <a:xfrm>
            <a:off x="1290660" y="771709"/>
            <a:ext cx="2290740" cy="4856624"/>
          </a:xfrm>
          <a:prstGeom prst="rect">
            <a:avLst/>
          </a:prstGeom>
        </p:spPr>
      </p:pic>
      <p:grpSp>
        <p:nvGrpSpPr>
          <p:cNvPr id="17" name="Group 16"/>
          <p:cNvGrpSpPr/>
          <p:nvPr/>
        </p:nvGrpSpPr>
        <p:grpSpPr>
          <a:xfrm>
            <a:off x="4944385" y="1282344"/>
            <a:ext cx="2726950" cy="2906689"/>
            <a:chOff x="5077816" y="1237752"/>
            <a:chExt cx="2726950" cy="2906689"/>
          </a:xfrm>
        </p:grpSpPr>
        <p:sp>
          <p:nvSpPr>
            <p:cNvPr id="15" name="TextBox 14"/>
            <p:cNvSpPr txBox="1"/>
            <p:nvPr/>
          </p:nvSpPr>
          <p:spPr>
            <a:xfrm>
              <a:off x="5077816" y="2944112"/>
              <a:ext cx="2470273" cy="1200329"/>
            </a:xfrm>
            <a:prstGeom prst="rect">
              <a:avLst/>
            </a:prstGeom>
            <a:noFill/>
          </p:spPr>
          <p:txBody>
            <a:bodyPr wrap="square" rtlCol="0">
              <a:spAutoFit/>
            </a:bodyPr>
            <a:lstStyle/>
            <a:p>
              <a:pPr algn="l" rtl="0"/>
              <a:r>
                <a:rPr lang="en-US" sz="2400" b="1" dirty="0">
                  <a:latin typeface="Times New Roman" panose="02020603050405020304" pitchFamily="18" charset="0"/>
                  <a:cs typeface="Times New Roman" panose="02020603050405020304" pitchFamily="18" charset="0"/>
                  <a:sym typeface="Symbol" panose="05050102010706020507" pitchFamily="18" charset="2"/>
                </a:rPr>
                <a:t>U = 15-10 =+5 J</a:t>
              </a:r>
            </a:p>
            <a:p>
              <a:pPr algn="l" rtl="0"/>
              <a:r>
                <a:rPr lang="en-US" sz="2400" b="1" dirty="0">
                  <a:latin typeface="Times New Roman" panose="02020603050405020304" pitchFamily="18" charset="0"/>
                  <a:cs typeface="Times New Roman" panose="02020603050405020304" pitchFamily="18" charset="0"/>
                  <a:sym typeface="Symbol" panose="05050102010706020507" pitchFamily="18" charset="2"/>
                </a:rPr>
                <a:t>q = +7 J</a:t>
              </a:r>
            </a:p>
            <a:p>
              <a:pPr algn="l" rtl="0"/>
              <a:r>
                <a:rPr lang="en-US" sz="2400" b="1" dirty="0">
                  <a:latin typeface="Times New Roman" panose="02020603050405020304" pitchFamily="18" charset="0"/>
                  <a:cs typeface="Times New Roman" panose="02020603050405020304" pitchFamily="18" charset="0"/>
                  <a:sym typeface="Symbol" panose="05050102010706020507" pitchFamily="18" charset="2"/>
                </a:rPr>
                <a:t>w = -2 J</a:t>
              </a:r>
              <a:endParaRPr lang="en-US" sz="24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150405" y="1237752"/>
              <a:ext cx="2654361" cy="1200329"/>
            </a:xfrm>
            <a:prstGeom prst="rect">
              <a:avLst/>
            </a:prstGeom>
            <a:noFill/>
          </p:spPr>
          <p:txBody>
            <a:bodyPr wrap="square" rtlCol="0">
              <a:spAutoFit/>
            </a:bodyPr>
            <a:lstStyle/>
            <a:p>
              <a:pPr algn="l" rtl="0"/>
              <a:r>
                <a:rPr lang="en-US" sz="2400" b="1" dirty="0">
                  <a:latin typeface="Times New Roman" panose="02020603050405020304" pitchFamily="18" charset="0"/>
                  <a:cs typeface="Times New Roman" panose="02020603050405020304" pitchFamily="18" charset="0"/>
                  <a:sym typeface="Symbol" panose="05050102010706020507" pitchFamily="18" charset="2"/>
                </a:rPr>
                <a:t>U=15-10 = +5 J</a:t>
              </a:r>
            </a:p>
            <a:p>
              <a:pPr algn="l" rtl="0"/>
              <a:r>
                <a:rPr lang="en-US" sz="2400" b="1" dirty="0">
                  <a:latin typeface="Times New Roman" panose="02020603050405020304" pitchFamily="18" charset="0"/>
                  <a:cs typeface="Times New Roman" panose="02020603050405020304" pitchFamily="18" charset="0"/>
                  <a:sym typeface="Symbol" panose="05050102010706020507" pitchFamily="18" charset="2"/>
                </a:rPr>
                <a:t>q = +3 J</a:t>
              </a:r>
            </a:p>
            <a:p>
              <a:pPr algn="l" rtl="0"/>
              <a:r>
                <a:rPr lang="en-US" sz="2400" b="1" dirty="0">
                  <a:latin typeface="Times New Roman" panose="02020603050405020304" pitchFamily="18" charset="0"/>
                  <a:cs typeface="Times New Roman" panose="02020603050405020304" pitchFamily="18" charset="0"/>
                  <a:sym typeface="Symbol" panose="05050102010706020507" pitchFamily="18" charset="2"/>
                </a:rPr>
                <a:t>w = +2J</a:t>
              </a:r>
              <a:endParaRPr lang="en-US" sz="2400" b="1" dirty="0">
                <a:latin typeface="Times New Roman" panose="02020603050405020304" pitchFamily="18" charset="0"/>
                <a:cs typeface="Times New Roman" panose="02020603050405020304" pitchFamily="18" charset="0"/>
              </a:endParaRPr>
            </a:p>
          </p:txBody>
        </p:sp>
      </p:grpSp>
      <p:sp>
        <p:nvSpPr>
          <p:cNvPr id="13" name="Rectangle 12"/>
          <p:cNvSpPr/>
          <p:nvPr/>
        </p:nvSpPr>
        <p:spPr>
          <a:xfrm>
            <a:off x="4142071" y="1072441"/>
            <a:ext cx="4011329" cy="35669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127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תרמודינמקה 1</a:t>
            </a:r>
          </a:p>
        </p:txBody>
      </p:sp>
      <p:sp>
        <p:nvSpPr>
          <p:cNvPr id="3" name="Slide Number Placeholder 2"/>
          <p:cNvSpPr>
            <a:spLocks noGrp="1"/>
          </p:cNvSpPr>
          <p:nvPr>
            <p:ph type="sldNum" sz="quarter" idx="12"/>
          </p:nvPr>
        </p:nvSpPr>
        <p:spPr/>
        <p:txBody>
          <a:bodyPr/>
          <a:lstStyle/>
          <a:p>
            <a:fld id="{16B33EC3-E221-46CC-B30D-40EEDFEA5ACF}" type="slidenum">
              <a:rPr lang="he-IL" smtClean="0"/>
              <a:t>15</a:t>
            </a:fld>
            <a:endParaRPr lang="he-IL"/>
          </a:p>
        </p:txBody>
      </p:sp>
      <p:sp>
        <p:nvSpPr>
          <p:cNvPr id="4" name="Title 1"/>
          <p:cNvSpPr txBox="1">
            <a:spLocks/>
          </p:cNvSpPr>
          <p:nvPr/>
        </p:nvSpPr>
        <p:spPr bwMode="auto">
          <a:xfrm>
            <a:off x="3278540" y="27130"/>
            <a:ext cx="9144000" cy="588963"/>
          </a:xfrm>
          <a:prstGeom prst="rect">
            <a:avLst/>
          </a:prstGeom>
          <a:solidFill>
            <a:srgbClr val="FFFFFF"/>
          </a:solidFill>
          <a:ln w="12700" cap="flat" cmpd="sng" algn="ctr">
            <a:solidFill>
              <a:srgbClr val="FFFFFF"/>
            </a:solidFill>
            <a:prstDash val="solid"/>
            <a:miter lim="800000"/>
            <a:headEnd/>
            <a:tailEnd/>
          </a:ln>
          <a:effectLst/>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n-lt"/>
                <a:ea typeface="+mn-ea"/>
                <a:cs typeface="+mn-cs"/>
              </a:defRPr>
            </a:lvl1pPr>
            <a:lvl2pPr algn="l" rtl="0" eaLnBrk="0" fontAlgn="base" hangingPunct="0">
              <a:spcBef>
                <a:spcPct val="50000"/>
              </a:spcBef>
              <a:spcAft>
                <a:spcPct val="0"/>
              </a:spcAft>
              <a:defRPr sz="3200" b="1">
                <a:solidFill>
                  <a:schemeClr val="dk1"/>
                </a:solidFill>
                <a:latin typeface="+mn-lt"/>
                <a:ea typeface="+mn-ea"/>
                <a:cs typeface="+mn-cs"/>
              </a:defRPr>
            </a:lvl2pPr>
            <a:lvl3pPr algn="l" rtl="0" eaLnBrk="0" fontAlgn="base" hangingPunct="0">
              <a:spcBef>
                <a:spcPct val="50000"/>
              </a:spcBef>
              <a:spcAft>
                <a:spcPct val="0"/>
              </a:spcAft>
              <a:defRPr sz="3200" b="1">
                <a:solidFill>
                  <a:schemeClr val="dk1"/>
                </a:solidFill>
                <a:latin typeface="+mn-lt"/>
                <a:ea typeface="+mn-ea"/>
                <a:cs typeface="+mn-cs"/>
              </a:defRPr>
            </a:lvl3pPr>
            <a:lvl4pPr algn="l" rtl="0" eaLnBrk="0" fontAlgn="base" hangingPunct="0">
              <a:spcBef>
                <a:spcPct val="50000"/>
              </a:spcBef>
              <a:spcAft>
                <a:spcPct val="0"/>
              </a:spcAft>
              <a:defRPr sz="3200" b="1">
                <a:solidFill>
                  <a:schemeClr val="dk1"/>
                </a:solidFill>
                <a:latin typeface="+mn-lt"/>
                <a:ea typeface="+mn-ea"/>
                <a:cs typeface="+mn-cs"/>
              </a:defRPr>
            </a:lvl4pPr>
            <a:lvl5pPr algn="l" rtl="0" eaLnBrk="0" fontAlgn="base" hangingPunct="0">
              <a:spcBef>
                <a:spcPct val="50000"/>
              </a:spcBef>
              <a:spcAft>
                <a:spcPct val="0"/>
              </a:spcAft>
              <a:defRPr sz="3200" b="1">
                <a:solidFill>
                  <a:schemeClr val="dk1"/>
                </a:solidFill>
                <a:latin typeface="+mn-lt"/>
                <a:ea typeface="+mn-ea"/>
                <a:cs typeface="+mn-cs"/>
              </a:defRPr>
            </a:lvl5pPr>
            <a:lvl6pPr marL="457200" algn="l" rtl="0" fontAlgn="base">
              <a:spcBef>
                <a:spcPct val="50000"/>
              </a:spcBef>
              <a:spcAft>
                <a:spcPct val="0"/>
              </a:spcAft>
              <a:defRPr sz="3200" b="1">
                <a:solidFill>
                  <a:schemeClr val="dk1"/>
                </a:solidFill>
                <a:latin typeface="+mn-lt"/>
                <a:ea typeface="+mn-ea"/>
                <a:cs typeface="+mn-cs"/>
              </a:defRPr>
            </a:lvl6pPr>
            <a:lvl7pPr marL="914400" algn="l" rtl="0" fontAlgn="base">
              <a:spcBef>
                <a:spcPct val="50000"/>
              </a:spcBef>
              <a:spcAft>
                <a:spcPct val="0"/>
              </a:spcAft>
              <a:defRPr sz="3200" b="1">
                <a:solidFill>
                  <a:schemeClr val="dk1"/>
                </a:solidFill>
                <a:latin typeface="+mn-lt"/>
                <a:ea typeface="+mn-ea"/>
                <a:cs typeface="+mn-cs"/>
              </a:defRPr>
            </a:lvl7pPr>
            <a:lvl8pPr marL="1371600" algn="l" rtl="0" fontAlgn="base">
              <a:spcBef>
                <a:spcPct val="50000"/>
              </a:spcBef>
              <a:spcAft>
                <a:spcPct val="0"/>
              </a:spcAft>
              <a:defRPr sz="3200" b="1">
                <a:solidFill>
                  <a:schemeClr val="dk1"/>
                </a:solidFill>
                <a:latin typeface="+mn-lt"/>
                <a:ea typeface="+mn-ea"/>
                <a:cs typeface="+mn-cs"/>
              </a:defRPr>
            </a:lvl8pPr>
            <a:lvl9pPr marL="1828800" algn="l" rtl="0" fontAlgn="base">
              <a:spcBef>
                <a:spcPct val="50000"/>
              </a:spcBef>
              <a:spcAft>
                <a:spcPct val="0"/>
              </a:spcAft>
              <a:defRPr sz="3200" b="1">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dirty="0">
                <a:ln>
                  <a:noFill/>
                </a:ln>
                <a:solidFill>
                  <a:srgbClr val="ED6B06"/>
                </a:solidFill>
                <a:effectLst/>
                <a:uLnTx/>
                <a:uFillTx/>
                <a:latin typeface="Arial" charset="0"/>
                <a:ea typeface="ＭＳ Ｐゴシック" charset="0"/>
                <a:cs typeface="+mn-cs"/>
              </a:rPr>
              <a:t>Expansion Work</a:t>
            </a:r>
            <a:endParaRPr kumimoji="0" lang="en-US" sz="3200" b="1" i="0" u="none" strike="noStrike" kern="0" cap="none" spc="0" normalizeH="0" baseline="0" noProof="0" dirty="0">
              <a:ln>
                <a:noFill/>
              </a:ln>
              <a:solidFill>
                <a:srgbClr val="ED6B06"/>
              </a:solidFill>
              <a:effectLst/>
              <a:uLnTx/>
              <a:uFillTx/>
              <a:latin typeface="Arial"/>
              <a:ea typeface="+mn-ea"/>
              <a:cs typeface="Times New Roman" charset="0"/>
            </a:endParaRPr>
          </a:p>
        </p:txBody>
      </p:sp>
      <p:sp>
        <p:nvSpPr>
          <p:cNvPr id="5" name="Line 4"/>
          <p:cNvSpPr>
            <a:spLocks noChangeShapeType="1"/>
          </p:cNvSpPr>
          <p:nvPr/>
        </p:nvSpPr>
        <p:spPr bwMode="auto">
          <a:xfrm>
            <a:off x="3942939" y="1591681"/>
            <a:ext cx="4572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Times" pitchFamily="18" charset="0"/>
              <a:ea typeface="MS PGothic" pitchFamily="34" charset="-128"/>
            </a:endParaRPr>
          </a:p>
        </p:txBody>
      </p:sp>
      <p:sp>
        <p:nvSpPr>
          <p:cNvPr id="6" name="Rectangle 5"/>
          <p:cNvSpPr>
            <a:spLocks noChangeArrowheads="1"/>
          </p:cNvSpPr>
          <p:nvPr/>
        </p:nvSpPr>
        <p:spPr bwMode="auto">
          <a:xfrm>
            <a:off x="4636251" y="1363101"/>
            <a:ext cx="2781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400" dirty="0">
                <a:solidFill>
                  <a:srgbClr val="000000"/>
                </a:solidFill>
                <a:latin typeface="Arial"/>
                <a:ea typeface="MS PGothic" pitchFamily="34" charset="-128"/>
              </a:rPr>
              <a:t>3CO</a:t>
            </a:r>
            <a:r>
              <a:rPr lang="en-US" sz="2400" baseline="-25000" dirty="0">
                <a:solidFill>
                  <a:srgbClr val="000000"/>
                </a:solidFill>
                <a:latin typeface="Arial"/>
                <a:ea typeface="MS PGothic" pitchFamily="34" charset="-128"/>
              </a:rPr>
              <a:t>2</a:t>
            </a:r>
            <a:r>
              <a:rPr lang="en-US" sz="2400" dirty="0">
                <a:solidFill>
                  <a:srgbClr val="000000"/>
                </a:solidFill>
                <a:latin typeface="Arial"/>
                <a:ea typeface="MS PGothic" pitchFamily="34" charset="-128"/>
              </a:rPr>
              <a:t>(</a:t>
            </a:r>
            <a:r>
              <a:rPr lang="en-US" sz="2400" i="1" dirty="0">
                <a:solidFill>
                  <a:srgbClr val="000000"/>
                </a:solidFill>
                <a:latin typeface="Arial"/>
                <a:ea typeface="MS PGothic" pitchFamily="34" charset="-128"/>
              </a:rPr>
              <a:t>g</a:t>
            </a:r>
            <a:r>
              <a:rPr lang="en-US" sz="2400" dirty="0">
                <a:solidFill>
                  <a:srgbClr val="000000"/>
                </a:solidFill>
                <a:latin typeface="Arial"/>
                <a:ea typeface="MS PGothic" pitchFamily="34" charset="-128"/>
              </a:rPr>
              <a:t>) + 4H</a:t>
            </a:r>
            <a:r>
              <a:rPr lang="en-US" sz="2400" baseline="-25000" dirty="0">
                <a:solidFill>
                  <a:srgbClr val="000000"/>
                </a:solidFill>
                <a:latin typeface="Arial"/>
                <a:ea typeface="MS PGothic" pitchFamily="34" charset="-128"/>
              </a:rPr>
              <a:t>2</a:t>
            </a:r>
            <a:r>
              <a:rPr lang="en-US" sz="2400" dirty="0">
                <a:solidFill>
                  <a:srgbClr val="000000"/>
                </a:solidFill>
                <a:latin typeface="Arial"/>
                <a:ea typeface="MS PGothic" pitchFamily="34" charset="-128"/>
              </a:rPr>
              <a:t>O(</a:t>
            </a:r>
            <a:r>
              <a:rPr lang="en-US" sz="2400" i="1" dirty="0">
                <a:solidFill>
                  <a:srgbClr val="000000"/>
                </a:solidFill>
                <a:latin typeface="Arial"/>
                <a:ea typeface="MS PGothic" pitchFamily="34" charset="-128"/>
              </a:rPr>
              <a:t>g</a:t>
            </a:r>
            <a:r>
              <a:rPr lang="en-US" sz="2400" dirty="0">
                <a:solidFill>
                  <a:srgbClr val="000000"/>
                </a:solidFill>
                <a:latin typeface="Arial"/>
                <a:ea typeface="MS PGothic" pitchFamily="34" charset="-128"/>
              </a:rPr>
              <a:t>)</a:t>
            </a:r>
          </a:p>
        </p:txBody>
      </p:sp>
      <p:sp>
        <p:nvSpPr>
          <p:cNvPr id="7" name="Rectangle 6"/>
          <p:cNvSpPr>
            <a:spLocks noChangeArrowheads="1"/>
          </p:cNvSpPr>
          <p:nvPr/>
        </p:nvSpPr>
        <p:spPr bwMode="auto">
          <a:xfrm>
            <a:off x="1445265" y="1363101"/>
            <a:ext cx="24849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rtl="0" eaLnBrk="0" fontAlgn="base" hangingPunct="0">
              <a:spcBef>
                <a:spcPct val="0"/>
              </a:spcBef>
              <a:spcAft>
                <a:spcPct val="0"/>
              </a:spcAft>
            </a:pPr>
            <a:r>
              <a:rPr lang="en-US" sz="2400" dirty="0">
                <a:solidFill>
                  <a:srgbClr val="000000"/>
                </a:solidFill>
                <a:latin typeface="Arial"/>
                <a:ea typeface="MS PGothic" pitchFamily="34" charset="-128"/>
              </a:rPr>
              <a:t>C</a:t>
            </a:r>
            <a:r>
              <a:rPr lang="en-US" sz="2400" baseline="-25000" dirty="0">
                <a:solidFill>
                  <a:srgbClr val="000000"/>
                </a:solidFill>
                <a:latin typeface="Arial"/>
                <a:ea typeface="MS PGothic" pitchFamily="34" charset="-128"/>
              </a:rPr>
              <a:t>3</a:t>
            </a:r>
            <a:r>
              <a:rPr lang="en-US" sz="2400" dirty="0">
                <a:solidFill>
                  <a:srgbClr val="000000"/>
                </a:solidFill>
                <a:latin typeface="Arial"/>
                <a:ea typeface="MS PGothic" pitchFamily="34" charset="-128"/>
              </a:rPr>
              <a:t>H</a:t>
            </a:r>
            <a:r>
              <a:rPr lang="en-US" sz="2400" baseline="-25000" dirty="0">
                <a:solidFill>
                  <a:srgbClr val="000000"/>
                </a:solidFill>
                <a:latin typeface="Arial"/>
                <a:ea typeface="MS PGothic" pitchFamily="34" charset="-128"/>
              </a:rPr>
              <a:t>8</a:t>
            </a:r>
            <a:r>
              <a:rPr lang="en-US" sz="2400" dirty="0">
                <a:solidFill>
                  <a:srgbClr val="000000"/>
                </a:solidFill>
                <a:latin typeface="Arial"/>
                <a:ea typeface="MS PGothic" pitchFamily="34" charset="-128"/>
              </a:rPr>
              <a:t>(</a:t>
            </a:r>
            <a:r>
              <a:rPr lang="en-US" sz="2400" i="1" dirty="0">
                <a:solidFill>
                  <a:srgbClr val="000000"/>
                </a:solidFill>
                <a:latin typeface="Arial"/>
                <a:ea typeface="MS PGothic" pitchFamily="34" charset="-128"/>
              </a:rPr>
              <a:t>g</a:t>
            </a:r>
            <a:r>
              <a:rPr lang="en-US" sz="2400" dirty="0">
                <a:solidFill>
                  <a:srgbClr val="000000"/>
                </a:solidFill>
                <a:latin typeface="Arial"/>
                <a:ea typeface="MS PGothic" pitchFamily="34" charset="-128"/>
              </a:rPr>
              <a:t>) + 5O</a:t>
            </a:r>
            <a:r>
              <a:rPr lang="en-US" sz="2400" baseline="-25000" dirty="0">
                <a:solidFill>
                  <a:srgbClr val="000000"/>
                </a:solidFill>
                <a:latin typeface="Arial"/>
                <a:ea typeface="MS PGothic" pitchFamily="34" charset="-128"/>
              </a:rPr>
              <a:t>2</a:t>
            </a:r>
            <a:r>
              <a:rPr lang="en-US" sz="2400" dirty="0">
                <a:solidFill>
                  <a:srgbClr val="000000"/>
                </a:solidFill>
                <a:latin typeface="Arial"/>
                <a:ea typeface="MS PGothic" pitchFamily="34" charset="-128"/>
              </a:rPr>
              <a:t>(</a:t>
            </a:r>
            <a:r>
              <a:rPr lang="en-US" sz="2400" i="1" dirty="0">
                <a:solidFill>
                  <a:srgbClr val="000000"/>
                </a:solidFill>
                <a:latin typeface="Arial"/>
                <a:ea typeface="MS PGothic" pitchFamily="34" charset="-128"/>
              </a:rPr>
              <a:t>g</a:t>
            </a:r>
            <a:r>
              <a:rPr lang="en-US" sz="2400" dirty="0">
                <a:solidFill>
                  <a:srgbClr val="000000"/>
                </a:solidFill>
                <a:latin typeface="Arial"/>
                <a:ea typeface="MS PGothic" pitchFamily="34" charset="-128"/>
              </a:rPr>
              <a:t>)</a:t>
            </a:r>
          </a:p>
        </p:txBody>
      </p:sp>
      <p:sp>
        <p:nvSpPr>
          <p:cNvPr id="8" name="AutoShape 7"/>
          <p:cNvSpPr>
            <a:spLocks/>
          </p:cNvSpPr>
          <p:nvPr/>
        </p:nvSpPr>
        <p:spPr bwMode="auto">
          <a:xfrm rot="16200000">
            <a:off x="5888420" y="1657856"/>
            <a:ext cx="228600" cy="537567"/>
          </a:xfrm>
          <a:prstGeom prst="leftBrace">
            <a:avLst>
              <a:gd name="adj1" fmla="val 104687"/>
              <a:gd name="adj2" fmla="val 50000"/>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9" name="AutoShape 8"/>
          <p:cNvSpPr>
            <a:spLocks/>
          </p:cNvSpPr>
          <p:nvPr/>
        </p:nvSpPr>
        <p:spPr bwMode="auto">
          <a:xfrm rot="16200000">
            <a:off x="2523713" y="1662618"/>
            <a:ext cx="228600" cy="537567"/>
          </a:xfrm>
          <a:prstGeom prst="leftBrace">
            <a:avLst>
              <a:gd name="adj1" fmla="val 94444"/>
              <a:gd name="adj2" fmla="val 50000"/>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pitchFamily="18" charset="0"/>
              <a:ea typeface="MS PGothic" pitchFamily="34" charset="-128"/>
            </a:endParaRPr>
          </a:p>
        </p:txBody>
      </p:sp>
      <p:sp>
        <p:nvSpPr>
          <p:cNvPr id="10" name="Rectangle 9"/>
          <p:cNvSpPr>
            <a:spLocks noChangeArrowheads="1"/>
          </p:cNvSpPr>
          <p:nvPr/>
        </p:nvSpPr>
        <p:spPr bwMode="auto">
          <a:xfrm>
            <a:off x="5137117" y="2014914"/>
            <a:ext cx="18614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rtl="0" eaLnBrk="0" fontAlgn="base" hangingPunct="0">
              <a:spcBef>
                <a:spcPct val="0"/>
              </a:spcBef>
              <a:spcAft>
                <a:spcPct val="0"/>
              </a:spcAft>
            </a:pPr>
            <a:r>
              <a:rPr lang="en-US" sz="2400">
                <a:solidFill>
                  <a:srgbClr val="FF0000"/>
                </a:solidFill>
                <a:latin typeface="Arial"/>
                <a:ea typeface="MS PGothic" pitchFamily="34" charset="-128"/>
              </a:rPr>
              <a:t>7 mol of gas</a:t>
            </a:r>
          </a:p>
        </p:txBody>
      </p:sp>
      <p:sp>
        <p:nvSpPr>
          <p:cNvPr id="11" name="Rectangle 10"/>
          <p:cNvSpPr>
            <a:spLocks noChangeArrowheads="1"/>
          </p:cNvSpPr>
          <p:nvPr/>
        </p:nvSpPr>
        <p:spPr bwMode="auto">
          <a:xfrm>
            <a:off x="1708117" y="2014914"/>
            <a:ext cx="18614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rtl="0" eaLnBrk="0" fontAlgn="base" hangingPunct="0">
              <a:spcBef>
                <a:spcPct val="0"/>
              </a:spcBef>
              <a:spcAft>
                <a:spcPct val="0"/>
              </a:spcAft>
            </a:pPr>
            <a:r>
              <a:rPr lang="en-US" sz="2400" dirty="0">
                <a:solidFill>
                  <a:srgbClr val="0080FF"/>
                </a:solidFill>
                <a:latin typeface="Arial"/>
                <a:ea typeface="MS PGothic" pitchFamily="34" charset="-128"/>
              </a:rPr>
              <a:t>6 </a:t>
            </a:r>
            <a:r>
              <a:rPr lang="en-US" sz="2400" dirty="0" err="1">
                <a:solidFill>
                  <a:srgbClr val="0080FF"/>
                </a:solidFill>
                <a:latin typeface="Arial"/>
                <a:ea typeface="MS PGothic" pitchFamily="34" charset="-128"/>
              </a:rPr>
              <a:t>mol</a:t>
            </a:r>
            <a:r>
              <a:rPr lang="en-US" sz="2400" dirty="0">
                <a:solidFill>
                  <a:srgbClr val="0080FF"/>
                </a:solidFill>
                <a:latin typeface="Arial"/>
                <a:ea typeface="MS PGothic" pitchFamily="34" charset="-128"/>
              </a:rPr>
              <a:t> of gas</a:t>
            </a:r>
          </a:p>
        </p:txBody>
      </p:sp>
      <p:cxnSp>
        <p:nvCxnSpPr>
          <p:cNvPr id="12" name="AutoShape 12"/>
          <p:cNvCxnSpPr>
            <a:cxnSpLocks noChangeShapeType="1"/>
          </p:cNvCxnSpPr>
          <p:nvPr/>
        </p:nvCxnSpPr>
        <p:spPr bwMode="auto">
          <a:xfrm rot="10800000" flipH="1" flipV="1">
            <a:off x="1342626" y="1607572"/>
            <a:ext cx="188913" cy="2862263"/>
          </a:xfrm>
          <a:prstGeom prst="curvedConnector3">
            <a:avLst>
              <a:gd name="adj1" fmla="val -121009"/>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AutoShape 13"/>
          <p:cNvCxnSpPr>
            <a:cxnSpLocks noChangeShapeType="1"/>
          </p:cNvCxnSpPr>
          <p:nvPr/>
        </p:nvCxnSpPr>
        <p:spPr bwMode="auto">
          <a:xfrm flipH="1">
            <a:off x="7412421" y="1607572"/>
            <a:ext cx="52387" cy="2862263"/>
          </a:xfrm>
          <a:prstGeom prst="curvedConnector3">
            <a:avLst>
              <a:gd name="adj1" fmla="val -436366"/>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4" name="Picture 13" descr="09_05_Figure.jpg"/>
          <p:cNvPicPr>
            <a:picLocks noChangeAspect="1"/>
          </p:cNvPicPr>
          <p:nvPr/>
        </p:nvPicPr>
        <p:blipFill rotWithShape="1">
          <a:blip r:embed="rId2" cstate="print">
            <a:extLst>
              <a:ext uri="{28A0092B-C50C-407E-A947-70E740481C1C}">
                <a14:useLocalDpi xmlns:a14="http://schemas.microsoft.com/office/drawing/2010/main" val="0"/>
              </a:ext>
            </a:extLst>
          </a:blip>
          <a:srcRect b="3116"/>
          <a:stretch/>
        </p:blipFill>
        <p:spPr>
          <a:xfrm>
            <a:off x="1802541" y="2645238"/>
            <a:ext cx="5476225" cy="3622966"/>
          </a:xfrm>
          <a:prstGeom prst="rect">
            <a:avLst/>
          </a:prstGeom>
        </p:spPr>
      </p:pic>
      <p:sp>
        <p:nvSpPr>
          <p:cNvPr id="16" name="Rectangle 3"/>
          <p:cNvSpPr txBox="1">
            <a:spLocks noChangeArrowheads="1"/>
          </p:cNvSpPr>
          <p:nvPr/>
        </p:nvSpPr>
        <p:spPr bwMode="auto">
          <a:xfrm>
            <a:off x="7727271" y="1115271"/>
            <a:ext cx="4191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ＭＳ Ｐゴシック"/>
              </a:rPr>
              <a:t>	Usually in an open container the only work done is by a gas pushing on the surroundings (or by the surroundings pushing on the gas).</a:t>
            </a:r>
          </a:p>
        </p:txBody>
      </p:sp>
      <p:sp>
        <p:nvSpPr>
          <p:cNvPr id="15" name="Rectangle 14"/>
          <p:cNvSpPr/>
          <p:nvPr/>
        </p:nvSpPr>
        <p:spPr>
          <a:xfrm>
            <a:off x="8001465" y="4534588"/>
            <a:ext cx="3478003" cy="584775"/>
          </a:xfrm>
          <a:prstGeom prst="rect">
            <a:avLst/>
          </a:prstGeom>
          <a:noFill/>
          <a:ln>
            <a:solidFill>
              <a:schemeClr val="tx1"/>
            </a:solidFill>
          </a:ln>
        </p:spPr>
        <p:txBody>
          <a:bodyPr wrap="none">
            <a:spAutoFit/>
          </a:bodyPr>
          <a:lstStyle/>
          <a:p>
            <a:r>
              <a:rPr lang="en-US" sz="3200" dirty="0">
                <a:latin typeface="Times New Roman" pitchFamily="18" charset="0"/>
                <a:cs typeface="Times New Roman" pitchFamily="18" charset="0"/>
              </a:rPr>
              <a:t>1 L </a:t>
            </a:r>
            <a:r>
              <a:rPr lang="en-US" sz="3200" dirty="0" err="1">
                <a:latin typeface="Times New Roman" pitchFamily="18" charset="0"/>
                <a:cs typeface="Times New Roman" pitchFamily="18" charset="0"/>
              </a:rPr>
              <a:t>atm</a:t>
            </a:r>
            <a:r>
              <a:rPr lang="en-US" sz="3200" dirty="0">
                <a:latin typeface="Times New Roman" pitchFamily="18" charset="0"/>
                <a:cs typeface="Times New Roman" pitchFamily="18" charset="0"/>
              </a:rPr>
              <a:t> = 101.325 J</a:t>
            </a:r>
            <a:endParaRPr lang="he-IL" sz="3200" dirty="0">
              <a:latin typeface="Times New Roman" pitchFamily="18" charset="0"/>
              <a:cs typeface="Times New Roman" pitchFamily="18" charset="0"/>
            </a:endParaRPr>
          </a:p>
        </p:txBody>
      </p:sp>
      <p:sp>
        <p:nvSpPr>
          <p:cNvPr id="17" name="Rectangle 4">
            <a:extLst>
              <a:ext uri="{FF2B5EF4-FFF2-40B4-BE49-F238E27FC236}">
                <a16:creationId xmlns:a16="http://schemas.microsoft.com/office/drawing/2014/main" id="{F77EDBAB-1B4A-4C72-74E7-8404D5110276}"/>
              </a:ext>
            </a:extLst>
          </p:cNvPr>
          <p:cNvSpPr>
            <a:spLocks noChangeArrowheads="1"/>
          </p:cNvSpPr>
          <p:nvPr/>
        </p:nvSpPr>
        <p:spPr bwMode="auto">
          <a:xfrm>
            <a:off x="301753" y="613754"/>
            <a:ext cx="118902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rtl="0" eaLnBrk="0" fontAlgn="base" hangingPunct="0">
              <a:spcBef>
                <a:spcPct val="0"/>
              </a:spcBef>
              <a:spcAft>
                <a:spcPct val="0"/>
              </a:spcAft>
            </a:pPr>
            <a:r>
              <a:rPr lang="en-US" sz="2400" b="1" dirty="0">
                <a:solidFill>
                  <a:srgbClr val="000000"/>
                </a:solidFill>
                <a:latin typeface="Arial"/>
                <a:ea typeface="MS PGothic" pitchFamily="34" charset="-128"/>
              </a:rPr>
              <a:t>Expansion Work</a:t>
            </a:r>
            <a:r>
              <a:rPr lang="en-US" sz="2400" dirty="0">
                <a:solidFill>
                  <a:srgbClr val="000000"/>
                </a:solidFill>
                <a:latin typeface="Arial"/>
                <a:ea typeface="MS PGothic" pitchFamily="34" charset="-128"/>
              </a:rPr>
              <a:t>: Work done as the result of a volume change in the system</a:t>
            </a:r>
            <a:endParaRPr lang="en-US" sz="2400" baseline="-25000" dirty="0">
              <a:solidFill>
                <a:srgbClr val="000000"/>
              </a:solidFill>
              <a:latin typeface="Arial"/>
              <a:ea typeface="MS PGothic" pitchFamily="34" charset="-128"/>
            </a:endParaRPr>
          </a:p>
        </p:txBody>
      </p:sp>
      <mc:AlternateContent xmlns:mc="http://schemas.openxmlformats.org/markup-compatibility/2006">
        <mc:Choice xmlns:a14="http://schemas.microsoft.com/office/drawing/2010/main" Requires="a14">
          <p:sp>
            <p:nvSpPr>
              <p:cNvPr id="19" name="תיבת טקסט 18">
                <a:extLst>
                  <a:ext uri="{FF2B5EF4-FFF2-40B4-BE49-F238E27FC236}">
                    <a16:creationId xmlns:a16="http://schemas.microsoft.com/office/drawing/2014/main" id="{B05DA1C3-8007-3C11-D379-D037024F438B}"/>
                  </a:ext>
                </a:extLst>
              </p:cNvPr>
              <p:cNvSpPr txBox="1"/>
              <p:nvPr/>
            </p:nvSpPr>
            <p:spPr>
              <a:xfrm>
                <a:off x="9008615" y="5318245"/>
                <a:ext cx="2144324" cy="523220"/>
              </a:xfrm>
              <a:prstGeom prst="rect">
                <a:avLst/>
              </a:prstGeom>
              <a:noFill/>
              <a:ln>
                <a:solidFill>
                  <a:schemeClr val="tx1"/>
                </a:solidFill>
              </a:ln>
            </p:spPr>
            <p:txBody>
              <a:bodyPr wrap="square">
                <a:spAutoFit/>
              </a:bodyPr>
              <a:lstStyle/>
              <a:p>
                <a:pPr algn="l" rtl="0"/>
                <a14:m>
                  <m:oMathPara xmlns:m="http://schemas.openxmlformats.org/officeDocument/2006/math">
                    <m:oMathParaPr>
                      <m:jc m:val="left"/>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𝑤</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e>
                        <m:sub>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𝑒𝑥</m:t>
                          </m:r>
                        </m:sub>
                      </m:sSub>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sz="2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V</m:t>
                      </m:r>
                    </m:oMath>
                  </m:oMathPara>
                </a14:m>
                <a:endParaRPr lang="en-US" dirty="0"/>
              </a:p>
            </p:txBody>
          </p:sp>
        </mc:Choice>
        <mc:Fallback>
          <p:sp>
            <p:nvSpPr>
              <p:cNvPr id="19" name="תיבת טקסט 18">
                <a:extLst>
                  <a:ext uri="{FF2B5EF4-FFF2-40B4-BE49-F238E27FC236}">
                    <a16:creationId xmlns:a16="http://schemas.microsoft.com/office/drawing/2014/main" id="{B05DA1C3-8007-3C11-D379-D037024F438B}"/>
                  </a:ext>
                </a:extLst>
              </p:cNvPr>
              <p:cNvSpPr txBox="1">
                <a:spLocks noRot="1" noChangeAspect="1" noMove="1" noResize="1" noEditPoints="1" noAdjustHandles="1" noChangeArrowheads="1" noChangeShapeType="1" noTextEdit="1"/>
              </p:cNvSpPr>
              <p:nvPr/>
            </p:nvSpPr>
            <p:spPr>
              <a:xfrm>
                <a:off x="9008615" y="5318245"/>
                <a:ext cx="2144324" cy="523220"/>
              </a:xfrm>
              <a:prstGeom prst="rect">
                <a:avLst/>
              </a:prstGeom>
              <a:blipFill>
                <a:blip r:embed="rId3"/>
                <a:stretch>
                  <a:fillRect/>
                </a:stretch>
              </a:blipFill>
              <a:ln>
                <a:solidFill>
                  <a:schemeClr val="tx1"/>
                </a:solidFill>
              </a:ln>
            </p:spPr>
            <p:txBody>
              <a:bodyPr/>
              <a:lstStyle/>
              <a:p>
                <a:r>
                  <a:rPr lang="en-US">
                    <a:noFill/>
                  </a:rPr>
                  <a:t> </a:t>
                </a:r>
              </a:p>
            </p:txBody>
          </p:sp>
        </mc:Fallback>
      </mc:AlternateContent>
      <p:sp>
        <p:nvSpPr>
          <p:cNvPr id="20" name="תיבת טקסט 19">
            <a:extLst>
              <a:ext uri="{FF2B5EF4-FFF2-40B4-BE49-F238E27FC236}">
                <a16:creationId xmlns:a16="http://schemas.microsoft.com/office/drawing/2014/main" id="{4F5E17CC-2C59-B191-CED8-FF341A4476B0}"/>
              </a:ext>
            </a:extLst>
          </p:cNvPr>
          <p:cNvSpPr txBox="1"/>
          <p:nvPr/>
        </p:nvSpPr>
        <p:spPr>
          <a:xfrm>
            <a:off x="6802110" y="105951"/>
            <a:ext cx="4559796" cy="461665"/>
          </a:xfrm>
          <a:prstGeom prst="rect">
            <a:avLst/>
          </a:prstGeom>
          <a:noFill/>
        </p:spPr>
        <p:txBody>
          <a:bodyPr wrap="square" rtlCol="0">
            <a:spAutoFit/>
          </a:bodyPr>
          <a:lstStyle/>
          <a:p>
            <a:r>
              <a:rPr lang="he-IL" sz="2400" dirty="0">
                <a:latin typeface="David" panose="020E0502060401010101" pitchFamily="34" charset="-79"/>
                <a:cs typeface="David" panose="020E0502060401010101" pitchFamily="34" charset="-79"/>
              </a:rPr>
              <a:t>עבודה כנגד לחץ חיצוני קבוע</a:t>
            </a:r>
            <a:endParaRPr lang="en-US"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8385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rtl="0"/>
            <a:r>
              <a:rPr lang="he-IL">
                <a:solidFill>
                  <a:prstClr val="black">
                    <a:tint val="75000"/>
                  </a:prstClr>
                </a:solidFill>
                <a:latin typeface="Calibri"/>
                <a:cs typeface="Arial" panose="020B0604020202020204" pitchFamily="34" charset="0"/>
              </a:rPr>
              <a:t>תרמודינמקה 1</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rtl="0"/>
            <a:fld id="{B6F15528-21DE-4FAA-801E-634DDDAF4B2B}" type="slidenum">
              <a:rPr lang="en-US">
                <a:solidFill>
                  <a:prstClr val="black">
                    <a:tint val="75000"/>
                  </a:prstClr>
                </a:solidFill>
                <a:latin typeface="Calibri"/>
              </a:rPr>
              <a:pPr rtl="0"/>
              <a:t>16</a:t>
            </a:fld>
            <a:endParaRPr lang="en-US">
              <a:solidFill>
                <a:prstClr val="black">
                  <a:tint val="75000"/>
                </a:prstClr>
              </a:solidFill>
              <a:latin typeface="Calibri"/>
            </a:endParaRPr>
          </a:p>
        </p:txBody>
      </p:sp>
      <p:sp>
        <p:nvSpPr>
          <p:cNvPr id="6" name="Rectangle 5"/>
          <p:cNvSpPr/>
          <p:nvPr/>
        </p:nvSpPr>
        <p:spPr>
          <a:xfrm>
            <a:off x="177553" y="136525"/>
            <a:ext cx="11762913" cy="2308324"/>
          </a:xfrm>
          <a:prstGeom prst="rect">
            <a:avLst/>
          </a:prstGeom>
        </p:spPr>
        <p:txBody>
          <a:bodyPr wrap="square">
            <a:spAutoFit/>
          </a:bodyPr>
          <a:lstStyle/>
          <a:p>
            <a:r>
              <a:rPr lang="he-IL" sz="3600" b="1" dirty="0">
                <a:solidFill>
                  <a:prstClr val="black"/>
                </a:solidFill>
                <a:latin typeface="David" pitchFamily="34" charset="-79"/>
                <a:cs typeface="David" pitchFamily="34" charset="-79"/>
              </a:rPr>
              <a:t>גז מתפשט מנפח 19 ליטר ל- 48 ליטר כנגד לחץ חיצוני של 2.5 אטמוספרה. </a:t>
            </a:r>
            <a:endParaRPr lang="en-US" sz="3600" dirty="0">
              <a:solidFill>
                <a:prstClr val="black"/>
              </a:solidFill>
              <a:latin typeface="David" pitchFamily="34" charset="-79"/>
              <a:cs typeface="David" pitchFamily="34" charset="-79"/>
            </a:endParaRPr>
          </a:p>
          <a:p>
            <a:r>
              <a:rPr lang="he-IL" sz="3600" b="1" dirty="0">
                <a:solidFill>
                  <a:prstClr val="black"/>
                </a:solidFill>
                <a:latin typeface="David" pitchFamily="34" charset="-79"/>
                <a:cs typeface="David" pitchFamily="34" charset="-79"/>
              </a:rPr>
              <a:t>חשב את העבודה הנעשית בג'אול.</a:t>
            </a:r>
          </a:p>
          <a:p>
            <a:r>
              <a:rPr lang="en-US" sz="3600" b="1" dirty="0">
                <a:solidFill>
                  <a:prstClr val="black"/>
                </a:solidFill>
                <a:latin typeface="David" pitchFamily="34" charset="-79"/>
                <a:cs typeface="David" pitchFamily="34" charset="-79"/>
              </a:rPr>
              <a:t> ( 101.325 J=1 </a:t>
            </a:r>
            <a:r>
              <a:rPr lang="en-US" sz="3600" b="1" dirty="0" err="1">
                <a:solidFill>
                  <a:prstClr val="black"/>
                </a:solidFill>
                <a:latin typeface="David" pitchFamily="34" charset="-79"/>
                <a:cs typeface="David" pitchFamily="34" charset="-79"/>
              </a:rPr>
              <a:t>L</a:t>
            </a:r>
            <a:r>
              <a:rPr lang="en-US" sz="3600" b="1" dirty="0" err="1">
                <a:solidFill>
                  <a:prstClr val="black"/>
                </a:solidFill>
                <a:latin typeface="David" pitchFamily="34" charset="-79"/>
                <a:cs typeface="David" pitchFamily="34" charset="-79"/>
                <a:sym typeface="Wingdings 2"/>
              </a:rPr>
              <a:t></a:t>
            </a:r>
            <a:r>
              <a:rPr lang="en-US" sz="3600" b="1" dirty="0" err="1">
                <a:solidFill>
                  <a:prstClr val="black"/>
                </a:solidFill>
                <a:latin typeface="David" pitchFamily="34" charset="-79"/>
                <a:cs typeface="David" pitchFamily="34" charset="-79"/>
              </a:rPr>
              <a:t>atm</a:t>
            </a:r>
            <a:r>
              <a:rPr lang="en-US" sz="3600" b="1" dirty="0">
                <a:solidFill>
                  <a:prstClr val="black"/>
                </a:solidFill>
                <a:latin typeface="David" pitchFamily="34" charset="-79"/>
                <a:cs typeface="David" pitchFamily="34" charset="-79"/>
              </a:rPr>
              <a:t>)   </a:t>
            </a:r>
            <a:endParaRPr lang="en-US" sz="3600" dirty="0">
              <a:solidFill>
                <a:prstClr val="black"/>
              </a:solidFill>
              <a:latin typeface="David" pitchFamily="34" charset="-79"/>
              <a:cs typeface="David" pitchFamily="34" charset="-79"/>
            </a:endParaRPr>
          </a:p>
        </p:txBody>
      </p:sp>
      <mc:AlternateContent xmlns:mc="http://schemas.openxmlformats.org/markup-compatibility/2006">
        <mc:Choice xmlns:a14="http://schemas.microsoft.com/office/drawing/2010/main" Requires="a14">
          <p:sp>
            <p:nvSpPr>
              <p:cNvPr id="8" name="תיבת טקסט 7">
                <a:extLst>
                  <a:ext uri="{FF2B5EF4-FFF2-40B4-BE49-F238E27FC236}">
                    <a16:creationId xmlns:a16="http://schemas.microsoft.com/office/drawing/2014/main" id="{D554D3A4-F899-4FD1-AA4C-1FCEDF96580B}"/>
                  </a:ext>
                </a:extLst>
              </p:cNvPr>
              <p:cNvSpPr txBox="1"/>
              <p:nvPr/>
            </p:nvSpPr>
            <p:spPr>
              <a:xfrm>
                <a:off x="1473200" y="3429000"/>
                <a:ext cx="8686800" cy="1098058"/>
              </a:xfrm>
              <a:prstGeom prst="rect">
                <a:avLst/>
              </a:prstGeom>
              <a:noFill/>
            </p:spPr>
            <p:txBody>
              <a:bodyPr wrap="square" rtlCol="0">
                <a:spAutoFit/>
              </a:bodyPr>
              <a:lstStyle/>
              <a:p>
                <a:pPr algn="l" rtl="0"/>
                <a14:m>
                  <m:oMathPara xmlns:m="http://schemas.openxmlformats.org/officeDocument/2006/math">
                    <m:oMathParaPr>
                      <m:jc m:val="centerGroup"/>
                    </m:oMathParaPr>
                    <m:oMath xmlns:m="http://schemas.openxmlformats.org/officeDocument/2006/math">
                      <m:r>
                        <a:rPr lang="en-US" sz="2800" i="1">
                          <a:solidFill>
                            <a:prstClr val="black"/>
                          </a:solidFill>
                          <a:latin typeface="Cambria Math" panose="02040503050406030204" pitchFamily="18" charset="0"/>
                        </a:rPr>
                        <m:t>𝑤</m:t>
                      </m:r>
                      <m:r>
                        <a:rPr lang="en-US" sz="2800" i="1">
                          <a:solidFill>
                            <a:prstClr val="black"/>
                          </a:solidFill>
                          <a:latin typeface="Cambria Math" panose="02040503050406030204" pitchFamily="18" charset="0"/>
                        </a:rPr>
                        <m:t>=</m:t>
                      </m:r>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𝑃</m:t>
                          </m:r>
                        </m:e>
                        <m:sub>
                          <m:r>
                            <a:rPr lang="en-US" sz="2800" i="1">
                              <a:solidFill>
                                <a:prstClr val="black"/>
                              </a:solidFill>
                              <a:latin typeface="Cambria Math" panose="02040503050406030204" pitchFamily="18" charset="0"/>
                            </a:rPr>
                            <m:t>𝑒𝑥</m:t>
                          </m:r>
                        </m:sub>
                      </m:sSub>
                      <m:r>
                        <a:rPr lang="en-US" sz="2800" i="1">
                          <a:solidFill>
                            <a:prstClr val="black"/>
                          </a:solidFill>
                          <a:latin typeface="Cambria Math" panose="02040503050406030204" pitchFamily="18" charset="0"/>
                          <a:ea typeface="Cambria Math" panose="02040503050406030204" pitchFamily="18" charset="0"/>
                        </a:rPr>
                        <m:t>∆</m:t>
                      </m:r>
                      <m:r>
                        <m:rPr>
                          <m:sty m:val="p"/>
                        </m:rPr>
                        <a:rPr lang="en-US" sz="2800">
                          <a:solidFill>
                            <a:prstClr val="black"/>
                          </a:solidFill>
                          <a:latin typeface="Cambria Math" panose="02040503050406030204" pitchFamily="18" charset="0"/>
                          <a:ea typeface="Cambria Math" panose="02040503050406030204" pitchFamily="18" charset="0"/>
                        </a:rPr>
                        <m:t>V</m:t>
                      </m:r>
                      <m:r>
                        <a:rPr lang="en-US" sz="2800">
                          <a:solidFill>
                            <a:prstClr val="black"/>
                          </a:solidFill>
                          <a:latin typeface="Cambria Math" panose="02040503050406030204" pitchFamily="18" charset="0"/>
                          <a:ea typeface="Cambria Math" panose="02040503050406030204" pitchFamily="18" charset="0"/>
                        </a:rPr>
                        <m:t>=−</m:t>
                      </m:r>
                      <m:r>
                        <a:rPr lang="en-US" sz="2800">
                          <a:solidFill>
                            <a:prstClr val="black"/>
                          </a:solidFill>
                          <a:latin typeface="Cambria Math" panose="02040503050406030204" pitchFamily="18" charset="0"/>
                          <a:ea typeface="Cambria Math" panose="02040503050406030204" pitchFamily="18" charset="0"/>
                        </a:rPr>
                        <m:t>2</m:t>
                      </m:r>
                      <m:r>
                        <a:rPr lang="en-US" sz="2800">
                          <a:solidFill>
                            <a:prstClr val="black"/>
                          </a:solidFill>
                          <a:latin typeface="Cambria Math" panose="02040503050406030204" pitchFamily="18" charset="0"/>
                          <a:ea typeface="Cambria Math" panose="02040503050406030204" pitchFamily="18" charset="0"/>
                        </a:rPr>
                        <m:t>.</m:t>
                      </m:r>
                      <m:r>
                        <a:rPr lang="en-US" sz="2800">
                          <a:solidFill>
                            <a:prstClr val="black"/>
                          </a:solidFill>
                          <a:latin typeface="Cambria Math" panose="02040503050406030204" pitchFamily="18" charset="0"/>
                          <a:ea typeface="Cambria Math" panose="02040503050406030204" pitchFamily="18" charset="0"/>
                        </a:rPr>
                        <m:t>5</m:t>
                      </m:r>
                      <m:r>
                        <a:rPr lang="en-US" sz="2800" i="1">
                          <a:solidFill>
                            <a:prstClr val="black"/>
                          </a:solidFill>
                          <a:latin typeface="Cambria Math" panose="02040503050406030204" pitchFamily="18" charset="0"/>
                          <a:ea typeface="Cambria Math" panose="02040503050406030204" pitchFamily="18" charset="0"/>
                        </a:rPr>
                        <m:t>×</m:t>
                      </m:r>
                      <m:d>
                        <m:dPr>
                          <m:ctrlPr>
                            <a:rPr lang="en-US" sz="2800" i="1">
                              <a:solidFill>
                                <a:prstClr val="black"/>
                              </a:solidFill>
                              <a:latin typeface="Cambria Math" panose="02040503050406030204" pitchFamily="18" charset="0"/>
                              <a:ea typeface="Cambria Math" panose="02040503050406030204" pitchFamily="18" charset="0"/>
                            </a:rPr>
                          </m:ctrlPr>
                        </m:dPr>
                        <m:e>
                          <m:r>
                            <a:rPr lang="en-US" sz="2800" i="1">
                              <a:solidFill>
                                <a:prstClr val="black"/>
                              </a:solidFill>
                              <a:latin typeface="Cambria Math" panose="02040503050406030204" pitchFamily="18" charset="0"/>
                              <a:ea typeface="Cambria Math" panose="02040503050406030204" pitchFamily="18" charset="0"/>
                            </a:rPr>
                            <m:t>48</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19</m:t>
                          </m:r>
                        </m:e>
                      </m:d>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72</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5</m:t>
                      </m:r>
                      <m:r>
                        <a:rPr lang="en-US" sz="2800" i="1">
                          <a:solidFill>
                            <a:prstClr val="black"/>
                          </a:solidFill>
                          <a:latin typeface="Cambria Math" panose="02040503050406030204" pitchFamily="18" charset="0"/>
                          <a:ea typeface="Cambria Math" panose="02040503050406030204" pitchFamily="18" charset="0"/>
                        </a:rPr>
                        <m:t> </m:t>
                      </m:r>
                      <m:r>
                        <a:rPr lang="en-US" sz="2800" i="1">
                          <a:solidFill>
                            <a:prstClr val="black"/>
                          </a:solidFill>
                          <a:latin typeface="Cambria Math" panose="02040503050406030204" pitchFamily="18" charset="0"/>
                          <a:ea typeface="Cambria Math" panose="02040503050406030204" pitchFamily="18" charset="0"/>
                        </a:rPr>
                        <m:t>𝑎𝑡𝑚</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𝐿</m:t>
                      </m:r>
                      <m:groupChr>
                        <m:groupChrPr>
                          <m:chr m:val="⇒"/>
                          <m:vertJc m:val="bot"/>
                          <m:ctrlPr>
                            <a:rPr lang="en-US" sz="2800" i="1">
                              <a:solidFill>
                                <a:prstClr val="black"/>
                              </a:solidFill>
                              <a:latin typeface="Cambria Math" panose="02040503050406030204" pitchFamily="18" charset="0"/>
                              <a:ea typeface="Cambria Math" panose="02040503050406030204" pitchFamily="18" charset="0"/>
                            </a:rPr>
                          </m:ctrlPr>
                        </m:groupChrPr>
                        <m:e>
                          <m:r>
                            <m:rPr>
                              <m:brk m:alnAt="2"/>
                            </m:rPr>
                            <a:rPr lang="en-US" sz="2800" i="1">
                              <a:solidFill>
                                <a:prstClr val="black"/>
                              </a:solidFill>
                              <a:latin typeface="Cambria Math" panose="02040503050406030204" pitchFamily="18" charset="0"/>
                              <a:ea typeface="Cambria Math" panose="02040503050406030204" pitchFamily="18" charset="0"/>
                            </a:rPr>
                            <m:t>×</m:t>
                          </m:r>
                          <m:r>
                            <m:rPr>
                              <m:brk m:alnAt="2"/>
                            </m:rPr>
                            <a:rPr lang="en-US" sz="2800" i="1">
                              <a:solidFill>
                                <a:prstClr val="black"/>
                              </a:solidFill>
                              <a:latin typeface="Cambria Math" panose="02040503050406030204" pitchFamily="18" charset="0"/>
                              <a:ea typeface="Cambria Math" panose="02040503050406030204" pitchFamily="18" charset="0"/>
                            </a:rPr>
                            <m:t>1</m:t>
                          </m:r>
                          <m:r>
                            <a:rPr lang="en-US" sz="2800" i="1">
                              <a:solidFill>
                                <a:prstClr val="black"/>
                              </a:solidFill>
                              <a:latin typeface="Cambria Math" panose="02040503050406030204" pitchFamily="18" charset="0"/>
                              <a:ea typeface="Cambria Math" panose="02040503050406030204" pitchFamily="18" charset="0"/>
                            </a:rPr>
                            <m:t>01</m:t>
                          </m:r>
                          <m:r>
                            <m:rPr>
                              <m:brk m:alnAt="2"/>
                            </m:rPr>
                            <a:rPr lang="en-US" sz="2800" i="1">
                              <a:solidFill>
                                <a:prstClr val="black"/>
                              </a:solidFill>
                              <a:latin typeface="Cambria Math" panose="02040503050406030204" pitchFamily="18" charset="0"/>
                              <a:ea typeface="Cambria Math" panose="02040503050406030204" pitchFamily="18" charset="0"/>
                            </a:rPr>
                            <m:t>.</m:t>
                          </m:r>
                          <m:r>
                            <m:rPr>
                              <m:brk m:alnAt="2"/>
                            </m:rPr>
                            <a:rPr lang="en-US" sz="2800" i="1">
                              <a:solidFill>
                                <a:prstClr val="black"/>
                              </a:solidFill>
                              <a:latin typeface="Cambria Math" panose="02040503050406030204" pitchFamily="18" charset="0"/>
                              <a:ea typeface="Cambria Math" panose="02040503050406030204" pitchFamily="18" charset="0"/>
                            </a:rPr>
                            <m:t>3</m:t>
                          </m:r>
                          <m:r>
                            <a:rPr lang="en-US" sz="2800" i="1">
                              <a:solidFill>
                                <a:prstClr val="black"/>
                              </a:solidFill>
                              <a:latin typeface="Cambria Math" panose="02040503050406030204" pitchFamily="18" charset="0"/>
                              <a:ea typeface="Cambria Math" panose="02040503050406030204" pitchFamily="18" charset="0"/>
                            </a:rPr>
                            <m:t>25</m:t>
                          </m:r>
                        </m:e>
                      </m:groupCh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7346</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1</m:t>
                      </m:r>
                      <m:r>
                        <a:rPr lang="en-US" sz="2800" i="1">
                          <a:solidFill>
                            <a:prstClr val="black"/>
                          </a:solidFill>
                          <a:latin typeface="Cambria Math" panose="02040503050406030204" pitchFamily="18" charset="0"/>
                          <a:ea typeface="Cambria Math" panose="02040503050406030204" pitchFamily="18" charset="0"/>
                        </a:rPr>
                        <m:t>𝐽</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7</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3</m:t>
                      </m:r>
                      <m:r>
                        <a:rPr lang="en-US" sz="2800" i="1">
                          <a:solidFill>
                            <a:prstClr val="black"/>
                          </a:solidFill>
                          <a:latin typeface="Cambria Math" panose="02040503050406030204" pitchFamily="18" charset="0"/>
                          <a:ea typeface="Cambria Math" panose="02040503050406030204" pitchFamily="18" charset="0"/>
                        </a:rPr>
                        <m:t>𝑘𝐽</m:t>
                      </m:r>
                    </m:oMath>
                  </m:oMathPara>
                </a14:m>
                <a:endParaRPr lang="en-US" sz="2800" dirty="0">
                  <a:solidFill>
                    <a:prstClr val="black"/>
                  </a:solidFill>
                  <a:latin typeface="Calibri"/>
                </a:endParaRPr>
              </a:p>
            </p:txBody>
          </p:sp>
        </mc:Choice>
        <mc:Fallback>
          <p:sp>
            <p:nvSpPr>
              <p:cNvPr id="8" name="תיבת טקסט 7">
                <a:extLst>
                  <a:ext uri="{FF2B5EF4-FFF2-40B4-BE49-F238E27FC236}">
                    <a16:creationId xmlns:a16="http://schemas.microsoft.com/office/drawing/2014/main" id="{D554D3A4-F899-4FD1-AA4C-1FCEDF96580B}"/>
                  </a:ext>
                </a:extLst>
              </p:cNvPr>
              <p:cNvSpPr txBox="1">
                <a:spLocks noRot="1" noChangeAspect="1" noMove="1" noResize="1" noEditPoints="1" noAdjustHandles="1" noChangeArrowheads="1" noChangeShapeType="1" noTextEdit="1"/>
              </p:cNvSpPr>
              <p:nvPr/>
            </p:nvSpPr>
            <p:spPr>
              <a:xfrm>
                <a:off x="1473200" y="3429000"/>
                <a:ext cx="8686800" cy="1098058"/>
              </a:xfrm>
              <a:prstGeom prst="rect">
                <a:avLst/>
              </a:prstGeom>
              <a:blipFill>
                <a:blip r:embed="rId2"/>
                <a:stretch>
                  <a:fillRect/>
                </a:stretch>
              </a:blipFill>
            </p:spPr>
            <p:txBody>
              <a:bodyPr/>
              <a:lstStyle/>
              <a:p>
                <a:r>
                  <a:rPr lang="en-US">
                    <a:noFill/>
                  </a:rPr>
                  <a:t> </a:t>
                </a:r>
              </a:p>
            </p:txBody>
          </p:sp>
        </mc:Fallback>
      </mc:AlternateContent>
      <p:sp>
        <p:nvSpPr>
          <p:cNvPr id="9" name="תיבת טקסט 8">
            <a:extLst>
              <a:ext uri="{FF2B5EF4-FFF2-40B4-BE49-F238E27FC236}">
                <a16:creationId xmlns:a16="http://schemas.microsoft.com/office/drawing/2014/main" id="{67DDF441-801F-4DD3-B0DF-E79A90258A46}"/>
              </a:ext>
            </a:extLst>
          </p:cNvPr>
          <p:cNvSpPr txBox="1"/>
          <p:nvPr/>
        </p:nvSpPr>
        <p:spPr>
          <a:xfrm>
            <a:off x="8941293" y="2885884"/>
            <a:ext cx="1447060" cy="369332"/>
          </a:xfrm>
          <a:prstGeom prst="rect">
            <a:avLst/>
          </a:prstGeom>
          <a:noFill/>
        </p:spPr>
        <p:txBody>
          <a:bodyPr wrap="square" rtlCol="0">
            <a:spAutoFit/>
          </a:bodyPr>
          <a:lstStyle/>
          <a:p>
            <a:r>
              <a:rPr lang="he-IL" b="1" dirty="0">
                <a:solidFill>
                  <a:prstClr val="black"/>
                </a:solidFill>
                <a:latin typeface="David" panose="020E0502060401010101" pitchFamily="34" charset="-79"/>
                <a:cs typeface="David" panose="020E0502060401010101" pitchFamily="34" charset="-79"/>
              </a:rPr>
              <a:t>פתרון:</a:t>
            </a:r>
            <a:endParaRPr lang="en-US" b="1" dirty="0">
              <a:solidFill>
                <a:prstClr val="black"/>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20482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תרמודינמקה 1</a:t>
            </a:r>
          </a:p>
        </p:txBody>
      </p:sp>
      <p:sp>
        <p:nvSpPr>
          <p:cNvPr id="3" name="Slide Number Placeholder 2"/>
          <p:cNvSpPr>
            <a:spLocks noGrp="1"/>
          </p:cNvSpPr>
          <p:nvPr>
            <p:ph type="sldNum" sz="quarter" idx="12"/>
          </p:nvPr>
        </p:nvSpPr>
        <p:spPr/>
        <p:txBody>
          <a:bodyPr/>
          <a:lstStyle/>
          <a:p>
            <a:fld id="{16B33EC3-E221-46CC-B30D-40EEDFEA5ACF}" type="slidenum">
              <a:rPr lang="he-IL" smtClean="0"/>
              <a:t>17</a:t>
            </a:fld>
            <a:endParaRPr lang="he-IL"/>
          </a:p>
        </p:txBody>
      </p:sp>
      <p:sp>
        <p:nvSpPr>
          <p:cNvPr id="4" name="Rectangle 2"/>
          <p:cNvSpPr txBox="1">
            <a:spLocks noChangeArrowheads="1"/>
          </p:cNvSpPr>
          <p:nvPr/>
        </p:nvSpPr>
        <p:spPr bwMode="auto">
          <a:xfrm>
            <a:off x="1636776" y="39554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66" charset="-128"/>
              </a:defRPr>
            </a:lvl6pPr>
            <a:lvl7pPr marL="914400" algn="ctr" rtl="0" fontAlgn="base">
              <a:spcBef>
                <a:spcPct val="0"/>
              </a:spcBef>
              <a:spcAft>
                <a:spcPct val="0"/>
              </a:spcAft>
              <a:defRPr sz="3600">
                <a:solidFill>
                  <a:schemeClr val="tx1"/>
                </a:solidFill>
                <a:latin typeface="Arial" charset="0"/>
                <a:ea typeface="ＭＳ Ｐゴシック" pitchFamily="66" charset="-128"/>
              </a:defRPr>
            </a:lvl7pPr>
            <a:lvl8pPr marL="1371600" algn="ctr" rtl="0" fontAlgn="base">
              <a:spcBef>
                <a:spcPct val="0"/>
              </a:spcBef>
              <a:spcAft>
                <a:spcPct val="0"/>
              </a:spcAft>
              <a:defRPr sz="3600">
                <a:solidFill>
                  <a:schemeClr val="tx1"/>
                </a:solidFill>
                <a:latin typeface="Arial" charset="0"/>
                <a:ea typeface="ＭＳ Ｐゴシック" pitchFamily="66" charset="-128"/>
              </a:defRPr>
            </a:lvl8pPr>
            <a:lvl9pPr marL="1828800" algn="ctr" rtl="0" fontAlgn="base">
              <a:spcBef>
                <a:spcPct val="0"/>
              </a:spcBef>
              <a:spcAft>
                <a:spcPct val="0"/>
              </a:spcAft>
              <a:defRPr sz="3600">
                <a:solidFill>
                  <a:schemeClr val="tx1"/>
                </a:solidFill>
                <a:latin typeface="Arial" charset="0"/>
                <a:ea typeface="ＭＳ Ｐゴシック" pitchFamily="66"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a:ln>
                  <a:noFill/>
                </a:ln>
                <a:solidFill>
                  <a:srgbClr val="000000"/>
                </a:solidFill>
                <a:effectLst/>
                <a:uLnTx/>
                <a:uFillTx/>
                <a:latin typeface="Arial"/>
                <a:ea typeface="ＭＳ Ｐゴシック"/>
              </a:rPr>
              <a:t>Enthalpy</a:t>
            </a:r>
          </a:p>
        </p:txBody>
      </p:sp>
      <p:sp>
        <p:nvSpPr>
          <p:cNvPr id="5" name="Rectangle 3"/>
          <p:cNvSpPr txBox="1">
            <a:spLocks noChangeArrowheads="1"/>
          </p:cNvSpPr>
          <p:nvPr/>
        </p:nvSpPr>
        <p:spPr bwMode="auto">
          <a:xfrm>
            <a:off x="2017776" y="1365504"/>
            <a:ext cx="8534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Arial"/>
                <a:ea typeface="ＭＳ Ｐゴシック"/>
              </a:rPr>
              <a:t>If a process takes place at constant pressure (as the majority of processes we study do) and the only work done is this pressure–volume work, we can account for heat flow during the process by measuring the </a:t>
            </a:r>
            <a:r>
              <a:rPr kumimoji="0" lang="en-US" sz="3200" b="0" i="1" u="none" strike="noStrike" kern="0" cap="none" spc="0" normalizeH="0" baseline="0" noProof="0">
                <a:ln>
                  <a:noFill/>
                </a:ln>
                <a:solidFill>
                  <a:srgbClr val="000000"/>
                </a:solidFill>
                <a:effectLst/>
                <a:uLnTx/>
                <a:uFillTx/>
                <a:latin typeface="Arial"/>
                <a:ea typeface="ＭＳ Ｐゴシック"/>
              </a:rPr>
              <a:t>enthalpy </a:t>
            </a:r>
            <a:r>
              <a:rPr kumimoji="0" lang="en-US" sz="3200" b="0" i="0" u="none" strike="noStrike" kern="0" cap="none" spc="0" normalizeH="0" baseline="0" noProof="0">
                <a:ln>
                  <a:noFill/>
                </a:ln>
                <a:solidFill>
                  <a:srgbClr val="000000"/>
                </a:solidFill>
                <a:effectLst/>
                <a:uLnTx/>
                <a:uFillTx/>
                <a:latin typeface="Arial"/>
                <a:ea typeface="ＭＳ Ｐゴシック"/>
              </a:rPr>
              <a:t>of the system.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a:ln>
                  <a:noFill/>
                </a:ln>
                <a:solidFill>
                  <a:srgbClr val="000000"/>
                </a:solidFill>
                <a:effectLst/>
                <a:uLnTx/>
                <a:uFillTx/>
                <a:latin typeface="Arial"/>
                <a:ea typeface="ＭＳ Ｐゴシック"/>
              </a:rPr>
              <a:t>Enthalpy</a:t>
            </a:r>
            <a:r>
              <a:rPr kumimoji="0" lang="en-US" sz="3200" b="0" i="0" u="none" strike="noStrike" kern="0" cap="none" spc="0" normalizeH="0" baseline="0" noProof="0">
                <a:ln>
                  <a:noFill/>
                </a:ln>
                <a:solidFill>
                  <a:srgbClr val="000000"/>
                </a:solidFill>
                <a:effectLst/>
                <a:uLnTx/>
                <a:uFillTx/>
                <a:latin typeface="Arial"/>
                <a:ea typeface="ＭＳ Ｐゴシック"/>
              </a:rPr>
              <a:t> is the internal energy plus the product of pressure and volume:</a:t>
            </a:r>
            <a:endParaRPr kumimoji="0" lang="en-US" sz="3200" b="0" i="0" u="none" strike="noStrike" kern="0" cap="none" spc="0" normalizeH="0" baseline="0" noProof="0" dirty="0">
              <a:ln>
                <a:noFill/>
              </a:ln>
              <a:solidFill>
                <a:srgbClr val="000000"/>
              </a:solidFill>
              <a:effectLst/>
              <a:uLnTx/>
              <a:uFillTx/>
              <a:latin typeface="Arial"/>
              <a:ea typeface="ＭＳ Ｐゴシック"/>
            </a:endParaRPr>
          </a:p>
        </p:txBody>
      </p:sp>
      <p:sp>
        <p:nvSpPr>
          <p:cNvPr id="6" name="Rectangle 4"/>
          <p:cNvSpPr>
            <a:spLocks noChangeArrowheads="1"/>
          </p:cNvSpPr>
          <p:nvPr/>
        </p:nvSpPr>
        <p:spPr bwMode="auto">
          <a:xfrm>
            <a:off x="4837176" y="5450152"/>
            <a:ext cx="2362200" cy="584775"/>
          </a:xfrm>
          <a:prstGeom prst="rect">
            <a:avLst/>
          </a:prstGeom>
          <a:noFill/>
          <a:ln w="9525">
            <a:noFill/>
            <a:miter lim="800000"/>
            <a:headEnd/>
            <a:tailEnd/>
          </a:ln>
        </p:spPr>
        <p:txBody>
          <a:bodyPr>
            <a:prstTxWarp prst="textNoShape">
              <a:avLst/>
            </a:prstTxWarp>
            <a:spAutoFit/>
          </a:bodyPr>
          <a:lstStyle/>
          <a:p>
            <a:pPr algn="l" rtl="0" eaLnBrk="0" fontAlgn="base" hangingPunct="0">
              <a:spcBef>
                <a:spcPct val="0"/>
              </a:spcBef>
              <a:spcAft>
                <a:spcPct val="0"/>
              </a:spcAft>
            </a:pPr>
            <a:r>
              <a:rPr lang="en-US" sz="3200" i="1" dirty="0">
                <a:solidFill>
                  <a:srgbClr val="000000"/>
                </a:solidFill>
                <a:latin typeface="Arial" pitchFamily="-104" charset="0"/>
                <a:ea typeface="ＭＳ Ｐゴシック" pitchFamily="34" charset="-128"/>
              </a:rPr>
              <a:t>H</a:t>
            </a:r>
            <a:r>
              <a:rPr lang="en-US" sz="3200" dirty="0">
                <a:solidFill>
                  <a:srgbClr val="000000"/>
                </a:solidFill>
                <a:latin typeface="Times New Roman" pitchFamily="-104" charset="0"/>
                <a:ea typeface="ＭＳ Ｐゴシック" pitchFamily="34" charset="-128"/>
              </a:rPr>
              <a:t> = </a:t>
            </a:r>
            <a:r>
              <a:rPr lang="en-US" sz="3200" i="1" dirty="0">
                <a:solidFill>
                  <a:srgbClr val="000000"/>
                </a:solidFill>
                <a:latin typeface="Arial" pitchFamily="-104" charset="0"/>
                <a:ea typeface="ＭＳ Ｐゴシック" pitchFamily="34" charset="-128"/>
              </a:rPr>
              <a:t>E</a:t>
            </a:r>
            <a:r>
              <a:rPr lang="en-US" sz="3200" dirty="0">
                <a:solidFill>
                  <a:srgbClr val="000000"/>
                </a:solidFill>
                <a:latin typeface="Arial" pitchFamily="-104" charset="0"/>
                <a:ea typeface="ＭＳ Ｐゴシック" pitchFamily="34" charset="-128"/>
              </a:rPr>
              <a:t> + </a:t>
            </a:r>
            <a:r>
              <a:rPr lang="en-US" sz="3200" i="1" dirty="0">
                <a:solidFill>
                  <a:srgbClr val="000000"/>
                </a:solidFill>
                <a:latin typeface="Arial" pitchFamily="-104" charset="0"/>
                <a:ea typeface="ＭＳ Ｐゴシック" pitchFamily="34" charset="-128"/>
              </a:rPr>
              <a:t>PV</a:t>
            </a:r>
            <a:endParaRPr lang="en-US" sz="3200" i="1" dirty="0">
              <a:solidFill>
                <a:srgbClr val="000000"/>
              </a:solidFill>
              <a:latin typeface="Times New Roman" pitchFamily="-104" charset="0"/>
              <a:ea typeface="ＭＳ Ｐゴシック" pitchFamily="34" charset="-128"/>
            </a:endParaRPr>
          </a:p>
        </p:txBody>
      </p:sp>
      <p:sp>
        <p:nvSpPr>
          <p:cNvPr id="7" name="תיבת טקסט 6">
            <a:extLst>
              <a:ext uri="{FF2B5EF4-FFF2-40B4-BE49-F238E27FC236}">
                <a16:creationId xmlns:a16="http://schemas.microsoft.com/office/drawing/2014/main" id="{F4AED965-BBB7-5766-1681-C70946EA122A}"/>
              </a:ext>
            </a:extLst>
          </p:cNvPr>
          <p:cNvSpPr txBox="1"/>
          <p:nvPr/>
        </p:nvSpPr>
        <p:spPr>
          <a:xfrm>
            <a:off x="2950671" y="5492496"/>
            <a:ext cx="1819922" cy="461665"/>
          </a:xfrm>
          <a:prstGeom prst="rect">
            <a:avLst/>
          </a:prstGeom>
          <a:noFill/>
        </p:spPr>
        <p:txBody>
          <a:bodyPr wrap="square" rtlCol="0">
            <a:spAutoFit/>
          </a:bodyPr>
          <a:lstStyle/>
          <a:p>
            <a:r>
              <a:rPr lang="he-IL" sz="2400" dirty="0">
                <a:latin typeface="David" panose="020E0502060401010101" pitchFamily="34" charset="-79"/>
                <a:cs typeface="David" panose="020E0502060401010101" pitchFamily="34" charset="-79"/>
              </a:rPr>
              <a:t>פונקציית מצב</a:t>
            </a:r>
            <a:endParaRPr lang="en-US"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6047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תרמודינמקה 1</a:t>
            </a:r>
          </a:p>
        </p:txBody>
      </p:sp>
      <p:sp>
        <p:nvSpPr>
          <p:cNvPr id="3" name="Slide Number Placeholder 2"/>
          <p:cNvSpPr>
            <a:spLocks noGrp="1"/>
          </p:cNvSpPr>
          <p:nvPr>
            <p:ph type="sldNum" sz="quarter" idx="12"/>
          </p:nvPr>
        </p:nvSpPr>
        <p:spPr/>
        <p:txBody>
          <a:bodyPr/>
          <a:lstStyle/>
          <a:p>
            <a:fld id="{16B33EC3-E221-46CC-B30D-40EEDFEA5ACF}" type="slidenum">
              <a:rPr lang="he-IL" smtClean="0"/>
              <a:t>18</a:t>
            </a:fld>
            <a:endParaRPr lang="he-IL"/>
          </a:p>
        </p:txBody>
      </p:sp>
      <p:sp>
        <p:nvSpPr>
          <p:cNvPr id="4" name="Rectangle 2"/>
          <p:cNvSpPr txBox="1">
            <a:spLocks noChangeArrowheads="1"/>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66" charset="-128"/>
              </a:defRPr>
            </a:lvl6pPr>
            <a:lvl7pPr marL="914400" algn="ctr" rtl="0" fontAlgn="base">
              <a:spcBef>
                <a:spcPct val="0"/>
              </a:spcBef>
              <a:spcAft>
                <a:spcPct val="0"/>
              </a:spcAft>
              <a:defRPr sz="3600">
                <a:solidFill>
                  <a:schemeClr val="tx1"/>
                </a:solidFill>
                <a:latin typeface="Arial" charset="0"/>
                <a:ea typeface="ＭＳ Ｐゴシック" pitchFamily="66" charset="-128"/>
              </a:defRPr>
            </a:lvl7pPr>
            <a:lvl8pPr marL="1371600" algn="ctr" rtl="0" fontAlgn="base">
              <a:spcBef>
                <a:spcPct val="0"/>
              </a:spcBef>
              <a:spcAft>
                <a:spcPct val="0"/>
              </a:spcAft>
              <a:defRPr sz="3600">
                <a:solidFill>
                  <a:schemeClr val="tx1"/>
                </a:solidFill>
                <a:latin typeface="Arial" charset="0"/>
                <a:ea typeface="ＭＳ Ｐゴシック" pitchFamily="66" charset="-128"/>
              </a:defRPr>
            </a:lvl8pPr>
            <a:lvl9pPr marL="1828800" algn="ctr" rtl="0" fontAlgn="base">
              <a:spcBef>
                <a:spcPct val="0"/>
              </a:spcBef>
              <a:spcAft>
                <a:spcPct val="0"/>
              </a:spcAft>
              <a:defRPr sz="3600">
                <a:solidFill>
                  <a:schemeClr val="tx1"/>
                </a:solidFill>
                <a:latin typeface="Arial" charset="0"/>
                <a:ea typeface="ＭＳ Ｐゴシック" pitchFamily="66"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a:ln>
                  <a:noFill/>
                </a:ln>
                <a:solidFill>
                  <a:srgbClr val="000000"/>
                </a:solidFill>
                <a:effectLst/>
                <a:uLnTx/>
                <a:uFillTx/>
                <a:latin typeface="Arial"/>
                <a:ea typeface="ＭＳ Ｐゴシック"/>
              </a:rPr>
              <a:t>Enthalpy</a:t>
            </a:r>
            <a:endParaRPr kumimoji="0" lang="en-US" sz="3600" b="0" i="0" u="none" strike="noStrike" kern="0" cap="none" spc="0" normalizeH="0" baseline="0" noProof="0" dirty="0">
              <a:ln>
                <a:noFill/>
              </a:ln>
              <a:solidFill>
                <a:srgbClr val="000000"/>
              </a:solidFill>
              <a:effectLst/>
              <a:uLnTx/>
              <a:uFillTx/>
              <a:latin typeface="Arial"/>
              <a:ea typeface="ＭＳ Ｐゴシック"/>
            </a:endParaRPr>
          </a:p>
        </p:txBody>
      </p:sp>
      <p:sp>
        <p:nvSpPr>
          <p:cNvPr id="5" name="Rectangle 3"/>
          <p:cNvSpPr txBox="1">
            <a:spLocks noChangeArrowheads="1"/>
          </p:cNvSpPr>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Arial"/>
                <a:ea typeface="ＭＳ Ｐゴシック"/>
              </a:rPr>
              <a:t>When the system changes at constant pressure, the change in enthalpy, </a:t>
            </a:r>
            <a:r>
              <a:rPr kumimoji="0" lang="en-US" sz="3200" b="0" i="0" u="none" strike="noStrike" kern="0" cap="none" spc="0" normalizeH="0" baseline="0" noProof="0">
                <a:ln>
                  <a:noFill/>
                </a:ln>
                <a:solidFill>
                  <a:srgbClr val="000000"/>
                </a:solidFill>
                <a:effectLst/>
                <a:uLnTx/>
                <a:uFillTx/>
                <a:latin typeface="Symbol" pitchFamily="-104" charset="2"/>
                <a:ea typeface="ＭＳ Ｐゴシック"/>
                <a:sym typeface="Symbol" pitchFamily="-104" charset="2"/>
              </a:rPr>
              <a:t></a:t>
            </a:r>
            <a:r>
              <a:rPr kumimoji="0" lang="en-US" sz="3200" b="0" i="1" u="none" strike="noStrike" kern="0" cap="none" spc="0" normalizeH="0" baseline="0" noProof="0">
                <a:ln>
                  <a:noFill/>
                </a:ln>
                <a:solidFill>
                  <a:srgbClr val="000000"/>
                </a:solidFill>
                <a:effectLst/>
                <a:uLnTx/>
                <a:uFillTx/>
                <a:latin typeface="Arial"/>
                <a:ea typeface="ＭＳ Ｐゴシック"/>
              </a:rPr>
              <a:t>H</a:t>
            </a:r>
            <a:r>
              <a:rPr kumimoji="0" lang="en-US" sz="3200" b="0" i="0" u="none" strike="noStrike" kern="0" cap="none" spc="0" normalizeH="0" baseline="0" noProof="0">
                <a:ln>
                  <a:noFill/>
                </a:ln>
                <a:solidFill>
                  <a:srgbClr val="000000"/>
                </a:solidFill>
                <a:effectLst/>
                <a:uLnTx/>
                <a:uFillTx/>
                <a:latin typeface="Arial"/>
                <a:ea typeface="ＭＳ Ｐゴシック"/>
              </a:rPr>
              <a:t>, is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Arial"/>
                <a:ea typeface="ＭＳ Ｐゴシック"/>
              </a:rPr>
              <a:t>				</a:t>
            </a:r>
            <a:r>
              <a:rPr kumimoji="0" lang="en-US" sz="3200" b="0" i="0" u="none" strike="noStrike" kern="0" cap="none" spc="0" normalizeH="0" baseline="0" noProof="0">
                <a:ln>
                  <a:noFill/>
                </a:ln>
                <a:solidFill>
                  <a:srgbClr val="000000"/>
                </a:solidFill>
                <a:effectLst/>
                <a:uLnTx/>
                <a:uFillTx/>
                <a:latin typeface="Symbol" pitchFamily="-104" charset="2"/>
                <a:ea typeface="ＭＳ Ｐゴシック"/>
                <a:sym typeface="Symbol" pitchFamily="-104" charset="2"/>
              </a:rPr>
              <a:t></a:t>
            </a:r>
            <a:r>
              <a:rPr kumimoji="0" lang="en-US" sz="3200" b="0" i="1" u="none" strike="noStrike" kern="0" cap="none" spc="0" normalizeH="0" baseline="0" noProof="0">
                <a:ln>
                  <a:noFill/>
                </a:ln>
                <a:solidFill>
                  <a:srgbClr val="000000"/>
                </a:solidFill>
                <a:effectLst/>
                <a:uLnTx/>
                <a:uFillTx/>
                <a:latin typeface="Arial"/>
                <a:ea typeface="ＭＳ Ｐゴシック"/>
              </a:rPr>
              <a:t>H</a:t>
            </a:r>
            <a:r>
              <a:rPr kumimoji="0" lang="en-US" sz="3200" b="0" i="0" u="none" strike="noStrike" kern="0" cap="none" spc="0" normalizeH="0" baseline="0" noProof="0">
                <a:ln>
                  <a:noFill/>
                </a:ln>
                <a:solidFill>
                  <a:srgbClr val="000000"/>
                </a:solidFill>
                <a:effectLst/>
                <a:uLnTx/>
                <a:uFillTx/>
                <a:latin typeface="Arial"/>
                <a:ea typeface="ＭＳ Ｐゴシック"/>
              </a:rPr>
              <a:t> = </a:t>
            </a:r>
            <a:r>
              <a:rPr kumimoji="0" lang="en-US" sz="3200" b="0" i="0" u="none" strike="noStrike" kern="0" cap="none" spc="0" normalizeH="0" baseline="0" noProof="0">
                <a:ln>
                  <a:noFill/>
                </a:ln>
                <a:solidFill>
                  <a:srgbClr val="000000"/>
                </a:solidFill>
                <a:effectLst/>
                <a:uLnTx/>
                <a:uFillTx/>
                <a:latin typeface="Symbol" pitchFamily="-104" charset="2"/>
                <a:ea typeface="ＭＳ Ｐゴシック"/>
                <a:sym typeface="Symbol" pitchFamily="-104" charset="2"/>
              </a:rPr>
              <a:t></a:t>
            </a:r>
            <a:r>
              <a:rPr kumimoji="0" lang="en-US" sz="3200" b="0" i="0" u="none" strike="noStrike" kern="0" cap="none" spc="0" normalizeH="0" baseline="0" noProof="0">
                <a:ln>
                  <a:noFill/>
                </a:ln>
                <a:solidFill>
                  <a:srgbClr val="000000"/>
                </a:solidFill>
                <a:effectLst/>
                <a:uLnTx/>
                <a:uFillTx/>
                <a:latin typeface="Arial"/>
                <a:ea typeface="ＭＳ Ｐゴシック"/>
              </a:rPr>
              <a:t>(</a:t>
            </a:r>
            <a:r>
              <a:rPr kumimoji="0" lang="en-US" sz="3200" b="0" i="1" u="none" strike="noStrike" kern="0" cap="none" spc="0" normalizeH="0" baseline="0" noProof="0">
                <a:ln>
                  <a:noFill/>
                </a:ln>
                <a:solidFill>
                  <a:srgbClr val="000000"/>
                </a:solidFill>
                <a:effectLst/>
                <a:uLnTx/>
                <a:uFillTx/>
                <a:latin typeface="Arial"/>
                <a:ea typeface="ＭＳ Ｐゴシック"/>
              </a:rPr>
              <a:t>E</a:t>
            </a:r>
            <a:r>
              <a:rPr kumimoji="0" lang="en-US" sz="3200" b="0" i="0" u="none" strike="noStrike" kern="0" cap="none" spc="0" normalizeH="0" baseline="0" noProof="0">
                <a:ln>
                  <a:noFill/>
                </a:ln>
                <a:solidFill>
                  <a:srgbClr val="000000"/>
                </a:solidFill>
                <a:effectLst/>
                <a:uLnTx/>
                <a:uFillTx/>
                <a:latin typeface="Arial"/>
                <a:ea typeface="ＭＳ Ｐゴシック"/>
              </a:rPr>
              <a:t> + </a:t>
            </a:r>
            <a:r>
              <a:rPr kumimoji="0" lang="en-US" sz="3200" b="0" i="1" u="none" strike="noStrike" kern="0" cap="none" spc="0" normalizeH="0" baseline="0" noProof="0">
                <a:ln>
                  <a:noFill/>
                </a:ln>
                <a:solidFill>
                  <a:srgbClr val="000000"/>
                </a:solidFill>
                <a:effectLst/>
                <a:uLnTx/>
                <a:uFillTx/>
                <a:latin typeface="Arial"/>
                <a:ea typeface="ＭＳ Ｐゴシック"/>
              </a:rPr>
              <a:t>PV</a:t>
            </a:r>
            <a:r>
              <a:rPr kumimoji="0" lang="en-US" sz="3200" b="0" i="0" u="none" strike="noStrike" kern="0" cap="none" spc="0" normalizeH="0" baseline="0" noProof="0">
                <a:ln>
                  <a:noFill/>
                </a:ln>
                <a:solidFill>
                  <a:srgbClr val="000000"/>
                </a:solidFill>
                <a:effectLst/>
                <a:uLnTx/>
                <a:uFillTx/>
                <a:latin typeface="Arial"/>
                <a:ea typeface="ＭＳ Ｐゴシック"/>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Arial"/>
                <a:ea typeface="ＭＳ Ｐゴシック"/>
              </a:rPr>
              <a:t>This can be written</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Arial"/>
                <a:ea typeface="ＭＳ Ｐゴシック"/>
              </a:rPr>
              <a:t>				</a:t>
            </a:r>
            <a:r>
              <a:rPr kumimoji="0" lang="en-US" sz="3200" b="0" i="0" u="none" strike="noStrike" kern="0" cap="none" spc="0" normalizeH="0" baseline="0" noProof="0">
                <a:ln>
                  <a:noFill/>
                </a:ln>
                <a:solidFill>
                  <a:srgbClr val="000000"/>
                </a:solidFill>
                <a:effectLst/>
                <a:uLnTx/>
                <a:uFillTx/>
                <a:latin typeface="Symbol" pitchFamily="-104" charset="2"/>
                <a:ea typeface="ＭＳ Ｐゴシック"/>
                <a:sym typeface="Symbol" pitchFamily="-104" charset="2"/>
              </a:rPr>
              <a:t></a:t>
            </a:r>
            <a:r>
              <a:rPr kumimoji="0" lang="en-US" sz="3200" b="0" i="1" u="none" strike="noStrike" kern="0" cap="none" spc="0" normalizeH="0" baseline="0" noProof="0">
                <a:ln>
                  <a:noFill/>
                </a:ln>
                <a:solidFill>
                  <a:srgbClr val="000000"/>
                </a:solidFill>
                <a:effectLst/>
                <a:uLnTx/>
                <a:uFillTx/>
                <a:latin typeface="Arial"/>
                <a:ea typeface="ＭＳ Ｐゴシック"/>
              </a:rPr>
              <a:t>H</a:t>
            </a:r>
            <a:r>
              <a:rPr kumimoji="0" lang="en-US" sz="3200" b="0" i="0" u="none" strike="noStrike" kern="0" cap="none" spc="0" normalizeH="0" baseline="0" noProof="0">
                <a:ln>
                  <a:noFill/>
                </a:ln>
                <a:solidFill>
                  <a:srgbClr val="000000"/>
                </a:solidFill>
                <a:effectLst/>
                <a:uLnTx/>
                <a:uFillTx/>
                <a:latin typeface="Arial"/>
                <a:ea typeface="ＭＳ Ｐゴシック"/>
              </a:rPr>
              <a:t> = </a:t>
            </a:r>
            <a:r>
              <a:rPr kumimoji="0" lang="en-US" sz="3200" b="0" i="0" u="none" strike="noStrike" kern="0" cap="none" spc="0" normalizeH="0" baseline="0" noProof="0">
                <a:ln>
                  <a:noFill/>
                </a:ln>
                <a:solidFill>
                  <a:srgbClr val="000000"/>
                </a:solidFill>
                <a:effectLst/>
                <a:uLnTx/>
                <a:uFillTx/>
                <a:latin typeface="Symbol" pitchFamily="-104" charset="2"/>
                <a:ea typeface="ＭＳ Ｐゴシック"/>
                <a:sym typeface="Symbol" pitchFamily="-104" charset="2"/>
              </a:rPr>
              <a:t></a:t>
            </a:r>
            <a:r>
              <a:rPr kumimoji="0" lang="en-US" sz="3200" b="0" i="1" u="none" strike="noStrike" kern="0" cap="none" spc="0" normalizeH="0" baseline="0" noProof="0">
                <a:ln>
                  <a:noFill/>
                </a:ln>
                <a:solidFill>
                  <a:srgbClr val="000000"/>
                </a:solidFill>
                <a:effectLst/>
                <a:uLnTx/>
                <a:uFillTx/>
                <a:latin typeface="Arial"/>
                <a:ea typeface="ＭＳ Ｐゴシック"/>
              </a:rPr>
              <a:t>E</a:t>
            </a:r>
            <a:r>
              <a:rPr kumimoji="0" lang="en-US" sz="3200" b="0" i="0" u="none" strike="noStrike" kern="0" cap="none" spc="0" normalizeH="0" baseline="0" noProof="0">
                <a:ln>
                  <a:noFill/>
                </a:ln>
                <a:solidFill>
                  <a:srgbClr val="000000"/>
                </a:solidFill>
                <a:effectLst/>
                <a:uLnTx/>
                <a:uFillTx/>
                <a:latin typeface="Arial"/>
                <a:ea typeface="ＭＳ Ｐゴシック"/>
              </a:rPr>
              <a:t> + </a:t>
            </a:r>
            <a:r>
              <a:rPr kumimoji="0" lang="en-US" sz="3200" b="0" i="1" u="none" strike="noStrike" kern="0" cap="none" spc="0" normalizeH="0" baseline="0" noProof="0">
                <a:ln>
                  <a:noFill/>
                </a:ln>
                <a:solidFill>
                  <a:srgbClr val="000000"/>
                </a:solidFill>
                <a:effectLst/>
                <a:uLnTx/>
                <a:uFillTx/>
                <a:latin typeface="Arial"/>
                <a:ea typeface="ＭＳ Ｐゴシック"/>
              </a:rPr>
              <a:t>P</a:t>
            </a:r>
            <a:r>
              <a:rPr kumimoji="0" lang="en-US" sz="3200" b="0" i="0" u="none" strike="noStrike" kern="0" cap="none" spc="0" normalizeH="0" baseline="0" noProof="0">
                <a:ln>
                  <a:noFill/>
                </a:ln>
                <a:solidFill>
                  <a:srgbClr val="000000"/>
                </a:solidFill>
                <a:effectLst/>
                <a:uLnTx/>
                <a:uFillTx/>
                <a:latin typeface="Symbol" pitchFamily="-104" charset="2"/>
                <a:ea typeface="ＭＳ Ｐゴシック"/>
                <a:sym typeface="Symbol" pitchFamily="-104" charset="2"/>
              </a:rPr>
              <a:t></a:t>
            </a:r>
            <a:r>
              <a:rPr kumimoji="0" lang="en-US" sz="3200" b="0" i="1" u="none" strike="noStrike" kern="0" cap="none" spc="0" normalizeH="0" baseline="0" noProof="0">
                <a:ln>
                  <a:noFill/>
                </a:ln>
                <a:solidFill>
                  <a:srgbClr val="000000"/>
                </a:solidFill>
                <a:effectLst/>
                <a:uLnTx/>
                <a:uFillTx/>
                <a:latin typeface="Arial"/>
                <a:ea typeface="ＭＳ Ｐゴシック"/>
              </a:rPr>
              <a:t>V</a:t>
            </a:r>
            <a:endParaRPr kumimoji="0" lang="en-US" sz="3200" b="0" i="1" u="none" strike="noStrike" kern="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293734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תרמודינמקה 1</a:t>
            </a:r>
          </a:p>
        </p:txBody>
      </p:sp>
      <p:sp>
        <p:nvSpPr>
          <p:cNvPr id="3" name="Slide Number Placeholder 2"/>
          <p:cNvSpPr>
            <a:spLocks noGrp="1"/>
          </p:cNvSpPr>
          <p:nvPr>
            <p:ph type="sldNum" sz="quarter" idx="12"/>
          </p:nvPr>
        </p:nvSpPr>
        <p:spPr/>
        <p:txBody>
          <a:bodyPr/>
          <a:lstStyle/>
          <a:p>
            <a:fld id="{16B33EC3-E221-46CC-B30D-40EEDFEA5ACF}" type="slidenum">
              <a:rPr lang="he-IL" smtClean="0"/>
              <a:t>19</a:t>
            </a:fld>
            <a:endParaRPr lang="he-IL"/>
          </a:p>
        </p:txBody>
      </p:sp>
      <p:sp>
        <p:nvSpPr>
          <p:cNvPr id="4" name="Rectangle 2"/>
          <p:cNvSpPr txBox="1">
            <a:spLocks noChangeArrowheads="1"/>
          </p:cNvSpPr>
          <p:nvPr/>
        </p:nvSpPr>
        <p:spPr bwMode="auto">
          <a:xfrm>
            <a:off x="1307592" y="33655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66" charset="-128"/>
              </a:defRPr>
            </a:lvl6pPr>
            <a:lvl7pPr marL="914400" algn="ctr" rtl="0" fontAlgn="base">
              <a:spcBef>
                <a:spcPct val="0"/>
              </a:spcBef>
              <a:spcAft>
                <a:spcPct val="0"/>
              </a:spcAft>
              <a:defRPr sz="3600">
                <a:solidFill>
                  <a:schemeClr val="tx1"/>
                </a:solidFill>
                <a:latin typeface="Arial" charset="0"/>
                <a:ea typeface="ＭＳ Ｐゴシック" pitchFamily="66" charset="-128"/>
              </a:defRPr>
            </a:lvl7pPr>
            <a:lvl8pPr marL="1371600" algn="ctr" rtl="0" fontAlgn="base">
              <a:spcBef>
                <a:spcPct val="0"/>
              </a:spcBef>
              <a:spcAft>
                <a:spcPct val="0"/>
              </a:spcAft>
              <a:defRPr sz="3600">
                <a:solidFill>
                  <a:schemeClr val="tx1"/>
                </a:solidFill>
                <a:latin typeface="Arial" charset="0"/>
                <a:ea typeface="ＭＳ Ｐゴシック" pitchFamily="66" charset="-128"/>
              </a:defRPr>
            </a:lvl8pPr>
            <a:lvl9pPr marL="1828800" algn="ctr" rtl="0" fontAlgn="base">
              <a:spcBef>
                <a:spcPct val="0"/>
              </a:spcBef>
              <a:spcAft>
                <a:spcPct val="0"/>
              </a:spcAft>
              <a:defRPr sz="3600">
                <a:solidFill>
                  <a:schemeClr val="tx1"/>
                </a:solidFill>
                <a:latin typeface="Arial" charset="0"/>
                <a:ea typeface="ＭＳ Ｐゴシック" pitchFamily="66"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a:ln>
                  <a:noFill/>
                </a:ln>
                <a:solidFill>
                  <a:srgbClr val="000000"/>
                </a:solidFill>
                <a:effectLst/>
                <a:uLnTx/>
                <a:uFillTx/>
                <a:latin typeface="Arial"/>
                <a:ea typeface="ＭＳ Ｐゴシック"/>
              </a:rPr>
              <a:t>Enthalpy</a:t>
            </a:r>
          </a:p>
        </p:txBody>
      </p:sp>
      <p:sp>
        <p:nvSpPr>
          <p:cNvPr id="5" name="Rectangle 3"/>
          <p:cNvSpPr txBox="1">
            <a:spLocks noChangeArrowheads="1"/>
          </p:cNvSpPr>
          <p:nvPr/>
        </p:nvSpPr>
        <p:spPr bwMode="auto">
          <a:xfrm>
            <a:off x="1993392" y="163195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Arial"/>
                <a:ea typeface="ＭＳ Ｐゴシック"/>
              </a:rPr>
              <a:t>Since </a:t>
            </a:r>
            <a:r>
              <a:rPr kumimoji="0" lang="en-US" sz="3200" b="0" i="0" u="none" strike="noStrike" kern="0" cap="none" spc="0" normalizeH="0" baseline="0" noProof="0">
                <a:ln>
                  <a:noFill/>
                </a:ln>
                <a:solidFill>
                  <a:srgbClr val="000000"/>
                </a:solidFill>
                <a:effectLst/>
                <a:uLnTx/>
                <a:uFillTx/>
                <a:latin typeface="Symbol" pitchFamily="-104" charset="2"/>
                <a:ea typeface="ＭＳ Ｐゴシック"/>
                <a:sym typeface="Symbol" pitchFamily="-104" charset="2"/>
              </a:rPr>
              <a:t></a:t>
            </a:r>
            <a:r>
              <a:rPr kumimoji="0" lang="en-US" sz="3200" b="0" i="1" u="none" strike="noStrike" kern="0" cap="none" spc="0" normalizeH="0" baseline="0" noProof="0">
                <a:ln>
                  <a:noFill/>
                </a:ln>
                <a:solidFill>
                  <a:srgbClr val="000000"/>
                </a:solidFill>
                <a:effectLst/>
                <a:uLnTx/>
                <a:uFillTx/>
                <a:latin typeface="Arial"/>
                <a:ea typeface="ＭＳ Ｐゴシック"/>
              </a:rPr>
              <a:t>E</a:t>
            </a:r>
            <a:r>
              <a:rPr kumimoji="0" lang="en-US" sz="3200" b="0" i="0" u="none" strike="noStrike" kern="0" cap="none" spc="0" normalizeH="0" baseline="0" noProof="0">
                <a:ln>
                  <a:noFill/>
                </a:ln>
                <a:solidFill>
                  <a:srgbClr val="000000"/>
                </a:solidFill>
                <a:effectLst/>
                <a:uLnTx/>
                <a:uFillTx/>
                <a:latin typeface="Arial"/>
                <a:ea typeface="ＭＳ Ｐゴシック"/>
              </a:rPr>
              <a:t> = </a:t>
            </a:r>
            <a:r>
              <a:rPr kumimoji="0" lang="en-US" sz="3200" b="0" i="1" u="none" strike="noStrike" kern="0" cap="none" spc="0" normalizeH="0" baseline="0" noProof="0">
                <a:ln>
                  <a:noFill/>
                </a:ln>
                <a:solidFill>
                  <a:srgbClr val="000000"/>
                </a:solidFill>
                <a:effectLst/>
                <a:uLnTx/>
                <a:uFillTx/>
                <a:latin typeface="Arial"/>
                <a:ea typeface="ＭＳ Ｐゴシック"/>
              </a:rPr>
              <a:t>q</a:t>
            </a:r>
            <a:r>
              <a:rPr kumimoji="0" lang="en-US" sz="3200" b="0" i="0" u="none" strike="noStrike" kern="0" cap="none" spc="0" normalizeH="0" baseline="0" noProof="0">
                <a:ln>
                  <a:noFill/>
                </a:ln>
                <a:solidFill>
                  <a:srgbClr val="000000"/>
                </a:solidFill>
                <a:effectLst/>
                <a:uLnTx/>
                <a:uFillTx/>
                <a:latin typeface="Arial"/>
                <a:ea typeface="ＭＳ Ｐゴシック"/>
              </a:rPr>
              <a:t> + </a:t>
            </a:r>
            <a:r>
              <a:rPr kumimoji="0" lang="en-US" sz="3200" b="0" i="1" u="none" strike="noStrike" kern="0" cap="none" spc="0" normalizeH="0" baseline="0" noProof="0">
                <a:ln>
                  <a:noFill/>
                </a:ln>
                <a:solidFill>
                  <a:srgbClr val="000000"/>
                </a:solidFill>
                <a:effectLst/>
                <a:uLnTx/>
                <a:uFillTx/>
                <a:latin typeface="Arial"/>
                <a:ea typeface="ＭＳ Ｐゴシック"/>
              </a:rPr>
              <a:t>w</a:t>
            </a:r>
            <a:r>
              <a:rPr kumimoji="0" lang="en-US" sz="3200" b="0" i="0" u="none" strike="noStrike" kern="0" cap="none" spc="0" normalizeH="0" baseline="0" noProof="0">
                <a:ln>
                  <a:noFill/>
                </a:ln>
                <a:solidFill>
                  <a:srgbClr val="000000"/>
                </a:solidFill>
                <a:effectLst/>
                <a:uLnTx/>
                <a:uFillTx/>
                <a:latin typeface="Arial"/>
                <a:ea typeface="ＭＳ Ｐゴシック"/>
              </a:rPr>
              <a:t> and </a:t>
            </a:r>
            <a:r>
              <a:rPr kumimoji="0" lang="en-US" sz="3200" b="0" i="1" u="none" strike="noStrike" kern="0" cap="none" spc="0" normalizeH="0" baseline="0" noProof="0">
                <a:ln>
                  <a:noFill/>
                </a:ln>
                <a:solidFill>
                  <a:srgbClr val="000000"/>
                </a:solidFill>
                <a:effectLst/>
                <a:uLnTx/>
                <a:uFillTx/>
                <a:latin typeface="Arial"/>
                <a:ea typeface="ＭＳ Ｐゴシック"/>
              </a:rPr>
              <a:t>w</a:t>
            </a:r>
            <a:r>
              <a:rPr kumimoji="0" lang="en-US" sz="3200" b="0" i="0" u="none" strike="noStrike" kern="0" cap="none" spc="0" normalizeH="0" baseline="0" noProof="0">
                <a:ln>
                  <a:noFill/>
                </a:ln>
                <a:solidFill>
                  <a:srgbClr val="000000"/>
                </a:solidFill>
                <a:effectLst/>
                <a:uLnTx/>
                <a:uFillTx/>
                <a:latin typeface="Arial"/>
                <a:ea typeface="ＭＳ Ｐゴシック"/>
              </a:rPr>
              <a:t> = </a:t>
            </a:r>
            <a:r>
              <a:rPr kumimoji="0" lang="en-US" sz="3200" b="0" i="0" u="none" strike="noStrike" kern="0" cap="none" spc="0" normalizeH="0" baseline="0" noProof="0">
                <a:ln>
                  <a:noFill/>
                </a:ln>
                <a:solidFill>
                  <a:srgbClr val="000000"/>
                </a:solidFill>
                <a:effectLst/>
                <a:uLnTx/>
                <a:uFillTx/>
                <a:latin typeface="Arial"/>
                <a:ea typeface="Arial" pitchFamily="-104" charset="0"/>
                <a:cs typeface="Arial" pitchFamily="-104" charset="0"/>
              </a:rPr>
              <a:t>−</a:t>
            </a:r>
            <a:r>
              <a:rPr kumimoji="0" lang="en-US" sz="3200" b="0" i="1" u="none" strike="noStrike" kern="0" cap="none" spc="0" normalizeH="0" baseline="0" noProof="0">
                <a:ln>
                  <a:noFill/>
                </a:ln>
                <a:solidFill>
                  <a:srgbClr val="000000"/>
                </a:solidFill>
                <a:effectLst/>
                <a:uLnTx/>
                <a:uFillTx/>
                <a:latin typeface="Arial"/>
                <a:ea typeface="ＭＳ Ｐゴシック"/>
              </a:rPr>
              <a:t>P</a:t>
            </a:r>
            <a:r>
              <a:rPr kumimoji="0" lang="en-US" sz="3200" b="0" i="0" u="none" strike="noStrike" kern="0" cap="none" spc="0" normalizeH="0" baseline="0" noProof="0">
                <a:ln>
                  <a:noFill/>
                </a:ln>
                <a:solidFill>
                  <a:srgbClr val="000000"/>
                </a:solidFill>
                <a:effectLst/>
                <a:uLnTx/>
                <a:uFillTx/>
                <a:latin typeface="Symbol" pitchFamily="-104" charset="2"/>
                <a:ea typeface="ＭＳ Ｐゴシック"/>
                <a:sym typeface="Symbol" pitchFamily="-104" charset="2"/>
              </a:rPr>
              <a:t></a:t>
            </a:r>
            <a:r>
              <a:rPr kumimoji="0" lang="en-US" sz="3200" b="0" i="1" u="none" strike="noStrike" kern="0" cap="none" spc="0" normalizeH="0" baseline="0" noProof="0">
                <a:ln>
                  <a:noFill/>
                </a:ln>
                <a:solidFill>
                  <a:srgbClr val="000000"/>
                </a:solidFill>
                <a:effectLst/>
                <a:uLnTx/>
                <a:uFillTx/>
                <a:latin typeface="Arial"/>
                <a:ea typeface="ＭＳ Ｐゴシック"/>
              </a:rPr>
              <a:t>V</a:t>
            </a:r>
            <a:r>
              <a:rPr kumimoji="0" lang="en-US" sz="3200" b="0" i="0" u="none" strike="noStrike" kern="0" cap="none" spc="0" normalizeH="0" baseline="0" noProof="0">
                <a:ln>
                  <a:noFill/>
                </a:ln>
                <a:solidFill>
                  <a:srgbClr val="000000"/>
                </a:solidFill>
                <a:effectLst/>
                <a:uLnTx/>
                <a:uFillTx/>
                <a:latin typeface="Arial"/>
                <a:ea typeface="ＭＳ Ｐゴシック"/>
              </a:rPr>
              <a:t>, we can substitute these into the enthalpy expression:</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Arial"/>
                <a:ea typeface="ＭＳ Ｐゴシック"/>
              </a:rPr>
              <a:t>				</a:t>
            </a:r>
            <a:r>
              <a:rPr kumimoji="0" lang="en-US" sz="3200" b="0" i="0" u="none" strike="noStrike" kern="0" cap="none" spc="0" normalizeH="0" baseline="0" noProof="0">
                <a:ln>
                  <a:noFill/>
                </a:ln>
                <a:solidFill>
                  <a:srgbClr val="000000"/>
                </a:solidFill>
                <a:effectLst/>
                <a:uLnTx/>
                <a:uFillTx/>
                <a:latin typeface="Symbol" pitchFamily="-104" charset="2"/>
                <a:ea typeface="ＭＳ Ｐゴシック"/>
                <a:sym typeface="Symbol" pitchFamily="-104" charset="2"/>
              </a:rPr>
              <a:t></a:t>
            </a:r>
            <a:r>
              <a:rPr kumimoji="0" lang="en-US" sz="3200" b="0" i="1" u="none" strike="noStrike" kern="0" cap="none" spc="0" normalizeH="0" baseline="0" noProof="0">
                <a:ln>
                  <a:noFill/>
                </a:ln>
                <a:solidFill>
                  <a:srgbClr val="000000"/>
                </a:solidFill>
                <a:effectLst/>
                <a:uLnTx/>
                <a:uFillTx/>
                <a:latin typeface="Arial"/>
                <a:ea typeface="ＭＳ Ｐゴシック"/>
              </a:rPr>
              <a:t>H</a:t>
            </a:r>
            <a:r>
              <a:rPr kumimoji="0" lang="en-US" sz="3200" b="0" i="0" u="none" strike="noStrike" kern="0" cap="none" spc="0" normalizeH="0" baseline="0" noProof="0">
                <a:ln>
                  <a:noFill/>
                </a:ln>
                <a:solidFill>
                  <a:srgbClr val="000000"/>
                </a:solidFill>
                <a:effectLst/>
                <a:uLnTx/>
                <a:uFillTx/>
                <a:latin typeface="Arial"/>
                <a:ea typeface="ＭＳ Ｐゴシック"/>
              </a:rPr>
              <a:t> = </a:t>
            </a:r>
            <a:r>
              <a:rPr kumimoji="0" lang="en-US" sz="3200" b="0" i="0" u="none" strike="noStrike" kern="0" cap="none" spc="0" normalizeH="0" baseline="0" noProof="0">
                <a:ln>
                  <a:noFill/>
                </a:ln>
                <a:solidFill>
                  <a:srgbClr val="000000"/>
                </a:solidFill>
                <a:effectLst/>
                <a:uLnTx/>
                <a:uFillTx/>
                <a:latin typeface="Symbol" pitchFamily="-104" charset="2"/>
                <a:ea typeface="ＭＳ Ｐゴシック"/>
                <a:sym typeface="Symbol" pitchFamily="-104" charset="2"/>
              </a:rPr>
              <a:t></a:t>
            </a:r>
            <a:r>
              <a:rPr kumimoji="0" lang="en-US" sz="3200" b="0" i="1" u="none" strike="noStrike" kern="0" cap="none" spc="0" normalizeH="0" baseline="0" noProof="0">
                <a:ln>
                  <a:noFill/>
                </a:ln>
                <a:solidFill>
                  <a:srgbClr val="000000"/>
                </a:solidFill>
                <a:effectLst/>
                <a:uLnTx/>
                <a:uFillTx/>
                <a:latin typeface="Arial"/>
                <a:ea typeface="ＭＳ Ｐゴシック"/>
              </a:rPr>
              <a:t>E</a:t>
            </a:r>
            <a:r>
              <a:rPr kumimoji="0" lang="en-US" sz="3200" b="0" i="0" u="none" strike="noStrike" kern="0" cap="none" spc="0" normalizeH="0" baseline="0" noProof="0">
                <a:ln>
                  <a:noFill/>
                </a:ln>
                <a:solidFill>
                  <a:srgbClr val="000000"/>
                </a:solidFill>
                <a:effectLst/>
                <a:uLnTx/>
                <a:uFillTx/>
                <a:latin typeface="Arial"/>
                <a:ea typeface="ＭＳ Ｐゴシック"/>
              </a:rPr>
              <a:t> + </a:t>
            </a:r>
            <a:r>
              <a:rPr kumimoji="0" lang="en-US" sz="3200" b="0" i="1" u="none" strike="noStrike" kern="0" cap="none" spc="0" normalizeH="0" baseline="0" noProof="0">
                <a:ln>
                  <a:noFill/>
                </a:ln>
                <a:solidFill>
                  <a:srgbClr val="000000"/>
                </a:solidFill>
                <a:effectLst/>
                <a:uLnTx/>
                <a:uFillTx/>
                <a:latin typeface="Arial"/>
                <a:ea typeface="ＭＳ Ｐゴシック"/>
              </a:rPr>
              <a:t>P</a:t>
            </a:r>
            <a:r>
              <a:rPr kumimoji="0" lang="en-US" sz="3200" b="0" i="0" u="none" strike="noStrike" kern="0" cap="none" spc="0" normalizeH="0" baseline="0" noProof="0">
                <a:ln>
                  <a:noFill/>
                </a:ln>
                <a:solidFill>
                  <a:srgbClr val="000000"/>
                </a:solidFill>
                <a:effectLst/>
                <a:uLnTx/>
                <a:uFillTx/>
                <a:latin typeface="Symbol" pitchFamily="-104" charset="2"/>
                <a:ea typeface="ＭＳ Ｐゴシック"/>
                <a:sym typeface="Symbol" pitchFamily="-104" charset="2"/>
              </a:rPr>
              <a:t></a:t>
            </a:r>
            <a:r>
              <a:rPr kumimoji="0" lang="en-US" sz="3200" b="0" i="1" u="none" strike="noStrike" kern="0" cap="none" spc="0" normalizeH="0" baseline="0" noProof="0">
                <a:ln>
                  <a:noFill/>
                </a:ln>
                <a:solidFill>
                  <a:srgbClr val="000000"/>
                </a:solidFill>
                <a:effectLst/>
                <a:uLnTx/>
                <a:uFillTx/>
                <a:latin typeface="Arial"/>
                <a:ea typeface="ＭＳ Ｐゴシック"/>
              </a:rPr>
              <a:t>V</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Arial"/>
                <a:ea typeface="ＭＳ Ｐゴシック"/>
              </a:rPr>
              <a:t>				</a:t>
            </a:r>
            <a:r>
              <a:rPr kumimoji="0" lang="en-US" sz="3200" b="0" i="0" u="none" strike="noStrike" kern="0" cap="none" spc="0" normalizeH="0" baseline="0" noProof="0">
                <a:ln>
                  <a:noFill/>
                </a:ln>
                <a:solidFill>
                  <a:srgbClr val="000000"/>
                </a:solidFill>
                <a:effectLst/>
                <a:uLnTx/>
                <a:uFillTx/>
                <a:latin typeface="Symbol" pitchFamily="-104" charset="2"/>
                <a:ea typeface="ＭＳ Ｐゴシック"/>
                <a:sym typeface="Symbol" pitchFamily="-104" charset="2"/>
              </a:rPr>
              <a:t></a:t>
            </a:r>
            <a:r>
              <a:rPr kumimoji="0" lang="en-US" sz="3200" b="0" i="1" u="none" strike="noStrike" kern="0" cap="none" spc="0" normalizeH="0" baseline="0" noProof="0">
                <a:ln>
                  <a:noFill/>
                </a:ln>
                <a:solidFill>
                  <a:srgbClr val="000000"/>
                </a:solidFill>
                <a:effectLst/>
                <a:uLnTx/>
                <a:uFillTx/>
                <a:latin typeface="Arial"/>
                <a:ea typeface="ＭＳ Ｐゴシック"/>
              </a:rPr>
              <a:t>H</a:t>
            </a:r>
            <a:r>
              <a:rPr kumimoji="0" lang="en-US" sz="3200" b="0" i="0" u="none" strike="noStrike" kern="0" cap="none" spc="0" normalizeH="0" baseline="0" noProof="0">
                <a:ln>
                  <a:noFill/>
                </a:ln>
                <a:solidFill>
                  <a:srgbClr val="000000"/>
                </a:solidFill>
                <a:effectLst/>
                <a:uLnTx/>
                <a:uFillTx/>
                <a:latin typeface="Arial"/>
                <a:ea typeface="ＭＳ Ｐゴシック"/>
              </a:rPr>
              <a:t> = (</a:t>
            </a:r>
            <a:r>
              <a:rPr kumimoji="0" lang="en-US" sz="3200" b="0" i="1" u="none" strike="noStrike" kern="0" cap="none" spc="0" normalizeH="0" baseline="0" noProof="0">
                <a:ln>
                  <a:noFill/>
                </a:ln>
                <a:solidFill>
                  <a:srgbClr val="000000"/>
                </a:solidFill>
                <a:effectLst/>
                <a:uLnTx/>
                <a:uFillTx/>
                <a:latin typeface="Arial"/>
                <a:ea typeface="ＭＳ Ｐゴシック"/>
              </a:rPr>
              <a:t>q </a:t>
            </a:r>
            <a:r>
              <a:rPr kumimoji="0" lang="en-US" sz="3200" b="0" i="0" u="none" strike="noStrike" kern="0" cap="none" spc="0" normalizeH="0" baseline="0" noProof="0">
                <a:ln>
                  <a:noFill/>
                </a:ln>
                <a:solidFill>
                  <a:srgbClr val="000000"/>
                </a:solidFill>
                <a:effectLst/>
                <a:uLnTx/>
                <a:uFillTx/>
                <a:latin typeface="Arial"/>
                <a:ea typeface="ＭＳ Ｐゴシック"/>
              </a:rPr>
              <a:t>+ </a:t>
            </a:r>
            <a:r>
              <a:rPr kumimoji="0" lang="en-US" sz="3200" b="0" i="1" u="none" strike="noStrike" kern="0" cap="none" spc="0" normalizeH="0" baseline="0" noProof="0">
                <a:ln>
                  <a:noFill/>
                </a:ln>
                <a:solidFill>
                  <a:srgbClr val="000000"/>
                </a:solidFill>
                <a:effectLst/>
                <a:uLnTx/>
                <a:uFillTx/>
                <a:latin typeface="Arial"/>
                <a:ea typeface="ＭＳ Ｐゴシック"/>
              </a:rPr>
              <a:t>w</a:t>
            </a:r>
            <a:r>
              <a:rPr kumimoji="0" lang="en-US" sz="3200" b="0" i="0" u="none" strike="noStrike" kern="0" cap="none" spc="0" normalizeH="0" baseline="0" noProof="0">
                <a:ln>
                  <a:noFill/>
                </a:ln>
                <a:solidFill>
                  <a:srgbClr val="000000"/>
                </a:solidFill>
                <a:effectLst/>
                <a:uLnTx/>
                <a:uFillTx/>
                <a:latin typeface="Arial"/>
                <a:ea typeface="ＭＳ Ｐゴシック"/>
              </a:rPr>
              <a:t>) </a:t>
            </a:r>
            <a:r>
              <a:rPr kumimoji="0" lang="en-US" sz="3200" b="0" i="0" u="none" strike="noStrike" kern="0" cap="none" spc="0" normalizeH="0" baseline="0" noProof="0">
                <a:ln>
                  <a:noFill/>
                </a:ln>
                <a:solidFill>
                  <a:srgbClr val="000000"/>
                </a:solidFill>
                <a:effectLst/>
                <a:uLnTx/>
                <a:uFillTx/>
                <a:latin typeface="Arial"/>
                <a:ea typeface="Arial" pitchFamily="-104" charset="0"/>
                <a:cs typeface="Arial" pitchFamily="-104" charset="0"/>
              </a:rPr>
              <a:t>−</a:t>
            </a:r>
            <a:r>
              <a:rPr kumimoji="0" lang="en-US" sz="3200" b="0" i="0" u="none" strike="noStrike" kern="0" cap="none" spc="0" normalizeH="0" baseline="0" noProof="0">
                <a:ln>
                  <a:noFill/>
                </a:ln>
                <a:solidFill>
                  <a:srgbClr val="000000"/>
                </a:solidFill>
                <a:effectLst/>
                <a:uLnTx/>
                <a:uFillTx/>
                <a:latin typeface="Arial"/>
                <a:ea typeface="ＭＳ Ｐゴシック"/>
              </a:rPr>
              <a:t> </a:t>
            </a:r>
            <a:r>
              <a:rPr kumimoji="0" lang="en-US" sz="3200" b="0" i="1" u="none" strike="noStrike" kern="0" cap="none" spc="0" normalizeH="0" baseline="0" noProof="0">
                <a:ln>
                  <a:noFill/>
                </a:ln>
                <a:solidFill>
                  <a:srgbClr val="000000"/>
                </a:solidFill>
                <a:effectLst/>
                <a:uLnTx/>
                <a:uFillTx/>
                <a:latin typeface="Arial"/>
                <a:ea typeface="ＭＳ Ｐゴシック"/>
              </a:rPr>
              <a:t>w</a:t>
            </a:r>
            <a:r>
              <a:rPr kumimoji="0" lang="en-US" sz="3200" b="0" i="0" u="none" strike="noStrike" kern="0" cap="none" spc="0" normalizeH="0" baseline="0" noProof="0">
                <a:ln>
                  <a:noFill/>
                </a:ln>
                <a:solidFill>
                  <a:srgbClr val="000000"/>
                </a:solidFill>
                <a:effectLst/>
                <a:uLnTx/>
                <a:uFillTx/>
                <a:latin typeface="Arial"/>
                <a:ea typeface="ＭＳ Ｐゴシック"/>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Arial"/>
                <a:ea typeface="ＭＳ Ｐゴシック"/>
              </a:rPr>
              <a:t>				</a:t>
            </a:r>
            <a:r>
              <a:rPr kumimoji="0" lang="en-US" sz="3200" b="0" i="0" u="none" strike="noStrike" kern="0" cap="none" spc="0" normalizeH="0" baseline="0" noProof="0">
                <a:ln>
                  <a:noFill/>
                </a:ln>
                <a:solidFill>
                  <a:srgbClr val="000000"/>
                </a:solidFill>
                <a:effectLst/>
                <a:uLnTx/>
                <a:uFillTx/>
                <a:latin typeface="Symbol" pitchFamily="-104" charset="2"/>
                <a:ea typeface="ＭＳ Ｐゴシック"/>
                <a:sym typeface="Symbol" pitchFamily="-104" charset="2"/>
              </a:rPr>
              <a:t></a:t>
            </a:r>
            <a:r>
              <a:rPr kumimoji="0" lang="en-US" sz="3200" b="0" i="1" u="none" strike="noStrike" kern="0" cap="none" spc="0" normalizeH="0" baseline="0" noProof="0">
                <a:ln>
                  <a:noFill/>
                </a:ln>
                <a:solidFill>
                  <a:srgbClr val="000000"/>
                </a:solidFill>
                <a:effectLst/>
                <a:uLnTx/>
                <a:uFillTx/>
                <a:latin typeface="Arial"/>
                <a:ea typeface="ＭＳ Ｐゴシック"/>
              </a:rPr>
              <a:t>H</a:t>
            </a:r>
            <a:r>
              <a:rPr kumimoji="0" lang="en-US" sz="3200" b="0" i="0" u="none" strike="noStrike" kern="0" cap="none" spc="0" normalizeH="0" baseline="0" noProof="0">
                <a:ln>
                  <a:noFill/>
                </a:ln>
                <a:solidFill>
                  <a:srgbClr val="000000"/>
                </a:solidFill>
                <a:effectLst/>
                <a:uLnTx/>
                <a:uFillTx/>
                <a:latin typeface="Arial"/>
                <a:ea typeface="ＭＳ Ｐゴシック"/>
              </a:rPr>
              <a:t> = </a:t>
            </a:r>
            <a:r>
              <a:rPr kumimoji="0" lang="en-US" sz="3200" b="0" i="1" u="none" strike="noStrike" kern="0" cap="none" spc="0" normalizeH="0" baseline="0" noProof="0">
                <a:ln>
                  <a:noFill/>
                </a:ln>
                <a:solidFill>
                  <a:srgbClr val="000000"/>
                </a:solidFill>
                <a:effectLst/>
                <a:uLnTx/>
                <a:uFillTx/>
                <a:latin typeface="Arial"/>
                <a:ea typeface="ＭＳ Ｐゴシック"/>
              </a:rPr>
              <a:t>q</a:t>
            </a:r>
            <a:endParaRPr kumimoji="0" lang="en-US" sz="3200" b="0" i="0" u="none" strike="noStrike" kern="0" cap="none" spc="0" normalizeH="0" baseline="0" noProof="0">
              <a:ln>
                <a:noFill/>
              </a:ln>
              <a:solidFill>
                <a:srgbClr val="000000"/>
              </a:solidFill>
              <a:effectLst/>
              <a:uLnTx/>
              <a:uFillTx/>
              <a:latin typeface="Arial"/>
              <a:ea typeface="ＭＳ Ｐゴシック"/>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Arial"/>
                <a:ea typeface="ＭＳ Ｐゴシック"/>
              </a:rPr>
              <a:t>So, at constant pressure, the change in enthalpy </a:t>
            </a:r>
            <a:r>
              <a:rPr kumimoji="0" lang="en-US" sz="3200" b="0" i="1" u="none" strike="noStrike" kern="0" cap="none" spc="0" normalizeH="0" baseline="0" noProof="0">
                <a:ln>
                  <a:noFill/>
                </a:ln>
                <a:solidFill>
                  <a:srgbClr val="000000"/>
                </a:solidFill>
                <a:effectLst/>
                <a:uLnTx/>
                <a:uFillTx/>
                <a:latin typeface="Arial"/>
                <a:ea typeface="ＭＳ Ｐゴシック"/>
              </a:rPr>
              <a:t>is</a:t>
            </a:r>
            <a:r>
              <a:rPr kumimoji="0" lang="en-US" sz="3200" b="0" i="0" u="none" strike="noStrike" kern="0" cap="none" spc="0" normalizeH="0" baseline="0" noProof="0">
                <a:ln>
                  <a:noFill/>
                </a:ln>
                <a:solidFill>
                  <a:srgbClr val="000000"/>
                </a:solidFill>
                <a:effectLst/>
                <a:uLnTx/>
                <a:uFillTx/>
                <a:latin typeface="Arial"/>
                <a:ea typeface="ＭＳ Ｐゴシック"/>
              </a:rPr>
              <a:t> the heat gained or lost.</a:t>
            </a:r>
            <a:endParaRPr kumimoji="0" lang="en-US" sz="3200" b="0" i="0" u="none" strike="noStrike" kern="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175178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1676400" y="533400"/>
            <a:ext cx="8839200" cy="6172200"/>
          </a:xfrm>
          <a:prstGeom prst="rect">
            <a:avLst/>
          </a:prstGeom>
          <a:solidFill>
            <a:schemeClr val="bg1"/>
          </a:solidFill>
          <a:ln w="38100">
            <a:solidFill>
              <a:schemeClr val="bg2"/>
            </a:solidFill>
            <a:miter lim="800000"/>
            <a:headEnd/>
            <a:tailEnd/>
          </a:ln>
        </p:spPr>
        <p:txBody>
          <a:bodyPr wrap="none" anchor="ctr"/>
          <a:lstStyle/>
          <a:p>
            <a:pPr algn="l" rtl="0"/>
            <a:endParaRPr lang="en-GB" altLang="en-US">
              <a:solidFill>
                <a:prstClr val="black"/>
              </a:solidFill>
            </a:endParaRPr>
          </a:p>
        </p:txBody>
      </p:sp>
      <p:grpSp>
        <p:nvGrpSpPr>
          <p:cNvPr id="6147" name="Group 2"/>
          <p:cNvGrpSpPr>
            <a:grpSpLocks/>
          </p:cNvGrpSpPr>
          <p:nvPr/>
        </p:nvGrpSpPr>
        <p:grpSpPr bwMode="auto">
          <a:xfrm>
            <a:off x="1524000" y="0"/>
            <a:ext cx="9144000" cy="388938"/>
            <a:chOff x="0" y="0"/>
            <a:chExt cx="9144000" cy="388938"/>
          </a:xfrm>
        </p:grpSpPr>
        <p:sp>
          <p:nvSpPr>
            <p:cNvPr id="6149" name="Rectangle 2"/>
            <p:cNvSpPr>
              <a:spLocks noChangeArrowheads="1"/>
            </p:cNvSpPr>
            <p:nvPr/>
          </p:nvSpPr>
          <p:spPr bwMode="auto">
            <a:xfrm>
              <a:off x="0" y="0"/>
              <a:ext cx="9144000" cy="381000"/>
            </a:xfrm>
            <a:prstGeom prst="rect">
              <a:avLst/>
            </a:prstGeom>
            <a:gradFill rotWithShape="1">
              <a:gsLst>
                <a:gs pos="0">
                  <a:schemeClr val="bg2">
                    <a:alpha val="46001"/>
                  </a:schemeClr>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en-GB" altLang="en-US">
                <a:solidFill>
                  <a:prstClr val="black"/>
                </a:solidFill>
              </a:endParaRPr>
            </a:p>
          </p:txBody>
        </p:sp>
        <p:sp>
          <p:nvSpPr>
            <p:cNvPr id="6150" name="Text Box 3"/>
            <p:cNvSpPr txBox="1">
              <a:spLocks noChangeArrowheads="1"/>
            </p:cNvSpPr>
            <p:nvPr/>
          </p:nvSpPr>
          <p:spPr bwMode="auto">
            <a:xfrm>
              <a:off x="0" y="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rtl="0">
                <a:spcBef>
                  <a:spcPct val="50000"/>
                </a:spcBef>
              </a:pPr>
              <a:r>
                <a:rPr lang="en-IN" altLang="en-US" sz="1800" b="1" i="1">
                  <a:solidFill>
                    <a:prstClr val="white"/>
                  </a:solidFill>
                </a:rPr>
                <a:t>Physical Chemistry </a:t>
              </a:r>
              <a:r>
                <a:rPr lang="en-IN" altLang="en-US" sz="1800" b="1">
                  <a:solidFill>
                    <a:prstClr val="white"/>
                  </a:solidFill>
                </a:rPr>
                <a:t>Chapter2A: Figure </a:t>
              </a:r>
              <a:r>
                <a:rPr lang="en-IN" altLang="en-US" sz="1800" b="1">
                  <a:solidFill>
                    <a:srgbClr val="FFD700"/>
                  </a:solidFill>
                </a:rPr>
                <a:t>2A.4</a:t>
              </a:r>
              <a:endParaRPr lang="en-US" altLang="en-US" sz="1800" b="1">
                <a:solidFill>
                  <a:srgbClr val="FFD700"/>
                </a:solidFill>
              </a:endParaRPr>
            </a:p>
          </p:txBody>
        </p:sp>
        <p:pic>
          <p:nvPicPr>
            <p:cNvPr id="615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4189" y="889000"/>
            <a:ext cx="6143625"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grpSp>
        <p:nvGrpSpPr>
          <p:cNvPr id="6" name="קבוצה 5">
            <a:extLst>
              <a:ext uri="{FF2B5EF4-FFF2-40B4-BE49-F238E27FC236}">
                <a16:creationId xmlns:a16="http://schemas.microsoft.com/office/drawing/2014/main" id="{782E09A9-83BD-D232-BB7F-6EA601AC3A92}"/>
              </a:ext>
            </a:extLst>
          </p:cNvPr>
          <p:cNvGrpSpPr/>
          <p:nvPr/>
        </p:nvGrpSpPr>
        <p:grpSpPr>
          <a:xfrm>
            <a:off x="5907211" y="633287"/>
            <a:ext cx="5956178" cy="1128931"/>
            <a:chOff x="1740022" y="242669"/>
            <a:chExt cx="5956178" cy="1128931"/>
          </a:xfrm>
        </p:grpSpPr>
        <p:sp>
          <p:nvSpPr>
            <p:cNvPr id="8" name="TextBox 7"/>
            <p:cNvSpPr txBox="1"/>
            <p:nvPr/>
          </p:nvSpPr>
          <p:spPr>
            <a:xfrm>
              <a:off x="3352800" y="294382"/>
              <a:ext cx="4343400" cy="1077218"/>
            </a:xfrm>
            <a:prstGeom prst="rect">
              <a:avLst/>
            </a:prstGeom>
            <a:noFill/>
          </p:spPr>
          <p:txBody>
            <a:bodyPr wrap="square" rtlCol="0">
              <a:spAutoFit/>
            </a:bodyPr>
            <a:lstStyle/>
            <a:p>
              <a:pPr algn="ctr"/>
              <a:r>
                <a:rPr lang="he-IL" sz="3200" dirty="0">
                  <a:solidFill>
                    <a:prstClr val="black"/>
                  </a:solidFill>
                  <a:latin typeface="David" pitchFamily="34" charset="-79"/>
                  <a:cs typeface="David" pitchFamily="34" charset="-79"/>
                </a:rPr>
                <a:t>עבודה,</a:t>
              </a:r>
            </a:p>
            <a:p>
              <a:pPr algn="ctr"/>
              <a:endParaRPr lang="en-US" sz="3200" dirty="0">
                <a:solidFill>
                  <a:prstClr val="black"/>
                </a:solidFill>
                <a:latin typeface="David" pitchFamily="34" charset="-79"/>
                <a:cs typeface="David" pitchFamily="34" charset="-79"/>
              </a:endParaRPr>
            </a:p>
          </p:txBody>
        </p:sp>
        <p:sp>
          <p:nvSpPr>
            <p:cNvPr id="13" name="תיבת טקסט 12">
              <a:extLst>
                <a:ext uri="{FF2B5EF4-FFF2-40B4-BE49-F238E27FC236}">
                  <a16:creationId xmlns:a16="http://schemas.microsoft.com/office/drawing/2014/main" id="{19C5D438-432A-4B62-DCFD-99A53A023759}"/>
                </a:ext>
              </a:extLst>
            </p:cNvPr>
            <p:cNvSpPr txBox="1"/>
            <p:nvPr/>
          </p:nvSpPr>
          <p:spPr>
            <a:xfrm>
              <a:off x="1740022" y="242669"/>
              <a:ext cx="3096087" cy="646331"/>
            </a:xfrm>
            <a:prstGeom prst="rect">
              <a:avLst/>
            </a:prstGeom>
            <a:noFill/>
          </p:spPr>
          <p:txBody>
            <a:bodyPr wrap="square">
              <a:spAutoFit/>
            </a:bodyPr>
            <a:lstStyle/>
            <a:p>
              <a:r>
                <a:rPr kumimoji="0" lang="en-US" altLang="en-US" sz="3600" b="1" i="0" u="none" strike="noStrike" kern="0" cap="none" spc="0" normalizeH="0" baseline="0" noProof="0" dirty="0">
                  <a:ln>
                    <a:noFill/>
                  </a:ln>
                  <a:solidFill>
                    <a:srgbClr val="000000"/>
                  </a:solidFill>
                  <a:effectLst/>
                  <a:uLnTx/>
                  <a:uFillTx/>
                  <a:latin typeface="Arial"/>
                  <a:ea typeface="ＭＳ Ｐゴシック"/>
                  <a:cs typeface="+mn-cs"/>
                </a:rPr>
                <a:t>w</a:t>
              </a:r>
              <a:endParaRPr lang="en-US" dirty="0"/>
            </a:p>
          </p:txBody>
        </p:sp>
      </p:grpSp>
    </p:spTree>
    <p:extLst>
      <p:ext uri="{BB962C8B-B14F-4D97-AF65-F5344CB8AC3E}">
        <p14:creationId xmlns:p14="http://schemas.microsoft.com/office/powerpoint/2010/main" val="2273546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20</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Rectangle 2"/>
          <p:cNvSpPr txBox="1">
            <a:spLocks noChangeArrowheads="1"/>
          </p:cNvSpPr>
          <p:nvPr/>
        </p:nvSpPr>
        <p:spPr>
          <a:xfrm>
            <a:off x="180186" y="497149"/>
            <a:ext cx="989301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dirty="0"/>
              <a:t>In an </a:t>
            </a:r>
            <a:r>
              <a:rPr lang="en-US" altLang="en-US" b="1" kern="0" dirty="0"/>
              <a:t>exothermic</a:t>
            </a:r>
            <a:r>
              <a:rPr lang="en-US" altLang="en-US" kern="0" dirty="0"/>
              <a:t> reaction:</a:t>
            </a:r>
          </a:p>
          <a:p>
            <a:pPr marL="693738" lvl="1" indent="-11113" eaLnBrk="1" hangingPunct="1">
              <a:buFontTx/>
              <a:buNone/>
            </a:pPr>
            <a:r>
              <a:rPr lang="en-US" altLang="en-US" kern="0" dirty="0"/>
              <a:t>The reaction vessel warms.</a:t>
            </a:r>
          </a:p>
          <a:p>
            <a:pPr marL="693738" lvl="1" indent="-11113" eaLnBrk="1" hangingPunct="1">
              <a:buFontTx/>
              <a:buNone/>
            </a:pPr>
            <a:r>
              <a:rPr lang="en-US" altLang="en-US" kern="0" dirty="0"/>
              <a:t>Heat is evolved.</a:t>
            </a:r>
          </a:p>
          <a:p>
            <a:pPr marL="693738" lvl="1" indent="-11113" eaLnBrk="1" hangingPunct="1">
              <a:buFontTx/>
              <a:buNone/>
            </a:pPr>
            <a:r>
              <a:rPr lang="en-US" altLang="en-US" kern="0" dirty="0"/>
              <a:t>Energy is subtracted from the system.</a:t>
            </a:r>
          </a:p>
          <a:p>
            <a:pPr marL="693738" lvl="1" indent="-11113" eaLnBrk="1" hangingPunct="1">
              <a:buFontTx/>
              <a:buNone/>
            </a:pPr>
            <a:r>
              <a:rPr lang="en-US" altLang="en-US" i="1" kern="0" dirty="0"/>
              <a:t>q</a:t>
            </a:r>
            <a:r>
              <a:rPr lang="en-US" altLang="en-US" kern="0" dirty="0"/>
              <a:t> is negative.</a:t>
            </a:r>
            <a:endParaRPr lang="en-US" altLang="en-US" i="1" kern="0" dirty="0"/>
          </a:p>
        </p:txBody>
      </p:sp>
      <p:pic>
        <p:nvPicPr>
          <p:cNvPr id="6" name="Picture 2">
            <a:extLst>
              <a:ext uri="{FF2B5EF4-FFF2-40B4-BE49-F238E27FC236}">
                <a16:creationId xmlns:a16="http://schemas.microsoft.com/office/drawing/2014/main" id="{7F52F8CD-1F35-1DF6-F03B-FFC2464D3E76}"/>
              </a:ext>
            </a:extLst>
          </p:cNvPr>
          <p:cNvPicPr>
            <a:picLocks noChangeAspect="1"/>
          </p:cNvPicPr>
          <p:nvPr/>
        </p:nvPicPr>
        <p:blipFill rotWithShape="1">
          <a:blip r:embed="rId2">
            <a:extLst>
              <a:ext uri="{28A0092B-C50C-407E-A947-70E740481C1C}">
                <a14:useLocalDpi xmlns:a14="http://schemas.microsoft.com/office/drawing/2010/main" val="0"/>
              </a:ext>
            </a:extLst>
          </a:blip>
          <a:srcRect b="3072"/>
          <a:stretch/>
        </p:blipFill>
        <p:spPr>
          <a:xfrm>
            <a:off x="5939761" y="2674290"/>
            <a:ext cx="6252239" cy="3804934"/>
          </a:xfrm>
          <a:prstGeom prst="rect">
            <a:avLst/>
          </a:prstGeom>
        </p:spPr>
      </p:pic>
    </p:spTree>
    <p:extLst>
      <p:ext uri="{BB962C8B-B14F-4D97-AF65-F5344CB8AC3E}">
        <p14:creationId xmlns:p14="http://schemas.microsoft.com/office/powerpoint/2010/main" val="2011406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21</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Rectangle 2"/>
          <p:cNvSpPr txBox="1">
            <a:spLocks noChangeArrowheads="1"/>
          </p:cNvSpPr>
          <p:nvPr/>
        </p:nvSpPr>
        <p:spPr>
          <a:xfrm>
            <a:off x="124287" y="432159"/>
            <a:ext cx="989301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dirty="0"/>
              <a:t>In an </a:t>
            </a:r>
            <a:r>
              <a:rPr lang="en-US" altLang="en-US" b="1" kern="0" dirty="0"/>
              <a:t>endothermic</a:t>
            </a:r>
            <a:r>
              <a:rPr lang="en-US" altLang="en-US" kern="0" dirty="0"/>
              <a:t> reaction:</a:t>
            </a:r>
          </a:p>
          <a:p>
            <a:pPr marL="693738" lvl="1" indent="-11113" eaLnBrk="1" hangingPunct="1">
              <a:buFontTx/>
              <a:buNone/>
            </a:pPr>
            <a:r>
              <a:rPr lang="en-US" altLang="en-US" kern="0" dirty="0"/>
              <a:t>The reaction vessel cools.</a:t>
            </a:r>
          </a:p>
          <a:p>
            <a:pPr marL="693738" lvl="1" indent="-11113" eaLnBrk="1" hangingPunct="1">
              <a:buFontTx/>
              <a:buNone/>
            </a:pPr>
            <a:r>
              <a:rPr lang="en-US" altLang="en-US" kern="0" dirty="0"/>
              <a:t>Heat is absorbed.</a:t>
            </a:r>
          </a:p>
          <a:p>
            <a:pPr marL="693738" lvl="1" indent="-11113" eaLnBrk="1" hangingPunct="1">
              <a:buFontTx/>
              <a:buNone/>
            </a:pPr>
            <a:r>
              <a:rPr lang="en-US" altLang="en-US" kern="0" dirty="0"/>
              <a:t>Energy is added to the system.</a:t>
            </a:r>
          </a:p>
          <a:p>
            <a:pPr marL="693738" lvl="1" indent="-11113" eaLnBrk="1" hangingPunct="1">
              <a:buFontTx/>
              <a:buNone/>
            </a:pPr>
            <a:r>
              <a:rPr lang="en-US" altLang="en-US" i="1" kern="0" dirty="0"/>
              <a:t>q</a:t>
            </a:r>
            <a:r>
              <a:rPr lang="en-US" altLang="en-US" kern="0" dirty="0"/>
              <a:t> is positive.</a:t>
            </a:r>
          </a:p>
        </p:txBody>
      </p:sp>
      <p:pic>
        <p:nvPicPr>
          <p:cNvPr id="6" name="Picture 1">
            <a:extLst>
              <a:ext uri="{FF2B5EF4-FFF2-40B4-BE49-F238E27FC236}">
                <a16:creationId xmlns:a16="http://schemas.microsoft.com/office/drawing/2014/main" id="{C6D6CF90-2947-6A9F-142E-C715474374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369"/>
          <a:stretch/>
        </p:blipFill>
        <p:spPr>
          <a:xfrm>
            <a:off x="7012373" y="2242676"/>
            <a:ext cx="5181600" cy="4142228"/>
          </a:xfrm>
          <a:prstGeom prst="rect">
            <a:avLst/>
          </a:prstGeom>
        </p:spPr>
      </p:pic>
      <p:sp>
        <p:nvSpPr>
          <p:cNvPr id="7" name="תיבת טקסט 6">
            <a:extLst>
              <a:ext uri="{FF2B5EF4-FFF2-40B4-BE49-F238E27FC236}">
                <a16:creationId xmlns:a16="http://schemas.microsoft.com/office/drawing/2014/main" id="{E35D98A6-AC91-B44C-2ABA-7DF24E52B285}"/>
              </a:ext>
            </a:extLst>
          </p:cNvPr>
          <p:cNvSpPr txBox="1"/>
          <p:nvPr/>
        </p:nvSpPr>
        <p:spPr>
          <a:xfrm>
            <a:off x="375491" y="3784106"/>
            <a:ext cx="6282761" cy="861774"/>
          </a:xfrm>
          <a:prstGeom prst="rect">
            <a:avLst/>
          </a:prstGeom>
          <a:noFill/>
          <a:ln>
            <a:solidFill>
              <a:schemeClr val="tx1"/>
            </a:solidFill>
          </a:ln>
        </p:spPr>
        <p:txBody>
          <a:bodyPr wrap="square" rtlCol="0">
            <a:spAutoFit/>
          </a:bodyPr>
          <a:lstStyle/>
          <a:p>
            <a:pPr algn="l" rtl="0"/>
            <a:r>
              <a:rPr lang="en-US" sz="3200" dirty="0">
                <a:sym typeface="Symbol" panose="05050102010706020507" pitchFamily="18" charset="2"/>
              </a:rPr>
              <a:t>H= H(products)- H(reactants)&gt;0</a:t>
            </a:r>
            <a:endParaRPr lang="en-US" sz="3200" dirty="0"/>
          </a:p>
          <a:p>
            <a:pPr algn="l" rtl="0"/>
            <a:endParaRPr lang="en-US" dirty="0">
              <a:sym typeface="Symbol" panose="05050102010706020507" pitchFamily="18" charset="2"/>
            </a:endParaRPr>
          </a:p>
        </p:txBody>
      </p:sp>
    </p:spTree>
    <p:extLst>
      <p:ext uri="{BB962C8B-B14F-4D97-AF65-F5344CB8AC3E}">
        <p14:creationId xmlns:p14="http://schemas.microsoft.com/office/powerpoint/2010/main" val="3018607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22</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Rectangle 2"/>
          <p:cNvSpPr txBox="1">
            <a:spLocks noChangeArrowheads="1"/>
          </p:cNvSpPr>
          <p:nvPr/>
        </p:nvSpPr>
        <p:spPr>
          <a:xfrm>
            <a:off x="1188720" y="719328"/>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lnSpc>
                <a:spcPct val="90000"/>
              </a:lnSpc>
              <a:buFontTx/>
              <a:buNone/>
            </a:pPr>
            <a:r>
              <a:rPr lang="en-US" altLang="en-US" sz="3600" b="1" kern="0" dirty="0"/>
              <a:t>Thermochemical Equation</a:t>
            </a:r>
            <a:r>
              <a:rPr lang="en-US" altLang="en-US" sz="3600" kern="0" dirty="0"/>
              <a:t> </a:t>
            </a:r>
          </a:p>
          <a:p>
            <a:pPr marL="0" indent="0" eaLnBrk="1" hangingPunct="1">
              <a:lnSpc>
                <a:spcPct val="90000"/>
              </a:lnSpc>
              <a:buFontTx/>
              <a:buNone/>
            </a:pPr>
            <a:r>
              <a:rPr lang="en-US" altLang="en-US" kern="0" dirty="0"/>
              <a:t>The chemical equation for a reaction (including phase labels) in which the equation is given a molar interpretation, and the enthalpy of reaction for these molar amounts is written directly after the equation.</a:t>
            </a:r>
          </a:p>
          <a:p>
            <a:pPr marL="0" indent="0" eaLnBrk="1" hangingPunct="1">
              <a:lnSpc>
                <a:spcPct val="90000"/>
              </a:lnSpc>
              <a:buFontTx/>
              <a:buNone/>
            </a:pPr>
            <a:endParaRPr lang="en-US" altLang="en-US" kern="0" dirty="0"/>
          </a:p>
          <a:p>
            <a:pPr marL="0" indent="0" eaLnBrk="1" hangingPunct="1">
              <a:lnSpc>
                <a:spcPct val="90000"/>
              </a:lnSpc>
              <a:buFontTx/>
              <a:buNone/>
            </a:pPr>
            <a:r>
              <a:rPr lang="en-US" altLang="en-US" kern="0" dirty="0"/>
              <a:t>For the reaction of sodium metal with water, the thermochemical equation is:</a:t>
            </a:r>
          </a:p>
          <a:p>
            <a:pPr marL="0" indent="0" eaLnBrk="1" hangingPunct="1">
              <a:lnSpc>
                <a:spcPct val="90000"/>
              </a:lnSpc>
              <a:buFontTx/>
              <a:buNone/>
            </a:pPr>
            <a:endParaRPr lang="en-US" altLang="en-US" kern="0" dirty="0"/>
          </a:p>
        </p:txBody>
      </p:sp>
      <p:graphicFrame>
        <p:nvGraphicFramePr>
          <p:cNvPr id="5" name="Object 2"/>
          <p:cNvGraphicFramePr>
            <a:graphicFrameLocks noChangeAspect="1"/>
          </p:cNvGraphicFramePr>
          <p:nvPr>
            <p:extLst>
              <p:ext uri="{D42A27DB-BD31-4B8C-83A1-F6EECF244321}">
                <p14:modId xmlns:p14="http://schemas.microsoft.com/office/powerpoint/2010/main" val="1127774565"/>
              </p:ext>
            </p:extLst>
          </p:nvPr>
        </p:nvGraphicFramePr>
        <p:xfrm>
          <a:off x="1228421" y="5004011"/>
          <a:ext cx="8607425" cy="896937"/>
        </p:xfrm>
        <a:graphic>
          <a:graphicData uri="http://schemas.openxmlformats.org/presentationml/2006/ole">
            <mc:AlternateContent xmlns:mc="http://schemas.openxmlformats.org/markup-compatibility/2006">
              <mc:Choice xmlns:v="urn:schemas-microsoft-com:vml" Requires="v">
                <p:oleObj name="Equation" r:id="rId2" imgW="4140200" imgH="431800" progId="Equation.DSMT4">
                  <p:embed/>
                </p:oleObj>
              </mc:Choice>
              <mc:Fallback>
                <p:oleObj name="Equation" r:id="rId2" imgW="4140200" imgH="4318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421" y="5004011"/>
                        <a:ext cx="860742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87523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23</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Rectangle 2"/>
          <p:cNvSpPr txBox="1">
            <a:spLocks noChangeArrowheads="1"/>
          </p:cNvSpPr>
          <p:nvPr/>
        </p:nvSpPr>
        <p:spPr>
          <a:xfrm>
            <a:off x="1417320" y="728472"/>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533400" indent="-533400" eaLnBrk="1" hangingPunct="1">
              <a:buFontTx/>
              <a:buNone/>
            </a:pPr>
            <a:r>
              <a:rPr lang="en-US" altLang="en-US" sz="3200" b="1" kern="0"/>
              <a:t>Manipulating a Thermochemical Equation</a:t>
            </a:r>
          </a:p>
          <a:p>
            <a:pPr marL="0" indent="0" eaLnBrk="1" hangingPunct="1">
              <a:buFontTx/>
              <a:buNone/>
            </a:pPr>
            <a:r>
              <a:rPr lang="en-US" altLang="en-US" kern="0"/>
              <a:t>When the thermochemical equation is multiplied by any factor, the value of </a:t>
            </a:r>
            <a:r>
              <a:rPr lang="el-GR" altLang="en-US" kern="0"/>
              <a:t>Δ</a:t>
            </a:r>
            <a:r>
              <a:rPr lang="en-IN" altLang="en-US" i="1" kern="0"/>
              <a:t>H </a:t>
            </a:r>
            <a:r>
              <a:rPr lang="en-IN" altLang="en-US" kern="0"/>
              <a:t>for the new equation is obtained by multiplying the value of </a:t>
            </a:r>
            <a:r>
              <a:rPr lang="el-GR" altLang="en-US" kern="0"/>
              <a:t>Δ</a:t>
            </a:r>
            <a:r>
              <a:rPr lang="en-IN" altLang="en-US" i="1" kern="0"/>
              <a:t>H </a:t>
            </a:r>
            <a:r>
              <a:rPr lang="en-IN" altLang="en-US" kern="0"/>
              <a:t>in the original equation by that same factor. </a:t>
            </a:r>
          </a:p>
          <a:p>
            <a:pPr marL="0" indent="0" eaLnBrk="1" hangingPunct="1">
              <a:buFontTx/>
              <a:buNone/>
            </a:pPr>
            <a:endParaRPr lang="en-US" altLang="en-US" kern="0"/>
          </a:p>
          <a:p>
            <a:pPr marL="0" indent="0" eaLnBrk="1" hangingPunct="1">
              <a:buFontTx/>
              <a:buNone/>
            </a:pPr>
            <a:r>
              <a:rPr lang="en-US" altLang="en-US" kern="0"/>
              <a:t>When a chemical equation is reversed, the sign of </a:t>
            </a:r>
            <a:r>
              <a:rPr lang="en-US" altLang="en-US" kern="0">
                <a:latin typeface="Symbol" panose="05050102010706020507" pitchFamily="18" charset="2"/>
              </a:rPr>
              <a:t>D</a:t>
            </a:r>
            <a:r>
              <a:rPr lang="en-US" altLang="en-US" i="1" kern="0"/>
              <a:t>H</a:t>
            </a:r>
            <a:r>
              <a:rPr lang="en-US" altLang="en-US" kern="0"/>
              <a:t> is reversed.</a:t>
            </a:r>
            <a:endParaRPr lang="en-US" altLang="en-US" kern="0" dirty="0"/>
          </a:p>
        </p:txBody>
      </p:sp>
    </p:spTree>
    <p:extLst>
      <p:ext uri="{BB962C8B-B14F-4D97-AF65-F5344CB8AC3E}">
        <p14:creationId xmlns:p14="http://schemas.microsoft.com/office/powerpoint/2010/main" val="2655641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24</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6" name="Rectangle 5"/>
          <p:cNvSpPr>
            <a:spLocks noChangeArrowheads="1"/>
          </p:cNvSpPr>
          <p:nvPr/>
        </p:nvSpPr>
        <p:spPr bwMode="auto">
          <a:xfrm>
            <a:off x="1572767" y="691062"/>
            <a:ext cx="85344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0"/>
              </a:spcBef>
              <a:buFontTx/>
              <a:buNone/>
            </a:pPr>
            <a:r>
              <a:rPr lang="en-US" altLang="en-US" sz="2600" i="0" dirty="0"/>
              <a:t>Natural gas consists primarily of methane, CH</a:t>
            </a:r>
            <a:r>
              <a:rPr lang="en-US" altLang="en-US" sz="2600" i="0" baseline="-25000" dirty="0"/>
              <a:t>4</a:t>
            </a:r>
            <a:r>
              <a:rPr lang="en-US" altLang="en-US" sz="2600" i="0" dirty="0"/>
              <a:t>. It is used in a process called steam reforming to prepare a gaseous mixture of carbon monoxide and hydrogen for industrial use.</a:t>
            </a:r>
          </a:p>
          <a:p>
            <a:pPr algn="l" rtl="0" eaLnBrk="1" hangingPunct="1">
              <a:spcBef>
                <a:spcPct val="0"/>
              </a:spcBef>
              <a:buFontTx/>
              <a:buNone/>
            </a:pPr>
            <a:endParaRPr lang="en-US" altLang="en-US" sz="2600" i="0" dirty="0"/>
          </a:p>
          <a:p>
            <a:pPr algn="l" rtl="0" eaLnBrk="1" hangingPunct="1">
              <a:spcBef>
                <a:spcPct val="0"/>
              </a:spcBef>
              <a:buFontTx/>
              <a:buNone/>
            </a:pPr>
            <a:r>
              <a:rPr lang="en-US" altLang="en-US" sz="2600" i="0" dirty="0"/>
              <a:t>The reverse reaction, the reaction of carbon monoxide and hydrogen, has been explored as a way to prepare methane (synthetic natural gas). Which of the following are exothermic? Of these, which one is the most exothermic?</a:t>
            </a:r>
          </a:p>
          <a:p>
            <a:pPr algn="l" rtl="0" eaLnBrk="1" hangingPunct="1">
              <a:spcBef>
                <a:spcPct val="0"/>
              </a:spcBef>
              <a:buFontTx/>
              <a:buNone/>
            </a:pPr>
            <a:r>
              <a:rPr lang="pt-BR" altLang="en-US" sz="2600" b="1" i="0" dirty="0"/>
              <a:t>a.	</a:t>
            </a:r>
          </a:p>
          <a:p>
            <a:pPr algn="l" rtl="0" eaLnBrk="1" hangingPunct="1">
              <a:spcBef>
                <a:spcPct val="0"/>
              </a:spcBef>
              <a:buFontTx/>
              <a:buNone/>
            </a:pPr>
            <a:r>
              <a:rPr lang="pt-BR" altLang="en-US" sz="2600" b="1" i="0" dirty="0"/>
              <a:t>b.</a:t>
            </a:r>
          </a:p>
          <a:p>
            <a:pPr algn="l" rtl="0" eaLnBrk="1" hangingPunct="1">
              <a:spcBef>
                <a:spcPct val="0"/>
              </a:spcBef>
              <a:buFontTx/>
              <a:buNone/>
            </a:pPr>
            <a:r>
              <a:rPr lang="pt-BR" altLang="en-US" sz="2600" b="1" i="0" dirty="0"/>
              <a:t>c.</a:t>
            </a:r>
          </a:p>
          <a:p>
            <a:pPr algn="l" rtl="0" eaLnBrk="1" hangingPunct="1">
              <a:spcBef>
                <a:spcPct val="0"/>
              </a:spcBef>
              <a:buFontTx/>
              <a:buNone/>
            </a:pPr>
            <a:r>
              <a:rPr lang="pt-BR" altLang="en-US" sz="2600" b="1" i="0" dirty="0"/>
              <a:t>d.		</a:t>
            </a:r>
          </a:p>
        </p:txBody>
      </p:sp>
      <p:graphicFrame>
        <p:nvGraphicFramePr>
          <p:cNvPr id="7" name="Object 1"/>
          <p:cNvGraphicFramePr>
            <a:graphicFrameLocks noChangeAspect="1"/>
          </p:cNvGraphicFramePr>
          <p:nvPr>
            <p:extLst>
              <p:ext uri="{D42A27DB-BD31-4B8C-83A1-F6EECF244321}">
                <p14:modId xmlns:p14="http://schemas.microsoft.com/office/powerpoint/2010/main" val="2617187196"/>
              </p:ext>
            </p:extLst>
          </p:nvPr>
        </p:nvGraphicFramePr>
        <p:xfrm>
          <a:off x="2568133" y="2173879"/>
          <a:ext cx="6543675" cy="441325"/>
        </p:xfrm>
        <a:graphic>
          <a:graphicData uri="http://schemas.openxmlformats.org/presentationml/2006/ole">
            <mc:AlternateContent xmlns:mc="http://schemas.openxmlformats.org/markup-compatibility/2006">
              <mc:Choice xmlns:v="urn:schemas-microsoft-com:vml" Requires="v">
                <p:oleObj name="Equation" r:id="rId2" imgW="3581400" imgH="241300" progId="Equation.DSMT4">
                  <p:embed/>
                </p:oleObj>
              </mc:Choice>
              <mc:Fallback>
                <p:oleObj name="Equation" r:id="rId2" imgW="3581400" imgH="2413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133" y="2173879"/>
                        <a:ext cx="6543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543012405"/>
              </p:ext>
            </p:extLst>
          </p:nvPr>
        </p:nvGraphicFramePr>
        <p:xfrm>
          <a:off x="2182367" y="4718171"/>
          <a:ext cx="4773612" cy="425450"/>
        </p:xfrm>
        <a:graphic>
          <a:graphicData uri="http://schemas.openxmlformats.org/presentationml/2006/ole">
            <mc:AlternateContent xmlns:mc="http://schemas.openxmlformats.org/markup-compatibility/2006">
              <mc:Choice xmlns:v="urn:schemas-microsoft-com:vml" Requires="v">
                <p:oleObj name="Equation" r:id="rId4" imgW="2705100" imgH="241300" progId="Equation.DSMT4">
                  <p:embed/>
                </p:oleObj>
              </mc:Choice>
              <mc:Fallback>
                <p:oleObj name="Equation" r:id="rId4" imgW="27051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367" y="4718171"/>
                        <a:ext cx="4773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214166821"/>
              </p:ext>
            </p:extLst>
          </p:nvPr>
        </p:nvGraphicFramePr>
        <p:xfrm>
          <a:off x="2182368" y="5102366"/>
          <a:ext cx="5100637" cy="415925"/>
        </p:xfrm>
        <a:graphic>
          <a:graphicData uri="http://schemas.openxmlformats.org/presentationml/2006/ole">
            <mc:AlternateContent xmlns:mc="http://schemas.openxmlformats.org/markup-compatibility/2006">
              <mc:Choice xmlns:v="urn:schemas-microsoft-com:vml" Requires="v">
                <p:oleObj name="Equation" r:id="rId6" imgW="2959100" imgH="241300" progId="Equation.DSMT4">
                  <p:embed/>
                </p:oleObj>
              </mc:Choice>
              <mc:Fallback>
                <p:oleObj name="Equation" r:id="rId6" imgW="29591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2368" y="5102366"/>
                        <a:ext cx="51006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770328848"/>
              </p:ext>
            </p:extLst>
          </p:nvPr>
        </p:nvGraphicFramePr>
        <p:xfrm>
          <a:off x="2147455" y="5502396"/>
          <a:ext cx="4789487" cy="446088"/>
        </p:xfrm>
        <a:graphic>
          <a:graphicData uri="http://schemas.openxmlformats.org/presentationml/2006/ole">
            <mc:AlternateContent xmlns:mc="http://schemas.openxmlformats.org/markup-compatibility/2006">
              <mc:Choice xmlns:v="urn:schemas-microsoft-com:vml" Requires="v">
                <p:oleObj name="Equation" r:id="rId8" imgW="2590800" imgH="241300" progId="Equation.DSMT4">
                  <p:embed/>
                </p:oleObj>
              </mc:Choice>
              <mc:Fallback>
                <p:oleObj name="Equation" r:id="rId8" imgW="2590800" imgH="241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7455" y="5502396"/>
                        <a:ext cx="47894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2711724586"/>
              </p:ext>
            </p:extLst>
          </p:nvPr>
        </p:nvGraphicFramePr>
        <p:xfrm>
          <a:off x="2147455" y="5926259"/>
          <a:ext cx="5362575" cy="438150"/>
        </p:xfrm>
        <a:graphic>
          <a:graphicData uri="http://schemas.openxmlformats.org/presentationml/2006/ole">
            <mc:AlternateContent xmlns:mc="http://schemas.openxmlformats.org/markup-compatibility/2006">
              <mc:Choice xmlns:v="urn:schemas-microsoft-com:vml" Requires="v">
                <p:oleObj name="Equation" r:id="rId10" imgW="2959100" imgH="241300" progId="Equation.DSMT4">
                  <p:embed/>
                </p:oleObj>
              </mc:Choice>
              <mc:Fallback>
                <p:oleObj name="Equation" r:id="rId10" imgW="29591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7455" y="5926259"/>
                        <a:ext cx="5362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2497466" y="294008"/>
            <a:ext cx="5421676" cy="535531"/>
          </a:xfrm>
          <a:prstGeom prst="rect">
            <a:avLst/>
          </a:prstGeom>
        </p:spPr>
        <p:txBody>
          <a:bodyPr wrap="none">
            <a:spAutoFit/>
          </a:bodyPr>
          <a:lstStyle/>
          <a:p>
            <a:pPr>
              <a:lnSpc>
                <a:spcPct val="90000"/>
              </a:lnSpc>
            </a:pPr>
            <a:r>
              <a:rPr lang="en-US" altLang="en-US" sz="3200" b="1" kern="0" dirty="0"/>
              <a:t>Thermochemical Equation</a:t>
            </a:r>
            <a:r>
              <a:rPr lang="en-US" altLang="en-US" sz="3200" kern="0" dirty="0"/>
              <a:t> </a:t>
            </a:r>
          </a:p>
        </p:txBody>
      </p:sp>
    </p:spTree>
    <p:extLst>
      <p:ext uri="{BB962C8B-B14F-4D97-AF65-F5344CB8AC3E}">
        <p14:creationId xmlns:p14="http://schemas.microsoft.com/office/powerpoint/2010/main" val="2274792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25</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Rectangle 2"/>
          <p:cNvSpPr txBox="1">
            <a:spLocks noChangeArrowheads="1"/>
          </p:cNvSpPr>
          <p:nvPr/>
        </p:nvSpPr>
        <p:spPr>
          <a:xfrm>
            <a:off x="890016" y="2450697"/>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spcBef>
                <a:spcPct val="0"/>
              </a:spcBef>
              <a:buFontTx/>
              <a:buNone/>
            </a:pPr>
            <a:r>
              <a:rPr lang="en-US" altLang="en-US" kern="0"/>
              <a:t>a.	</a:t>
            </a:r>
          </a:p>
          <a:p>
            <a:pPr marL="0" indent="0" eaLnBrk="1" hangingPunct="1">
              <a:lnSpc>
                <a:spcPct val="90000"/>
              </a:lnSpc>
              <a:buFontTx/>
              <a:buNone/>
            </a:pPr>
            <a:endParaRPr lang="en-US" altLang="en-US" kern="0"/>
          </a:p>
          <a:p>
            <a:pPr marL="0" indent="0" eaLnBrk="1" hangingPunct="1">
              <a:lnSpc>
                <a:spcPct val="90000"/>
              </a:lnSpc>
              <a:buFontTx/>
              <a:buNone/>
            </a:pPr>
            <a:r>
              <a:rPr lang="en-US" altLang="en-US" kern="0"/>
              <a:t>This reaction is identical to the given reaction. </a:t>
            </a:r>
          </a:p>
          <a:p>
            <a:pPr marL="0" indent="0" eaLnBrk="1" hangingPunct="1">
              <a:lnSpc>
                <a:spcPct val="90000"/>
              </a:lnSpc>
              <a:buFontTx/>
              <a:buNone/>
            </a:pPr>
            <a:r>
              <a:rPr lang="en-US" altLang="en-US" kern="0"/>
              <a:t>It is endothermic.</a:t>
            </a:r>
          </a:p>
          <a:p>
            <a:pPr marL="0" indent="0" eaLnBrk="1" hangingPunct="1">
              <a:lnSpc>
                <a:spcPct val="90000"/>
              </a:lnSpc>
              <a:buFontTx/>
              <a:buNone/>
            </a:pPr>
            <a:r>
              <a:rPr lang="en-US" altLang="en-US" kern="0">
                <a:latin typeface="Symbol" panose="05050102010706020507" pitchFamily="18" charset="2"/>
              </a:rPr>
              <a:t>D</a:t>
            </a:r>
            <a:r>
              <a:rPr lang="en-US" altLang="en-US" i="1" kern="0"/>
              <a:t>H</a:t>
            </a:r>
            <a:r>
              <a:rPr lang="en-US" altLang="en-US" kern="0"/>
              <a:t> = 206 kJ</a:t>
            </a:r>
          </a:p>
          <a:p>
            <a:pPr marL="0" indent="0" eaLnBrk="1" hangingPunct="1">
              <a:spcBef>
                <a:spcPct val="0"/>
              </a:spcBef>
              <a:buFontTx/>
              <a:buNone/>
            </a:pPr>
            <a:endParaRPr lang="en-US" altLang="en-US" kern="0" dirty="0"/>
          </a:p>
        </p:txBody>
      </p:sp>
      <p:graphicFrame>
        <p:nvGraphicFramePr>
          <p:cNvPr id="5" name="Object 1"/>
          <p:cNvGraphicFramePr>
            <a:graphicFrameLocks noChangeAspect="1"/>
          </p:cNvGraphicFramePr>
          <p:nvPr>
            <p:extLst>
              <p:ext uri="{D42A27DB-BD31-4B8C-83A1-F6EECF244321}">
                <p14:modId xmlns:p14="http://schemas.microsoft.com/office/powerpoint/2010/main" val="3275949373"/>
              </p:ext>
            </p:extLst>
          </p:nvPr>
        </p:nvGraphicFramePr>
        <p:xfrm>
          <a:off x="1042417" y="1392892"/>
          <a:ext cx="8499475" cy="581025"/>
        </p:xfrm>
        <a:graphic>
          <a:graphicData uri="http://schemas.openxmlformats.org/presentationml/2006/ole">
            <mc:AlternateContent xmlns:mc="http://schemas.openxmlformats.org/markup-compatibility/2006">
              <mc:Choice xmlns:v="urn:schemas-microsoft-com:vml" Requires="v">
                <p:oleObj name="Equation" r:id="rId2" imgW="3530600" imgH="241300" progId="Equation.DSMT4">
                  <p:embed/>
                </p:oleObj>
              </mc:Choice>
              <mc:Fallback>
                <p:oleObj name="Equation" r:id="rId2" imgW="3530600" imgH="2413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417" y="1392892"/>
                        <a:ext cx="8499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7"/>
          <p:cNvGraphicFramePr>
            <a:graphicFrameLocks noChangeAspect="1"/>
          </p:cNvGraphicFramePr>
          <p:nvPr>
            <p:extLst>
              <p:ext uri="{D42A27DB-BD31-4B8C-83A1-F6EECF244321}">
                <p14:modId xmlns:p14="http://schemas.microsoft.com/office/powerpoint/2010/main" val="214822679"/>
              </p:ext>
            </p:extLst>
          </p:nvPr>
        </p:nvGraphicFramePr>
        <p:xfrm>
          <a:off x="1499617" y="2489855"/>
          <a:ext cx="6267451" cy="581025"/>
        </p:xfrm>
        <a:graphic>
          <a:graphicData uri="http://schemas.openxmlformats.org/presentationml/2006/ole">
            <mc:AlternateContent xmlns:mc="http://schemas.openxmlformats.org/markup-compatibility/2006">
              <mc:Choice xmlns:v="urn:schemas-microsoft-com:vml" Requires="v">
                <p:oleObj name="Equation" r:id="rId4" imgW="2603500" imgH="241300" progId="Equation.DSMT4">
                  <p:embed/>
                </p:oleObj>
              </mc:Choice>
              <mc:Fallback>
                <p:oleObj name="Equation" r:id="rId4" imgW="26035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617" y="2489855"/>
                        <a:ext cx="6267451"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2581329" y="479882"/>
            <a:ext cx="5421676" cy="535531"/>
          </a:xfrm>
          <a:prstGeom prst="rect">
            <a:avLst/>
          </a:prstGeom>
        </p:spPr>
        <p:txBody>
          <a:bodyPr wrap="none">
            <a:spAutoFit/>
          </a:bodyPr>
          <a:lstStyle/>
          <a:p>
            <a:pPr>
              <a:lnSpc>
                <a:spcPct val="90000"/>
              </a:lnSpc>
            </a:pPr>
            <a:r>
              <a:rPr lang="en-US" altLang="en-US" sz="3200" b="1" kern="0" dirty="0"/>
              <a:t>Thermochemical Equation</a:t>
            </a:r>
            <a:r>
              <a:rPr lang="en-US" altLang="en-US" sz="3200" kern="0" dirty="0"/>
              <a:t> </a:t>
            </a:r>
          </a:p>
        </p:txBody>
      </p:sp>
    </p:spTree>
    <p:extLst>
      <p:ext uri="{BB962C8B-B14F-4D97-AF65-F5344CB8AC3E}">
        <p14:creationId xmlns:p14="http://schemas.microsoft.com/office/powerpoint/2010/main" val="4134171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26</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Rectangle 2"/>
          <p:cNvSpPr txBox="1">
            <a:spLocks noChangeArrowheads="1"/>
          </p:cNvSpPr>
          <p:nvPr/>
        </p:nvSpPr>
        <p:spPr>
          <a:xfrm>
            <a:off x="584200" y="2162908"/>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533400" indent="-533400" eaLnBrk="1" hangingPunct="1">
              <a:lnSpc>
                <a:spcPct val="90000"/>
              </a:lnSpc>
              <a:spcBef>
                <a:spcPct val="0"/>
              </a:spcBef>
              <a:buFontTx/>
              <a:buNone/>
            </a:pPr>
            <a:r>
              <a:rPr lang="en-US" altLang="en-US" kern="0" dirty="0"/>
              <a:t>b.	</a:t>
            </a:r>
          </a:p>
          <a:p>
            <a:pPr marL="533400" indent="-533400" eaLnBrk="1" hangingPunct="1">
              <a:lnSpc>
                <a:spcPct val="90000"/>
              </a:lnSpc>
              <a:spcBef>
                <a:spcPct val="0"/>
              </a:spcBef>
              <a:buFontTx/>
              <a:buNone/>
            </a:pPr>
            <a:endParaRPr lang="en-US" altLang="en-US" kern="0" dirty="0"/>
          </a:p>
          <a:p>
            <a:pPr marL="533400" indent="-533400" eaLnBrk="1" hangingPunct="1">
              <a:lnSpc>
                <a:spcPct val="90000"/>
              </a:lnSpc>
              <a:buFontTx/>
              <a:buNone/>
            </a:pPr>
            <a:r>
              <a:rPr lang="en-US" altLang="en-US" kern="0" dirty="0"/>
              <a:t>This reaction is double the given reaction. </a:t>
            </a:r>
          </a:p>
          <a:p>
            <a:pPr marL="533400" indent="-533400" eaLnBrk="1" hangingPunct="1">
              <a:lnSpc>
                <a:spcPct val="90000"/>
              </a:lnSpc>
              <a:buFontTx/>
              <a:buNone/>
            </a:pPr>
            <a:r>
              <a:rPr lang="en-US" altLang="en-US" kern="0" dirty="0"/>
              <a:t>It is endothermic.	</a:t>
            </a:r>
          </a:p>
          <a:p>
            <a:pPr marL="533400" indent="-533400" eaLnBrk="1" hangingPunct="1">
              <a:lnSpc>
                <a:spcPct val="90000"/>
              </a:lnSpc>
              <a:buFontTx/>
              <a:buNone/>
            </a:pPr>
            <a:r>
              <a:rPr lang="en-US" altLang="en-US" kern="0" dirty="0">
                <a:latin typeface="Symbol" panose="05050102010706020507" pitchFamily="18" charset="2"/>
              </a:rPr>
              <a:t>D</a:t>
            </a:r>
            <a:r>
              <a:rPr lang="en-US" altLang="en-US" i="1" kern="0" dirty="0"/>
              <a:t>H</a:t>
            </a:r>
            <a:r>
              <a:rPr lang="en-US" altLang="en-US" kern="0" dirty="0"/>
              <a:t> = 412 kJ</a:t>
            </a:r>
          </a:p>
        </p:txBody>
      </p:sp>
      <p:graphicFrame>
        <p:nvGraphicFramePr>
          <p:cNvPr id="5" name="Object 1"/>
          <p:cNvGraphicFramePr>
            <a:graphicFrameLocks noChangeAspect="1"/>
          </p:cNvGraphicFramePr>
          <p:nvPr>
            <p:extLst>
              <p:ext uri="{D42A27DB-BD31-4B8C-83A1-F6EECF244321}">
                <p14:modId xmlns:p14="http://schemas.microsoft.com/office/powerpoint/2010/main" val="38522264"/>
              </p:ext>
            </p:extLst>
          </p:nvPr>
        </p:nvGraphicFramePr>
        <p:xfrm>
          <a:off x="711200" y="1092220"/>
          <a:ext cx="7975600" cy="530225"/>
        </p:xfrm>
        <a:graphic>
          <a:graphicData uri="http://schemas.openxmlformats.org/presentationml/2006/ole">
            <mc:AlternateContent xmlns:mc="http://schemas.openxmlformats.org/markup-compatibility/2006">
              <mc:Choice xmlns:v="urn:schemas-microsoft-com:vml" Requires="v">
                <p:oleObj name="Equation" r:id="rId2" imgW="3632200" imgH="241300" progId="Equation.DSMT4">
                  <p:embed/>
                </p:oleObj>
              </mc:Choice>
              <mc:Fallback>
                <p:oleObj name="Equation" r:id="rId2" imgW="3632200" imgH="2413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092220"/>
                        <a:ext cx="7975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161523392"/>
              </p:ext>
            </p:extLst>
          </p:nvPr>
        </p:nvGraphicFramePr>
        <p:xfrm>
          <a:off x="1066803" y="2133620"/>
          <a:ext cx="6438900" cy="544513"/>
        </p:xfrm>
        <a:graphic>
          <a:graphicData uri="http://schemas.openxmlformats.org/presentationml/2006/ole">
            <mc:AlternateContent xmlns:mc="http://schemas.openxmlformats.org/markup-compatibility/2006">
              <mc:Choice xmlns:v="urn:schemas-microsoft-com:vml" Requires="v">
                <p:oleObj name="Equation" r:id="rId4" imgW="2857500" imgH="241300" progId="Equation.DSMT4">
                  <p:embed/>
                </p:oleObj>
              </mc:Choice>
              <mc:Fallback>
                <p:oleObj name="Equation" r:id="rId4" imgW="28575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3" y="2133620"/>
                        <a:ext cx="64389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2222057" y="390925"/>
            <a:ext cx="6083717" cy="590931"/>
          </a:xfrm>
          <a:prstGeom prst="rect">
            <a:avLst/>
          </a:prstGeom>
        </p:spPr>
        <p:txBody>
          <a:bodyPr wrap="none">
            <a:spAutoFit/>
          </a:bodyPr>
          <a:lstStyle/>
          <a:p>
            <a:pPr lvl="0">
              <a:lnSpc>
                <a:spcPct val="90000"/>
              </a:lnSpc>
            </a:pPr>
            <a:r>
              <a:rPr lang="en-US" altLang="en-US" sz="3600" b="1" kern="0" dirty="0">
                <a:solidFill>
                  <a:srgbClr val="000000"/>
                </a:solidFill>
              </a:rPr>
              <a:t>Thermochemical Equation</a:t>
            </a:r>
            <a:r>
              <a:rPr lang="en-US" altLang="en-US" sz="3600" kern="0" dirty="0">
                <a:solidFill>
                  <a:srgbClr val="000000"/>
                </a:solidFill>
              </a:rPr>
              <a:t> </a:t>
            </a:r>
          </a:p>
        </p:txBody>
      </p:sp>
    </p:spTree>
    <p:extLst>
      <p:ext uri="{BB962C8B-B14F-4D97-AF65-F5344CB8AC3E}">
        <p14:creationId xmlns:p14="http://schemas.microsoft.com/office/powerpoint/2010/main" val="52417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27</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8" name="Rectangle 2"/>
          <p:cNvSpPr txBox="1">
            <a:spLocks noChangeArrowheads="1"/>
          </p:cNvSpPr>
          <p:nvPr/>
        </p:nvSpPr>
        <p:spPr>
          <a:xfrm>
            <a:off x="828516" y="2575560"/>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533400" indent="-533400" eaLnBrk="1" hangingPunct="1">
              <a:lnSpc>
                <a:spcPct val="90000"/>
              </a:lnSpc>
              <a:spcBef>
                <a:spcPct val="0"/>
              </a:spcBef>
              <a:buFontTx/>
              <a:buNone/>
            </a:pPr>
            <a:r>
              <a:rPr lang="en-US" altLang="en-US" kern="0"/>
              <a:t>c.	</a:t>
            </a:r>
          </a:p>
          <a:p>
            <a:pPr marL="533400" indent="-533400" eaLnBrk="1" hangingPunct="1">
              <a:lnSpc>
                <a:spcPct val="90000"/>
              </a:lnSpc>
              <a:spcBef>
                <a:spcPct val="0"/>
              </a:spcBef>
              <a:buFontTx/>
              <a:buNone/>
            </a:pPr>
            <a:endParaRPr lang="en-US" altLang="en-US" kern="0"/>
          </a:p>
          <a:p>
            <a:pPr marL="533400" indent="-533400" eaLnBrk="1" hangingPunct="1">
              <a:lnSpc>
                <a:spcPct val="90000"/>
              </a:lnSpc>
              <a:buFontTx/>
              <a:buNone/>
            </a:pPr>
            <a:r>
              <a:rPr lang="en-US" altLang="en-US" kern="0"/>
              <a:t>This reaction is the reverse of the given reaction. </a:t>
            </a:r>
          </a:p>
          <a:p>
            <a:pPr marL="533400" indent="-533400" eaLnBrk="1" hangingPunct="1">
              <a:lnSpc>
                <a:spcPct val="90000"/>
              </a:lnSpc>
              <a:buFontTx/>
              <a:buNone/>
            </a:pPr>
            <a:r>
              <a:rPr lang="en-US" altLang="en-US" kern="0"/>
              <a:t>It is exothermic.</a:t>
            </a:r>
          </a:p>
          <a:p>
            <a:pPr marL="533400" indent="-533400" eaLnBrk="1" hangingPunct="1">
              <a:lnSpc>
                <a:spcPct val="90000"/>
              </a:lnSpc>
              <a:buFontTx/>
              <a:buNone/>
            </a:pPr>
            <a:r>
              <a:rPr lang="en-US" altLang="en-US" kern="0">
                <a:latin typeface="Symbol" panose="05050102010706020507" pitchFamily="18" charset="2"/>
              </a:rPr>
              <a:t>D</a:t>
            </a:r>
            <a:r>
              <a:rPr lang="en-US" altLang="en-US" i="1" kern="0"/>
              <a:t>H</a:t>
            </a:r>
            <a:r>
              <a:rPr lang="en-US" altLang="en-US" kern="0"/>
              <a:t> = -206 kJ</a:t>
            </a:r>
            <a:endParaRPr lang="en-US" altLang="en-US" kern="0" dirty="0"/>
          </a:p>
        </p:txBody>
      </p:sp>
      <p:graphicFrame>
        <p:nvGraphicFramePr>
          <p:cNvPr id="9" name="Object 1"/>
          <p:cNvGraphicFramePr>
            <a:graphicFrameLocks noChangeAspect="1"/>
          </p:cNvGraphicFramePr>
          <p:nvPr>
            <p:extLst>
              <p:ext uri="{D42A27DB-BD31-4B8C-83A1-F6EECF244321}">
                <p14:modId xmlns:p14="http://schemas.microsoft.com/office/powerpoint/2010/main" val="201912875"/>
              </p:ext>
            </p:extLst>
          </p:nvPr>
        </p:nvGraphicFramePr>
        <p:xfrm>
          <a:off x="899173" y="1388130"/>
          <a:ext cx="8088313" cy="538163"/>
        </p:xfrm>
        <a:graphic>
          <a:graphicData uri="http://schemas.openxmlformats.org/presentationml/2006/ole">
            <mc:AlternateContent xmlns:mc="http://schemas.openxmlformats.org/markup-compatibility/2006">
              <mc:Choice xmlns:v="urn:schemas-microsoft-com:vml" Requires="v">
                <p:oleObj name="Equation" r:id="rId2" imgW="3632200" imgH="241300" progId="Equation.DSMT4">
                  <p:embed/>
                </p:oleObj>
              </mc:Choice>
              <mc:Fallback>
                <p:oleObj name="Equation" r:id="rId2" imgW="3632200" imgH="2413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73" y="1388130"/>
                        <a:ext cx="808831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3698053210"/>
              </p:ext>
            </p:extLst>
          </p:nvPr>
        </p:nvGraphicFramePr>
        <p:xfrm>
          <a:off x="1280160" y="2491443"/>
          <a:ext cx="6324600" cy="587375"/>
        </p:xfrm>
        <a:graphic>
          <a:graphicData uri="http://schemas.openxmlformats.org/presentationml/2006/ole">
            <mc:AlternateContent xmlns:mc="http://schemas.openxmlformats.org/markup-compatibility/2006">
              <mc:Choice xmlns:v="urn:schemas-microsoft-com:vml" Requires="v">
                <p:oleObj name="Equation" r:id="rId4" imgW="2603500" imgH="241300" progId="Equation.DSMT4">
                  <p:embed/>
                </p:oleObj>
              </mc:Choice>
              <mc:Fallback>
                <p:oleObj name="Equation" r:id="rId4" imgW="26035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160" y="2491443"/>
                        <a:ext cx="6324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0"/>
          <p:cNvSpPr/>
          <p:nvPr/>
        </p:nvSpPr>
        <p:spPr>
          <a:xfrm>
            <a:off x="2222057" y="409213"/>
            <a:ext cx="6083717" cy="590931"/>
          </a:xfrm>
          <a:prstGeom prst="rect">
            <a:avLst/>
          </a:prstGeom>
        </p:spPr>
        <p:txBody>
          <a:bodyPr wrap="none">
            <a:spAutoFit/>
          </a:bodyPr>
          <a:lstStyle/>
          <a:p>
            <a:pPr lvl="0">
              <a:lnSpc>
                <a:spcPct val="90000"/>
              </a:lnSpc>
            </a:pPr>
            <a:r>
              <a:rPr lang="en-US" altLang="en-US" sz="3600" b="1" kern="0" dirty="0">
                <a:solidFill>
                  <a:srgbClr val="000000"/>
                </a:solidFill>
              </a:rPr>
              <a:t>Thermochemical Equation</a:t>
            </a:r>
            <a:r>
              <a:rPr lang="en-US" altLang="en-US" sz="3600" kern="0" dirty="0">
                <a:solidFill>
                  <a:srgbClr val="000000"/>
                </a:solidFill>
              </a:rPr>
              <a:t> </a:t>
            </a:r>
          </a:p>
        </p:txBody>
      </p:sp>
    </p:spTree>
    <p:extLst>
      <p:ext uri="{BB962C8B-B14F-4D97-AF65-F5344CB8AC3E}">
        <p14:creationId xmlns:p14="http://schemas.microsoft.com/office/powerpoint/2010/main" val="3343013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28</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Rectangle 2"/>
          <p:cNvSpPr txBox="1">
            <a:spLocks noChangeArrowheads="1"/>
          </p:cNvSpPr>
          <p:nvPr/>
        </p:nvSpPr>
        <p:spPr>
          <a:xfrm>
            <a:off x="758952" y="1149096"/>
            <a:ext cx="8229600" cy="54864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lnSpc>
                <a:spcPct val="90000"/>
              </a:lnSpc>
              <a:buFontTx/>
              <a:buNone/>
            </a:pPr>
            <a:endParaRPr lang="en-US" altLang="en-US" kern="0" dirty="0"/>
          </a:p>
          <a:p>
            <a:pPr marL="0" indent="0" eaLnBrk="1" hangingPunct="1">
              <a:lnSpc>
                <a:spcPct val="90000"/>
              </a:lnSpc>
              <a:buFontTx/>
              <a:buNone/>
            </a:pPr>
            <a:endParaRPr lang="en-US" altLang="en-US" kern="0" dirty="0"/>
          </a:p>
          <a:p>
            <a:pPr marL="0" indent="0" eaLnBrk="1" hangingPunct="1">
              <a:lnSpc>
                <a:spcPct val="90000"/>
              </a:lnSpc>
              <a:buFontTx/>
              <a:buNone/>
            </a:pPr>
            <a:r>
              <a:rPr lang="en-US" altLang="en-US" kern="0" dirty="0"/>
              <a:t>d.	</a:t>
            </a:r>
          </a:p>
          <a:p>
            <a:pPr marL="0" indent="0" eaLnBrk="1" hangingPunct="1">
              <a:lnSpc>
                <a:spcPct val="90000"/>
              </a:lnSpc>
              <a:buFontTx/>
              <a:buNone/>
            </a:pPr>
            <a:endParaRPr lang="en-US" altLang="en-US" kern="0" dirty="0"/>
          </a:p>
          <a:p>
            <a:pPr marL="0" indent="0" eaLnBrk="1" hangingPunct="1">
              <a:lnSpc>
                <a:spcPct val="90000"/>
              </a:lnSpc>
              <a:buFontTx/>
              <a:buNone/>
            </a:pPr>
            <a:r>
              <a:rPr lang="en-US" altLang="en-US" kern="0" dirty="0"/>
              <a:t>This reaction is reverse and double the given reaction. </a:t>
            </a:r>
          </a:p>
          <a:p>
            <a:pPr marL="0" indent="0" eaLnBrk="1" hangingPunct="1">
              <a:lnSpc>
                <a:spcPct val="90000"/>
              </a:lnSpc>
              <a:buFontTx/>
              <a:buNone/>
            </a:pPr>
            <a:r>
              <a:rPr lang="en-US" altLang="en-US" kern="0" dirty="0"/>
              <a:t>It is exothermic.</a:t>
            </a:r>
          </a:p>
          <a:p>
            <a:pPr marL="0" indent="0" eaLnBrk="1" hangingPunct="1">
              <a:lnSpc>
                <a:spcPct val="90000"/>
              </a:lnSpc>
              <a:buFontTx/>
              <a:buNone/>
            </a:pPr>
            <a:r>
              <a:rPr lang="en-US" altLang="en-US" kern="0" dirty="0">
                <a:latin typeface="Symbol" panose="05050102010706020507" pitchFamily="18" charset="2"/>
              </a:rPr>
              <a:t>D</a:t>
            </a:r>
            <a:r>
              <a:rPr lang="en-US" altLang="en-US" i="1" kern="0" dirty="0"/>
              <a:t>H</a:t>
            </a:r>
            <a:r>
              <a:rPr lang="en-US" altLang="en-US" kern="0" dirty="0"/>
              <a:t> = -412 kJ</a:t>
            </a:r>
          </a:p>
          <a:p>
            <a:pPr marL="0" indent="0" eaLnBrk="1" hangingPunct="1">
              <a:lnSpc>
                <a:spcPct val="90000"/>
              </a:lnSpc>
              <a:buFontTx/>
              <a:buNone/>
            </a:pPr>
            <a:endParaRPr lang="en-US" altLang="en-US" kern="0" dirty="0"/>
          </a:p>
          <a:p>
            <a:pPr marL="0" indent="0" eaLnBrk="1" hangingPunct="1">
              <a:lnSpc>
                <a:spcPct val="90000"/>
              </a:lnSpc>
              <a:buFontTx/>
              <a:buNone/>
            </a:pPr>
            <a:r>
              <a:rPr lang="en-US" altLang="en-US" kern="0" dirty="0"/>
              <a:t>      Equations c and d are exothermic.</a:t>
            </a:r>
          </a:p>
          <a:p>
            <a:pPr marL="0" indent="0" algn="ctr" eaLnBrk="1" hangingPunct="1">
              <a:lnSpc>
                <a:spcPct val="90000"/>
              </a:lnSpc>
              <a:buFontTx/>
              <a:buNone/>
            </a:pPr>
            <a:r>
              <a:rPr lang="en-US" altLang="en-US" kern="0" dirty="0"/>
              <a:t>Equation d is the most exothermic reaction.</a:t>
            </a:r>
          </a:p>
        </p:txBody>
      </p:sp>
      <p:sp>
        <p:nvSpPr>
          <p:cNvPr id="5" name="AutoShape 10"/>
          <p:cNvSpPr>
            <a:spLocks noChangeArrowheads="1"/>
          </p:cNvSpPr>
          <p:nvPr/>
        </p:nvSpPr>
        <p:spPr bwMode="auto">
          <a:xfrm>
            <a:off x="1292352" y="5111496"/>
            <a:ext cx="7162800" cy="1143000"/>
          </a:xfrm>
          <a:prstGeom prst="roundRect">
            <a:avLst>
              <a:gd name="adj" fmla="val 16667"/>
            </a:avLst>
          </a:prstGeom>
          <a:noFill/>
          <a:ln w="635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FontTx/>
              <a:buNone/>
            </a:pPr>
            <a:endParaRPr lang="en-US" altLang="en-US" sz="1800"/>
          </a:p>
        </p:txBody>
      </p:sp>
      <p:graphicFrame>
        <p:nvGraphicFramePr>
          <p:cNvPr id="6" name="Object 1"/>
          <p:cNvGraphicFramePr>
            <a:graphicFrameLocks noChangeAspect="1"/>
          </p:cNvGraphicFramePr>
          <p:nvPr>
            <p:extLst>
              <p:ext uri="{D42A27DB-BD31-4B8C-83A1-F6EECF244321}">
                <p14:modId xmlns:p14="http://schemas.microsoft.com/office/powerpoint/2010/main" val="3567015388"/>
              </p:ext>
            </p:extLst>
          </p:nvPr>
        </p:nvGraphicFramePr>
        <p:xfrm>
          <a:off x="1141553" y="1217359"/>
          <a:ext cx="7540625" cy="500062"/>
        </p:xfrm>
        <a:graphic>
          <a:graphicData uri="http://schemas.openxmlformats.org/presentationml/2006/ole">
            <mc:AlternateContent xmlns:mc="http://schemas.openxmlformats.org/markup-compatibility/2006">
              <mc:Choice xmlns:v="urn:schemas-microsoft-com:vml" Requires="v">
                <p:oleObj name="Equation" r:id="rId2" imgW="3632200" imgH="241300" progId="Equation.DSMT4">
                  <p:embed/>
                </p:oleObj>
              </mc:Choice>
              <mc:Fallback>
                <p:oleObj name="Equation" r:id="rId2" imgW="3632200" imgH="2413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553" y="1217359"/>
                        <a:ext cx="75406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3253997950"/>
              </p:ext>
            </p:extLst>
          </p:nvPr>
        </p:nvGraphicFramePr>
        <p:xfrm>
          <a:off x="1292365" y="2068279"/>
          <a:ext cx="6483351" cy="528637"/>
        </p:xfrm>
        <a:graphic>
          <a:graphicData uri="http://schemas.openxmlformats.org/presentationml/2006/ole">
            <mc:AlternateContent xmlns:mc="http://schemas.openxmlformats.org/markup-compatibility/2006">
              <mc:Choice xmlns:v="urn:schemas-microsoft-com:vml" Requires="v">
                <p:oleObj name="Equation" r:id="rId4" imgW="2959100" imgH="241300" progId="Equation.DSMT4">
                  <p:embed/>
                </p:oleObj>
              </mc:Choice>
              <mc:Fallback>
                <p:oleObj name="Equation" r:id="rId4" imgW="29591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2365" y="2068279"/>
                        <a:ext cx="6483351"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222057" y="409213"/>
            <a:ext cx="6083717" cy="590931"/>
          </a:xfrm>
          <a:prstGeom prst="rect">
            <a:avLst/>
          </a:prstGeom>
        </p:spPr>
        <p:txBody>
          <a:bodyPr wrap="none">
            <a:spAutoFit/>
          </a:bodyPr>
          <a:lstStyle/>
          <a:p>
            <a:pPr lvl="0">
              <a:lnSpc>
                <a:spcPct val="90000"/>
              </a:lnSpc>
            </a:pPr>
            <a:r>
              <a:rPr lang="en-US" altLang="en-US" sz="3600" b="1" kern="0" dirty="0">
                <a:solidFill>
                  <a:srgbClr val="000000"/>
                </a:solidFill>
              </a:rPr>
              <a:t>Thermochemical Equation</a:t>
            </a:r>
            <a:r>
              <a:rPr lang="en-US" altLang="en-US" sz="3600" kern="0" dirty="0">
                <a:solidFill>
                  <a:srgbClr val="000000"/>
                </a:solidFill>
              </a:rPr>
              <a:t> </a:t>
            </a:r>
          </a:p>
        </p:txBody>
      </p:sp>
    </p:spTree>
    <p:extLst>
      <p:ext uri="{BB962C8B-B14F-4D97-AF65-F5344CB8AC3E}">
        <p14:creationId xmlns:p14="http://schemas.microsoft.com/office/powerpoint/2010/main" val="1837614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29</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Rectangle 2"/>
          <p:cNvSpPr txBox="1">
            <a:spLocks noChangeArrowheads="1"/>
          </p:cNvSpPr>
          <p:nvPr/>
        </p:nvSpPr>
        <p:spPr>
          <a:xfrm>
            <a:off x="1572768" y="900113"/>
            <a:ext cx="8305800" cy="762000"/>
          </a:xfrm>
          <a:prstGeom prst="rect">
            <a:avLst/>
          </a:prstGeom>
        </p:spPr>
        <p:txBody>
          <a:bodyPr anchor="t"/>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b="1" kern="0" dirty="0"/>
              <a:t>Applying Stoichiometry to Heats of Reaction</a:t>
            </a:r>
          </a:p>
        </p:txBody>
      </p:sp>
      <p:pic>
        <p:nvPicPr>
          <p:cNvPr id="5" name="Content Placeholder 6" descr="This figure is a flow chart that lists the steps required to determine the heat obtained from a reaction.  Starting from the left, there is a box with the words starting units written above it. The box is labeled grams of A (reactant or product). Next is an arrow with the words using molar mass of A written below it. The arrow is labeled mol A/g A. The arrow points to a circle labeled mol A. There is an arrow with the words using enthalpy of reaction written below it. The arrow is labeled kJ/mol A. The arrow is pointing to a box that has the words goal units written above it. The box is labeled kilojoules of heat. " title="Figure 6.14 - Calculating the heat obtained from a reaction."/>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157477" y="2081233"/>
            <a:ext cx="8858251" cy="2574925"/>
          </a:xfrm>
          <a:prstGeom prst="rect">
            <a:avLst/>
          </a:prstGeom>
        </p:spPr>
      </p:pic>
    </p:spTree>
    <p:extLst>
      <p:ext uri="{BB962C8B-B14F-4D97-AF65-F5344CB8AC3E}">
        <p14:creationId xmlns:p14="http://schemas.microsoft.com/office/powerpoint/2010/main" val="161586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16B33EC3-E221-46CC-B30D-40EEDFEA5ACF}" type="slidenum">
              <a:rPr kumimoji="0" lang="he-IL"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1" eaLnBrk="1" fontAlgn="auto" latinLnBrk="0" hangingPunct="1">
                <a:lnSpc>
                  <a:spcPct val="100000"/>
                </a:lnSpc>
                <a:spcBef>
                  <a:spcPts val="0"/>
                </a:spcBef>
                <a:spcAft>
                  <a:spcPts val="0"/>
                </a:spcAft>
                <a:buClrTx/>
                <a:buSzTx/>
                <a:buFontTx/>
                <a:buNone/>
                <a:tabLst/>
                <a:defRPr/>
              </a:pPr>
              <a:t>3</a:t>
            </a:fld>
            <a:endParaRPr kumimoji="0" lang="he-IL" sz="10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 name="Footer Placeholder 1"/>
          <p:cNvSpPr>
            <a:spLocks noGrp="1"/>
          </p:cNvSpPr>
          <p:nvPr>
            <p:ph type="ftr" sz="quarter" idx="3"/>
          </p:nvPr>
        </p:nvSpPr>
        <p:spPr/>
        <p:txBody>
          <a:bodyPr/>
          <a:lstStyle/>
          <a:p>
            <a:pPr marL="0" marR="0" lvl="0" indent="0" algn="r" defTabSz="914400" rtl="1" eaLnBrk="1" fontAlgn="auto" latinLnBrk="0" hangingPunct="1">
              <a:lnSpc>
                <a:spcPct val="100000"/>
              </a:lnSpc>
              <a:spcBef>
                <a:spcPct val="20000"/>
              </a:spcBef>
              <a:spcAft>
                <a:spcPts val="0"/>
              </a:spcAft>
              <a:buClrTx/>
              <a:buSzPct val="75000"/>
              <a:buFont typeface="Wingdings" pitchFamily="2" charset="2"/>
              <a:buNone/>
              <a:tabLst/>
              <a:defRPr/>
            </a:pPr>
            <a:r>
              <a:rPr kumimoji="0" lang="he-IL" sz="1000" b="0" i="0" u="none" strike="noStrike" kern="1200" cap="none" spc="0" normalizeH="0" baseline="0" noProof="0">
                <a:ln>
                  <a:noFill/>
                </a:ln>
                <a:solidFill>
                  <a:srgbClr val="000000"/>
                </a:solidFill>
                <a:effectLst/>
                <a:uLnTx/>
                <a:uFillTx/>
                <a:latin typeface="Arial" pitchFamily="34" charset="0"/>
                <a:ea typeface="ＭＳ Ｐゴシック"/>
                <a:cs typeface="+mn-cs"/>
              </a:rPr>
              <a:t>תרמודינמקה 1</a:t>
            </a:r>
          </a:p>
        </p:txBody>
      </p:sp>
      <p:sp>
        <p:nvSpPr>
          <p:cNvPr id="4" name="Rectangle 3"/>
          <p:cNvSpPr txBox="1">
            <a:spLocks noChangeArrowheads="1"/>
          </p:cNvSpPr>
          <p:nvPr/>
        </p:nvSpPr>
        <p:spPr>
          <a:xfrm>
            <a:off x="304800" y="381001"/>
            <a:ext cx="8382000" cy="57150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Arial"/>
                <a:ea typeface="ＭＳ Ｐゴシック"/>
                <a:cs typeface="+mn-cs"/>
              </a:rPr>
              <a:t>Work, w</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An energy transfer into or out of a thermodynamic system whose effect on the surroundings is equivalent to moving an object through  a field of force.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ＭＳ Ｐゴシック"/>
                <a:cs typeface="+mn-cs"/>
              </a:rPr>
              <a:t>Work is chosen to be positive when work is done on the thermodynamic system and negative when work is done by the thermodynamic system. </a:t>
            </a:r>
          </a:p>
        </p:txBody>
      </p:sp>
      <p:pic>
        <p:nvPicPr>
          <p:cNvPr id="5" name="Picture 4" descr="05_01_FigureA.jpg"/>
          <p:cNvPicPr>
            <a:picLocks noChangeAspect="1"/>
          </p:cNvPicPr>
          <p:nvPr/>
        </p:nvPicPr>
        <p:blipFill>
          <a:blip r:embed="rId2" cstate="print"/>
          <a:srcRect b="7176"/>
          <a:stretch>
            <a:fillRect/>
          </a:stretch>
        </p:blipFill>
        <p:spPr>
          <a:xfrm>
            <a:off x="8945883" y="569976"/>
            <a:ext cx="2944596" cy="4663440"/>
          </a:xfrm>
          <a:prstGeom prst="rect">
            <a:avLst/>
          </a:prstGeom>
        </p:spPr>
      </p:pic>
      <p:sp>
        <p:nvSpPr>
          <p:cNvPr id="6" name="Rectangle 5"/>
          <p:cNvSpPr/>
          <p:nvPr/>
        </p:nvSpPr>
        <p:spPr>
          <a:xfrm>
            <a:off x="73152" y="4943462"/>
            <a:ext cx="11417808" cy="1341906"/>
          </a:xfrm>
          <a:prstGeom prst="rect">
            <a:avLst/>
          </a:prstGeom>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800" b="0" i="1" u="none" strike="noStrike" kern="0" cap="none" spc="0" normalizeH="0" baseline="0" noProof="0" dirty="0">
                <a:ln>
                  <a:noFill/>
                </a:ln>
                <a:solidFill>
                  <a:srgbClr val="000000"/>
                </a:solidFill>
                <a:effectLst/>
                <a:uLnTx/>
                <a:uFillTx/>
                <a:latin typeface="Arial"/>
                <a:ea typeface="ＭＳ Ｐゴシック"/>
                <a:cs typeface="+mn-cs"/>
              </a:rPr>
              <a:t>w</a:t>
            </a:r>
            <a:r>
              <a:rPr kumimoji="0" lang="en-US" sz="2800" b="0" i="0" u="none" strike="noStrike" kern="0" cap="none" spc="0" normalizeH="0" baseline="0" noProof="0" dirty="0">
                <a:ln>
                  <a:noFill/>
                </a:ln>
                <a:solidFill>
                  <a:srgbClr val="000000"/>
                </a:solidFill>
                <a:effectLst/>
                <a:uLnTx/>
                <a:uFillTx/>
                <a:latin typeface="Arial"/>
                <a:ea typeface="ＭＳ Ｐゴシック"/>
                <a:cs typeface="+mn-cs"/>
              </a:rPr>
              <a:t> = </a:t>
            </a:r>
            <a:r>
              <a:rPr kumimoji="0" lang="en-US" sz="2800" b="0" i="1" u="none" strike="noStrike" kern="0" cap="none" spc="0" normalizeH="0" baseline="0" noProof="0" dirty="0">
                <a:ln>
                  <a:noFill/>
                </a:ln>
                <a:solidFill>
                  <a:srgbClr val="000000"/>
                </a:solidFill>
                <a:effectLst/>
                <a:uLnTx/>
                <a:uFillTx/>
                <a:latin typeface="Arial"/>
                <a:ea typeface="ＭＳ Ｐゴシック"/>
                <a:cs typeface="+mn-cs"/>
              </a:rPr>
              <a:t>F</a:t>
            </a:r>
            <a:r>
              <a:rPr kumimoji="0" lang="en-US" sz="2800" b="0" i="0" u="none" strike="noStrike" kern="0" cap="none" spc="0" normalizeH="0" baseline="0" noProof="0" dirty="0">
                <a:ln>
                  <a:noFill/>
                </a:ln>
                <a:solidFill>
                  <a:srgbClr val="000000"/>
                </a:solidFill>
                <a:effectLst/>
                <a:uLnTx/>
                <a:uFillTx/>
                <a:latin typeface="Arial"/>
                <a:ea typeface="ＭＳ Ｐゴシック"/>
                <a:cs typeface="+mn-cs"/>
              </a:rPr>
              <a:t> </a:t>
            </a:r>
            <a:r>
              <a:rPr kumimoji="0" lang="en-US" sz="2800" b="0" i="0" u="none" strike="noStrike" kern="0" cap="none" spc="0" normalizeH="0" baseline="0" noProof="0" dirty="0">
                <a:ln>
                  <a:noFill/>
                </a:ln>
                <a:solidFill>
                  <a:srgbClr val="000000"/>
                </a:solidFill>
                <a:effectLst/>
                <a:uLnTx/>
                <a:uFillTx/>
                <a:latin typeface="Arial"/>
                <a:ea typeface="ＭＳ Ｐゴシック"/>
                <a:cs typeface="+mn-cs"/>
                <a:sym typeface="Symbol" panose="05050102010706020507" pitchFamily="18" charset="2"/>
              </a:rPr>
              <a:t></a:t>
            </a:r>
            <a:r>
              <a:rPr kumimoji="0" lang="en-US" sz="2800" b="0" i="0" u="none" strike="noStrike" kern="0" cap="none" spc="0" normalizeH="0" baseline="0" noProof="0" dirty="0">
                <a:ln>
                  <a:noFill/>
                </a:ln>
                <a:solidFill>
                  <a:srgbClr val="000000"/>
                </a:solidFill>
                <a:effectLst/>
                <a:uLnTx/>
                <a:uFillTx/>
                <a:latin typeface="Times" pitchFamily="-104" charset="0"/>
                <a:ea typeface="ＭＳ Ｐゴシック"/>
                <a:cs typeface="+mn-cs"/>
                <a:sym typeface="Wingdings" pitchFamily="-104" charset="2"/>
              </a:rPr>
              <a:t> </a:t>
            </a:r>
            <a:r>
              <a:rPr kumimoji="0" lang="en-US" sz="2800" b="0" i="1" u="none" strike="noStrike" kern="0" cap="none" spc="0" normalizeH="0" baseline="0" noProof="0" dirty="0">
                <a:ln>
                  <a:noFill/>
                </a:ln>
                <a:solidFill>
                  <a:srgbClr val="000000"/>
                </a:solidFill>
                <a:effectLst/>
                <a:uLnTx/>
                <a:uFillTx/>
                <a:latin typeface="Arial"/>
                <a:ea typeface="ＭＳ Ｐゴシック"/>
                <a:cs typeface="+mn-cs"/>
                <a:sym typeface="Wingdings" pitchFamily="-104" charset="2"/>
              </a:rPr>
              <a:t>d</a:t>
            </a:r>
            <a:endParaRPr kumimoji="0" lang="en-US" sz="2800" b="0" i="0" u="none" strike="noStrike" kern="0" cap="none" spc="0" normalizeH="0" baseline="0" noProof="0" dirty="0">
              <a:ln>
                <a:noFill/>
              </a:ln>
              <a:solidFill>
                <a:srgbClr val="000000"/>
              </a:solidFill>
              <a:effectLst/>
              <a:uLnTx/>
              <a:uFillTx/>
              <a:latin typeface="Arial"/>
              <a:ea typeface="ＭＳ Ｐゴシック"/>
              <a:cs typeface="+mn-cs"/>
              <a:sym typeface="Wingdings" pitchFamily="-104" charset="2"/>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ＭＳ Ｐゴシック"/>
                <a:cs typeface="+mn-cs"/>
              </a:rPr>
              <a:t>	where </a:t>
            </a:r>
            <a:r>
              <a:rPr kumimoji="0" lang="en-US" sz="2800" b="0" i="1" u="none" strike="noStrike" kern="0" cap="none" spc="0" normalizeH="0" baseline="0" noProof="0" dirty="0">
                <a:ln>
                  <a:noFill/>
                </a:ln>
                <a:solidFill>
                  <a:srgbClr val="000000"/>
                </a:solidFill>
                <a:effectLst/>
                <a:uLnTx/>
                <a:uFillTx/>
                <a:latin typeface="Arial"/>
                <a:ea typeface="ＭＳ Ｐゴシック"/>
                <a:cs typeface="+mn-cs"/>
              </a:rPr>
              <a:t>w</a:t>
            </a:r>
            <a:r>
              <a:rPr kumimoji="0" lang="en-US" sz="2800" b="0" i="0" u="none" strike="noStrike" kern="0" cap="none" spc="0" normalizeH="0" baseline="0" noProof="0" dirty="0">
                <a:ln>
                  <a:noFill/>
                </a:ln>
                <a:solidFill>
                  <a:srgbClr val="000000"/>
                </a:solidFill>
                <a:effectLst/>
                <a:uLnTx/>
                <a:uFillTx/>
                <a:latin typeface="Arial"/>
                <a:ea typeface="ＭＳ Ｐゴシック"/>
                <a:cs typeface="+mn-cs"/>
              </a:rPr>
              <a:t> is work, </a:t>
            </a:r>
            <a:r>
              <a:rPr kumimoji="0" lang="en-US" sz="2800" b="0" i="1" u="none" strike="noStrike" kern="0" cap="none" spc="0" normalizeH="0" baseline="0" noProof="0" dirty="0">
                <a:ln>
                  <a:noFill/>
                </a:ln>
                <a:solidFill>
                  <a:srgbClr val="000000"/>
                </a:solidFill>
                <a:effectLst/>
                <a:uLnTx/>
                <a:uFillTx/>
                <a:latin typeface="Arial"/>
                <a:ea typeface="ＭＳ Ｐゴシック"/>
                <a:cs typeface="+mn-cs"/>
              </a:rPr>
              <a:t>F</a:t>
            </a:r>
            <a:r>
              <a:rPr kumimoji="0" lang="en-US" sz="2800" b="0" i="0" u="none" strike="noStrike" kern="0" cap="none" spc="0" normalizeH="0" baseline="0" noProof="0" dirty="0">
                <a:ln>
                  <a:noFill/>
                </a:ln>
                <a:solidFill>
                  <a:srgbClr val="000000"/>
                </a:solidFill>
                <a:effectLst/>
                <a:uLnTx/>
                <a:uFillTx/>
                <a:latin typeface="Arial"/>
                <a:ea typeface="ＭＳ Ｐゴシック"/>
                <a:cs typeface="+mn-cs"/>
              </a:rPr>
              <a:t> is the force, and </a:t>
            </a:r>
            <a:r>
              <a:rPr kumimoji="0" lang="en-US" sz="2800" b="0" i="1" u="none" strike="noStrike" kern="0" cap="none" spc="0" normalizeH="0" baseline="0" noProof="0" dirty="0">
                <a:ln>
                  <a:noFill/>
                </a:ln>
                <a:solidFill>
                  <a:srgbClr val="000000"/>
                </a:solidFill>
                <a:effectLst/>
                <a:uLnTx/>
                <a:uFillTx/>
                <a:latin typeface="Arial"/>
                <a:ea typeface="ＭＳ Ｐゴシック"/>
                <a:cs typeface="+mn-cs"/>
              </a:rPr>
              <a:t>d</a:t>
            </a:r>
            <a:r>
              <a:rPr kumimoji="0" lang="en-US" sz="2800" b="0" i="0" u="none" strike="noStrike" kern="0" cap="none" spc="0" normalizeH="0" baseline="0" noProof="0" dirty="0">
                <a:ln>
                  <a:noFill/>
                </a:ln>
                <a:solidFill>
                  <a:srgbClr val="000000"/>
                </a:solidFill>
                <a:effectLst/>
                <a:uLnTx/>
                <a:uFillTx/>
                <a:latin typeface="Arial"/>
                <a:ea typeface="ＭＳ Ｐゴシック"/>
                <a:cs typeface="+mn-cs"/>
              </a:rPr>
              <a:t> is the distance over which the force is exerted.</a:t>
            </a:r>
          </a:p>
        </p:txBody>
      </p:sp>
    </p:spTree>
    <p:extLst>
      <p:ext uri="{BB962C8B-B14F-4D97-AF65-F5344CB8AC3E}">
        <p14:creationId xmlns:p14="http://schemas.microsoft.com/office/powerpoint/2010/main" val="3821766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30</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7" name="Rectangle 3"/>
          <p:cNvSpPr txBox="1">
            <a:spLocks noChangeArrowheads="1"/>
          </p:cNvSpPr>
          <p:nvPr/>
        </p:nvSpPr>
        <p:spPr>
          <a:xfrm>
            <a:off x="1400301" y="659268"/>
            <a:ext cx="8274051" cy="18288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dirty="0"/>
              <a:t>Determine the amount evolved when 9.07 ×10</a:t>
            </a:r>
            <a:r>
              <a:rPr lang="en-US" altLang="en-US" kern="0" baseline="30000" dirty="0"/>
              <a:t>5 </a:t>
            </a:r>
            <a:r>
              <a:rPr lang="en-US" altLang="en-US" kern="0" dirty="0"/>
              <a:t>g of ammonia is produced according to the following equation. Assume that the reaction occurs at constant pressure. </a:t>
            </a:r>
          </a:p>
          <a:p>
            <a:pPr marL="0" indent="0" eaLnBrk="1" hangingPunct="1">
              <a:buFontTx/>
              <a:buNone/>
            </a:pPr>
            <a:endParaRPr lang="en-US" altLang="en-US" kern="0" baseline="30000" dirty="0"/>
          </a:p>
          <a:p>
            <a:pPr marL="0" indent="0" eaLnBrk="1" hangingPunct="1">
              <a:buFontTx/>
              <a:buNone/>
            </a:pPr>
            <a:endParaRPr lang="en-US" altLang="en-US" kern="0" baseline="30000" dirty="0"/>
          </a:p>
          <a:p>
            <a:pPr marL="0" indent="0" eaLnBrk="1" hangingPunct="1">
              <a:buFontTx/>
              <a:buNone/>
            </a:pPr>
            <a:endParaRPr lang="en-US" altLang="en-US" kern="0" baseline="30000" dirty="0"/>
          </a:p>
        </p:txBody>
      </p:sp>
      <p:graphicFrame>
        <p:nvGraphicFramePr>
          <p:cNvPr id="8" name="Object 1"/>
          <p:cNvGraphicFramePr>
            <a:graphicFrameLocks noChangeAspect="1"/>
          </p:cNvGraphicFramePr>
          <p:nvPr>
            <p:extLst>
              <p:ext uri="{D42A27DB-BD31-4B8C-83A1-F6EECF244321}">
                <p14:modId xmlns:p14="http://schemas.microsoft.com/office/powerpoint/2010/main" val="2660968389"/>
              </p:ext>
            </p:extLst>
          </p:nvPr>
        </p:nvGraphicFramePr>
        <p:xfrm>
          <a:off x="1673365" y="2716688"/>
          <a:ext cx="7808913" cy="600075"/>
        </p:xfrm>
        <a:graphic>
          <a:graphicData uri="http://schemas.openxmlformats.org/presentationml/2006/ole">
            <mc:AlternateContent xmlns:mc="http://schemas.openxmlformats.org/markup-compatibility/2006">
              <mc:Choice xmlns:v="urn:schemas-microsoft-com:vml" Requires="v">
                <p:oleObj name="Equation" r:id="rId2" imgW="3136900" imgH="241300" progId="Equation.DSMT4">
                  <p:embed/>
                </p:oleObj>
              </mc:Choice>
              <mc:Fallback>
                <p:oleObj name="Equation" r:id="rId2" imgW="3136900" imgH="2413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365" y="2716688"/>
                        <a:ext cx="78089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a:spLocks noChangeArrowheads="1"/>
          </p:cNvSpPr>
          <p:nvPr/>
        </p:nvSpPr>
        <p:spPr bwMode="auto">
          <a:xfrm>
            <a:off x="1179641" y="3707268"/>
            <a:ext cx="830262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anose="020B0604020202020204" pitchFamily="34" charset="0"/>
                <a:ea typeface="ＭＳ Ｐゴシック" panose="020B0600070205080204" pitchFamily="34" charset="-128"/>
              </a:defRPr>
            </a:lvl1pPr>
            <a:lvl2pPr marL="742950" indent="-285750">
              <a:defRPr i="1">
                <a:solidFill>
                  <a:schemeClr val="tx1"/>
                </a:solidFill>
                <a:latin typeface="Arial" panose="020B0604020202020204" pitchFamily="34" charset="0"/>
                <a:ea typeface="ＭＳ Ｐゴシック" panose="020B0600070205080204" pitchFamily="34" charset="-128"/>
              </a:defRPr>
            </a:lvl2pPr>
            <a:lvl3pPr marL="1143000" indent="-228600">
              <a:defRPr i="1">
                <a:solidFill>
                  <a:schemeClr val="tx1"/>
                </a:solidFill>
                <a:latin typeface="Arial" panose="020B0604020202020204" pitchFamily="34" charset="0"/>
                <a:ea typeface="ＭＳ Ｐゴシック" panose="020B0600070205080204" pitchFamily="34" charset="-128"/>
              </a:defRPr>
            </a:lvl3pPr>
            <a:lvl4pPr marL="1600200" indent="-228600">
              <a:defRPr i="1">
                <a:solidFill>
                  <a:schemeClr val="tx1"/>
                </a:solidFill>
                <a:latin typeface="Arial" panose="020B0604020202020204" pitchFamily="34" charset="0"/>
                <a:ea typeface="ＭＳ Ｐゴシック" panose="020B0600070205080204" pitchFamily="34" charset="-128"/>
              </a:defRPr>
            </a:lvl4pPr>
            <a:lvl5pPr marL="2057400" indent="-228600">
              <a:defRPr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9pPr>
          </a:lstStyle>
          <a:p>
            <a:pPr algn="l"/>
            <a:r>
              <a:rPr lang="en-IN" altLang="en-US" sz="2800" i="0" dirty="0"/>
              <a:t>The conversion factor is obtained from the second step of the thermodynamic equation. Hence, </a:t>
            </a:r>
          </a:p>
          <a:p>
            <a:pPr algn="l"/>
            <a:endParaRPr lang="en-IN" altLang="en-US" sz="2800" i="0" dirty="0"/>
          </a:p>
          <a:p>
            <a:pPr algn="l"/>
            <a:endParaRPr lang="en-IN" altLang="en-US" sz="2800" i="0" dirty="0"/>
          </a:p>
          <a:p>
            <a:pPr algn="l"/>
            <a:endParaRPr lang="en-IN" altLang="en-US" sz="2800" i="0" dirty="0"/>
          </a:p>
          <a:p>
            <a:pPr algn="l"/>
            <a:r>
              <a:rPr lang="en-IN" altLang="en-US" sz="2800" i="0" dirty="0"/>
              <a:t>The amount of heat evolved is 2.45 </a:t>
            </a:r>
            <a:r>
              <a:rPr lang="en-US" altLang="en-US" sz="2800" i="0" dirty="0"/>
              <a:t>×10</a:t>
            </a:r>
            <a:r>
              <a:rPr lang="en-US" altLang="en-US" sz="2800" i="0" baseline="30000" dirty="0"/>
              <a:t>6 </a:t>
            </a:r>
            <a:r>
              <a:rPr lang="en-US" altLang="en-US" sz="2800" i="0" dirty="0"/>
              <a:t>kJ</a:t>
            </a:r>
            <a:endParaRPr lang="en-IN" altLang="en-US" sz="2800" i="0" dirty="0"/>
          </a:p>
        </p:txBody>
      </p:sp>
      <p:sp>
        <p:nvSpPr>
          <p:cNvPr id="10" name="AutoShape 10"/>
          <p:cNvSpPr>
            <a:spLocks noChangeArrowheads="1"/>
          </p:cNvSpPr>
          <p:nvPr/>
        </p:nvSpPr>
        <p:spPr bwMode="auto">
          <a:xfrm>
            <a:off x="6092965" y="5910960"/>
            <a:ext cx="2246313" cy="419100"/>
          </a:xfrm>
          <a:prstGeom prst="roundRect">
            <a:avLst>
              <a:gd name="adj" fmla="val 16667"/>
            </a:avLst>
          </a:prstGeom>
          <a:noFill/>
          <a:ln w="635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FontTx/>
              <a:buNone/>
            </a:pPr>
            <a:endParaRPr lang="en-US" altLang="en-US" sz="1800"/>
          </a:p>
        </p:txBody>
      </p:sp>
      <p:sp>
        <p:nvSpPr>
          <p:cNvPr id="12" name="Rectangle 2"/>
          <p:cNvSpPr txBox="1">
            <a:spLocks noChangeArrowheads="1"/>
          </p:cNvSpPr>
          <p:nvPr/>
        </p:nvSpPr>
        <p:spPr>
          <a:xfrm>
            <a:off x="1673352" y="232230"/>
            <a:ext cx="8305800" cy="762000"/>
          </a:xfrm>
          <a:prstGeom prst="rect">
            <a:avLst/>
          </a:prstGeom>
        </p:spPr>
        <p:txBody>
          <a:bodyPr anchor="t"/>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b="1" kern="0" dirty="0"/>
              <a:t>Applying Stoichiometry to Heats of Reaction</a:t>
            </a:r>
          </a:p>
        </p:txBody>
      </p:sp>
      <p:grpSp>
        <p:nvGrpSpPr>
          <p:cNvPr id="6" name="Group 5"/>
          <p:cNvGrpSpPr/>
          <p:nvPr/>
        </p:nvGrpSpPr>
        <p:grpSpPr>
          <a:xfrm>
            <a:off x="1179641" y="4858256"/>
            <a:ext cx="9331376" cy="889000"/>
            <a:chOff x="1244600" y="4819256"/>
            <a:chExt cx="9331376" cy="889000"/>
          </a:xfrm>
          <a:solidFill>
            <a:schemeClr val="bg1"/>
          </a:solidFill>
        </p:grpSpPr>
        <p:graphicFrame>
          <p:nvGraphicFramePr>
            <p:cNvPr id="11" name="Object 10"/>
            <p:cNvGraphicFramePr>
              <a:graphicFrameLocks noChangeAspect="1"/>
            </p:cNvGraphicFramePr>
            <p:nvPr>
              <p:extLst>
                <p:ext uri="{D42A27DB-BD31-4B8C-83A1-F6EECF244321}">
                  <p14:modId xmlns:p14="http://schemas.microsoft.com/office/powerpoint/2010/main" val="1146862172"/>
                </p:ext>
              </p:extLst>
            </p:nvPr>
          </p:nvGraphicFramePr>
          <p:xfrm>
            <a:off x="1244600" y="4819256"/>
            <a:ext cx="8915400" cy="889000"/>
          </p:xfrm>
          <a:graphic>
            <a:graphicData uri="http://schemas.openxmlformats.org/presentationml/2006/ole">
              <mc:AlternateContent xmlns:mc="http://schemas.openxmlformats.org/markup-compatibility/2006">
                <mc:Choice xmlns:v="urn:schemas-microsoft-com:vml" Requires="v">
                  <p:oleObj name="Equation" r:id="rId4" imgW="4457700" imgH="444500" progId="Equation.DSMT4">
                    <p:embed/>
                  </p:oleObj>
                </mc:Choice>
                <mc:Fallback>
                  <p:oleObj name="Equation" r:id="rId4" imgW="44577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4819256"/>
                          <a:ext cx="8915400" cy="889000"/>
                        </a:xfrm>
                        <a:prstGeom prst="rect">
                          <a:avLst/>
                        </a:prstGeom>
                        <a:noFill/>
                        <a:ln>
                          <a:noFill/>
                        </a:ln>
                      </p:spPr>
                    </p:pic>
                  </p:oleObj>
                </mc:Fallback>
              </mc:AlternateContent>
            </a:graphicData>
          </a:graphic>
        </p:graphicFrame>
        <p:sp>
          <p:nvSpPr>
            <p:cNvPr id="5" name="TextBox 4"/>
            <p:cNvSpPr txBox="1"/>
            <p:nvPr/>
          </p:nvSpPr>
          <p:spPr>
            <a:xfrm>
              <a:off x="8101000" y="4957407"/>
              <a:ext cx="2474976" cy="461665"/>
            </a:xfrm>
            <a:prstGeom prst="rect">
              <a:avLst/>
            </a:prstGeom>
            <a:grpFill/>
          </p:spPr>
          <p:txBody>
            <a:bodyPr wrap="square" rtlCol="1">
              <a:spAutoFit/>
            </a:bodyPr>
            <a:lstStyle/>
            <a:p>
              <a:pPr algn="l" rtl="0"/>
              <a:r>
                <a:rPr lang="en-US" sz="2400" dirty="0">
                  <a:sym typeface="Symbol" panose="05050102010706020507" pitchFamily="18" charset="2"/>
                </a:rPr>
                <a:t> 2.45 </a:t>
              </a:r>
              <a:r>
                <a:rPr lang="en-US" sz="2400" dirty="0">
                  <a:sym typeface="Wingdings 2" panose="05020102010507070707" pitchFamily="18" charset="2"/>
                </a:rPr>
                <a:t> 10</a:t>
              </a:r>
              <a:r>
                <a:rPr lang="en-US" sz="2400" baseline="30000" dirty="0">
                  <a:sym typeface="Wingdings 2" panose="05020102010507070707" pitchFamily="18" charset="2"/>
                </a:rPr>
                <a:t>6  </a:t>
              </a:r>
              <a:r>
                <a:rPr lang="en-US" sz="2400" dirty="0">
                  <a:sym typeface="Wingdings 2" panose="05020102010507070707" pitchFamily="18" charset="2"/>
                </a:rPr>
                <a:t>kJ</a:t>
              </a:r>
              <a:endParaRPr lang="he-IL" sz="2400" baseline="30000" dirty="0"/>
            </a:p>
          </p:txBody>
        </p:sp>
      </p:grpSp>
    </p:spTree>
    <p:extLst>
      <p:ext uri="{BB962C8B-B14F-4D97-AF65-F5344CB8AC3E}">
        <p14:creationId xmlns:p14="http://schemas.microsoft.com/office/powerpoint/2010/main" val="2677500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solidFill>
                  <a:srgbClr val="000000"/>
                </a:solidFill>
              </a:rPr>
              <a:pPr/>
              <a:t>31</a:t>
            </a:fld>
            <a:endParaRPr lang="he-IL">
              <a:solidFill>
                <a:srgbClr val="000000"/>
              </a:solidFill>
            </a:endParaRPr>
          </a:p>
        </p:txBody>
      </p:sp>
      <p:sp>
        <p:nvSpPr>
          <p:cNvPr id="2" name="Footer Placeholder 1"/>
          <p:cNvSpPr>
            <a:spLocks noGrp="1"/>
          </p:cNvSpPr>
          <p:nvPr>
            <p:ph type="ftr" sz="quarter" idx="3"/>
          </p:nvPr>
        </p:nvSpPr>
        <p:spPr/>
        <p:txBody>
          <a:bodyPr/>
          <a:lstStyle/>
          <a:p>
            <a:r>
              <a:rPr lang="he-IL">
                <a:solidFill>
                  <a:srgbClr val="000000"/>
                </a:solidFill>
              </a:rPr>
              <a:t>תרמודינמקה 1</a:t>
            </a:r>
          </a:p>
        </p:txBody>
      </p:sp>
      <p:grpSp>
        <p:nvGrpSpPr>
          <p:cNvPr id="9" name="קבוצה 8">
            <a:extLst>
              <a:ext uri="{FF2B5EF4-FFF2-40B4-BE49-F238E27FC236}">
                <a16:creationId xmlns:a16="http://schemas.microsoft.com/office/drawing/2014/main" id="{F625296A-A7C7-EA16-7D98-6476AAC7A05A}"/>
              </a:ext>
            </a:extLst>
          </p:cNvPr>
          <p:cNvGrpSpPr/>
          <p:nvPr/>
        </p:nvGrpSpPr>
        <p:grpSpPr>
          <a:xfrm>
            <a:off x="491836" y="304800"/>
            <a:ext cx="11235566" cy="5668962"/>
            <a:chOff x="491836" y="304800"/>
            <a:chExt cx="11235566" cy="5668962"/>
          </a:xfrm>
        </p:grpSpPr>
        <p:sp>
          <p:nvSpPr>
            <p:cNvPr id="4" name="Rectangle 2"/>
            <p:cNvSpPr txBox="1">
              <a:spLocks noChangeArrowheads="1"/>
            </p:cNvSpPr>
            <p:nvPr/>
          </p:nvSpPr>
          <p:spPr>
            <a:xfrm>
              <a:off x="491836" y="304800"/>
              <a:ext cx="11235566" cy="5668962"/>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lnSpc>
                  <a:spcPct val="90000"/>
                </a:lnSpc>
                <a:buFontTx/>
                <a:buNone/>
              </a:pPr>
              <a:r>
                <a:rPr lang="en-US" altLang="en-US" sz="3600" b="1" kern="0" dirty="0"/>
                <a:t>Specific Heat Capacity, </a:t>
              </a:r>
              <a:r>
                <a:rPr lang="en-US" altLang="en-US" sz="3600" b="1" i="1" kern="0" dirty="0"/>
                <a:t>s</a:t>
              </a:r>
              <a:r>
                <a:rPr lang="en-US" altLang="en-US" sz="3600" kern="0" dirty="0"/>
                <a:t> (</a:t>
              </a:r>
              <a:r>
                <a:rPr lang="en-US" altLang="en-US" sz="3600" b="1" kern="0" dirty="0"/>
                <a:t>specific heat</a:t>
              </a:r>
              <a:r>
                <a:rPr lang="en-US" altLang="en-US" sz="3600" kern="0" dirty="0"/>
                <a:t>)</a:t>
              </a:r>
            </a:p>
            <a:p>
              <a:pPr marL="0" indent="0" eaLnBrk="1" hangingPunct="1">
                <a:lnSpc>
                  <a:spcPct val="90000"/>
                </a:lnSpc>
                <a:buFontTx/>
                <a:buNone/>
              </a:pPr>
              <a:r>
                <a:rPr lang="en-US" altLang="en-US" kern="0" dirty="0"/>
                <a:t>The quantity of heat needed to raise the temperature of one gram of substance by one degree Celsius (or one kelvin) at constant pressure.</a:t>
              </a:r>
            </a:p>
            <a:p>
              <a:pPr marL="0" indent="0" eaLnBrk="1" hangingPunct="1">
                <a:lnSpc>
                  <a:spcPct val="90000"/>
                </a:lnSpc>
                <a:buFontTx/>
                <a:buNone/>
              </a:pPr>
              <a:endParaRPr lang="en-US" altLang="en-US" kern="0" dirty="0"/>
            </a:p>
            <a:p>
              <a:pPr marL="0" indent="0" eaLnBrk="1" hangingPunct="1">
                <a:lnSpc>
                  <a:spcPct val="90000"/>
                </a:lnSpc>
                <a:buFontTx/>
                <a:buNone/>
              </a:pPr>
              <a:r>
                <a:rPr lang="en-US" altLang="en-US" kern="0" dirty="0"/>
                <a:t>The heat required to raise the temperature of the sample can be determined by the formula:</a:t>
              </a:r>
            </a:p>
            <a:p>
              <a:pPr marL="0" indent="0" eaLnBrk="1" hangingPunct="1">
                <a:lnSpc>
                  <a:spcPct val="90000"/>
                </a:lnSpc>
                <a:buFontTx/>
                <a:buNone/>
              </a:pPr>
              <a:endParaRPr lang="en-US" altLang="en-US" kern="0" dirty="0"/>
            </a:p>
            <a:p>
              <a:pPr marL="0" indent="0" eaLnBrk="1" hangingPunct="1">
                <a:lnSpc>
                  <a:spcPct val="90000"/>
                </a:lnSpc>
                <a:buFontTx/>
                <a:buNone/>
              </a:pPr>
              <a:r>
                <a:rPr lang="en-US" altLang="en-US" kern="0" dirty="0"/>
                <a:t>s (or c) = specific heat of the substance </a:t>
              </a:r>
            </a:p>
            <a:p>
              <a:pPr marL="0" indent="0" eaLnBrk="1" hangingPunct="1">
                <a:lnSpc>
                  <a:spcPct val="90000"/>
                </a:lnSpc>
                <a:buFontTx/>
                <a:buNone/>
              </a:pPr>
              <a:r>
                <a:rPr lang="en-US" altLang="en-US" kern="0" dirty="0"/>
                <a:t>m = mass in grams</a:t>
              </a:r>
            </a:p>
            <a:p>
              <a:pPr marL="0" indent="0" eaLnBrk="1" hangingPunct="1">
                <a:lnSpc>
                  <a:spcPct val="90000"/>
                </a:lnSpc>
                <a:buFontTx/>
                <a:buNone/>
              </a:pPr>
              <a:r>
                <a:rPr lang="el-GR" altLang="en-US" kern="0" dirty="0"/>
                <a:t>Δ</a:t>
              </a:r>
              <a:r>
                <a:rPr lang="en-US" altLang="en-US" kern="0" dirty="0"/>
                <a:t>t = temperature change</a:t>
              </a:r>
            </a:p>
            <a:p>
              <a:pPr marL="0" indent="0" eaLnBrk="1" hangingPunct="1">
                <a:lnSpc>
                  <a:spcPct val="90000"/>
                </a:lnSpc>
                <a:buFontTx/>
                <a:buNone/>
              </a:pPr>
              <a:endParaRPr lang="en-US" altLang="en-US" sz="1600" kern="0" dirty="0"/>
            </a:p>
          </p:txBody>
        </p:sp>
        <p:graphicFrame>
          <p:nvGraphicFramePr>
            <p:cNvPr id="5" name="Object 1"/>
            <p:cNvGraphicFramePr>
              <a:graphicFrameLocks noChangeAspect="1"/>
            </p:cNvGraphicFramePr>
            <p:nvPr>
              <p:extLst>
                <p:ext uri="{D42A27DB-BD31-4B8C-83A1-F6EECF244321}">
                  <p14:modId xmlns:p14="http://schemas.microsoft.com/office/powerpoint/2010/main" val="2814130655"/>
                </p:ext>
              </p:extLst>
            </p:nvPr>
          </p:nvGraphicFramePr>
          <p:xfrm>
            <a:off x="4267200" y="2965497"/>
            <a:ext cx="2133600" cy="474663"/>
          </p:xfrm>
          <a:graphic>
            <a:graphicData uri="http://schemas.openxmlformats.org/presentationml/2006/ole">
              <mc:AlternateContent xmlns:mc="http://schemas.openxmlformats.org/markup-compatibility/2006">
                <mc:Choice xmlns:v="urn:schemas-microsoft-com:vml" Requires="v">
                  <p:oleObj name="Equation" r:id="rId2" imgW="914400" imgH="203200" progId="Equation.DSMT4">
                    <p:embed/>
                  </p:oleObj>
                </mc:Choice>
                <mc:Fallback>
                  <p:oleObj name="Equation" r:id="rId2" imgW="914400" imgH="2032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965497"/>
                          <a:ext cx="21336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7334461" y="2877671"/>
              <a:ext cx="1997663" cy="523220"/>
            </a:xfrm>
            <a:prstGeom prst="rect">
              <a:avLst/>
            </a:prstGeom>
          </p:spPr>
          <p:txBody>
            <a:bodyPr wrap="none">
              <a:spAutoFit/>
            </a:bodyPr>
            <a:lstStyle/>
            <a:p>
              <a:pPr marL="0" marR="0" lvl="0" indent="0" algn="l" defTabSz="914400" rtl="0" eaLnBrk="0" fontAlgn="base" latinLnBrk="0" hangingPunct="0">
                <a:lnSpc>
                  <a:spcPct val="100000"/>
                </a:lnSpc>
                <a:spcBef>
                  <a:spcPct val="20000"/>
                </a:spcBef>
                <a:spcAft>
                  <a:spcPct val="0"/>
                </a:spcAft>
                <a:buClr>
                  <a:srgbClr val="194E9D"/>
                </a:buClr>
                <a:buSzPct val="85000"/>
                <a:buFontTx/>
                <a:buNone/>
                <a:tabLst/>
                <a:defRPr/>
              </a:pPr>
              <a:r>
                <a:rPr kumimoji="0" lang="en-US" altLang="en-US" sz="2800" b="0" i="0" u="none" strike="noStrike" kern="0" cap="none" spc="0" normalizeH="0" baseline="0" noProof="0" dirty="0">
                  <a:ln>
                    <a:noFill/>
                  </a:ln>
                  <a:solidFill>
                    <a:srgbClr val="000000"/>
                  </a:solidFill>
                  <a:effectLst/>
                  <a:uLnTx/>
                  <a:uFillTx/>
                </a:rPr>
                <a:t> </a:t>
              </a:r>
              <a:r>
                <a:rPr kumimoji="0" lang="en-US" altLang="en-US" sz="2800" b="0" i="1" u="none" strike="noStrike" kern="0" cap="none" spc="0" normalizeH="0" baseline="0" noProof="0" dirty="0">
                  <a:ln>
                    <a:noFill/>
                  </a:ln>
                  <a:solidFill>
                    <a:srgbClr val="000000"/>
                  </a:solidFill>
                  <a:effectLst/>
                  <a:uLnTx/>
                  <a:uFillTx/>
                </a:rPr>
                <a:t>q</a:t>
              </a:r>
              <a:r>
                <a:rPr kumimoji="0" lang="en-US" altLang="en-US" sz="2800" b="0" i="0" u="none" strike="noStrike" kern="0" cap="none" spc="0" normalizeH="0" baseline="0" noProof="0" dirty="0">
                  <a:ln>
                    <a:noFill/>
                  </a:ln>
                  <a:solidFill>
                    <a:srgbClr val="000000"/>
                  </a:solidFill>
                  <a:effectLst/>
                  <a:uLnTx/>
                  <a:uFillTx/>
                </a:rPr>
                <a:t> = </a:t>
              </a:r>
              <a:r>
                <a:rPr kumimoji="0" lang="en-US" altLang="en-US" sz="2800" b="0" i="1" u="none" strike="noStrike" kern="0" cap="none" spc="0" normalizeH="0" baseline="0" noProof="0" dirty="0">
                  <a:ln>
                    <a:noFill/>
                  </a:ln>
                  <a:solidFill>
                    <a:srgbClr val="000000"/>
                  </a:solidFill>
                  <a:effectLst/>
                  <a:uLnTx/>
                  <a:uFillTx/>
                </a:rPr>
                <a:t>m</a:t>
              </a:r>
              <a:r>
                <a:rPr kumimoji="0" lang="en-US" altLang="en-US" sz="2800" b="0" i="0" u="none" strike="noStrike" kern="0" cap="none" spc="0" normalizeH="0" baseline="0" noProof="0" dirty="0">
                  <a:ln>
                    <a:noFill/>
                  </a:ln>
                  <a:solidFill>
                    <a:srgbClr val="000000"/>
                  </a:solidFill>
                  <a:effectLst/>
                  <a:uLnTx/>
                  <a:uFillTx/>
                </a:rPr>
                <a:t> </a:t>
              </a:r>
              <a:r>
                <a:rPr kumimoji="0" lang="en-US" altLang="en-US" sz="2800" b="0" i="1" u="none" strike="noStrike" kern="0" cap="none" spc="0" normalizeH="0" baseline="0" noProof="0" dirty="0">
                  <a:ln>
                    <a:noFill/>
                  </a:ln>
                  <a:solidFill>
                    <a:srgbClr val="000000"/>
                  </a:solidFill>
                  <a:effectLst/>
                  <a:uLnTx/>
                  <a:uFillTx/>
                </a:rPr>
                <a:t>c</a:t>
              </a:r>
              <a:r>
                <a:rPr kumimoji="0" lang="en-US" altLang="en-US" sz="2800" b="0" i="0" u="none" strike="noStrike" kern="0" cap="none" spc="0" normalizeH="0" baseline="-25000" noProof="0" dirty="0">
                  <a:ln>
                    <a:noFill/>
                  </a:ln>
                  <a:solidFill>
                    <a:srgbClr val="000000"/>
                  </a:solidFill>
                  <a:effectLst/>
                  <a:uLnTx/>
                  <a:uFillTx/>
                </a:rPr>
                <a:t> </a:t>
              </a:r>
              <a:r>
                <a:rPr kumimoji="0" lang="el-GR" altLang="en-US" sz="2800" b="0" i="0" u="none" strike="noStrike" kern="0" cap="none" spc="0" normalizeH="0" baseline="0" noProof="0" dirty="0">
                  <a:ln>
                    <a:noFill/>
                  </a:ln>
                  <a:solidFill>
                    <a:srgbClr val="000000"/>
                  </a:solidFill>
                  <a:effectLst/>
                  <a:uLnTx/>
                  <a:uFillTx/>
                </a:rPr>
                <a:t>Δ</a:t>
              </a:r>
              <a:r>
                <a:rPr kumimoji="0" lang="en-US" altLang="en-US" sz="2800" b="0" i="1" u="none" strike="noStrike" kern="0" cap="none" spc="0" normalizeH="0" baseline="0" noProof="0" dirty="0">
                  <a:ln>
                    <a:noFill/>
                  </a:ln>
                  <a:solidFill>
                    <a:srgbClr val="000000"/>
                  </a:solidFill>
                  <a:effectLst/>
                  <a:uLnTx/>
                  <a:uFillTx/>
                </a:rPr>
                <a:t>T</a:t>
              </a:r>
            </a:p>
          </p:txBody>
        </p:sp>
        <p:sp>
          <p:nvSpPr>
            <p:cNvPr id="7" name="Rectangle 6"/>
            <p:cNvSpPr/>
            <p:nvPr/>
          </p:nvSpPr>
          <p:spPr>
            <a:xfrm>
              <a:off x="6623006" y="2816116"/>
              <a:ext cx="595035" cy="584775"/>
            </a:xfrm>
            <a:prstGeom prst="rect">
              <a:avLst/>
            </a:prstGeom>
          </p:spPr>
          <p:txBody>
            <a:bodyPr wrap="none">
              <a:spAutoFit/>
            </a:bodyPr>
            <a:lstStyle/>
            <a:p>
              <a:r>
                <a:rPr lang="en-US" altLang="en-US" sz="3200" b="1" u="sng" kern="0" dirty="0"/>
                <a:t>or</a:t>
              </a:r>
              <a:endParaRPr lang="he-IL" sz="3200" b="1" u="sng" dirty="0"/>
            </a:p>
          </p:txBody>
        </p:sp>
      </p:grpSp>
    </p:spTree>
    <p:extLst>
      <p:ext uri="{BB962C8B-B14F-4D97-AF65-F5344CB8AC3E}">
        <p14:creationId xmlns:p14="http://schemas.microsoft.com/office/powerpoint/2010/main" val="1640832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solidFill>
                  <a:srgbClr val="000000"/>
                </a:solidFill>
              </a:rPr>
              <a:t>תרמודינמקה 1</a:t>
            </a:r>
          </a:p>
        </p:txBody>
      </p:sp>
      <p:sp>
        <p:nvSpPr>
          <p:cNvPr id="3" name="Slide Number Placeholder 2"/>
          <p:cNvSpPr>
            <a:spLocks noGrp="1"/>
          </p:cNvSpPr>
          <p:nvPr>
            <p:ph type="sldNum" sz="quarter" idx="12"/>
          </p:nvPr>
        </p:nvSpPr>
        <p:spPr/>
        <p:txBody>
          <a:bodyPr/>
          <a:lstStyle/>
          <a:p>
            <a:fld id="{16B33EC3-E221-46CC-B30D-40EEDFEA5ACF}" type="slidenum">
              <a:rPr lang="he-IL" smtClean="0">
                <a:solidFill>
                  <a:srgbClr val="000000"/>
                </a:solidFill>
              </a:rPr>
              <a:pPr/>
              <a:t>32</a:t>
            </a:fld>
            <a:endParaRPr lang="he-IL">
              <a:solidFill>
                <a:srgbClr val="000000"/>
              </a:solidFill>
            </a:endParaRPr>
          </a:p>
        </p:txBody>
      </p:sp>
      <p:sp>
        <p:nvSpPr>
          <p:cNvPr id="4" name="Rectangle 2"/>
          <p:cNvSpPr txBox="1">
            <a:spLocks noChangeArrowheads="1"/>
          </p:cNvSpPr>
          <p:nvPr/>
        </p:nvSpPr>
        <p:spPr bwMode="auto">
          <a:xfrm>
            <a:off x="1426464" y="451104"/>
            <a:ext cx="8382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a:solidFill>
                  <a:srgbClr val="000000"/>
                </a:solidFill>
                <a:latin typeface="Arial"/>
                <a:ea typeface="+mj-ea"/>
                <a:cs typeface="Arial"/>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000000"/>
                </a:solidFill>
                <a:effectLst/>
                <a:uLnTx/>
                <a:uFillTx/>
                <a:latin typeface="Arial"/>
                <a:ea typeface="+mj-ea"/>
                <a:cs typeface="Arial"/>
              </a:rPr>
              <a:t>Specific Heat Capacity (</a:t>
            </a:r>
            <a:r>
              <a:rPr kumimoji="0" lang="en-US" sz="3600" b="0" i="1" u="none" strike="noStrike" kern="0" cap="none" spc="0" normalizeH="0" baseline="0" noProof="0" dirty="0">
                <a:ln>
                  <a:noFill/>
                </a:ln>
                <a:solidFill>
                  <a:srgbClr val="000000"/>
                </a:solidFill>
                <a:effectLst/>
                <a:uLnTx/>
                <a:uFillTx/>
                <a:latin typeface="Arial"/>
                <a:ea typeface="+mj-ea"/>
                <a:cs typeface="Arial"/>
              </a:rPr>
              <a:t>C</a:t>
            </a:r>
            <a:r>
              <a:rPr kumimoji="0" lang="en-US" sz="3600" b="0" i="0" u="none" strike="noStrike" kern="0" cap="none" spc="0" normalizeH="0" baseline="0" noProof="0" dirty="0">
                <a:ln>
                  <a:noFill/>
                </a:ln>
                <a:solidFill>
                  <a:srgbClr val="000000"/>
                </a:solidFill>
                <a:effectLst/>
                <a:uLnTx/>
                <a:uFillTx/>
                <a:latin typeface="Arial"/>
                <a:ea typeface="+mj-ea"/>
                <a:cs typeface="Arial"/>
              </a:rPr>
              <a:t>) of Some Common Materials</a:t>
            </a:r>
          </a:p>
        </p:txBody>
      </p:sp>
      <p:pic>
        <p:nvPicPr>
          <p:cNvPr id="5" name="Picture 4" descr="05p0185_f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264" y="2352154"/>
            <a:ext cx="8534400" cy="2969972"/>
          </a:xfrm>
          <a:prstGeom prst="rect">
            <a:avLst/>
          </a:prstGeom>
        </p:spPr>
      </p:pic>
      <p:sp>
        <p:nvSpPr>
          <p:cNvPr id="8" name="מלבן 7">
            <a:extLst>
              <a:ext uri="{FF2B5EF4-FFF2-40B4-BE49-F238E27FC236}">
                <a16:creationId xmlns:a16="http://schemas.microsoft.com/office/drawing/2014/main" id="{23E208D5-3E7D-5076-684C-E7DC99C44D38}"/>
              </a:ext>
            </a:extLst>
          </p:cNvPr>
          <p:cNvSpPr/>
          <p:nvPr/>
        </p:nvSpPr>
        <p:spPr bwMode="auto">
          <a:xfrm>
            <a:off x="6096000" y="2991775"/>
            <a:ext cx="1006136" cy="2330351"/>
          </a:xfrm>
          <a:prstGeom prst="rect">
            <a:avLst/>
          </a:prstGeom>
          <a:noFill/>
          <a:ln w="9525" cap="flat" cmpd="sng" algn="ctr">
            <a:solidFill>
              <a:schemeClr val="accent5">
                <a:lumMod val="1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lumMod val="50000"/>
                </a:schemeClr>
              </a:solidFill>
              <a:effectLst/>
              <a:latin typeface="Tahoma" pitchFamily="34" charset="0"/>
            </a:endParaRPr>
          </a:p>
        </p:txBody>
      </p:sp>
    </p:spTree>
    <p:extLst>
      <p:ext uri="{BB962C8B-B14F-4D97-AF65-F5344CB8AC3E}">
        <p14:creationId xmlns:p14="http://schemas.microsoft.com/office/powerpoint/2010/main" val="13590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347200" y="6553220"/>
            <a:ext cx="2844800" cy="244475"/>
          </a:xfrm>
          <a:prstGeom prst="rect">
            <a:avLst/>
          </a:prstGeom>
        </p:spPr>
        <p:txBody>
          <a:bodyPr/>
          <a:lstStyle/>
          <a:p>
            <a:fld id="{16B33EC3-E221-46CC-B30D-40EEDFEA5ACF}" type="slidenum">
              <a:rPr lang="he-IL" smtClean="0">
                <a:solidFill>
                  <a:srgbClr val="000000"/>
                </a:solidFill>
              </a:rPr>
              <a:pPr/>
              <a:t>33</a:t>
            </a:fld>
            <a:endParaRPr lang="he-IL">
              <a:solidFill>
                <a:srgbClr val="000000"/>
              </a:solidFill>
            </a:endParaRPr>
          </a:p>
        </p:txBody>
      </p:sp>
      <p:sp>
        <p:nvSpPr>
          <p:cNvPr id="2" name="Footer Placeholder 1"/>
          <p:cNvSpPr>
            <a:spLocks noGrp="1"/>
          </p:cNvSpPr>
          <p:nvPr>
            <p:ph type="ftr" sz="quarter" idx="4294967295"/>
          </p:nvPr>
        </p:nvSpPr>
        <p:spPr>
          <a:xfrm>
            <a:off x="0" y="6477000"/>
            <a:ext cx="10668000" cy="228600"/>
          </a:xfrm>
          <a:prstGeom prst="rect">
            <a:avLst/>
          </a:prstGeom>
        </p:spPr>
        <p:txBody>
          <a:bodyPr/>
          <a:lstStyle/>
          <a:p>
            <a:r>
              <a:rPr lang="he-IL">
                <a:solidFill>
                  <a:srgbClr val="000000"/>
                </a:solidFill>
              </a:rPr>
              <a:t>תרמודינמקה 1</a:t>
            </a:r>
          </a:p>
        </p:txBody>
      </p:sp>
      <p:sp>
        <p:nvSpPr>
          <p:cNvPr id="4" name="Rectangle 2"/>
          <p:cNvSpPr txBox="1">
            <a:spLocks noChangeArrowheads="1"/>
          </p:cNvSpPr>
          <p:nvPr/>
        </p:nvSpPr>
        <p:spPr bwMode="auto">
          <a:xfrm>
            <a:off x="1041084" y="176784"/>
            <a:ext cx="88344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lvl1pPr algn="l" rtl="0" eaLnBrk="0" fontAlgn="base" hangingPunct="0">
              <a:spcBef>
                <a:spcPct val="0"/>
              </a:spcBef>
              <a:spcAft>
                <a:spcPct val="0"/>
              </a:spcAft>
              <a:defRPr sz="3600" b="0">
                <a:solidFill>
                  <a:schemeClr val="bg1"/>
                </a:solidFill>
                <a:latin typeface="Cambria" pitchFamily="18" charset="0"/>
                <a:ea typeface="+mj-ea"/>
                <a:cs typeface="+mj-cs"/>
              </a:defRPr>
            </a:lvl1pPr>
            <a:lvl2pPr algn="l" rtl="0" eaLnBrk="0" fontAlgn="base" hangingPunct="0">
              <a:spcBef>
                <a:spcPct val="0"/>
              </a:spcBef>
              <a:spcAft>
                <a:spcPct val="0"/>
              </a:spcAft>
              <a:defRPr sz="4400" b="1">
                <a:solidFill>
                  <a:schemeClr val="bg1"/>
                </a:solidFill>
                <a:latin typeface="Helvetica" pitchFamily="28" charset="0"/>
              </a:defRPr>
            </a:lvl2pPr>
            <a:lvl3pPr algn="l" rtl="0" eaLnBrk="0" fontAlgn="base" hangingPunct="0">
              <a:spcBef>
                <a:spcPct val="0"/>
              </a:spcBef>
              <a:spcAft>
                <a:spcPct val="0"/>
              </a:spcAft>
              <a:defRPr sz="4400" b="1">
                <a:solidFill>
                  <a:schemeClr val="bg1"/>
                </a:solidFill>
                <a:latin typeface="Helvetica" pitchFamily="28" charset="0"/>
              </a:defRPr>
            </a:lvl3pPr>
            <a:lvl4pPr algn="l" rtl="0" eaLnBrk="0" fontAlgn="base" hangingPunct="0">
              <a:spcBef>
                <a:spcPct val="0"/>
              </a:spcBef>
              <a:spcAft>
                <a:spcPct val="0"/>
              </a:spcAft>
              <a:defRPr sz="4400" b="1">
                <a:solidFill>
                  <a:schemeClr val="bg1"/>
                </a:solidFill>
                <a:latin typeface="Helvetica" pitchFamily="28" charset="0"/>
              </a:defRPr>
            </a:lvl4pPr>
            <a:lvl5pPr algn="l" rtl="0" eaLnBrk="0" fontAlgn="base" hangingPunct="0">
              <a:spcBef>
                <a:spcPct val="0"/>
              </a:spcBef>
              <a:spcAft>
                <a:spcPct val="0"/>
              </a:spcAft>
              <a:defRPr sz="4400" b="1">
                <a:solidFill>
                  <a:schemeClr val="bg1"/>
                </a:solidFill>
                <a:latin typeface="Helvetica" pitchFamily="28" charset="0"/>
              </a:defRPr>
            </a:lvl5pPr>
            <a:lvl6pPr marL="457200" algn="l" rtl="0" eaLnBrk="0" fontAlgn="base" hangingPunct="0">
              <a:spcBef>
                <a:spcPct val="0"/>
              </a:spcBef>
              <a:spcAft>
                <a:spcPct val="0"/>
              </a:spcAft>
              <a:defRPr sz="4400" b="1">
                <a:solidFill>
                  <a:schemeClr val="bg1"/>
                </a:solidFill>
                <a:latin typeface="Helvetica" pitchFamily="28" charset="0"/>
              </a:defRPr>
            </a:lvl6pPr>
            <a:lvl7pPr marL="914400" algn="l" rtl="0" eaLnBrk="0" fontAlgn="base" hangingPunct="0">
              <a:spcBef>
                <a:spcPct val="0"/>
              </a:spcBef>
              <a:spcAft>
                <a:spcPct val="0"/>
              </a:spcAft>
              <a:defRPr sz="4400" b="1">
                <a:solidFill>
                  <a:schemeClr val="bg1"/>
                </a:solidFill>
                <a:latin typeface="Helvetica" pitchFamily="28" charset="0"/>
              </a:defRPr>
            </a:lvl7pPr>
            <a:lvl8pPr marL="1371600" algn="l" rtl="0" eaLnBrk="0" fontAlgn="base" hangingPunct="0">
              <a:spcBef>
                <a:spcPct val="0"/>
              </a:spcBef>
              <a:spcAft>
                <a:spcPct val="0"/>
              </a:spcAft>
              <a:defRPr sz="4400" b="1">
                <a:solidFill>
                  <a:schemeClr val="bg1"/>
                </a:solidFill>
                <a:latin typeface="Helvetica" pitchFamily="28" charset="0"/>
              </a:defRPr>
            </a:lvl8pPr>
            <a:lvl9pPr marL="1828800" algn="l" rtl="0" eaLnBrk="0" fontAlgn="base" hangingPunct="0">
              <a:spcBef>
                <a:spcPct val="0"/>
              </a:spcBef>
              <a:spcAft>
                <a:spcPct val="0"/>
              </a:spcAft>
              <a:defRPr sz="4400" b="1">
                <a:solidFill>
                  <a:schemeClr val="bg1"/>
                </a:solidFill>
                <a:latin typeface="Helvetica" pitchFamily="2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a:ln>
                  <a:noFill/>
                </a:ln>
                <a:solidFill>
                  <a:srgbClr val="FFFFFF"/>
                </a:solidFill>
                <a:effectLst/>
                <a:uLnTx/>
                <a:uFillTx/>
                <a:latin typeface="Cambria" pitchFamily="18" charset="0"/>
                <a:ea typeface="+mj-ea"/>
                <a:cs typeface="+mj-cs"/>
              </a:rPr>
              <a:t>Heat Capacity</a:t>
            </a:r>
            <a:endParaRPr kumimoji="0" lang="en-US" altLang="en-US" sz="3600" b="0" i="0" u="none" strike="noStrike" kern="0" cap="none" spc="0" normalizeH="0" baseline="0" noProof="0" dirty="0">
              <a:ln>
                <a:noFill/>
              </a:ln>
              <a:solidFill>
                <a:srgbClr val="FFFFFF"/>
              </a:solidFill>
              <a:effectLst/>
              <a:uLnTx/>
              <a:uFillTx/>
              <a:latin typeface="Cambria" pitchFamily="18" charset="0"/>
              <a:ea typeface="+mj-ea"/>
              <a:cs typeface="+mj-cs"/>
            </a:endParaRPr>
          </a:p>
        </p:txBody>
      </p:sp>
      <p:sp>
        <p:nvSpPr>
          <p:cNvPr id="5" name="Rectangle 3"/>
          <p:cNvSpPr txBox="1">
            <a:spLocks noChangeArrowheads="1"/>
          </p:cNvSpPr>
          <p:nvPr/>
        </p:nvSpPr>
        <p:spPr bwMode="auto">
          <a:xfrm>
            <a:off x="1038735" y="1033259"/>
            <a:ext cx="8723312"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28600" indent="-228600" algn="l" rtl="0" eaLnBrk="0" fontAlgn="base" hangingPunct="0">
              <a:spcBef>
                <a:spcPct val="20000"/>
              </a:spcBef>
              <a:spcAft>
                <a:spcPct val="0"/>
              </a:spcAft>
              <a:buClr>
                <a:srgbClr val="194E9D"/>
              </a:buClr>
              <a:buSzPct val="85000"/>
              <a:buFont typeface="Arial" charset="0"/>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194E9D"/>
              </a:buClr>
              <a:buSzPct val="100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4pPr>
            <a:lvl5pPr marL="20574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5pPr>
            <a:lvl6pPr marL="25146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6pPr>
            <a:lvl7pPr marL="29718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7pPr>
            <a:lvl8pPr marL="34290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8pPr>
            <a:lvl9pPr marL="3886200" indent="-228600" algn="l" rtl="0" eaLnBrk="0" fontAlgn="base" hangingPunct="0">
              <a:spcBef>
                <a:spcPct val="20000"/>
              </a:spcBef>
              <a:spcAft>
                <a:spcPct val="0"/>
              </a:spcAft>
              <a:buClr>
                <a:srgbClr val="194E9D"/>
              </a:buClr>
              <a:buFont typeface="Arial" charset="0"/>
              <a:buChar char="•"/>
              <a:defRPr sz="2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194E9D"/>
              </a:buClr>
              <a:buSzPct val="85000"/>
              <a:buFont typeface="Arial" charset="0"/>
              <a:buNone/>
              <a:tabLst/>
              <a:defRPr/>
            </a:pPr>
            <a:r>
              <a:rPr kumimoji="0" lang="en-US" altLang="en-US" sz="2800" b="0" i="0" u="none" strike="noStrike" kern="0" cap="none" spc="0" normalizeH="0" baseline="0" noProof="0">
                <a:ln>
                  <a:noFill/>
                </a:ln>
                <a:solidFill>
                  <a:srgbClr val="000000"/>
                </a:solidFill>
                <a:effectLst/>
                <a:uLnTx/>
                <a:uFillTx/>
                <a:latin typeface="Arial"/>
                <a:ea typeface="+mn-ea"/>
                <a:cs typeface="+mn-cs"/>
              </a:rPr>
              <a:t>How much energy will be used to heat 500.0 g of iron from 22°C to 55°C?     </a:t>
            </a:r>
            <a:r>
              <a:rPr kumimoji="0" lang="en-US" altLang="en-US" sz="2800" b="0" i="1" u="none" strike="noStrike" kern="0" cap="none" spc="0" normalizeH="0" baseline="0" noProof="0">
                <a:ln>
                  <a:noFill/>
                </a:ln>
                <a:solidFill>
                  <a:srgbClr val="000000"/>
                </a:solidFill>
                <a:effectLst/>
                <a:uLnTx/>
                <a:uFillTx/>
                <a:latin typeface="Arial"/>
                <a:ea typeface="+mn-ea"/>
                <a:cs typeface="+mn-cs"/>
              </a:rPr>
              <a:t>c</a:t>
            </a:r>
            <a:r>
              <a:rPr kumimoji="0" lang="en-US" altLang="en-US" sz="2800" b="0" i="0" u="none" strike="noStrike" kern="0" cap="none" spc="0" normalizeH="0" baseline="-25000" noProof="0">
                <a:ln>
                  <a:noFill/>
                </a:ln>
                <a:solidFill>
                  <a:srgbClr val="000000"/>
                </a:solidFill>
                <a:effectLst/>
                <a:uLnTx/>
                <a:uFillTx/>
                <a:latin typeface="Arial"/>
                <a:ea typeface="+mn-ea"/>
                <a:cs typeface="+mn-cs"/>
              </a:rPr>
              <a:t>Fe</a:t>
            </a:r>
            <a:r>
              <a:rPr kumimoji="0" lang="en-US" altLang="en-US" sz="2800" b="0" i="0" u="none" strike="noStrike" kern="0" cap="none" spc="0" normalizeH="0" baseline="0" noProof="0">
                <a:ln>
                  <a:noFill/>
                </a:ln>
                <a:solidFill>
                  <a:srgbClr val="000000"/>
                </a:solidFill>
                <a:effectLst/>
                <a:uLnTx/>
                <a:uFillTx/>
                <a:latin typeface="Arial"/>
                <a:ea typeface="+mn-ea"/>
                <a:cs typeface="+mn-cs"/>
              </a:rPr>
              <a:t> = 0.451 J g</a:t>
            </a:r>
            <a:r>
              <a:rPr kumimoji="0" lang="en-US" altLang="en-US" sz="2800" b="0" i="0" u="none" strike="noStrike" kern="0" cap="none" spc="0" normalizeH="0" baseline="30000" noProof="0">
                <a:ln>
                  <a:noFill/>
                </a:ln>
                <a:solidFill>
                  <a:srgbClr val="000000"/>
                </a:solidFill>
                <a:effectLst/>
                <a:uLnTx/>
                <a:uFillTx/>
                <a:latin typeface="Arial"/>
                <a:ea typeface="+mn-ea"/>
                <a:cs typeface="+mn-cs"/>
              </a:rPr>
              <a:t>-1</a:t>
            </a:r>
            <a:r>
              <a:rPr kumimoji="0" lang="en-US" altLang="en-US" sz="2800" b="0" i="0" u="none" strike="noStrike" kern="0" cap="none" spc="0" normalizeH="0" baseline="0" noProof="0">
                <a:ln>
                  <a:noFill/>
                </a:ln>
                <a:solidFill>
                  <a:srgbClr val="000000"/>
                </a:solidFill>
                <a:effectLst/>
                <a:uLnTx/>
                <a:uFillTx/>
                <a:latin typeface="Arial"/>
                <a:ea typeface="+mn-ea"/>
                <a:cs typeface="+mn-cs"/>
              </a:rPr>
              <a:t> °C</a:t>
            </a:r>
            <a:r>
              <a:rPr kumimoji="0" lang="en-US" altLang="en-US" sz="2800" b="0" i="0" u="none" strike="noStrike" kern="0" cap="none" spc="0" normalizeH="0" baseline="30000" noProof="0">
                <a:ln>
                  <a:noFill/>
                </a:ln>
                <a:solidFill>
                  <a:srgbClr val="000000"/>
                </a:solidFill>
                <a:effectLst/>
                <a:uLnTx/>
                <a:uFillTx/>
                <a:latin typeface="Arial"/>
                <a:ea typeface="+mn-ea"/>
                <a:cs typeface="+mn-cs"/>
              </a:rPr>
              <a:t>-1</a:t>
            </a:r>
            <a:r>
              <a:rPr kumimoji="0" lang="en-US" altLang="en-US" sz="2800" b="0" i="0" u="none" strike="noStrike" kern="0" cap="none" spc="0" normalizeH="0" baseline="0" noProof="0">
                <a:ln>
                  <a:noFill/>
                </a:ln>
                <a:solidFill>
                  <a:srgbClr val="000000"/>
                </a:solidFill>
                <a:effectLst/>
                <a:uLnTx/>
                <a:uFillTx/>
                <a:latin typeface="Arial"/>
                <a:ea typeface="+mn-ea"/>
                <a:cs typeface="+mn-cs"/>
              </a:rPr>
              <a:t>. 	</a:t>
            </a:r>
            <a:endParaRPr kumimoji="0" lang="en-US" altLang="en-US" sz="28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Text Box 4"/>
          <p:cNvSpPr txBox="1">
            <a:spLocks noChangeArrowheads="1"/>
          </p:cNvSpPr>
          <p:nvPr/>
        </p:nvSpPr>
        <p:spPr bwMode="auto">
          <a:xfrm>
            <a:off x="1175472" y="2761237"/>
            <a:ext cx="8449865" cy="19666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25000"/>
              </a:lnSpc>
              <a:spcBef>
                <a:spcPct val="3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rPr>
              <a:t>Heat required = </a:t>
            </a:r>
            <a:r>
              <a:rPr kumimoji="0" lang="en-US" altLang="en-US" sz="2800" b="0" i="1" u="none" strike="noStrike" kern="0" cap="none" spc="0" normalizeH="0" baseline="0" noProof="0" dirty="0">
                <a:ln>
                  <a:noFill/>
                </a:ln>
                <a:solidFill>
                  <a:srgbClr val="000000"/>
                </a:solidFill>
                <a:effectLst/>
                <a:uLnTx/>
                <a:uFillTx/>
              </a:rPr>
              <a:t>q</a:t>
            </a:r>
            <a:r>
              <a:rPr kumimoji="0" lang="en-US" altLang="en-US" sz="2800" b="0" i="0" u="none" strike="noStrike" kern="0" cap="none" spc="0" normalizeH="0" baseline="0" noProof="0" dirty="0">
                <a:ln>
                  <a:noFill/>
                </a:ln>
                <a:solidFill>
                  <a:srgbClr val="000000"/>
                </a:solidFill>
                <a:effectLst/>
                <a:uLnTx/>
                <a:uFillTx/>
              </a:rPr>
              <a:t> = </a:t>
            </a:r>
            <a:r>
              <a:rPr kumimoji="0" lang="en-US" altLang="en-US" sz="2800" b="0" i="1" u="none" strike="noStrike" kern="0" cap="none" spc="0" normalizeH="0" baseline="0" noProof="0" dirty="0">
                <a:ln>
                  <a:noFill/>
                </a:ln>
                <a:solidFill>
                  <a:srgbClr val="000000"/>
                </a:solidFill>
                <a:effectLst/>
                <a:uLnTx/>
                <a:uFillTx/>
              </a:rPr>
              <a:t>m</a:t>
            </a:r>
            <a:r>
              <a:rPr kumimoji="0" lang="en-US" altLang="en-US" sz="2800" b="0" i="0" u="none" strike="noStrike" kern="0" cap="none" spc="0" normalizeH="0" baseline="0" noProof="0" dirty="0">
                <a:ln>
                  <a:noFill/>
                </a:ln>
                <a:solidFill>
                  <a:srgbClr val="000000"/>
                </a:solidFill>
                <a:effectLst/>
                <a:uLnTx/>
                <a:uFillTx/>
              </a:rPr>
              <a:t> </a:t>
            </a:r>
            <a:r>
              <a:rPr kumimoji="0" lang="en-US" altLang="en-US" sz="2800" b="0" i="1" u="none" strike="noStrike" kern="0" cap="none" spc="0" normalizeH="0" baseline="0" noProof="0" dirty="0">
                <a:ln>
                  <a:noFill/>
                </a:ln>
                <a:solidFill>
                  <a:srgbClr val="000000"/>
                </a:solidFill>
                <a:effectLst/>
                <a:uLnTx/>
                <a:uFillTx/>
              </a:rPr>
              <a:t>c</a:t>
            </a:r>
            <a:r>
              <a:rPr kumimoji="0" lang="en-US" altLang="en-US" sz="2800" b="0" i="0" u="none" strike="noStrike" kern="0" cap="none" spc="0" normalizeH="0" baseline="0" noProof="0" dirty="0">
                <a:ln>
                  <a:noFill/>
                </a:ln>
                <a:solidFill>
                  <a:srgbClr val="000000"/>
                </a:solidFill>
                <a:effectLst/>
                <a:uLnTx/>
                <a:uFillTx/>
              </a:rPr>
              <a:t> </a:t>
            </a:r>
            <a:r>
              <a:rPr kumimoji="0" lang="el-GR" altLang="en-US" sz="2800" b="0" i="0" u="none" strike="noStrike" kern="0" cap="none" spc="0" normalizeH="0" baseline="0" noProof="0" dirty="0">
                <a:ln>
                  <a:noFill/>
                </a:ln>
                <a:solidFill>
                  <a:srgbClr val="000000"/>
                </a:solidFill>
                <a:effectLst/>
                <a:uLnTx/>
                <a:uFillTx/>
              </a:rPr>
              <a:t>Δ</a:t>
            </a:r>
            <a:r>
              <a:rPr kumimoji="0" lang="en-US" altLang="en-US" sz="2800" b="0" i="1" u="none" strike="noStrike" kern="0" cap="none" spc="0" normalizeH="0" baseline="0" noProof="0" dirty="0">
                <a:ln>
                  <a:noFill/>
                </a:ln>
                <a:solidFill>
                  <a:srgbClr val="000000"/>
                </a:solidFill>
                <a:effectLst/>
                <a:uLnTx/>
                <a:uFillTx/>
              </a:rPr>
              <a:t>T</a:t>
            </a:r>
            <a:endParaRPr kumimoji="0" lang="el-GR" altLang="en-US" sz="2800" b="0" i="1" u="none" strike="noStrike" kern="0" cap="none" spc="0" normalizeH="0" baseline="0" noProof="0" dirty="0">
              <a:ln>
                <a:noFill/>
              </a:ln>
              <a:solidFill>
                <a:srgbClr val="000000"/>
              </a:solidFill>
              <a:effectLst/>
              <a:uLnTx/>
              <a:uFillTx/>
            </a:endParaRPr>
          </a:p>
          <a:p>
            <a:pPr marL="0" marR="0" lvl="0" indent="0" algn="l" defTabSz="914400" rtl="0" eaLnBrk="0" fontAlgn="base" latinLnBrk="0" hangingPunct="0">
              <a:lnSpc>
                <a:spcPct val="125000"/>
              </a:lnSpc>
              <a:spcBef>
                <a:spcPct val="3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rPr>
              <a:t>	</a:t>
            </a:r>
            <a:r>
              <a:rPr kumimoji="0" lang="en-US" altLang="en-US" sz="2800" b="0" i="1" u="none" strike="noStrike" kern="0" cap="none" spc="0" normalizeH="0" baseline="0" noProof="0" dirty="0">
                <a:ln>
                  <a:noFill/>
                </a:ln>
                <a:solidFill>
                  <a:srgbClr val="000000"/>
                </a:solidFill>
                <a:effectLst/>
                <a:uLnTx/>
                <a:uFillTx/>
              </a:rPr>
              <a:t>q</a:t>
            </a:r>
            <a:r>
              <a:rPr kumimoji="0" lang="en-US" altLang="en-US" sz="2800" b="0" i="0" u="none" strike="noStrike" kern="0" cap="none" spc="0" normalizeH="0" baseline="0" noProof="0" dirty="0">
                <a:ln>
                  <a:noFill/>
                </a:ln>
                <a:solidFill>
                  <a:srgbClr val="000000"/>
                </a:solidFill>
                <a:effectLst/>
                <a:uLnTx/>
                <a:uFillTx/>
              </a:rPr>
              <a:t> = 500.0 g (0.451 J g</a:t>
            </a:r>
            <a:r>
              <a:rPr kumimoji="0" lang="en-US" altLang="en-US" sz="2800" b="0" i="0" u="none" strike="noStrike" kern="0" cap="none" spc="0" normalizeH="0" baseline="30000" noProof="0" dirty="0">
                <a:ln>
                  <a:noFill/>
                </a:ln>
                <a:solidFill>
                  <a:srgbClr val="000000"/>
                </a:solidFill>
                <a:effectLst/>
                <a:uLnTx/>
                <a:uFillTx/>
              </a:rPr>
              <a:t>-1</a:t>
            </a:r>
            <a:r>
              <a:rPr kumimoji="0" lang="en-US" altLang="en-US" sz="2800" b="0" i="0" u="none" strike="noStrike" kern="0" cap="none" spc="0" normalizeH="0" baseline="0" noProof="0" dirty="0">
                <a:ln>
                  <a:noFill/>
                </a:ln>
                <a:solidFill>
                  <a:srgbClr val="000000"/>
                </a:solidFill>
                <a:effectLst/>
                <a:uLnTx/>
                <a:uFillTx/>
              </a:rPr>
              <a:t> °C</a:t>
            </a:r>
            <a:r>
              <a:rPr kumimoji="0" lang="en-US" altLang="en-US" sz="2800" b="0" i="0" u="none" strike="noStrike" kern="0" cap="none" spc="0" normalizeH="0" baseline="30000" noProof="0" dirty="0">
                <a:ln>
                  <a:noFill/>
                </a:ln>
                <a:solidFill>
                  <a:srgbClr val="000000"/>
                </a:solidFill>
                <a:effectLst/>
                <a:uLnTx/>
                <a:uFillTx/>
              </a:rPr>
              <a:t>-1</a:t>
            </a:r>
            <a:r>
              <a:rPr kumimoji="0" lang="en-US" altLang="en-US" sz="2800" b="0" i="0" u="none" strike="noStrike" kern="0" cap="none" spc="0" normalizeH="0" baseline="0" noProof="0" dirty="0">
                <a:ln>
                  <a:noFill/>
                </a:ln>
                <a:solidFill>
                  <a:srgbClr val="000000"/>
                </a:solidFill>
                <a:effectLst/>
                <a:uLnTx/>
                <a:uFillTx/>
              </a:rPr>
              <a:t>)(55 − 22)°C</a:t>
            </a:r>
          </a:p>
          <a:p>
            <a:pPr marL="0" marR="0" lvl="0" indent="0" algn="l" defTabSz="914400" rtl="0" eaLnBrk="0" fontAlgn="base" latinLnBrk="0" hangingPunct="0">
              <a:lnSpc>
                <a:spcPct val="125000"/>
              </a:lnSpc>
              <a:spcBef>
                <a:spcPct val="3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rPr>
              <a:t>	</a:t>
            </a:r>
            <a:r>
              <a:rPr kumimoji="0" lang="en-US" altLang="en-US" sz="2800" b="0" i="1" u="none" strike="noStrike" kern="0" cap="none" spc="0" normalizeH="0" baseline="0" noProof="0" dirty="0">
                <a:ln>
                  <a:noFill/>
                </a:ln>
                <a:solidFill>
                  <a:srgbClr val="000000"/>
                </a:solidFill>
                <a:effectLst/>
                <a:uLnTx/>
                <a:uFillTx/>
              </a:rPr>
              <a:t>q</a:t>
            </a:r>
            <a:r>
              <a:rPr kumimoji="0" lang="en-US" altLang="en-US" sz="2800" b="0" i="0" u="none" strike="noStrike" kern="0" cap="none" spc="0" normalizeH="0" baseline="0" noProof="0" dirty="0">
                <a:ln>
                  <a:noFill/>
                </a:ln>
                <a:solidFill>
                  <a:srgbClr val="000000"/>
                </a:solidFill>
                <a:effectLst/>
                <a:uLnTx/>
                <a:uFillTx/>
              </a:rPr>
              <a:t> = 7442 J = +7.4 kJ</a:t>
            </a:r>
            <a:endParaRPr kumimoji="0" lang="en-US" altLang="en-US" sz="2400" b="0" i="0" u="none" strike="noStrike" kern="0" cap="none" spc="0" normalizeH="0" baseline="0" noProof="0" dirty="0">
              <a:ln>
                <a:noFill/>
              </a:ln>
              <a:solidFill>
                <a:srgbClr val="000000"/>
              </a:solidFill>
              <a:effectLst/>
              <a:uLnTx/>
              <a:uFillTx/>
            </a:endParaRPr>
          </a:p>
        </p:txBody>
      </p:sp>
      <p:sp>
        <p:nvSpPr>
          <p:cNvPr id="7" name="Text Box 5"/>
          <p:cNvSpPr txBox="1">
            <a:spLocks noChangeArrowheads="1"/>
          </p:cNvSpPr>
          <p:nvPr/>
        </p:nvSpPr>
        <p:spPr bwMode="auto">
          <a:xfrm>
            <a:off x="1429933" y="5680647"/>
            <a:ext cx="6470041"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rPr>
              <a:t>+ sign, </a:t>
            </a:r>
            <a:r>
              <a:rPr kumimoji="0" lang="en-US" altLang="en-US" sz="2800" b="0" i="1" u="none" strike="noStrike" kern="0" cap="none" spc="0" normalizeH="0" baseline="0" noProof="0" dirty="0">
                <a:ln>
                  <a:noFill/>
                </a:ln>
                <a:solidFill>
                  <a:srgbClr val="000000"/>
                </a:solidFill>
                <a:effectLst/>
                <a:uLnTx/>
                <a:uFillTx/>
              </a:rPr>
              <a:t>E</a:t>
            </a:r>
            <a:r>
              <a:rPr kumimoji="0" lang="en-US" altLang="en-US" sz="2800" b="0" i="0" u="none" strike="noStrike" kern="0" cap="none" spc="0" normalizeH="0" baseline="0" noProof="0" dirty="0">
                <a:ln>
                  <a:noFill/>
                </a:ln>
                <a:solidFill>
                  <a:srgbClr val="000000"/>
                </a:solidFill>
                <a:effectLst/>
                <a:uLnTx/>
                <a:uFillTx/>
              </a:rPr>
              <a:t> added to the system (the iron)</a:t>
            </a:r>
            <a:endParaRPr kumimoji="0" lang="en-US" altLang="en-US" sz="2400" b="0" i="0" u="none" strike="noStrike" kern="0" cap="none" spc="0" normalizeH="0" baseline="0" noProof="0" dirty="0">
              <a:ln>
                <a:noFill/>
              </a:ln>
              <a:solidFill>
                <a:srgbClr val="000000"/>
              </a:solidFill>
              <a:effectLst>
                <a:outerShdw blurRad="38100" dist="38100" dir="2700000" algn="tl">
                  <a:srgbClr val="FFFFFF"/>
                </a:outerShdw>
              </a:effectLst>
              <a:uLnTx/>
              <a:uFillTx/>
            </a:endParaRPr>
          </a:p>
        </p:txBody>
      </p:sp>
      <p:sp>
        <p:nvSpPr>
          <p:cNvPr id="8" name="Line 6"/>
          <p:cNvSpPr>
            <a:spLocks noChangeShapeType="1"/>
          </p:cNvSpPr>
          <p:nvPr/>
        </p:nvSpPr>
        <p:spPr bwMode="auto">
          <a:xfrm>
            <a:off x="1153951" y="2070194"/>
            <a:ext cx="8140700" cy="0"/>
          </a:xfrm>
          <a:prstGeom prst="line">
            <a:avLst/>
          </a:prstGeom>
          <a:noFill/>
          <a:ln w="25400">
            <a:solidFill>
              <a:srgbClr val="000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Rounded Rectangle 8"/>
          <p:cNvSpPr/>
          <p:nvPr/>
        </p:nvSpPr>
        <p:spPr bwMode="auto">
          <a:xfrm>
            <a:off x="4171826" y="4182469"/>
            <a:ext cx="1344175" cy="494692"/>
          </a:xfrm>
          <a:prstGeom prst="roundRect">
            <a:avLst/>
          </a:prstGeom>
          <a:noFill/>
          <a:ln w="22225" cap="flat" cmpd="sng" algn="ctr">
            <a:solidFill>
              <a:srgbClr val="194E9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F2B20"/>
              </a:solidFill>
              <a:effectLst/>
              <a:uLnTx/>
              <a:uFillTx/>
            </a:endParaRPr>
          </a:p>
        </p:txBody>
      </p:sp>
    </p:spTree>
    <p:extLst>
      <p:ext uri="{BB962C8B-B14F-4D97-AF65-F5344CB8AC3E}">
        <p14:creationId xmlns:p14="http://schemas.microsoft.com/office/powerpoint/2010/main" val="4111216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0" y="76200"/>
            <a:ext cx="9144000" cy="1143000"/>
          </a:xfrm>
        </p:spPr>
        <p:txBody>
          <a:bodyPr/>
          <a:lstStyle/>
          <a:p>
            <a:pPr eaLnBrk="1" hangingPunct="1"/>
            <a:r>
              <a:rPr lang="en-US" dirty="0" err="1"/>
              <a:t>Calorimetry</a:t>
            </a:r>
            <a:endParaRPr lang="en-US" dirty="0">
              <a:latin typeface="Arial" charset="0"/>
              <a:ea typeface="ＭＳ Ｐゴシック" charset="0"/>
            </a:endParaRPr>
          </a:p>
        </p:txBody>
      </p:sp>
      <p:sp>
        <p:nvSpPr>
          <p:cNvPr id="5" name="Rectangle 5"/>
          <p:cNvSpPr>
            <a:spLocks noGrp="1" noChangeArrowheads="1"/>
          </p:cNvSpPr>
          <p:nvPr>
            <p:ph type="body" sz="half" idx="2"/>
          </p:nvPr>
        </p:nvSpPr>
        <p:spPr>
          <a:xfrm>
            <a:off x="5715001" y="1447800"/>
            <a:ext cx="4800600" cy="4495800"/>
          </a:xfrm>
        </p:spPr>
        <p:txBody>
          <a:bodyPr/>
          <a:lstStyle/>
          <a:p>
            <a:pPr eaLnBrk="1" hangingPunct="1"/>
            <a:r>
              <a:rPr lang="en-US" sz="2800" dirty="0"/>
              <a:t>Since we cannot know the exact enthalpy of the reactants and products, we measure </a:t>
            </a:r>
            <a:r>
              <a:rPr lang="en-US" sz="2800" dirty="0">
                <a:cs typeface="Arial"/>
                <a:sym typeface="Symbol" pitchFamily="-104" charset="2"/>
              </a:rPr>
              <a:t>Δ</a:t>
            </a:r>
            <a:r>
              <a:rPr lang="en-US" sz="2800" i="1" dirty="0"/>
              <a:t>H</a:t>
            </a:r>
            <a:r>
              <a:rPr lang="en-US" sz="2800" dirty="0"/>
              <a:t> through </a:t>
            </a:r>
            <a:r>
              <a:rPr lang="en-US" sz="2800" b="1" dirty="0"/>
              <a:t>calorimetry</a:t>
            </a:r>
            <a:r>
              <a:rPr lang="en-US" sz="2800" dirty="0"/>
              <a:t>, the measurement of heat flow.</a:t>
            </a:r>
          </a:p>
          <a:p>
            <a:pPr eaLnBrk="1" hangingPunct="1"/>
            <a:r>
              <a:rPr lang="en-US" sz="2800" dirty="0"/>
              <a:t>The instrument used to measure heat flow is called a </a:t>
            </a:r>
            <a:r>
              <a:rPr lang="en-US" sz="2800" b="1" dirty="0"/>
              <a:t>calorimeter</a:t>
            </a:r>
            <a:r>
              <a:rPr lang="en-US" sz="2800" dirty="0"/>
              <a:t>.</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546"/>
          <a:stretch/>
        </p:blipFill>
        <p:spPr>
          <a:xfrm>
            <a:off x="1905000" y="1447801"/>
            <a:ext cx="3657600" cy="4188927"/>
          </a:xfrm>
          <a:prstGeom prst="rect">
            <a:avLst/>
          </a:prstGeom>
        </p:spPr>
      </p:pic>
      <p:sp>
        <p:nvSpPr>
          <p:cNvPr id="2" name="מציין מיקום של כותרת תחתונה 1">
            <a:extLst>
              <a:ext uri="{FF2B5EF4-FFF2-40B4-BE49-F238E27FC236}">
                <a16:creationId xmlns:a16="http://schemas.microsoft.com/office/drawing/2014/main" id="{B5032A9F-56E9-E93B-0F73-A27E097FE5C3}"/>
              </a:ext>
            </a:extLst>
          </p:cNvPr>
          <p:cNvSpPr>
            <a:spLocks noGrp="1"/>
          </p:cNvSpPr>
          <p:nvPr>
            <p:ph type="ftr" sz="quarter" idx="12"/>
          </p:nvPr>
        </p:nvSpPr>
        <p:spPr>
          <a:xfrm>
            <a:off x="1688730" y="6324600"/>
            <a:ext cx="6299200" cy="457200"/>
          </a:xfrm>
        </p:spPr>
        <p:txBody>
          <a:bodyPr/>
          <a:lstStyle/>
          <a:p>
            <a:pPr>
              <a:defRPr/>
            </a:pPr>
            <a:r>
              <a:rPr lang="he-IL"/>
              <a:t>תרמודינמקה 1</a:t>
            </a:r>
            <a:endParaRPr lang="en-US" dirty="0"/>
          </a:p>
        </p:txBody>
      </p:sp>
      <p:sp>
        <p:nvSpPr>
          <p:cNvPr id="4" name="מציין מיקום של מספר שקופית 3">
            <a:extLst>
              <a:ext uri="{FF2B5EF4-FFF2-40B4-BE49-F238E27FC236}">
                <a16:creationId xmlns:a16="http://schemas.microsoft.com/office/drawing/2014/main" id="{44C8F690-09D0-34CF-E793-9D6D6505952C}"/>
              </a:ext>
            </a:extLst>
          </p:cNvPr>
          <p:cNvSpPr>
            <a:spLocks noGrp="1"/>
          </p:cNvSpPr>
          <p:nvPr>
            <p:ph type="sldNum" sz="quarter" idx="10"/>
          </p:nvPr>
        </p:nvSpPr>
        <p:spPr>
          <a:xfrm>
            <a:off x="3863759" y="6402872"/>
            <a:ext cx="2540000" cy="457200"/>
          </a:xfrm>
        </p:spPr>
        <p:txBody>
          <a:bodyPr/>
          <a:lstStyle/>
          <a:p>
            <a:pPr>
              <a:defRPr/>
            </a:pPr>
            <a:fld id="{2B6C1EE1-16AC-884A-B029-CEA4E2EE6F25}" type="slidenum">
              <a:rPr lang="en-US" smtClean="0"/>
              <a:pPr>
                <a:defRPr/>
              </a:pPr>
              <a:t>34</a:t>
            </a:fld>
            <a:endParaRPr lang="en-US"/>
          </a:p>
        </p:txBody>
      </p:sp>
    </p:spTree>
    <p:extLst>
      <p:ext uri="{BB962C8B-B14F-4D97-AF65-F5344CB8AC3E}">
        <p14:creationId xmlns:p14="http://schemas.microsoft.com/office/powerpoint/2010/main" val="322631411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0" y="76200"/>
            <a:ext cx="9144000" cy="1143000"/>
          </a:xfrm>
        </p:spPr>
        <p:txBody>
          <a:bodyPr/>
          <a:lstStyle/>
          <a:p>
            <a:pPr eaLnBrk="1" hangingPunct="1"/>
            <a:r>
              <a:rPr lang="en-US" dirty="0"/>
              <a:t> Constant Pressure </a:t>
            </a:r>
            <a:r>
              <a:rPr lang="en-US" dirty="0" err="1"/>
              <a:t>Calorimetry</a:t>
            </a:r>
            <a:endParaRPr lang="en-US" dirty="0">
              <a:latin typeface="Arial" charset="0"/>
              <a:ea typeface="ＭＳ Ｐゴシック" charset="0"/>
            </a:endParaRPr>
          </a:p>
        </p:txBody>
      </p:sp>
      <p:sp>
        <p:nvSpPr>
          <p:cNvPr id="8" name="Rectangle 3"/>
          <p:cNvSpPr>
            <a:spLocks noGrp="1" noChangeArrowheads="1"/>
          </p:cNvSpPr>
          <p:nvPr>
            <p:ph type="body" sz="half" idx="2"/>
          </p:nvPr>
        </p:nvSpPr>
        <p:spPr>
          <a:xfrm>
            <a:off x="1676400" y="1219200"/>
            <a:ext cx="5562600" cy="4724400"/>
          </a:xfrm>
        </p:spPr>
        <p:txBody>
          <a:bodyPr/>
          <a:lstStyle/>
          <a:p>
            <a:pPr eaLnBrk="1" hangingPunct="1"/>
            <a:r>
              <a:rPr lang="en-US" sz="2400" dirty="0"/>
              <a:t>By carrying out a reaction in aqueous solution in a simple calorimeter, the heat change for the system can be found by measuring the heat change for the water in the calorimeter.</a:t>
            </a:r>
          </a:p>
          <a:p>
            <a:pPr eaLnBrk="1" hangingPunct="1"/>
            <a:r>
              <a:rPr lang="en-US" sz="2400" dirty="0"/>
              <a:t>The specific heat for water is </a:t>
            </a:r>
            <a:br>
              <a:rPr lang="en-US" sz="2400" dirty="0"/>
            </a:br>
            <a:r>
              <a:rPr lang="en-US" sz="2400" dirty="0"/>
              <a:t>4.184 J/</a:t>
            </a:r>
            <a:r>
              <a:rPr lang="en-US" sz="2400" dirty="0" err="1"/>
              <a:t>g</a:t>
            </a:r>
            <a:r>
              <a:rPr lang="en-US" sz="2400" dirty="0" err="1">
                <a:ea typeface="Times New Roman" pitchFamily="-104" charset="0"/>
                <a:cs typeface="Times New Roman" pitchFamily="-104" charset="0"/>
              </a:rPr>
              <a:t>∙</a:t>
            </a:r>
            <a:r>
              <a:rPr lang="en-US" sz="2400" dirty="0" err="1"/>
              <a:t>K</a:t>
            </a:r>
            <a:r>
              <a:rPr lang="en-US" sz="2400" dirty="0"/>
              <a:t>.  We use this value for dilute solutions.</a:t>
            </a:r>
          </a:p>
          <a:p>
            <a:pPr eaLnBrk="1" hangingPunct="1"/>
            <a:r>
              <a:rPr lang="en-US" sz="2400" dirty="0"/>
              <a:t>We can calculate </a:t>
            </a:r>
            <a:r>
              <a:rPr lang="en-US" sz="2400" dirty="0">
                <a:cs typeface="Arial"/>
                <a:sym typeface="Symbol" pitchFamily="-104" charset="2"/>
              </a:rPr>
              <a:t>Δ</a:t>
            </a:r>
            <a:r>
              <a:rPr lang="en-US" sz="2400" i="1" dirty="0"/>
              <a:t>H</a:t>
            </a:r>
            <a:r>
              <a:rPr lang="en-US" sz="2400" dirty="0"/>
              <a:t> for the reaction with this equation:</a:t>
            </a:r>
          </a:p>
          <a:p>
            <a:pPr eaLnBrk="1" hangingPunct="1">
              <a:buFontTx/>
              <a:buNone/>
            </a:pPr>
            <a:r>
              <a:rPr lang="en-US" sz="2800" dirty="0"/>
              <a:t>	</a:t>
            </a:r>
            <a:r>
              <a:rPr lang="en-US" sz="2800" i="1" dirty="0" err="1"/>
              <a:t>q</a:t>
            </a:r>
            <a:r>
              <a:rPr lang="en-US" sz="2800" i="1" baseline="-25000" dirty="0" err="1"/>
              <a:t>soln</a:t>
            </a:r>
            <a:r>
              <a:rPr lang="en-US" sz="2800" dirty="0"/>
              <a:t> = </a:t>
            </a:r>
            <a:r>
              <a:rPr lang="en-US" sz="2800" dirty="0" err="1">
                <a:sym typeface="Symbol" pitchFamily="-104" charset="2"/>
              </a:rPr>
              <a:t>m</a:t>
            </a:r>
            <a:r>
              <a:rPr lang="en-US" sz="2800" baseline="-25000" dirty="0" err="1">
                <a:sym typeface="Symbol" pitchFamily="-104" charset="2"/>
              </a:rPr>
              <a:t>soln</a:t>
            </a:r>
            <a:r>
              <a:rPr lang="en-US" sz="2800" dirty="0">
                <a:latin typeface="Times New Roman"/>
                <a:cs typeface="Times New Roman"/>
                <a:sym typeface="Symbol" pitchFamily="-104" charset="2"/>
              </a:rPr>
              <a:t>×</a:t>
            </a:r>
            <a:r>
              <a:rPr lang="en-US" sz="2800" dirty="0">
                <a:sym typeface="Symbol" pitchFamily="-104" charset="2"/>
              </a:rPr>
              <a:t> C</a:t>
            </a:r>
            <a:r>
              <a:rPr lang="en-US" sz="2800" i="1" baseline="-25000" dirty="0">
                <a:sym typeface="Symbol" pitchFamily="-104" charset="2"/>
              </a:rPr>
              <a:t>s</a:t>
            </a:r>
            <a:r>
              <a:rPr lang="en-US" sz="2800" dirty="0">
                <a:sym typeface="Symbol" pitchFamily="-104" charset="2"/>
              </a:rPr>
              <a:t> </a:t>
            </a:r>
            <a:r>
              <a:rPr lang="en-US" sz="2800" dirty="0">
                <a:latin typeface="Times New Roman"/>
                <a:cs typeface="Times New Roman"/>
                <a:sym typeface="Symbol" pitchFamily="-104" charset="2"/>
              </a:rPr>
              <a:t>×</a:t>
            </a:r>
            <a:r>
              <a:rPr lang="en-US" sz="2800" dirty="0">
                <a:sym typeface="Symbol" pitchFamily="-104" charset="2"/>
              </a:rPr>
              <a:t> </a:t>
            </a:r>
            <a:r>
              <a:rPr lang="en-US" sz="2800" dirty="0">
                <a:cs typeface="Arial"/>
                <a:sym typeface="Symbol" pitchFamily="-104" charset="2"/>
              </a:rPr>
              <a:t>Δ</a:t>
            </a:r>
            <a:r>
              <a:rPr lang="en-US" sz="2800" i="1" dirty="0">
                <a:sym typeface="Symbol" pitchFamily="-104" charset="2"/>
              </a:rPr>
              <a:t>T = –</a:t>
            </a:r>
            <a:r>
              <a:rPr lang="en-US" sz="2800" i="1" dirty="0" err="1">
                <a:sym typeface="Symbol" pitchFamily="-104" charset="2"/>
              </a:rPr>
              <a:t>q</a:t>
            </a:r>
            <a:r>
              <a:rPr lang="en-US" sz="2800" i="1" baseline="-25000" dirty="0" err="1">
                <a:sym typeface="Symbol" pitchFamily="-104" charset="2"/>
              </a:rPr>
              <a:t>rxn</a:t>
            </a:r>
            <a:endParaRPr lang="en-US" sz="2800" i="1" dirty="0">
              <a:sym typeface="Symbol" pitchFamily="-104" charset="2"/>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2546"/>
          <a:stretch/>
        </p:blipFill>
        <p:spPr>
          <a:xfrm>
            <a:off x="7239000" y="1447801"/>
            <a:ext cx="3260202" cy="3733800"/>
          </a:xfrm>
          <a:prstGeom prst="rect">
            <a:avLst/>
          </a:prstGeom>
        </p:spPr>
      </p:pic>
      <p:sp>
        <p:nvSpPr>
          <p:cNvPr id="2" name="מציין מיקום של כותרת תחתונה 1">
            <a:extLst>
              <a:ext uri="{FF2B5EF4-FFF2-40B4-BE49-F238E27FC236}">
                <a16:creationId xmlns:a16="http://schemas.microsoft.com/office/drawing/2014/main" id="{D3A01C72-9DA6-62F3-21BF-C66DC90751E0}"/>
              </a:ext>
            </a:extLst>
          </p:cNvPr>
          <p:cNvSpPr>
            <a:spLocks noGrp="1"/>
          </p:cNvSpPr>
          <p:nvPr>
            <p:ph type="ftr" sz="quarter" idx="12"/>
          </p:nvPr>
        </p:nvSpPr>
        <p:spPr>
          <a:xfrm>
            <a:off x="2399930" y="6248399"/>
            <a:ext cx="6299200" cy="457200"/>
          </a:xfrm>
        </p:spPr>
        <p:txBody>
          <a:bodyPr/>
          <a:lstStyle/>
          <a:p>
            <a:pPr>
              <a:defRPr/>
            </a:pPr>
            <a:r>
              <a:rPr lang="he-IL"/>
              <a:t>תרמודינמקה 1</a:t>
            </a:r>
            <a:endParaRPr lang="en-US" dirty="0"/>
          </a:p>
        </p:txBody>
      </p:sp>
      <p:sp>
        <p:nvSpPr>
          <p:cNvPr id="3" name="מציין מיקום של מספר שקופית 2">
            <a:extLst>
              <a:ext uri="{FF2B5EF4-FFF2-40B4-BE49-F238E27FC236}">
                <a16:creationId xmlns:a16="http://schemas.microsoft.com/office/drawing/2014/main" id="{E9D65B60-C555-BE8F-813E-D8C1728B37BF}"/>
              </a:ext>
            </a:extLst>
          </p:cNvPr>
          <p:cNvSpPr>
            <a:spLocks noGrp="1"/>
          </p:cNvSpPr>
          <p:nvPr>
            <p:ph type="sldNum" sz="quarter" idx="10"/>
          </p:nvPr>
        </p:nvSpPr>
        <p:spPr>
          <a:xfrm>
            <a:off x="4713796" y="6324600"/>
            <a:ext cx="2540000" cy="457200"/>
          </a:xfrm>
        </p:spPr>
        <p:txBody>
          <a:bodyPr/>
          <a:lstStyle/>
          <a:p>
            <a:pPr>
              <a:defRPr/>
            </a:pPr>
            <a:fld id="{2B6C1EE1-16AC-884A-B029-CEA4E2EE6F25}" type="slidenum">
              <a:rPr lang="en-US" smtClean="0"/>
              <a:pPr>
                <a:defRPr/>
              </a:pPr>
              <a:t>35</a:t>
            </a:fld>
            <a:endParaRPr lang="en-US" dirty="0"/>
          </a:p>
        </p:txBody>
      </p:sp>
    </p:spTree>
    <p:extLst>
      <p:ext uri="{BB962C8B-B14F-4D97-AF65-F5344CB8AC3E}">
        <p14:creationId xmlns:p14="http://schemas.microsoft.com/office/powerpoint/2010/main" val="121437112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36</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Rectangle 2"/>
          <p:cNvSpPr txBox="1">
            <a:spLocks noChangeArrowheads="1"/>
          </p:cNvSpPr>
          <p:nvPr/>
        </p:nvSpPr>
        <p:spPr>
          <a:xfrm>
            <a:off x="1133856" y="819912"/>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sz="3600" b="1" kern="0" dirty="0"/>
              <a:t>Hess</a:t>
            </a:r>
            <a:r>
              <a:rPr lang="en-IN" altLang="en-US" sz="3600" b="1" kern="0" dirty="0"/>
              <a:t>’</a:t>
            </a:r>
            <a:r>
              <a:rPr lang="en-US" altLang="ja-JP" sz="3600" b="1" kern="0" dirty="0"/>
              <a:t>s Law of Heat Summation</a:t>
            </a:r>
            <a:endParaRPr lang="en-US" altLang="ja-JP" sz="3600" kern="0" dirty="0"/>
          </a:p>
          <a:p>
            <a:pPr marL="0" indent="0" eaLnBrk="1" hangingPunct="1">
              <a:buFontTx/>
              <a:buNone/>
            </a:pPr>
            <a:r>
              <a:rPr lang="en-US" altLang="en-US" kern="0" dirty="0"/>
              <a:t>For a chemical equation that can be written as the sum of two or more steps, the enthalpy change for the overall equation equals the sum of the enthalpy changes for the individual steps.</a:t>
            </a:r>
            <a:endParaRPr lang="en-US" altLang="en-US" b="1" kern="0" dirty="0"/>
          </a:p>
        </p:txBody>
      </p:sp>
      <p:sp>
        <p:nvSpPr>
          <p:cNvPr id="5" name="TextBox 4"/>
          <p:cNvSpPr txBox="1"/>
          <p:nvPr/>
        </p:nvSpPr>
        <p:spPr>
          <a:xfrm>
            <a:off x="1931349" y="3337916"/>
            <a:ext cx="8400515" cy="3046988"/>
          </a:xfrm>
          <a:prstGeom prst="rect">
            <a:avLst/>
          </a:prstGeom>
          <a:noFill/>
        </p:spPr>
        <p:txBody>
          <a:bodyPr wrap="square" rtlCol="0">
            <a:spAutoFit/>
          </a:bodyPr>
          <a:lstStyle/>
          <a:p>
            <a:pPr algn="l" rtl="0"/>
            <a:r>
              <a:rPr lang="en-US" sz="2400" b="1" dirty="0">
                <a:latin typeface="David" panose="020E0502060401010101" pitchFamily="34" charset="-79"/>
                <a:cs typeface="David" panose="020E0502060401010101" pitchFamily="34" charset="-79"/>
              </a:rPr>
              <a:t>A </a:t>
            </a:r>
            <a:r>
              <a:rPr lang="en-US" sz="2400" b="1" dirty="0">
                <a:latin typeface="David" panose="020E0502060401010101" pitchFamily="34" charset="-79"/>
                <a:cs typeface="David" panose="020E0502060401010101" pitchFamily="34" charset="-79"/>
                <a:sym typeface="Symbol" panose="05050102010706020507" pitchFamily="18" charset="2"/>
              </a:rPr>
              <a:t> B      H</a:t>
            </a:r>
            <a:r>
              <a:rPr lang="en-US" sz="2400" b="1" baseline="-25000" dirty="0">
                <a:latin typeface="David" panose="020E0502060401010101" pitchFamily="34" charset="-79"/>
                <a:cs typeface="David" panose="020E0502060401010101" pitchFamily="34" charset="-79"/>
                <a:sym typeface="Symbol" panose="05050102010706020507" pitchFamily="18" charset="2"/>
              </a:rPr>
              <a:t>AB</a:t>
            </a:r>
            <a:r>
              <a:rPr lang="en-US" sz="2400" b="1" dirty="0">
                <a:latin typeface="David" panose="020E0502060401010101" pitchFamily="34" charset="-79"/>
                <a:cs typeface="David" panose="020E0502060401010101" pitchFamily="34" charset="-79"/>
                <a:sym typeface="Symbol" panose="05050102010706020507" pitchFamily="18" charset="2"/>
              </a:rPr>
              <a:t> = H</a:t>
            </a:r>
            <a:r>
              <a:rPr lang="en-US" sz="2400" b="1" baseline="-25000" dirty="0">
                <a:latin typeface="David" panose="020E0502060401010101" pitchFamily="34" charset="-79"/>
                <a:cs typeface="David" panose="020E0502060401010101" pitchFamily="34" charset="-79"/>
                <a:sym typeface="Symbol" panose="05050102010706020507" pitchFamily="18" charset="2"/>
              </a:rPr>
              <a:t>B</a:t>
            </a:r>
            <a:r>
              <a:rPr lang="en-US" sz="2400" b="1" dirty="0">
                <a:latin typeface="David" panose="020E0502060401010101" pitchFamily="34" charset="-79"/>
                <a:cs typeface="David" panose="020E0502060401010101" pitchFamily="34" charset="-79"/>
                <a:sym typeface="Symbol" panose="05050102010706020507" pitchFamily="18" charset="2"/>
              </a:rPr>
              <a:t> – H</a:t>
            </a:r>
            <a:r>
              <a:rPr lang="en-US" sz="2400" b="1" baseline="-25000" dirty="0">
                <a:latin typeface="David" panose="020E0502060401010101" pitchFamily="34" charset="-79"/>
                <a:cs typeface="David" panose="020E0502060401010101" pitchFamily="34" charset="-79"/>
                <a:sym typeface="Symbol" panose="05050102010706020507" pitchFamily="18" charset="2"/>
              </a:rPr>
              <a:t>A</a:t>
            </a:r>
          </a:p>
          <a:p>
            <a:pPr algn="l" rtl="0"/>
            <a:r>
              <a:rPr lang="en-US" sz="2400" b="1" dirty="0">
                <a:latin typeface="David" panose="020E0502060401010101" pitchFamily="34" charset="-79"/>
                <a:cs typeface="David" panose="020E0502060401010101" pitchFamily="34" charset="-79"/>
                <a:sym typeface="Symbol" panose="05050102010706020507" pitchFamily="18" charset="2"/>
              </a:rPr>
              <a:t>B  C       H</a:t>
            </a:r>
            <a:r>
              <a:rPr lang="en-US" sz="2400" b="1" baseline="-25000" dirty="0">
                <a:latin typeface="David" panose="020E0502060401010101" pitchFamily="34" charset="-79"/>
                <a:cs typeface="David" panose="020E0502060401010101" pitchFamily="34" charset="-79"/>
                <a:sym typeface="Symbol" panose="05050102010706020507" pitchFamily="18" charset="2"/>
              </a:rPr>
              <a:t>BC</a:t>
            </a:r>
            <a:r>
              <a:rPr lang="en-US" sz="2400" b="1" dirty="0">
                <a:latin typeface="David" panose="020E0502060401010101" pitchFamily="34" charset="-79"/>
                <a:cs typeface="David" panose="020E0502060401010101" pitchFamily="34" charset="-79"/>
                <a:sym typeface="Symbol" panose="05050102010706020507" pitchFamily="18" charset="2"/>
              </a:rPr>
              <a:t> = H</a:t>
            </a:r>
            <a:r>
              <a:rPr lang="en-US" sz="2400" b="1" baseline="-25000" dirty="0">
                <a:latin typeface="David" panose="020E0502060401010101" pitchFamily="34" charset="-79"/>
                <a:cs typeface="David" panose="020E0502060401010101" pitchFamily="34" charset="-79"/>
                <a:sym typeface="Symbol" panose="05050102010706020507" pitchFamily="18" charset="2"/>
              </a:rPr>
              <a:t>C</a:t>
            </a:r>
            <a:r>
              <a:rPr lang="en-US" sz="2400" b="1" dirty="0">
                <a:latin typeface="David" panose="020E0502060401010101" pitchFamily="34" charset="-79"/>
                <a:cs typeface="David" panose="020E0502060401010101" pitchFamily="34" charset="-79"/>
                <a:sym typeface="Symbol" panose="05050102010706020507" pitchFamily="18" charset="2"/>
              </a:rPr>
              <a:t> – H</a:t>
            </a:r>
            <a:r>
              <a:rPr lang="en-US" sz="2400" b="1" baseline="-25000" dirty="0">
                <a:latin typeface="David" panose="020E0502060401010101" pitchFamily="34" charset="-79"/>
                <a:cs typeface="David" panose="020E0502060401010101" pitchFamily="34" charset="-79"/>
                <a:sym typeface="Symbol" panose="05050102010706020507" pitchFamily="18" charset="2"/>
              </a:rPr>
              <a:t>B</a:t>
            </a:r>
          </a:p>
          <a:p>
            <a:pPr algn="l" rtl="0"/>
            <a:endParaRPr lang="en-US" sz="2400" b="1" dirty="0">
              <a:latin typeface="David" panose="020E0502060401010101" pitchFamily="34" charset="-79"/>
              <a:cs typeface="David" panose="020E0502060401010101" pitchFamily="34" charset="-79"/>
              <a:sym typeface="Symbol" panose="05050102010706020507" pitchFamily="18" charset="2"/>
            </a:endParaRPr>
          </a:p>
          <a:p>
            <a:pPr algn="l" rtl="0"/>
            <a:endParaRPr lang="en-US" sz="2400" b="1" dirty="0">
              <a:latin typeface="David" panose="020E0502060401010101" pitchFamily="34" charset="-79"/>
              <a:cs typeface="David" panose="020E0502060401010101" pitchFamily="34" charset="-79"/>
              <a:sym typeface="Symbol" panose="05050102010706020507" pitchFamily="18" charset="2"/>
            </a:endParaRPr>
          </a:p>
          <a:p>
            <a:pPr algn="l" rtl="0"/>
            <a:r>
              <a:rPr lang="en-US" sz="2400" b="1" dirty="0">
                <a:latin typeface="David" panose="020E0502060401010101" pitchFamily="34" charset="-79"/>
                <a:cs typeface="David" panose="020E0502060401010101" pitchFamily="34" charset="-79"/>
                <a:sym typeface="Symbol" panose="05050102010706020507" pitchFamily="18" charset="2"/>
              </a:rPr>
              <a:t>A  C     H</a:t>
            </a:r>
            <a:r>
              <a:rPr lang="en-US" sz="2400" b="1" baseline="-25000" dirty="0">
                <a:latin typeface="David" panose="020E0502060401010101" pitchFamily="34" charset="-79"/>
                <a:cs typeface="David" panose="020E0502060401010101" pitchFamily="34" charset="-79"/>
                <a:sym typeface="Symbol" panose="05050102010706020507" pitchFamily="18" charset="2"/>
              </a:rPr>
              <a:t>AC </a:t>
            </a:r>
            <a:r>
              <a:rPr lang="en-US" sz="2400" b="1" dirty="0">
                <a:latin typeface="David" panose="020E0502060401010101" pitchFamily="34" charset="-79"/>
                <a:cs typeface="David" panose="020E0502060401010101" pitchFamily="34" charset="-79"/>
                <a:sym typeface="Symbol" panose="05050102010706020507" pitchFamily="18" charset="2"/>
              </a:rPr>
              <a:t>= H</a:t>
            </a:r>
            <a:r>
              <a:rPr lang="en-US" sz="2400" b="1" baseline="-25000" dirty="0">
                <a:latin typeface="David" panose="020E0502060401010101" pitchFamily="34" charset="-79"/>
                <a:cs typeface="David" panose="020E0502060401010101" pitchFamily="34" charset="-79"/>
                <a:sym typeface="Symbol" panose="05050102010706020507" pitchFamily="18" charset="2"/>
              </a:rPr>
              <a:t>C</a:t>
            </a:r>
            <a:r>
              <a:rPr lang="en-US" sz="2400" b="1" dirty="0">
                <a:latin typeface="David" panose="020E0502060401010101" pitchFamily="34" charset="-79"/>
                <a:cs typeface="David" panose="020E0502060401010101" pitchFamily="34" charset="-79"/>
                <a:sym typeface="Symbol" panose="05050102010706020507" pitchFamily="18" charset="2"/>
              </a:rPr>
              <a:t> –H</a:t>
            </a:r>
            <a:r>
              <a:rPr lang="en-US" sz="2400" b="1" baseline="-25000" dirty="0">
                <a:latin typeface="David" panose="020E0502060401010101" pitchFamily="34" charset="-79"/>
                <a:cs typeface="David" panose="020E0502060401010101" pitchFamily="34" charset="-79"/>
                <a:sym typeface="Symbol" panose="05050102010706020507" pitchFamily="18" charset="2"/>
              </a:rPr>
              <a:t>A</a:t>
            </a:r>
            <a:r>
              <a:rPr lang="en-US" sz="2400" b="1" dirty="0">
                <a:latin typeface="David" panose="020E0502060401010101" pitchFamily="34" charset="-79"/>
                <a:cs typeface="David" panose="020E0502060401010101" pitchFamily="34" charset="-79"/>
                <a:sym typeface="Symbol" panose="05050102010706020507" pitchFamily="18" charset="2"/>
              </a:rPr>
              <a:t>= ?</a:t>
            </a:r>
            <a:r>
              <a:rPr lang="en-US" sz="2400" b="1" baseline="-25000" dirty="0">
                <a:latin typeface="David" panose="020E0502060401010101" pitchFamily="34" charset="-79"/>
                <a:cs typeface="David" panose="020E0502060401010101" pitchFamily="34" charset="-79"/>
                <a:sym typeface="Symbol" panose="05050102010706020507" pitchFamily="18" charset="2"/>
              </a:rPr>
              <a:t> </a:t>
            </a:r>
          </a:p>
          <a:p>
            <a:pPr algn="l" rtl="0"/>
            <a:endParaRPr lang="en-US" sz="2400" b="1" dirty="0">
              <a:latin typeface="David" panose="020E0502060401010101" pitchFamily="34" charset="-79"/>
              <a:cs typeface="David" panose="020E0502060401010101" pitchFamily="34" charset="-79"/>
              <a:sym typeface="Symbol" panose="05050102010706020507" pitchFamily="18" charset="2"/>
            </a:endParaRPr>
          </a:p>
          <a:p>
            <a:pPr algn="l" rtl="0"/>
            <a:r>
              <a:rPr lang="en-US" sz="2400" b="1" dirty="0">
                <a:latin typeface="David" panose="020E0502060401010101" pitchFamily="34" charset="-79"/>
                <a:cs typeface="David" panose="020E0502060401010101" pitchFamily="34" charset="-79"/>
                <a:sym typeface="Symbol" panose="05050102010706020507" pitchFamily="18" charset="2"/>
              </a:rPr>
              <a:t>H</a:t>
            </a:r>
            <a:r>
              <a:rPr lang="en-US" sz="2400" b="1" baseline="-25000" dirty="0">
                <a:latin typeface="David" panose="020E0502060401010101" pitchFamily="34" charset="-79"/>
                <a:cs typeface="David" panose="020E0502060401010101" pitchFamily="34" charset="-79"/>
                <a:sym typeface="Symbol" panose="05050102010706020507" pitchFamily="18" charset="2"/>
              </a:rPr>
              <a:t>AC </a:t>
            </a:r>
            <a:r>
              <a:rPr lang="en-US" sz="2400" b="1" dirty="0">
                <a:latin typeface="David" panose="020E0502060401010101" pitchFamily="34" charset="-79"/>
                <a:cs typeface="David" panose="020E0502060401010101" pitchFamily="34" charset="-79"/>
                <a:sym typeface="Symbol" panose="05050102010706020507" pitchFamily="18" charset="2"/>
              </a:rPr>
              <a:t>= H</a:t>
            </a:r>
            <a:r>
              <a:rPr lang="en-US" sz="2400" b="1" baseline="-25000" dirty="0">
                <a:latin typeface="David" panose="020E0502060401010101" pitchFamily="34" charset="-79"/>
                <a:cs typeface="David" panose="020E0502060401010101" pitchFamily="34" charset="-79"/>
                <a:sym typeface="Symbol" panose="05050102010706020507" pitchFamily="18" charset="2"/>
              </a:rPr>
              <a:t>AB</a:t>
            </a:r>
            <a:r>
              <a:rPr lang="en-US" sz="2400" b="1" dirty="0">
                <a:latin typeface="David" panose="020E0502060401010101" pitchFamily="34" charset="-79"/>
                <a:cs typeface="David" panose="020E0502060401010101" pitchFamily="34" charset="-79"/>
                <a:sym typeface="Symbol" panose="05050102010706020507" pitchFamily="18" charset="2"/>
              </a:rPr>
              <a:t> + H</a:t>
            </a:r>
            <a:r>
              <a:rPr lang="en-US" sz="2400" b="1" baseline="-25000" dirty="0">
                <a:latin typeface="David" panose="020E0502060401010101" pitchFamily="34" charset="-79"/>
                <a:cs typeface="David" panose="020E0502060401010101" pitchFamily="34" charset="-79"/>
                <a:sym typeface="Symbol" panose="05050102010706020507" pitchFamily="18" charset="2"/>
              </a:rPr>
              <a:t>BC</a:t>
            </a:r>
            <a:r>
              <a:rPr lang="en-US" sz="2400" b="1" dirty="0">
                <a:latin typeface="David" panose="020E0502060401010101" pitchFamily="34" charset="-79"/>
                <a:cs typeface="David" panose="020E0502060401010101" pitchFamily="34" charset="-79"/>
                <a:sym typeface="Symbol" panose="05050102010706020507" pitchFamily="18" charset="2"/>
              </a:rPr>
              <a:t> = H</a:t>
            </a:r>
            <a:r>
              <a:rPr lang="en-US" sz="2400" b="1" baseline="-25000" dirty="0">
                <a:latin typeface="David" panose="020E0502060401010101" pitchFamily="34" charset="-79"/>
                <a:cs typeface="David" panose="020E0502060401010101" pitchFamily="34" charset="-79"/>
                <a:sym typeface="Symbol" panose="05050102010706020507" pitchFamily="18" charset="2"/>
              </a:rPr>
              <a:t>B</a:t>
            </a:r>
            <a:r>
              <a:rPr lang="en-US" sz="2400" b="1" dirty="0">
                <a:latin typeface="David" panose="020E0502060401010101" pitchFamily="34" charset="-79"/>
                <a:cs typeface="David" panose="020E0502060401010101" pitchFamily="34" charset="-79"/>
                <a:sym typeface="Symbol" panose="05050102010706020507" pitchFamily="18" charset="2"/>
              </a:rPr>
              <a:t> – H</a:t>
            </a:r>
            <a:r>
              <a:rPr lang="en-US" sz="2400" b="1" baseline="-25000" dirty="0">
                <a:latin typeface="David" panose="020E0502060401010101" pitchFamily="34" charset="-79"/>
                <a:cs typeface="David" panose="020E0502060401010101" pitchFamily="34" charset="-79"/>
                <a:sym typeface="Symbol" panose="05050102010706020507" pitchFamily="18" charset="2"/>
              </a:rPr>
              <a:t>A </a:t>
            </a:r>
            <a:r>
              <a:rPr lang="en-US" sz="2400" b="1" dirty="0">
                <a:latin typeface="David" panose="020E0502060401010101" pitchFamily="34" charset="-79"/>
                <a:cs typeface="David" panose="020E0502060401010101" pitchFamily="34" charset="-79"/>
                <a:sym typeface="Symbol" panose="05050102010706020507" pitchFamily="18" charset="2"/>
              </a:rPr>
              <a:t>+ H</a:t>
            </a:r>
            <a:r>
              <a:rPr lang="en-US" sz="2400" b="1" baseline="-25000" dirty="0">
                <a:latin typeface="David" panose="020E0502060401010101" pitchFamily="34" charset="-79"/>
                <a:cs typeface="David" panose="020E0502060401010101" pitchFamily="34" charset="-79"/>
                <a:sym typeface="Symbol" panose="05050102010706020507" pitchFamily="18" charset="2"/>
              </a:rPr>
              <a:t>C</a:t>
            </a:r>
            <a:r>
              <a:rPr lang="en-US" sz="2400" b="1" dirty="0">
                <a:latin typeface="David" panose="020E0502060401010101" pitchFamily="34" charset="-79"/>
                <a:cs typeface="David" panose="020E0502060401010101" pitchFamily="34" charset="-79"/>
                <a:sym typeface="Symbol" panose="05050102010706020507" pitchFamily="18" charset="2"/>
              </a:rPr>
              <a:t> – H</a:t>
            </a:r>
            <a:r>
              <a:rPr lang="en-US" sz="2400" b="1" baseline="-25000" dirty="0">
                <a:latin typeface="David" panose="020E0502060401010101" pitchFamily="34" charset="-79"/>
                <a:cs typeface="David" panose="020E0502060401010101" pitchFamily="34" charset="-79"/>
                <a:sym typeface="Symbol" panose="05050102010706020507" pitchFamily="18" charset="2"/>
              </a:rPr>
              <a:t>B  </a:t>
            </a:r>
            <a:r>
              <a:rPr lang="en-US" sz="2400" b="1" dirty="0">
                <a:latin typeface="David" panose="020E0502060401010101" pitchFamily="34" charset="-79"/>
                <a:cs typeface="David" panose="020E0502060401010101" pitchFamily="34" charset="-79"/>
                <a:sym typeface="Symbol" panose="05050102010706020507" pitchFamily="18" charset="2"/>
              </a:rPr>
              <a:t>= H</a:t>
            </a:r>
            <a:r>
              <a:rPr lang="en-US" sz="2400" b="1" baseline="-25000" dirty="0">
                <a:latin typeface="David" panose="020E0502060401010101" pitchFamily="34" charset="-79"/>
                <a:cs typeface="David" panose="020E0502060401010101" pitchFamily="34" charset="-79"/>
                <a:sym typeface="Symbol" panose="05050102010706020507" pitchFamily="18" charset="2"/>
              </a:rPr>
              <a:t>C</a:t>
            </a:r>
            <a:r>
              <a:rPr lang="en-US" sz="2400" b="1" dirty="0">
                <a:latin typeface="David" panose="020E0502060401010101" pitchFamily="34" charset="-79"/>
                <a:cs typeface="David" panose="020E0502060401010101" pitchFamily="34" charset="-79"/>
                <a:sym typeface="Symbol" panose="05050102010706020507" pitchFamily="18" charset="2"/>
              </a:rPr>
              <a:t> –H</a:t>
            </a:r>
            <a:r>
              <a:rPr lang="en-US" sz="2400" b="1" baseline="-25000" dirty="0">
                <a:latin typeface="David" panose="020E0502060401010101" pitchFamily="34" charset="-79"/>
                <a:cs typeface="David" panose="020E0502060401010101" pitchFamily="34" charset="-79"/>
                <a:sym typeface="Symbol" panose="05050102010706020507" pitchFamily="18" charset="2"/>
              </a:rPr>
              <a:t>A</a:t>
            </a:r>
            <a:r>
              <a:rPr lang="en-US" sz="2400" b="1" dirty="0">
                <a:latin typeface="David" panose="020E0502060401010101" pitchFamily="34" charset="-79"/>
                <a:cs typeface="David" panose="020E0502060401010101" pitchFamily="34" charset="-79"/>
                <a:sym typeface="Symbol" panose="05050102010706020507" pitchFamily="18" charset="2"/>
              </a:rPr>
              <a:t> </a:t>
            </a:r>
            <a:endParaRPr lang="en-US" sz="2400" b="1" baseline="-25000" dirty="0">
              <a:latin typeface="David" panose="020E0502060401010101" pitchFamily="34" charset="-79"/>
              <a:cs typeface="David" panose="020E0502060401010101" pitchFamily="34" charset="-79"/>
              <a:sym typeface="Symbol" panose="05050102010706020507" pitchFamily="18" charset="2"/>
            </a:endParaRPr>
          </a:p>
          <a:p>
            <a:pPr algn="l" rtl="0"/>
            <a:endParaRPr lang="en-US" sz="2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0076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37</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Rectangle 3"/>
          <p:cNvSpPr txBox="1">
            <a:spLocks noChangeArrowheads="1"/>
          </p:cNvSpPr>
          <p:nvPr/>
        </p:nvSpPr>
        <p:spPr>
          <a:xfrm>
            <a:off x="1325880" y="950976"/>
            <a:ext cx="8229600" cy="16764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dirty="0"/>
              <a:t>Determine the enthalpy of reaction, </a:t>
            </a:r>
            <a:r>
              <a:rPr lang="en-US" altLang="en-US" kern="0" dirty="0">
                <a:latin typeface="Symbol" panose="05050102010706020507" pitchFamily="18" charset="2"/>
              </a:rPr>
              <a:t>D</a:t>
            </a:r>
            <a:r>
              <a:rPr lang="en-US" altLang="en-US" i="1" kern="0" dirty="0"/>
              <a:t>H</a:t>
            </a:r>
            <a:r>
              <a:rPr lang="en-US" altLang="en-US" kern="0" dirty="0"/>
              <a:t>, for the formation of tungsten carbide, WC, from the elements. </a:t>
            </a:r>
          </a:p>
        </p:txBody>
      </p:sp>
      <p:sp>
        <p:nvSpPr>
          <p:cNvPr id="5" name="Text Box 4"/>
          <p:cNvSpPr txBox="1">
            <a:spLocks noChangeArrowheads="1"/>
          </p:cNvSpPr>
          <p:nvPr/>
        </p:nvSpPr>
        <p:spPr bwMode="auto">
          <a:xfrm>
            <a:off x="1021080" y="2627377"/>
            <a:ext cx="8915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000" i="0" dirty="0"/>
          </a:p>
          <a:p>
            <a:pPr algn="l" eaLnBrk="1" hangingPunct="1">
              <a:spcBef>
                <a:spcPct val="0"/>
              </a:spcBef>
              <a:buFontTx/>
              <a:buNone/>
            </a:pPr>
            <a:r>
              <a:rPr lang="en-US" altLang="en-US" i="0" dirty="0"/>
              <a:t>The heats of combustion of the elements and of tungsten carbide are:</a:t>
            </a:r>
          </a:p>
          <a:p>
            <a:pPr eaLnBrk="1" hangingPunct="1">
              <a:spcBef>
                <a:spcPct val="0"/>
              </a:spcBef>
              <a:buFontTx/>
              <a:buNone/>
            </a:pPr>
            <a:endParaRPr lang="en-US" altLang="en-US" sz="2000" i="0" dirty="0"/>
          </a:p>
        </p:txBody>
      </p:sp>
      <p:graphicFrame>
        <p:nvGraphicFramePr>
          <p:cNvPr id="6" name="Object 1"/>
          <p:cNvGraphicFramePr>
            <a:graphicFrameLocks noChangeAspect="1"/>
          </p:cNvGraphicFramePr>
          <p:nvPr>
            <p:extLst>
              <p:ext uri="{D42A27DB-BD31-4B8C-83A1-F6EECF244321}">
                <p14:modId xmlns:p14="http://schemas.microsoft.com/office/powerpoint/2010/main" val="2041459165"/>
              </p:ext>
            </p:extLst>
          </p:nvPr>
        </p:nvGraphicFramePr>
        <p:xfrm>
          <a:off x="2538732" y="2487676"/>
          <a:ext cx="5059363" cy="515938"/>
        </p:xfrm>
        <a:graphic>
          <a:graphicData uri="http://schemas.openxmlformats.org/presentationml/2006/ole">
            <mc:AlternateContent xmlns:mc="http://schemas.openxmlformats.org/markup-compatibility/2006">
              <mc:Choice xmlns:v="urn:schemas-microsoft-com:vml" Requires="v">
                <p:oleObj name="Equation" r:id="rId2" imgW="2235200" imgH="228600" progId="Equation.DSMT4">
                  <p:embed/>
                </p:oleObj>
              </mc:Choice>
              <mc:Fallback>
                <p:oleObj name="Equation" r:id="rId2" imgW="2235200" imgH="2286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732" y="2487676"/>
                        <a:ext cx="505936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3786694" y="396105"/>
            <a:ext cx="2826415" cy="646331"/>
          </a:xfrm>
          <a:prstGeom prst="rect">
            <a:avLst/>
          </a:prstGeom>
        </p:spPr>
        <p:txBody>
          <a:bodyPr wrap="none">
            <a:spAutoFit/>
          </a:bodyPr>
          <a:lstStyle/>
          <a:p>
            <a:r>
              <a:rPr lang="en-US" altLang="en-US" sz="3600" b="1" kern="0" dirty="0">
                <a:solidFill>
                  <a:srgbClr val="000000"/>
                </a:solidFill>
              </a:rPr>
              <a:t>Hess</a:t>
            </a:r>
            <a:r>
              <a:rPr lang="en-IN" altLang="en-US" sz="3600" b="1" kern="0" dirty="0">
                <a:solidFill>
                  <a:srgbClr val="000000"/>
                </a:solidFill>
              </a:rPr>
              <a:t>’</a:t>
            </a:r>
            <a:r>
              <a:rPr lang="en-US" altLang="ja-JP" sz="3600" b="1" kern="0" dirty="0">
                <a:solidFill>
                  <a:srgbClr val="000000"/>
                </a:solidFill>
              </a:rPr>
              <a:t>s Law </a:t>
            </a:r>
            <a:endParaRPr lang="he-IL" dirty="0"/>
          </a:p>
        </p:txBody>
      </p:sp>
      <p:grpSp>
        <p:nvGrpSpPr>
          <p:cNvPr id="10" name="Group 9"/>
          <p:cNvGrpSpPr/>
          <p:nvPr/>
        </p:nvGrpSpPr>
        <p:grpSpPr>
          <a:xfrm>
            <a:off x="1173493" y="4164096"/>
            <a:ext cx="8920417" cy="1444625"/>
            <a:chOff x="1173480" y="4164076"/>
            <a:chExt cx="8920417" cy="1444625"/>
          </a:xfrm>
        </p:grpSpPr>
        <p:graphicFrame>
          <p:nvGraphicFramePr>
            <p:cNvPr id="7" name="Object 2"/>
            <p:cNvGraphicFramePr>
              <a:graphicFrameLocks noChangeAspect="1"/>
            </p:cNvGraphicFramePr>
            <p:nvPr>
              <p:extLst>
                <p:ext uri="{D42A27DB-BD31-4B8C-83A1-F6EECF244321}">
                  <p14:modId xmlns:p14="http://schemas.microsoft.com/office/powerpoint/2010/main" val="1461617978"/>
                </p:ext>
              </p:extLst>
            </p:nvPr>
          </p:nvGraphicFramePr>
          <p:xfrm>
            <a:off x="1173480" y="4164076"/>
            <a:ext cx="8240713" cy="1444625"/>
          </p:xfrm>
          <a:graphic>
            <a:graphicData uri="http://schemas.openxmlformats.org/presentationml/2006/ole">
              <mc:AlternateContent xmlns:mc="http://schemas.openxmlformats.org/markup-compatibility/2006">
                <mc:Choice xmlns:v="urn:schemas-microsoft-com:vml" Requires="v">
                  <p:oleObj name="Equation" r:id="rId4" imgW="4203360" imgH="736560" progId="Equation.DSMT4">
                    <p:embed/>
                  </p:oleObj>
                </mc:Choice>
                <mc:Fallback>
                  <p:oleObj name="Equation" r:id="rId4" imgW="4203360" imgH="7365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480" y="4164076"/>
                          <a:ext cx="824071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9414193" y="5101316"/>
              <a:ext cx="679704" cy="461665"/>
            </a:xfrm>
            <a:prstGeom prst="rect">
              <a:avLst/>
            </a:prstGeom>
            <a:noFill/>
          </p:spPr>
          <p:txBody>
            <a:bodyPr wrap="square" rtlCol="1">
              <a:spAutoFit/>
            </a:bodyPr>
            <a:lstStyle/>
            <a:p>
              <a:r>
                <a:rPr lang="en-US" sz="2400" dirty="0"/>
                <a:t>(3)</a:t>
              </a:r>
              <a:endParaRPr lang="he-IL" sz="2400" dirty="0"/>
            </a:p>
          </p:txBody>
        </p:sp>
      </p:grpSp>
    </p:spTree>
    <p:extLst>
      <p:ext uri="{BB962C8B-B14F-4D97-AF65-F5344CB8AC3E}">
        <p14:creationId xmlns:p14="http://schemas.microsoft.com/office/powerpoint/2010/main" val="3383985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38</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Text Box 4"/>
          <p:cNvSpPr txBox="1">
            <a:spLocks noChangeArrowheads="1"/>
          </p:cNvSpPr>
          <p:nvPr/>
        </p:nvSpPr>
        <p:spPr bwMode="auto">
          <a:xfrm>
            <a:off x="1473200" y="1027192"/>
            <a:ext cx="8686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0"/>
              </a:spcBef>
              <a:buFontTx/>
              <a:buNone/>
            </a:pPr>
            <a:r>
              <a:rPr lang="en-US" altLang="en-US" i="0" dirty="0"/>
              <a:t>Reversing Equation 3 to get WC(</a:t>
            </a:r>
            <a:r>
              <a:rPr lang="en-US" altLang="en-US" dirty="0"/>
              <a:t>s</a:t>
            </a:r>
            <a:r>
              <a:rPr lang="en-US" altLang="en-US" i="0" dirty="0"/>
              <a:t>) on the right side,</a:t>
            </a:r>
          </a:p>
          <a:p>
            <a:pPr algn="l" eaLnBrk="1" hangingPunct="1">
              <a:spcBef>
                <a:spcPct val="0"/>
              </a:spcBef>
              <a:buFontTx/>
              <a:buNone/>
            </a:pPr>
            <a:endParaRPr lang="en-US" altLang="en-US" i="0" dirty="0"/>
          </a:p>
          <a:p>
            <a:pPr algn="ctr" eaLnBrk="1" hangingPunct="1">
              <a:spcBef>
                <a:spcPct val="0"/>
              </a:spcBef>
              <a:buFontTx/>
              <a:buNone/>
            </a:pPr>
            <a:endParaRPr lang="en-US" altLang="en-US" i="0" dirty="0"/>
          </a:p>
          <a:p>
            <a:pPr algn="l" eaLnBrk="1" hangingPunct="1">
              <a:spcBef>
                <a:spcPct val="0"/>
              </a:spcBef>
              <a:buFontTx/>
              <a:buNone/>
            </a:pPr>
            <a:r>
              <a:rPr lang="en-US" altLang="en-US" i="0" dirty="0"/>
              <a:t>Comparing Equation 1 with the desired equation and multiplying Equation 1 by ½ gives:</a:t>
            </a:r>
          </a:p>
          <a:p>
            <a:pPr algn="l" eaLnBrk="1" hangingPunct="1">
              <a:spcBef>
                <a:spcPct val="0"/>
              </a:spcBef>
              <a:buFontTx/>
              <a:buNone/>
            </a:pPr>
            <a:endParaRPr lang="en-US" altLang="en-US" i="0" dirty="0"/>
          </a:p>
          <a:p>
            <a:pPr algn="ctr" eaLnBrk="1" hangingPunct="1">
              <a:spcBef>
                <a:spcPct val="0"/>
              </a:spcBef>
              <a:buFontTx/>
              <a:buNone/>
            </a:pPr>
            <a:endParaRPr lang="en-US" altLang="en-US" i="0" dirty="0"/>
          </a:p>
          <a:p>
            <a:pPr algn="ctr" eaLnBrk="1" hangingPunct="1">
              <a:spcBef>
                <a:spcPct val="0"/>
              </a:spcBef>
              <a:buFontTx/>
              <a:buNone/>
            </a:pPr>
            <a:endParaRPr lang="en-US" altLang="en-US" i="0" dirty="0"/>
          </a:p>
          <a:p>
            <a:pPr algn="l" eaLnBrk="1" hangingPunct="1">
              <a:spcBef>
                <a:spcPct val="0"/>
              </a:spcBef>
              <a:buFontTx/>
              <a:buNone/>
            </a:pPr>
            <a:r>
              <a:rPr lang="en-US" altLang="en-US" i="0" dirty="0"/>
              <a:t>Equation 2 is left as is; it has C(graphite) on the left side. </a:t>
            </a:r>
            <a:endParaRPr lang="en-US" altLang="en-US" i="0" dirty="0">
              <a:sym typeface="Wingdings" panose="05000000000000000000" pitchFamily="2" charset="2"/>
            </a:endParaRPr>
          </a:p>
        </p:txBody>
      </p:sp>
      <p:graphicFrame>
        <p:nvGraphicFramePr>
          <p:cNvPr id="5" name="Object 1"/>
          <p:cNvGraphicFramePr>
            <a:graphicFrameLocks noChangeAspect="1"/>
          </p:cNvGraphicFramePr>
          <p:nvPr>
            <p:extLst>
              <p:ext uri="{D42A27DB-BD31-4B8C-83A1-F6EECF244321}">
                <p14:modId xmlns:p14="http://schemas.microsoft.com/office/powerpoint/2010/main" val="2307909841"/>
              </p:ext>
            </p:extLst>
          </p:nvPr>
        </p:nvGraphicFramePr>
        <p:xfrm>
          <a:off x="896873" y="1640587"/>
          <a:ext cx="9126539" cy="466725"/>
        </p:xfrm>
        <a:graphic>
          <a:graphicData uri="http://schemas.openxmlformats.org/presentationml/2006/ole">
            <mc:AlternateContent xmlns:mc="http://schemas.openxmlformats.org/markup-compatibility/2006">
              <mc:Choice xmlns:v="urn:schemas-microsoft-com:vml" Requires="v">
                <p:oleObj name="Equation" r:id="rId2" imgW="4724280" imgH="241200" progId="Equation.DSMT4">
                  <p:embed/>
                </p:oleObj>
              </mc:Choice>
              <mc:Fallback>
                <p:oleObj name="Equation" r:id="rId2" imgW="4724280" imgH="2412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73" y="1640587"/>
                        <a:ext cx="912653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48364780"/>
              </p:ext>
            </p:extLst>
          </p:nvPr>
        </p:nvGraphicFramePr>
        <p:xfrm>
          <a:off x="1093727" y="3409061"/>
          <a:ext cx="8928100" cy="747713"/>
        </p:xfrm>
        <a:graphic>
          <a:graphicData uri="http://schemas.openxmlformats.org/presentationml/2006/ole">
            <mc:AlternateContent xmlns:mc="http://schemas.openxmlformats.org/markup-compatibility/2006">
              <mc:Choice xmlns:v="urn:schemas-microsoft-com:vml" Requires="v">
                <p:oleObj name="Equation" r:id="rId4" imgW="4698720" imgH="393480" progId="Equation.DSMT4">
                  <p:embed/>
                </p:oleObj>
              </mc:Choice>
              <mc:Fallback>
                <p:oleObj name="Equation" r:id="rId4" imgW="469872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3727" y="3409061"/>
                        <a:ext cx="89281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3786694" y="396105"/>
            <a:ext cx="2826415" cy="646331"/>
          </a:xfrm>
          <a:prstGeom prst="rect">
            <a:avLst/>
          </a:prstGeom>
        </p:spPr>
        <p:txBody>
          <a:bodyPr wrap="none">
            <a:spAutoFit/>
          </a:bodyPr>
          <a:lstStyle/>
          <a:p>
            <a:r>
              <a:rPr lang="en-US" altLang="en-US" sz="3600" b="1" kern="0" dirty="0">
                <a:solidFill>
                  <a:srgbClr val="000000"/>
                </a:solidFill>
              </a:rPr>
              <a:t>Hess</a:t>
            </a:r>
            <a:r>
              <a:rPr lang="en-IN" altLang="en-US" sz="3600" b="1" kern="0" dirty="0">
                <a:solidFill>
                  <a:srgbClr val="000000"/>
                </a:solidFill>
              </a:rPr>
              <a:t>’</a:t>
            </a:r>
            <a:r>
              <a:rPr lang="en-US" altLang="ja-JP" sz="3600" b="1" kern="0" dirty="0">
                <a:solidFill>
                  <a:srgbClr val="000000"/>
                </a:solidFill>
              </a:rPr>
              <a:t>s Law </a:t>
            </a:r>
            <a:endParaRPr lang="he-IL" dirty="0"/>
          </a:p>
        </p:txBody>
      </p:sp>
    </p:spTree>
    <p:extLst>
      <p:ext uri="{BB962C8B-B14F-4D97-AF65-F5344CB8AC3E}">
        <p14:creationId xmlns:p14="http://schemas.microsoft.com/office/powerpoint/2010/main" val="34668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39</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5" name="Rectangle 4"/>
          <p:cNvSpPr/>
          <p:nvPr/>
        </p:nvSpPr>
        <p:spPr>
          <a:xfrm>
            <a:off x="4106734" y="313887"/>
            <a:ext cx="2826415" cy="646331"/>
          </a:xfrm>
          <a:prstGeom prst="rect">
            <a:avLst/>
          </a:prstGeom>
        </p:spPr>
        <p:txBody>
          <a:bodyPr wrap="none">
            <a:spAutoFit/>
          </a:bodyPr>
          <a:lstStyle/>
          <a:p>
            <a:r>
              <a:rPr lang="en-US" altLang="en-US" sz="3600" b="1" kern="0" dirty="0">
                <a:solidFill>
                  <a:srgbClr val="000000"/>
                </a:solidFill>
              </a:rPr>
              <a:t>Hess</a:t>
            </a:r>
            <a:r>
              <a:rPr lang="en-IN" altLang="en-US" sz="3600" b="1" kern="0" dirty="0">
                <a:solidFill>
                  <a:srgbClr val="000000"/>
                </a:solidFill>
              </a:rPr>
              <a:t>’</a:t>
            </a:r>
            <a:r>
              <a:rPr lang="en-US" altLang="ja-JP" sz="3600" b="1" kern="0" dirty="0">
                <a:solidFill>
                  <a:srgbClr val="000000"/>
                </a:solidFill>
              </a:rPr>
              <a:t>s Law </a:t>
            </a:r>
            <a:endParaRPr lang="he-IL" dirty="0"/>
          </a:p>
        </p:txBody>
      </p:sp>
      <p:sp>
        <p:nvSpPr>
          <p:cNvPr id="6" name="Text Box 4"/>
          <p:cNvSpPr txBox="1">
            <a:spLocks noChangeArrowheads="1"/>
          </p:cNvSpPr>
          <p:nvPr/>
        </p:nvSpPr>
        <p:spPr bwMode="auto">
          <a:xfrm>
            <a:off x="1030224" y="932853"/>
            <a:ext cx="8686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0"/>
              </a:spcBef>
              <a:buFontTx/>
              <a:buNone/>
            </a:pPr>
            <a:r>
              <a:rPr lang="en-US" altLang="en-US" i="0"/>
              <a:t>Comparing Equation 3′ with the desired equation and multiplying Equation 3′ by ½ gives:</a:t>
            </a:r>
          </a:p>
          <a:p>
            <a:pPr algn="l" rtl="0" eaLnBrk="1" hangingPunct="1">
              <a:spcBef>
                <a:spcPct val="0"/>
              </a:spcBef>
              <a:buFontTx/>
              <a:buNone/>
            </a:pPr>
            <a:endParaRPr lang="en-US" altLang="en-US" i="0"/>
          </a:p>
          <a:p>
            <a:pPr algn="l" rtl="0" eaLnBrk="1" hangingPunct="1">
              <a:spcBef>
                <a:spcPct val="0"/>
              </a:spcBef>
              <a:buFontTx/>
              <a:buNone/>
            </a:pPr>
            <a:endParaRPr lang="en-US" altLang="en-US" i="0"/>
          </a:p>
          <a:p>
            <a:pPr algn="l" rtl="0" eaLnBrk="1" hangingPunct="1">
              <a:spcBef>
                <a:spcPct val="0"/>
              </a:spcBef>
              <a:buFontTx/>
              <a:buNone/>
            </a:pPr>
            <a:r>
              <a:rPr lang="en-US" altLang="en-US" i="0"/>
              <a:t>Adding the last three equations with their corresponding </a:t>
            </a:r>
            <a:r>
              <a:rPr lang="el-GR" altLang="en-US" i="0"/>
              <a:t>Δ</a:t>
            </a:r>
            <a:r>
              <a:rPr lang="en-US" altLang="en-US"/>
              <a:t>H</a:t>
            </a:r>
            <a:r>
              <a:rPr lang="en-US" altLang="en-US" i="0"/>
              <a:t>’s gives: </a:t>
            </a:r>
          </a:p>
          <a:p>
            <a:pPr algn="l" rtl="0" eaLnBrk="1" hangingPunct="1">
              <a:spcBef>
                <a:spcPct val="0"/>
              </a:spcBef>
              <a:buFontTx/>
              <a:buNone/>
            </a:pPr>
            <a:endParaRPr lang="en-US" altLang="en-US" i="0"/>
          </a:p>
          <a:p>
            <a:pPr algn="l" rtl="0" eaLnBrk="1" hangingPunct="1">
              <a:spcBef>
                <a:spcPct val="0"/>
              </a:spcBef>
              <a:buFontTx/>
              <a:buNone/>
            </a:pPr>
            <a:endParaRPr lang="en-US" altLang="en-US" i="0"/>
          </a:p>
          <a:p>
            <a:pPr algn="l" rtl="0" eaLnBrk="1" hangingPunct="1">
              <a:spcBef>
                <a:spcPct val="0"/>
              </a:spcBef>
              <a:buFontTx/>
              <a:buNone/>
            </a:pPr>
            <a:endParaRPr lang="en-US" altLang="en-US" i="0"/>
          </a:p>
          <a:p>
            <a:pPr algn="l" rtl="0" eaLnBrk="1" hangingPunct="1">
              <a:spcBef>
                <a:spcPct val="0"/>
              </a:spcBef>
              <a:buFontTx/>
              <a:buNone/>
            </a:pPr>
            <a:endParaRPr lang="en-US" altLang="en-US" i="0">
              <a:sym typeface="Wingdings" panose="05000000000000000000" pitchFamily="2" charset="2"/>
            </a:endParaRPr>
          </a:p>
        </p:txBody>
      </p:sp>
      <p:graphicFrame>
        <p:nvGraphicFramePr>
          <p:cNvPr id="7" name="Object 1"/>
          <p:cNvGraphicFramePr>
            <a:graphicFrameLocks noChangeAspect="1"/>
          </p:cNvGraphicFramePr>
          <p:nvPr>
            <p:extLst>
              <p:ext uri="{D42A27DB-BD31-4B8C-83A1-F6EECF244321}">
                <p14:modId xmlns:p14="http://schemas.microsoft.com/office/powerpoint/2010/main" val="3960350533"/>
              </p:ext>
            </p:extLst>
          </p:nvPr>
        </p:nvGraphicFramePr>
        <p:xfrm>
          <a:off x="703201" y="1920269"/>
          <a:ext cx="9075739" cy="666750"/>
        </p:xfrm>
        <a:graphic>
          <a:graphicData uri="http://schemas.openxmlformats.org/presentationml/2006/ole">
            <mc:AlternateContent xmlns:mc="http://schemas.openxmlformats.org/markup-compatibility/2006">
              <mc:Choice xmlns:v="urn:schemas-microsoft-com:vml" Requires="v">
                <p:oleObj name="Equation" r:id="rId2" imgW="5346360" imgH="393480" progId="Equation.DSMT4">
                  <p:embed/>
                </p:oleObj>
              </mc:Choice>
              <mc:Fallback>
                <p:oleObj name="Equation" r:id="rId2" imgW="5346360" imgH="39348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01" y="1920269"/>
                        <a:ext cx="9075739"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74893191"/>
              </p:ext>
            </p:extLst>
          </p:nvPr>
        </p:nvGraphicFramePr>
        <p:xfrm>
          <a:off x="1276301" y="3811002"/>
          <a:ext cx="8059737" cy="2509837"/>
        </p:xfrm>
        <a:graphic>
          <a:graphicData uri="http://schemas.openxmlformats.org/presentationml/2006/ole">
            <mc:AlternateContent xmlns:mc="http://schemas.openxmlformats.org/markup-compatibility/2006">
              <mc:Choice xmlns:v="urn:schemas-microsoft-com:vml" Requires="v">
                <p:oleObj name="Equation" r:id="rId4" imgW="4241520" imgH="1320480" progId="Equation.DSMT4">
                  <p:embed/>
                </p:oleObj>
              </mc:Choice>
              <mc:Fallback>
                <p:oleObj name="Equation" r:id="rId4" imgW="4241520" imgH="1320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6301" y="3811002"/>
                        <a:ext cx="8059737"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Line 10"/>
          <p:cNvSpPr>
            <a:spLocks noChangeShapeType="1"/>
          </p:cNvSpPr>
          <p:nvPr/>
        </p:nvSpPr>
        <p:spPr bwMode="auto">
          <a:xfrm flipV="1">
            <a:off x="2325624" y="4122152"/>
            <a:ext cx="852488" cy="168275"/>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a:endParaRPr lang="en-IN"/>
          </a:p>
        </p:txBody>
      </p:sp>
      <p:sp>
        <p:nvSpPr>
          <p:cNvPr id="10" name="AutoShape 29"/>
          <p:cNvSpPr>
            <a:spLocks noChangeArrowheads="1"/>
          </p:cNvSpPr>
          <p:nvPr/>
        </p:nvSpPr>
        <p:spPr bwMode="auto">
          <a:xfrm>
            <a:off x="1250901" y="5889039"/>
            <a:ext cx="8085137" cy="422275"/>
          </a:xfrm>
          <a:prstGeom prst="roundRect">
            <a:avLst>
              <a:gd name="adj" fmla="val 16667"/>
            </a:avLst>
          </a:prstGeom>
          <a:noFill/>
          <a:ln w="635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0"/>
              </a:spcBef>
              <a:buFontTx/>
              <a:buNone/>
            </a:pPr>
            <a:endParaRPr lang="en-US" altLang="en-US" sz="1800"/>
          </a:p>
        </p:txBody>
      </p:sp>
      <p:sp>
        <p:nvSpPr>
          <p:cNvPr id="11" name="Line 10"/>
          <p:cNvSpPr>
            <a:spLocks noChangeShapeType="1"/>
          </p:cNvSpPr>
          <p:nvPr/>
        </p:nvSpPr>
        <p:spPr bwMode="auto">
          <a:xfrm flipV="1">
            <a:off x="3041589" y="4700002"/>
            <a:ext cx="854075" cy="168275"/>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a:endParaRPr lang="en-IN"/>
          </a:p>
        </p:txBody>
      </p:sp>
      <p:sp>
        <p:nvSpPr>
          <p:cNvPr id="12" name="Line 10"/>
          <p:cNvSpPr>
            <a:spLocks noChangeShapeType="1"/>
          </p:cNvSpPr>
          <p:nvPr/>
        </p:nvSpPr>
        <p:spPr bwMode="auto">
          <a:xfrm flipV="1">
            <a:off x="5983224" y="5358814"/>
            <a:ext cx="852488" cy="168275"/>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a:endParaRPr lang="en-IN"/>
          </a:p>
        </p:txBody>
      </p:sp>
      <p:sp>
        <p:nvSpPr>
          <p:cNvPr id="13" name="Line 10"/>
          <p:cNvSpPr>
            <a:spLocks noChangeShapeType="1"/>
          </p:cNvSpPr>
          <p:nvPr/>
        </p:nvSpPr>
        <p:spPr bwMode="auto">
          <a:xfrm flipV="1">
            <a:off x="4814824" y="4130069"/>
            <a:ext cx="1016000" cy="82550"/>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a:endParaRPr lang="en-IN"/>
          </a:p>
        </p:txBody>
      </p:sp>
      <p:sp>
        <p:nvSpPr>
          <p:cNvPr id="14" name="Line 10"/>
          <p:cNvSpPr>
            <a:spLocks noChangeShapeType="1"/>
          </p:cNvSpPr>
          <p:nvPr/>
        </p:nvSpPr>
        <p:spPr bwMode="auto">
          <a:xfrm flipV="1">
            <a:off x="1314387" y="5388977"/>
            <a:ext cx="1016000" cy="84137"/>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a:endParaRPr lang="en-IN"/>
          </a:p>
        </p:txBody>
      </p:sp>
      <p:sp>
        <p:nvSpPr>
          <p:cNvPr id="15" name="Line 10"/>
          <p:cNvSpPr>
            <a:spLocks noChangeShapeType="1"/>
          </p:cNvSpPr>
          <p:nvPr/>
        </p:nvSpPr>
        <p:spPr bwMode="auto">
          <a:xfrm flipV="1">
            <a:off x="4698937" y="4785727"/>
            <a:ext cx="1016000" cy="84137"/>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a:endParaRPr lang="en-IN"/>
          </a:p>
        </p:txBody>
      </p:sp>
      <p:sp>
        <p:nvSpPr>
          <p:cNvPr id="16" name="Line 10"/>
          <p:cNvSpPr>
            <a:spLocks noChangeShapeType="1"/>
          </p:cNvSpPr>
          <p:nvPr/>
        </p:nvSpPr>
        <p:spPr bwMode="auto">
          <a:xfrm flipV="1">
            <a:off x="2632012" y="5401657"/>
            <a:ext cx="1016000" cy="82550"/>
          </a:xfrm>
          <a:prstGeom prst="line">
            <a:avLst/>
          </a:prstGeom>
          <a:noFill/>
          <a:ln w="63500">
            <a:solidFill>
              <a:schemeClr val="hlink"/>
            </a:solidFill>
            <a:round/>
            <a:headEnd/>
            <a:tailEnd/>
          </a:ln>
          <a:extLst>
            <a:ext uri="{909E8E84-426E-40DD-AFC4-6F175D3DCCD1}">
              <a14:hiddenFill xmlns:a14="http://schemas.microsoft.com/office/drawing/2010/main">
                <a:noFill/>
              </a14:hiddenFill>
            </a:ext>
          </a:extLst>
        </p:spPr>
        <p:txBody>
          <a:bodyPr/>
          <a:lstStyle/>
          <a:p>
            <a:pPr algn="l" rtl="0"/>
            <a:endParaRPr lang="en-IN"/>
          </a:p>
        </p:txBody>
      </p:sp>
    </p:spTree>
    <p:extLst>
      <p:ext uri="{BB962C8B-B14F-4D97-AF65-F5344CB8AC3E}">
        <p14:creationId xmlns:p14="http://schemas.microsoft.com/office/powerpoint/2010/main" val="147736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heel(4)">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grpSp>
        <p:nvGrpSpPr>
          <p:cNvPr id="3" name="קבוצה 2">
            <a:extLst>
              <a:ext uri="{FF2B5EF4-FFF2-40B4-BE49-F238E27FC236}">
                <a16:creationId xmlns:a16="http://schemas.microsoft.com/office/drawing/2014/main" id="{680BF6C5-805B-F058-C967-88B905B87FDE}"/>
              </a:ext>
            </a:extLst>
          </p:cNvPr>
          <p:cNvGrpSpPr/>
          <p:nvPr/>
        </p:nvGrpSpPr>
        <p:grpSpPr>
          <a:xfrm>
            <a:off x="2925805" y="337843"/>
            <a:ext cx="6340390" cy="6133108"/>
            <a:chOff x="2925805" y="337843"/>
            <a:chExt cx="6340390" cy="6133108"/>
          </a:xfrm>
        </p:grpSpPr>
        <p:pic>
          <p:nvPicPr>
            <p:cNvPr id="6" name="Picture 5"/>
            <p:cNvPicPr>
              <a:picLocks noChangeAspect="1"/>
            </p:cNvPicPr>
            <p:nvPr/>
          </p:nvPicPr>
          <p:blipFill>
            <a:blip r:embed="rId2"/>
            <a:stretch>
              <a:fillRect/>
            </a:stretch>
          </p:blipFill>
          <p:spPr>
            <a:xfrm>
              <a:off x="2925805" y="337843"/>
              <a:ext cx="6340390" cy="6133108"/>
            </a:xfrm>
            <a:prstGeom prst="rect">
              <a:avLst/>
            </a:prstGeom>
          </p:spPr>
        </p:pic>
        <p:sp>
          <p:nvSpPr>
            <p:cNvPr id="7" name="תיבת טקסט 6">
              <a:extLst>
                <a:ext uri="{FF2B5EF4-FFF2-40B4-BE49-F238E27FC236}">
                  <a16:creationId xmlns:a16="http://schemas.microsoft.com/office/drawing/2014/main" id="{0D3EDAE1-FCAC-4B4A-B4C5-0D97BD2C5661}"/>
                </a:ext>
              </a:extLst>
            </p:cNvPr>
            <p:cNvSpPr txBox="1"/>
            <p:nvPr/>
          </p:nvSpPr>
          <p:spPr>
            <a:xfrm>
              <a:off x="4074851" y="337843"/>
              <a:ext cx="1178510" cy="646331"/>
            </a:xfrm>
            <a:prstGeom prst="rect">
              <a:avLst/>
            </a:prstGeom>
            <a:noFill/>
          </p:spPr>
          <p:txBody>
            <a:bodyPr wrap="square">
              <a:spAutoFit/>
            </a:bodyPr>
            <a:lstStyle/>
            <a:p>
              <a:r>
                <a:rPr kumimoji="0" lang="en-US" altLang="en-US" sz="3600" b="1" i="1" u="none" strike="noStrike" kern="0" cap="none" spc="0" normalizeH="0" baseline="0" noProof="0" dirty="0">
                  <a:ln>
                    <a:noFill/>
                  </a:ln>
                  <a:solidFill>
                    <a:srgbClr val="000000"/>
                  </a:solidFill>
                  <a:effectLst/>
                  <a:uLnTx/>
                  <a:uFillTx/>
                  <a:latin typeface="Arial"/>
                  <a:ea typeface="ＭＳ Ｐゴシック"/>
                  <a:cs typeface="+mn-cs"/>
                </a:rPr>
                <a:t>q</a:t>
              </a:r>
              <a:r>
                <a:rPr lang="en-US" altLang="en-US" sz="3600" b="1" i="1" kern="0" dirty="0">
                  <a:solidFill>
                    <a:srgbClr val="000000"/>
                  </a:solidFill>
                  <a:latin typeface="Arial"/>
                  <a:ea typeface="ＭＳ Ｐゴシック"/>
                </a:rPr>
                <a:t>,</a:t>
              </a:r>
              <a:endParaRPr lang="en-US" dirty="0"/>
            </a:p>
          </p:txBody>
        </p:sp>
      </p:grpSp>
    </p:spTree>
    <p:extLst>
      <p:ext uri="{BB962C8B-B14F-4D97-AF65-F5344CB8AC3E}">
        <p14:creationId xmlns:p14="http://schemas.microsoft.com/office/powerpoint/2010/main" val="3742814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40</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6" name="Rectangle 2"/>
          <p:cNvSpPr txBox="1">
            <a:spLocks noChangeArrowheads="1"/>
          </p:cNvSpPr>
          <p:nvPr/>
        </p:nvSpPr>
        <p:spPr>
          <a:xfrm>
            <a:off x="1298448" y="505968"/>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sz="3600" b="1" kern="0" dirty="0"/>
              <a:t>Standard Enthalpies of Formation</a:t>
            </a:r>
            <a:endParaRPr lang="en-US" altLang="en-US" sz="3600" kern="0" dirty="0"/>
          </a:p>
          <a:p>
            <a:pPr marL="0" indent="0" eaLnBrk="1" hangingPunct="1">
              <a:buFontTx/>
              <a:buNone/>
            </a:pPr>
            <a:r>
              <a:rPr lang="en-US" altLang="en-US" kern="0" dirty="0"/>
              <a:t>The term </a:t>
            </a:r>
            <a:r>
              <a:rPr lang="en-US" altLang="en-US" b="1" kern="0" dirty="0"/>
              <a:t>standard state</a:t>
            </a:r>
            <a:r>
              <a:rPr lang="en-US" altLang="en-US" kern="0" dirty="0"/>
              <a:t> refers to the standard thermodynamic conditions chosen for substances when listing or comparing thermodynamic data: 1 </a:t>
            </a:r>
            <a:r>
              <a:rPr lang="en-US" altLang="en-US" kern="0" dirty="0" err="1"/>
              <a:t>atm</a:t>
            </a:r>
            <a:r>
              <a:rPr lang="en-US" altLang="en-US" kern="0" dirty="0"/>
              <a:t> pressure and the specified temperature (usually 25</a:t>
            </a:r>
            <a:r>
              <a:rPr lang="en-US" altLang="en-US" kern="0" dirty="0">
                <a:cs typeface="Arial" panose="020B0604020202020204" pitchFamily="34" charset="0"/>
              </a:rPr>
              <a:t>°</a:t>
            </a:r>
            <a:r>
              <a:rPr lang="en-US" altLang="en-US" kern="0" dirty="0"/>
              <a:t>C)</a:t>
            </a:r>
            <a:r>
              <a:rPr lang="en-US" altLang="en-US" i="1" kern="0" dirty="0"/>
              <a:t>.</a:t>
            </a:r>
            <a:r>
              <a:rPr lang="en-US" altLang="en-US" kern="0" dirty="0"/>
              <a:t> These standard conditions are indicated with a degree sign (</a:t>
            </a:r>
            <a:r>
              <a:rPr lang="en-US" altLang="en-US" kern="0" dirty="0">
                <a:cs typeface="Arial" panose="020B0604020202020204" pitchFamily="34" charset="0"/>
              </a:rPr>
              <a:t>°</a:t>
            </a:r>
            <a:r>
              <a:rPr lang="en-US" altLang="en-US" kern="0" dirty="0"/>
              <a:t>).</a:t>
            </a:r>
          </a:p>
          <a:p>
            <a:pPr marL="0" indent="0" eaLnBrk="1" hangingPunct="1">
              <a:buFontTx/>
              <a:buNone/>
            </a:pPr>
            <a:endParaRPr lang="en-US" altLang="en-US" sz="1400" kern="0" dirty="0"/>
          </a:p>
          <a:p>
            <a:pPr marL="0" indent="0" eaLnBrk="1" hangingPunct="1">
              <a:buFontTx/>
              <a:buNone/>
            </a:pPr>
            <a:r>
              <a:rPr lang="en-US" altLang="en-US" kern="0" dirty="0"/>
              <a:t>When reactants in their standard states yield products in their standard states, the enthalpy of reaction is called the </a:t>
            </a:r>
            <a:r>
              <a:rPr lang="en-US" altLang="en-US" b="1" kern="0" dirty="0"/>
              <a:t>standard</a:t>
            </a:r>
            <a:r>
              <a:rPr lang="en-US" altLang="en-US" kern="0" dirty="0"/>
              <a:t> enthalpy of reaction, </a:t>
            </a:r>
            <a:r>
              <a:rPr lang="en-US" altLang="en-US" kern="0" dirty="0">
                <a:latin typeface="Symbol" panose="05050102010706020507" pitchFamily="18" charset="2"/>
              </a:rPr>
              <a:t>D</a:t>
            </a:r>
            <a:r>
              <a:rPr lang="en-US" altLang="en-US" i="1" kern="0" dirty="0"/>
              <a:t>H</a:t>
            </a:r>
            <a:r>
              <a:rPr lang="en-US" altLang="en-US" kern="0" dirty="0">
                <a:latin typeface="Calibri" panose="020F0502020204030204" pitchFamily="34" charset="0"/>
                <a:cs typeface="Arial" panose="020B0604020202020204" pitchFamily="34" charset="0"/>
              </a:rPr>
              <a:t>°</a:t>
            </a:r>
            <a:r>
              <a:rPr lang="en-US" altLang="en-US" kern="0" dirty="0">
                <a:cs typeface="Arial" panose="020B0604020202020204" pitchFamily="34" charset="0"/>
              </a:rPr>
              <a:t>. (</a:t>
            </a:r>
            <a:r>
              <a:rPr lang="en-US" altLang="en-US" kern="0" dirty="0">
                <a:latin typeface="Symbol" panose="05050102010706020507" pitchFamily="18" charset="2"/>
              </a:rPr>
              <a:t>D</a:t>
            </a:r>
            <a:r>
              <a:rPr lang="en-US" altLang="en-US" i="1" kern="0" dirty="0"/>
              <a:t>H</a:t>
            </a:r>
            <a:r>
              <a:rPr lang="en-US" altLang="en-US" kern="0" dirty="0">
                <a:cs typeface="Arial" panose="020B0604020202020204" pitchFamily="34" charset="0"/>
              </a:rPr>
              <a:t>° is read </a:t>
            </a:r>
            <a:r>
              <a:rPr lang="ja-JP" altLang="en-US" kern="0" dirty="0">
                <a:cs typeface="Arial" panose="020B0604020202020204" pitchFamily="34" charset="0"/>
              </a:rPr>
              <a:t>“</a:t>
            </a:r>
            <a:r>
              <a:rPr lang="en-US" altLang="ja-JP" kern="0" dirty="0">
                <a:cs typeface="Arial" panose="020B0604020202020204" pitchFamily="34" charset="0"/>
              </a:rPr>
              <a:t>delta H zero.</a:t>
            </a:r>
            <a:r>
              <a:rPr lang="ja-JP" altLang="en-US" kern="0" dirty="0">
                <a:cs typeface="Arial" panose="020B0604020202020204" pitchFamily="34" charset="0"/>
              </a:rPr>
              <a:t>”</a:t>
            </a:r>
            <a:r>
              <a:rPr lang="en-US" altLang="ja-JP" kern="0" dirty="0">
                <a:cs typeface="Arial" panose="020B0604020202020204" pitchFamily="34" charset="0"/>
              </a:rPr>
              <a:t>)</a:t>
            </a:r>
            <a:endParaRPr lang="en-US" altLang="en-US" kern="0" dirty="0">
              <a:cs typeface="Arial" panose="020B0604020202020204" pitchFamily="34" charset="0"/>
            </a:endParaRPr>
          </a:p>
        </p:txBody>
      </p:sp>
    </p:spTree>
    <p:extLst>
      <p:ext uri="{BB962C8B-B14F-4D97-AF65-F5344CB8AC3E}">
        <p14:creationId xmlns:p14="http://schemas.microsoft.com/office/powerpoint/2010/main" val="1108498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41</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6" name="Rectangle 2"/>
          <p:cNvSpPr txBox="1">
            <a:spLocks noChangeArrowheads="1"/>
          </p:cNvSpPr>
          <p:nvPr/>
        </p:nvSpPr>
        <p:spPr>
          <a:xfrm>
            <a:off x="2039112" y="1014984"/>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altLang="en-US" kern="0"/>
              <a:t>Elements can exist in more than one physical state, and some elements exist in more than one distinct form in the same physical state. For example, carbon can exist as graphite or as diamond; oxygen can exist as O</a:t>
            </a:r>
            <a:r>
              <a:rPr lang="en-US" altLang="en-US" kern="0" baseline="-25000"/>
              <a:t>2</a:t>
            </a:r>
            <a:r>
              <a:rPr lang="en-US" altLang="en-US" kern="0"/>
              <a:t> or as O</a:t>
            </a:r>
            <a:r>
              <a:rPr lang="en-US" altLang="en-US" kern="0" baseline="-25000"/>
              <a:t>3</a:t>
            </a:r>
            <a:r>
              <a:rPr lang="en-US" altLang="en-US" kern="0"/>
              <a:t> (ozone).</a:t>
            </a:r>
          </a:p>
          <a:p>
            <a:pPr marL="0" indent="0" eaLnBrk="1" hangingPunct="1">
              <a:buFontTx/>
              <a:buNone/>
            </a:pPr>
            <a:endParaRPr lang="en-US" altLang="en-US" kern="0"/>
          </a:p>
          <a:p>
            <a:pPr marL="0" indent="0" eaLnBrk="1" hangingPunct="1">
              <a:buFontTx/>
              <a:buNone/>
            </a:pPr>
            <a:r>
              <a:rPr lang="en-US" altLang="en-US" kern="0"/>
              <a:t>These different forms of an element in the same physical state are called </a:t>
            </a:r>
            <a:r>
              <a:rPr lang="en-US" altLang="en-US" b="1" kern="0"/>
              <a:t>allotropes.</a:t>
            </a:r>
          </a:p>
          <a:p>
            <a:pPr marL="0" indent="0" eaLnBrk="1" hangingPunct="1">
              <a:buFontTx/>
              <a:buNone/>
            </a:pPr>
            <a:endParaRPr lang="en-US" altLang="en-US" kern="0"/>
          </a:p>
          <a:p>
            <a:pPr marL="0" indent="0" eaLnBrk="1" hangingPunct="1">
              <a:buFontTx/>
              <a:buNone/>
            </a:pPr>
            <a:r>
              <a:rPr lang="en-US" altLang="en-US" kern="0"/>
              <a:t>The </a:t>
            </a:r>
            <a:r>
              <a:rPr lang="en-US" altLang="en-US" b="1" kern="0"/>
              <a:t>reference</a:t>
            </a:r>
            <a:r>
              <a:rPr lang="en-US" altLang="en-US" kern="0"/>
              <a:t> </a:t>
            </a:r>
            <a:r>
              <a:rPr lang="en-US" altLang="en-US" b="1" kern="0"/>
              <a:t>form</a:t>
            </a:r>
            <a:r>
              <a:rPr lang="en-US" altLang="en-US" kern="0"/>
              <a:t> is the most stable form of the element (both physical state and allotrope).</a:t>
            </a:r>
            <a:endParaRPr lang="en-US" altLang="en-US" kern="0" dirty="0"/>
          </a:p>
        </p:txBody>
      </p:sp>
      <p:sp>
        <p:nvSpPr>
          <p:cNvPr id="7" name="Rectangle 6"/>
          <p:cNvSpPr/>
          <p:nvPr/>
        </p:nvSpPr>
        <p:spPr>
          <a:xfrm>
            <a:off x="1910080" y="276594"/>
            <a:ext cx="7691120" cy="646331"/>
          </a:xfrm>
          <a:prstGeom prst="rect">
            <a:avLst/>
          </a:prstGeom>
        </p:spPr>
        <p:txBody>
          <a:bodyPr wrap="square">
            <a:spAutoFit/>
          </a:bodyPr>
          <a:lstStyle/>
          <a:p>
            <a:pPr lvl="0" algn="l" rtl="0"/>
            <a:r>
              <a:rPr lang="en-US" altLang="en-US" sz="3600" b="1" kern="0" dirty="0">
                <a:solidFill>
                  <a:srgbClr val="000000"/>
                </a:solidFill>
              </a:rPr>
              <a:t>Standard Enthalpies of Formation</a:t>
            </a:r>
            <a:endParaRPr lang="en-US" altLang="en-US" sz="3600" kern="0" dirty="0">
              <a:solidFill>
                <a:srgbClr val="000000"/>
              </a:solidFill>
            </a:endParaRPr>
          </a:p>
        </p:txBody>
      </p:sp>
      <p:sp>
        <p:nvSpPr>
          <p:cNvPr id="8" name="Rectangle 7"/>
          <p:cNvSpPr/>
          <p:nvPr/>
        </p:nvSpPr>
        <p:spPr>
          <a:xfrm>
            <a:off x="9046587" y="677668"/>
            <a:ext cx="314541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2400" b="1" i="0" u="none" strike="noStrike" kern="0" cap="none" spc="0" normalizeH="0" baseline="0" noProof="0" dirty="0">
                <a:ln>
                  <a:noFill/>
                </a:ln>
                <a:solidFill>
                  <a:srgbClr val="000000"/>
                </a:solidFill>
                <a:effectLst/>
                <a:uLnTx/>
                <a:uFillTx/>
                <a:latin typeface="David" panose="020E0502060401010101" pitchFamily="34" charset="-79"/>
                <a:cs typeface="David" panose="020E0502060401010101" pitchFamily="34" charset="-79"/>
              </a:rPr>
              <a:t>אנתלפיית התהוות תקנית </a:t>
            </a:r>
            <a:endParaRPr kumimoji="0" lang="en-US" sz="1800" b="1" i="0" u="none" strike="noStrike" kern="0" cap="none" spc="0" normalizeH="0" baseline="0" noProof="0" dirty="0">
              <a:ln>
                <a:noFill/>
              </a:ln>
              <a:solidFill>
                <a:sysClr val="windowText" lastClr="000000"/>
              </a:solidFill>
              <a:effectLst/>
              <a:uLnTx/>
              <a:uFillTx/>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65235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42</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6" name="Rectangle 2"/>
          <p:cNvSpPr txBox="1">
            <a:spLocks noChangeArrowheads="1"/>
          </p:cNvSpPr>
          <p:nvPr/>
        </p:nvSpPr>
        <p:spPr>
          <a:xfrm>
            <a:off x="1837944" y="441324"/>
            <a:ext cx="8229600" cy="59436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lnSpc>
                <a:spcPct val="95000"/>
              </a:lnSpc>
              <a:buFontTx/>
              <a:buNone/>
            </a:pPr>
            <a:r>
              <a:rPr lang="en-US" altLang="en-US" kern="0" dirty="0"/>
              <a:t>The </a:t>
            </a:r>
            <a:r>
              <a:rPr lang="en-US" altLang="en-US" b="1" kern="0" dirty="0"/>
              <a:t>standard enthalpy of formation</a:t>
            </a:r>
            <a:r>
              <a:rPr lang="en-US" altLang="en-US" kern="0" dirty="0"/>
              <a:t>, </a:t>
            </a:r>
            <a:r>
              <a:rPr lang="en-US" altLang="en-US" b="1" kern="0" dirty="0" err="1">
                <a:latin typeface="Symbol" panose="05050102010706020507" pitchFamily="18" charset="2"/>
              </a:rPr>
              <a:t>D</a:t>
            </a:r>
            <a:r>
              <a:rPr lang="en-US" altLang="en-US" b="1" i="1" kern="0" dirty="0" err="1"/>
              <a:t>H</a:t>
            </a:r>
            <a:r>
              <a:rPr lang="en-US" altLang="en-US" b="1" i="1" kern="0" baseline="-25000" dirty="0" err="1"/>
              <a:t>f</a:t>
            </a:r>
            <a:r>
              <a:rPr lang="en-US" altLang="en-US" b="1" kern="0" dirty="0">
                <a:cs typeface="Arial" panose="020B0604020202020204" pitchFamily="34" charset="0"/>
              </a:rPr>
              <a:t>°</a:t>
            </a:r>
            <a:r>
              <a:rPr lang="en-US" altLang="en-US" kern="0" dirty="0">
                <a:cs typeface="Arial" panose="020B0604020202020204" pitchFamily="34" charset="0"/>
              </a:rPr>
              <a:t>, is the enthalpy change for the formation of one mole of the substance from its elements in their reference forms and in their standard states. </a:t>
            </a:r>
            <a:r>
              <a:rPr lang="en-US" altLang="en-US" kern="0" dirty="0" err="1">
                <a:latin typeface="Symbol" panose="05050102010706020507" pitchFamily="18" charset="2"/>
              </a:rPr>
              <a:t>D</a:t>
            </a:r>
            <a:r>
              <a:rPr lang="en-US" altLang="en-US" i="1" kern="0" dirty="0" err="1"/>
              <a:t>H</a:t>
            </a:r>
            <a:r>
              <a:rPr lang="en-US" altLang="en-US" kern="0" baseline="-25000" dirty="0" err="1"/>
              <a:t>f</a:t>
            </a:r>
            <a:r>
              <a:rPr lang="en-US" altLang="en-US" kern="0" dirty="0">
                <a:cs typeface="Arial" panose="020B0604020202020204" pitchFamily="34" charset="0"/>
              </a:rPr>
              <a:t>° for an element in its reference and standard state is zero. </a:t>
            </a:r>
          </a:p>
          <a:p>
            <a:pPr marL="0" indent="0" eaLnBrk="1" hangingPunct="1">
              <a:lnSpc>
                <a:spcPct val="95000"/>
              </a:lnSpc>
              <a:buFontTx/>
              <a:buNone/>
            </a:pPr>
            <a:endParaRPr lang="en-US" altLang="en-US" kern="0" dirty="0">
              <a:cs typeface="Arial" panose="020B0604020202020204" pitchFamily="34" charset="0"/>
            </a:endParaRPr>
          </a:p>
          <a:p>
            <a:pPr marL="0" indent="0" eaLnBrk="1" hangingPunct="1">
              <a:lnSpc>
                <a:spcPct val="95000"/>
              </a:lnSpc>
              <a:buFontTx/>
              <a:buNone/>
            </a:pPr>
            <a:r>
              <a:rPr lang="en-US" altLang="en-US" kern="0" dirty="0">
                <a:cs typeface="Arial" panose="020B0604020202020204" pitchFamily="34" charset="0"/>
              </a:rPr>
              <a:t>For example, the standard enthalpy of formation for liquid water is the enthalpy change for the reaction</a:t>
            </a:r>
          </a:p>
          <a:p>
            <a:pPr marL="0" indent="0" eaLnBrk="1" hangingPunct="1">
              <a:lnSpc>
                <a:spcPct val="95000"/>
              </a:lnSpc>
              <a:buFontTx/>
              <a:buNone/>
            </a:pPr>
            <a:endParaRPr lang="en-US" altLang="en-US" kern="0" dirty="0">
              <a:cs typeface="Arial" panose="020B0604020202020204" pitchFamily="34" charset="0"/>
            </a:endParaRPr>
          </a:p>
          <a:p>
            <a:pPr marL="0" indent="0" eaLnBrk="1" hangingPunct="1">
              <a:lnSpc>
                <a:spcPct val="95000"/>
              </a:lnSpc>
              <a:buFontTx/>
              <a:buNone/>
            </a:pPr>
            <a:endParaRPr lang="en-US" altLang="en-US" kern="0" dirty="0">
              <a:cs typeface="Arial" panose="020B0604020202020204" pitchFamily="34" charset="0"/>
            </a:endParaRPr>
          </a:p>
        </p:txBody>
      </p:sp>
      <p:graphicFrame>
        <p:nvGraphicFramePr>
          <p:cNvPr id="7" name="Object 1"/>
          <p:cNvGraphicFramePr>
            <a:graphicFrameLocks noChangeAspect="1"/>
          </p:cNvGraphicFramePr>
          <p:nvPr>
            <p:extLst>
              <p:ext uri="{D42A27DB-BD31-4B8C-83A1-F6EECF244321}">
                <p14:modId xmlns:p14="http://schemas.microsoft.com/office/powerpoint/2010/main" val="3813588104"/>
              </p:ext>
            </p:extLst>
          </p:nvPr>
        </p:nvGraphicFramePr>
        <p:xfrm>
          <a:off x="2904757" y="4943474"/>
          <a:ext cx="6042025" cy="1212850"/>
        </p:xfrm>
        <a:graphic>
          <a:graphicData uri="http://schemas.openxmlformats.org/presentationml/2006/ole">
            <mc:AlternateContent xmlns:mc="http://schemas.openxmlformats.org/markup-compatibility/2006">
              <mc:Choice xmlns:v="urn:schemas-microsoft-com:vml" Requires="v">
                <p:oleObj name="Equation" r:id="rId2" imgW="3162240" imgH="634680" progId="Equation.DSMT4">
                  <p:embed/>
                </p:oleObj>
              </mc:Choice>
              <mc:Fallback>
                <p:oleObj name="Equation" r:id="rId2" imgW="3162240" imgH="63468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757" y="4943474"/>
                        <a:ext cx="60420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37272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43</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Rectangle 17"/>
          <p:cNvSpPr>
            <a:spLocks noChangeArrowheads="1"/>
          </p:cNvSpPr>
          <p:nvPr/>
        </p:nvSpPr>
        <p:spPr bwMode="auto">
          <a:xfrm>
            <a:off x="118957" y="898544"/>
            <a:ext cx="822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eaLnBrk="1" hangingPunct="1">
              <a:buFontTx/>
              <a:buNone/>
            </a:pPr>
            <a:r>
              <a:rPr lang="en-US" altLang="en-US" i="0" dirty="0"/>
              <a:t>Standard enthalpies of formation can be used to calculate the standard enthalpy for a reaction, </a:t>
            </a:r>
            <a:r>
              <a:rPr lang="en-US" altLang="en-US" i="0" dirty="0">
                <a:latin typeface="Symbol" panose="05050102010706020507" pitchFamily="18" charset="2"/>
                <a:sym typeface="Wingdings" panose="05000000000000000000" pitchFamily="2" charset="2"/>
              </a:rPr>
              <a:t>D</a:t>
            </a:r>
            <a:r>
              <a:rPr lang="en-US" altLang="en-US" dirty="0">
                <a:sym typeface="Wingdings" panose="05000000000000000000" pitchFamily="2" charset="2"/>
              </a:rPr>
              <a:t>H</a:t>
            </a:r>
            <a:r>
              <a:rPr lang="en-US" altLang="en-US" i="0" dirty="0">
                <a:cs typeface="Arial" panose="020B0604020202020204" pitchFamily="34" charset="0"/>
                <a:sym typeface="Wingdings" panose="05000000000000000000" pitchFamily="2" charset="2"/>
              </a:rPr>
              <a:t>°</a:t>
            </a:r>
            <a:r>
              <a:rPr lang="en-US" altLang="en-US" i="0" dirty="0"/>
              <a:t>.</a:t>
            </a:r>
          </a:p>
          <a:p>
            <a:pPr algn="l" rtl="0" eaLnBrk="1" hangingPunct="1">
              <a:buFontTx/>
              <a:buNone/>
            </a:pPr>
            <a:endParaRPr lang="en-US" altLang="en-US" sz="1600" i="0" dirty="0"/>
          </a:p>
          <a:p>
            <a:pPr algn="l" rtl="0" eaLnBrk="1" hangingPunct="1">
              <a:buFontTx/>
              <a:buNone/>
            </a:pPr>
            <a:endParaRPr lang="en-US" altLang="en-US" sz="1800" i="0" dirty="0">
              <a:sym typeface="Wingdings" panose="05000000000000000000" pitchFamily="2" charset="2"/>
            </a:endParaRPr>
          </a:p>
          <a:p>
            <a:pPr algn="l" rtl="0" eaLnBrk="1" hangingPunct="1">
              <a:buFontTx/>
              <a:buNone/>
            </a:pPr>
            <a:endParaRPr lang="en-US" altLang="en-US" i="0" dirty="0"/>
          </a:p>
          <a:p>
            <a:pPr algn="l" rtl="0" eaLnBrk="1" hangingPunct="1">
              <a:buFontTx/>
              <a:buNone/>
            </a:pPr>
            <a:r>
              <a:rPr lang="en-US" altLang="en-US" i="0" dirty="0"/>
              <a:t>Listing down the thermochemical equations with enthalpies of formation:</a:t>
            </a:r>
            <a:endParaRPr lang="en-US" altLang="en-US" i="0" dirty="0">
              <a:cs typeface="Arial" panose="020B0604020202020204" pitchFamily="34" charset="0"/>
              <a:sym typeface="Wingdings" panose="05000000000000000000" pitchFamily="2" charset="2"/>
            </a:endParaRPr>
          </a:p>
        </p:txBody>
      </p:sp>
      <p:graphicFrame>
        <p:nvGraphicFramePr>
          <p:cNvPr id="5" name="Object 1"/>
          <p:cNvGraphicFramePr>
            <a:graphicFrameLocks noChangeAspect="1"/>
          </p:cNvGraphicFramePr>
          <p:nvPr>
            <p:extLst>
              <p:ext uri="{D42A27DB-BD31-4B8C-83A1-F6EECF244321}">
                <p14:modId xmlns:p14="http://schemas.microsoft.com/office/powerpoint/2010/main" val="3759899318"/>
              </p:ext>
            </p:extLst>
          </p:nvPr>
        </p:nvGraphicFramePr>
        <p:xfrm>
          <a:off x="118957" y="2495559"/>
          <a:ext cx="7577137" cy="530225"/>
        </p:xfrm>
        <a:graphic>
          <a:graphicData uri="http://schemas.openxmlformats.org/presentationml/2006/ole">
            <mc:AlternateContent xmlns:mc="http://schemas.openxmlformats.org/markup-compatibility/2006">
              <mc:Choice xmlns:v="urn:schemas-microsoft-com:vml" Requires="v">
                <p:oleObj name="Equation" r:id="rId2" imgW="3454200" imgH="241200" progId="Equation.DSMT4">
                  <p:embed/>
                </p:oleObj>
              </mc:Choice>
              <mc:Fallback>
                <p:oleObj name="Equation" r:id="rId2" imgW="3454200" imgH="2412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57" y="2495559"/>
                        <a:ext cx="75771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3425503458"/>
              </p:ext>
            </p:extLst>
          </p:nvPr>
        </p:nvGraphicFramePr>
        <p:xfrm>
          <a:off x="1736041" y="4556124"/>
          <a:ext cx="7907337" cy="1828800"/>
        </p:xfrm>
        <a:graphic>
          <a:graphicData uri="http://schemas.openxmlformats.org/presentationml/2006/ole">
            <mc:AlternateContent xmlns:mc="http://schemas.openxmlformats.org/markup-compatibility/2006">
              <mc:Choice xmlns:v="urn:schemas-microsoft-com:vml" Requires="v">
                <p:oleObj name="Equation" r:id="rId4" imgW="3898800" imgH="901440" progId="Equation.DSMT4">
                  <p:embed/>
                </p:oleObj>
              </mc:Choice>
              <mc:Fallback>
                <p:oleObj name="Equation" r:id="rId4" imgW="3898800" imgH="9014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6041" y="4556124"/>
                        <a:ext cx="79073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1805633" y="313769"/>
            <a:ext cx="7056739" cy="584775"/>
          </a:xfrm>
          <a:prstGeom prst="rect">
            <a:avLst/>
          </a:prstGeom>
        </p:spPr>
        <p:txBody>
          <a:bodyPr wrap="none">
            <a:spAutoFit/>
          </a:bodyPr>
          <a:lstStyle/>
          <a:p>
            <a:r>
              <a:rPr lang="en-US" altLang="en-US" sz="3200" b="1" kern="0" dirty="0">
                <a:solidFill>
                  <a:srgbClr val="000000"/>
                </a:solidFill>
              </a:rPr>
              <a:t>The standard enthalpy of formation</a:t>
            </a:r>
            <a:endParaRPr lang="he-IL" sz="3200" b="1" dirty="0"/>
          </a:p>
        </p:txBody>
      </p:sp>
      <p:pic>
        <p:nvPicPr>
          <p:cNvPr id="9" name="Picture 8"/>
          <p:cNvPicPr>
            <a:picLocks noChangeAspect="1"/>
          </p:cNvPicPr>
          <p:nvPr/>
        </p:nvPicPr>
        <p:blipFill>
          <a:blip r:embed="rId6"/>
          <a:stretch>
            <a:fillRect/>
          </a:stretch>
        </p:blipFill>
        <p:spPr>
          <a:xfrm>
            <a:off x="8348557" y="1383266"/>
            <a:ext cx="3684825" cy="2045734"/>
          </a:xfrm>
          <a:prstGeom prst="rect">
            <a:avLst/>
          </a:prstGeom>
        </p:spPr>
      </p:pic>
    </p:spTree>
    <p:extLst>
      <p:ext uri="{BB962C8B-B14F-4D97-AF65-F5344CB8AC3E}">
        <p14:creationId xmlns:p14="http://schemas.microsoft.com/office/powerpoint/2010/main" val="3417500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44</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Rectangle 11"/>
          <p:cNvSpPr>
            <a:spLocks noChangeArrowheads="1"/>
          </p:cNvSpPr>
          <p:nvPr/>
        </p:nvSpPr>
        <p:spPr bwMode="auto">
          <a:xfrm>
            <a:off x="1124712" y="437874"/>
            <a:ext cx="822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eaLnBrk="1" hangingPunct="1">
              <a:buFontTx/>
              <a:buNone/>
            </a:pPr>
            <a:r>
              <a:rPr lang="en-US" altLang="en-US" i="0" dirty="0"/>
              <a:t>Applying Hess’s law, reversing Equation 1 and adding Equation 2 and 4 ×Equation 3, </a:t>
            </a:r>
          </a:p>
          <a:p>
            <a:pPr algn="l" rtl="0" eaLnBrk="1" hangingPunct="1">
              <a:buFontTx/>
              <a:buNone/>
            </a:pPr>
            <a:endParaRPr lang="en-US" altLang="en-US" i="0" dirty="0"/>
          </a:p>
          <a:p>
            <a:pPr algn="l" rtl="0" eaLnBrk="1" hangingPunct="1">
              <a:buFontTx/>
              <a:buNone/>
            </a:pPr>
            <a:endParaRPr lang="en-US" altLang="en-US" i="0" dirty="0"/>
          </a:p>
          <a:p>
            <a:pPr algn="l" rtl="0" eaLnBrk="1" hangingPunct="1">
              <a:buFontTx/>
              <a:buNone/>
            </a:pPr>
            <a:endParaRPr lang="en-US" altLang="en-US" i="0" dirty="0"/>
          </a:p>
          <a:p>
            <a:pPr algn="l" rtl="0" eaLnBrk="1" hangingPunct="1">
              <a:buFontTx/>
              <a:buNone/>
            </a:pPr>
            <a:endParaRPr lang="en-US" altLang="en-US" i="0" dirty="0"/>
          </a:p>
          <a:p>
            <a:pPr algn="l" rtl="0" eaLnBrk="1" hangingPunct="1">
              <a:buFontTx/>
              <a:buNone/>
            </a:pPr>
            <a:r>
              <a:rPr lang="en-US" altLang="en-US" i="0" dirty="0"/>
              <a:t>If the formula is written in parentheses after </a:t>
            </a:r>
            <a:r>
              <a:rPr lang="en-US" altLang="en-US" i="0" dirty="0" err="1">
                <a:latin typeface="Symbol" panose="05050102010706020507" pitchFamily="18" charset="2"/>
              </a:rPr>
              <a:t>D</a:t>
            </a:r>
            <a:r>
              <a:rPr lang="en-US" altLang="en-US" i="0" dirty="0" err="1"/>
              <a:t>H</a:t>
            </a:r>
            <a:r>
              <a:rPr lang="en-US" altLang="en-US" baseline="-25000" dirty="0" err="1"/>
              <a:t>f</a:t>
            </a:r>
            <a:r>
              <a:rPr lang="en-US" altLang="en-US" i="0" dirty="0">
                <a:cs typeface="Arial" panose="020B0604020202020204" pitchFamily="34" charset="0"/>
              </a:rPr>
              <a:t>°, the calculation can be written as:</a:t>
            </a:r>
          </a:p>
          <a:p>
            <a:pPr algn="l" rtl="0" eaLnBrk="1" hangingPunct="1">
              <a:buFontTx/>
              <a:buNone/>
            </a:pPr>
            <a:endParaRPr lang="en-US" altLang="en-US" i="0" dirty="0">
              <a:cs typeface="Arial" panose="020B0604020202020204" pitchFamily="34" charset="0"/>
            </a:endParaRPr>
          </a:p>
          <a:p>
            <a:pPr algn="l" rtl="0" eaLnBrk="1" hangingPunct="1">
              <a:buFontTx/>
              <a:buNone/>
            </a:pPr>
            <a:endParaRPr lang="en-US" altLang="en-US" i="0" dirty="0">
              <a:cs typeface="Arial" panose="020B0604020202020204" pitchFamily="34" charset="0"/>
            </a:endParaRPr>
          </a:p>
          <a:p>
            <a:pPr algn="l" rtl="0" eaLnBrk="1" hangingPunct="1">
              <a:buFontTx/>
              <a:buNone/>
            </a:pPr>
            <a:r>
              <a:rPr lang="en-US" altLang="en-US" i="0" dirty="0">
                <a:cs typeface="Arial" panose="020B0604020202020204" pitchFamily="34" charset="0"/>
              </a:rPr>
              <a:t>In general, </a:t>
            </a:r>
          </a:p>
          <a:p>
            <a:pPr algn="l" rtl="0" eaLnBrk="1" hangingPunct="1">
              <a:buFontTx/>
              <a:buNone/>
            </a:pPr>
            <a:endParaRPr lang="en-US" altLang="en-US" i="0" dirty="0"/>
          </a:p>
          <a:p>
            <a:pPr algn="l" rtl="0" eaLnBrk="1" hangingPunct="1">
              <a:buFontTx/>
              <a:buNone/>
            </a:pPr>
            <a:endParaRPr lang="en-US" altLang="en-US" sz="1200" i="0" dirty="0"/>
          </a:p>
          <a:p>
            <a:pPr algn="l" rtl="0" eaLnBrk="1" hangingPunct="1">
              <a:buFontTx/>
              <a:buNone/>
            </a:pPr>
            <a:endParaRPr lang="en-US" altLang="en-US" sz="1000" i="0" dirty="0">
              <a:sym typeface="Wingdings" panose="05000000000000000000" pitchFamily="2" charset="2"/>
            </a:endParaRPr>
          </a:p>
        </p:txBody>
      </p:sp>
      <p:graphicFrame>
        <p:nvGraphicFramePr>
          <p:cNvPr id="5" name="Object 18"/>
          <p:cNvGraphicFramePr>
            <a:graphicFrameLocks noChangeAspect="1"/>
          </p:cNvGraphicFramePr>
          <p:nvPr>
            <p:extLst>
              <p:ext uri="{D42A27DB-BD31-4B8C-83A1-F6EECF244321}">
                <p14:modId xmlns:p14="http://schemas.microsoft.com/office/powerpoint/2010/main" val="3589250705"/>
              </p:ext>
            </p:extLst>
          </p:nvPr>
        </p:nvGraphicFramePr>
        <p:xfrm>
          <a:off x="1081849" y="1337140"/>
          <a:ext cx="8361363" cy="1857375"/>
        </p:xfrm>
        <a:graphic>
          <a:graphicData uri="http://schemas.openxmlformats.org/presentationml/2006/ole">
            <mc:AlternateContent xmlns:mc="http://schemas.openxmlformats.org/markup-compatibility/2006">
              <mc:Choice xmlns:v="urn:schemas-microsoft-com:vml" Requires="v">
                <p:oleObj name="Equation" r:id="rId2" imgW="5029200" imgH="1117440" progId="Equation.DSMT4">
                  <p:embed/>
                </p:oleObj>
              </mc:Choice>
              <mc:Fallback>
                <p:oleObj name="Equation" r:id="rId2" imgW="5029200" imgH="1117440" progId="Equation.DSMT4">
                  <p:embed/>
                  <p:pic>
                    <p:nvPicPr>
                      <p:cNvPr id="0" name=""/>
                      <p:cNvPicPr>
                        <a:picLocks noChangeAspect="1" noChangeArrowheads="1"/>
                      </p:cNvPicPr>
                      <p:nvPr/>
                    </p:nvPicPr>
                    <p:blipFill>
                      <a:blip r:embed="rId3"/>
                      <a:srcRect/>
                      <a:stretch>
                        <a:fillRect/>
                      </a:stretch>
                    </p:blipFill>
                    <p:spPr bwMode="auto">
                      <a:xfrm>
                        <a:off x="1081849" y="1337140"/>
                        <a:ext cx="836136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427137637"/>
              </p:ext>
            </p:extLst>
          </p:nvPr>
        </p:nvGraphicFramePr>
        <p:xfrm>
          <a:off x="1450163" y="4470865"/>
          <a:ext cx="7445375" cy="738187"/>
        </p:xfrm>
        <a:graphic>
          <a:graphicData uri="http://schemas.openxmlformats.org/presentationml/2006/ole">
            <mc:AlternateContent xmlns:mc="http://schemas.openxmlformats.org/markup-compatibility/2006">
              <mc:Choice xmlns:v="urn:schemas-microsoft-com:vml" Requires="v">
                <p:oleObj name="Equation" r:id="rId4" imgW="4343400" imgH="431640" progId="Equation.DSMT4">
                  <p:embed/>
                </p:oleObj>
              </mc:Choice>
              <mc:Fallback>
                <p:oleObj name="Equation" r:id="rId4" imgW="434340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163" y="4470865"/>
                        <a:ext cx="74453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3050263467"/>
              </p:ext>
            </p:extLst>
          </p:nvPr>
        </p:nvGraphicFramePr>
        <p:xfrm>
          <a:off x="2029589" y="5967877"/>
          <a:ext cx="6492875" cy="442913"/>
        </p:xfrm>
        <a:graphic>
          <a:graphicData uri="http://schemas.openxmlformats.org/presentationml/2006/ole">
            <mc:AlternateContent xmlns:mc="http://schemas.openxmlformats.org/markup-compatibility/2006">
              <mc:Choice xmlns:v="urn:schemas-microsoft-com:vml" Requires="v">
                <p:oleObj name="Equation" r:id="rId6" imgW="3352680" imgH="228600" progId="Equation.DSMT4">
                  <p:embed/>
                </p:oleObj>
              </mc:Choice>
              <mc:Fallback>
                <p:oleObj name="Equation" r:id="rId6" imgW="33526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9589" y="5967877"/>
                        <a:ext cx="64928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17123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45</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Rectangle 3"/>
          <p:cNvSpPr txBox="1">
            <a:spLocks noChangeArrowheads="1"/>
          </p:cNvSpPr>
          <p:nvPr/>
        </p:nvSpPr>
        <p:spPr>
          <a:xfrm>
            <a:off x="1719072" y="1298448"/>
            <a:ext cx="7315200" cy="26670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algn="l" eaLnBrk="1" hangingPunct="1">
              <a:buFontTx/>
              <a:buNone/>
            </a:pPr>
            <a:r>
              <a:rPr lang="en-US" altLang="en-US" kern="0" dirty="0"/>
              <a:t>Determine the standard enthalpy change for the following reaction: </a:t>
            </a:r>
          </a:p>
        </p:txBody>
      </p:sp>
      <p:sp>
        <p:nvSpPr>
          <p:cNvPr id="5" name="Text Box 5"/>
          <p:cNvSpPr txBox="1">
            <a:spLocks noChangeArrowheads="1"/>
          </p:cNvSpPr>
          <p:nvPr/>
        </p:nvSpPr>
        <p:spPr bwMode="auto">
          <a:xfrm>
            <a:off x="750710" y="3541119"/>
            <a:ext cx="82835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50000"/>
              </a:spcBef>
              <a:buFontTx/>
              <a:buNone/>
            </a:pPr>
            <a:r>
              <a:rPr lang="en-US" altLang="en-US" i="0" dirty="0"/>
              <a:t>Adding        values to the components of the reaction:   </a:t>
            </a:r>
          </a:p>
        </p:txBody>
      </p:sp>
      <p:graphicFrame>
        <p:nvGraphicFramePr>
          <p:cNvPr id="6" name="Object 1"/>
          <p:cNvGraphicFramePr>
            <a:graphicFrameLocks noChangeAspect="1"/>
          </p:cNvGraphicFramePr>
          <p:nvPr>
            <p:extLst>
              <p:ext uri="{D42A27DB-BD31-4B8C-83A1-F6EECF244321}">
                <p14:modId xmlns:p14="http://schemas.microsoft.com/office/powerpoint/2010/main" val="3843121735"/>
              </p:ext>
            </p:extLst>
          </p:nvPr>
        </p:nvGraphicFramePr>
        <p:xfrm>
          <a:off x="1714214" y="2396912"/>
          <a:ext cx="7324943" cy="584739"/>
        </p:xfrm>
        <a:graphic>
          <a:graphicData uri="http://schemas.openxmlformats.org/presentationml/2006/ole">
            <mc:AlternateContent xmlns:mc="http://schemas.openxmlformats.org/markup-compatibility/2006">
              <mc:Choice xmlns:v="urn:schemas-microsoft-com:vml" Requires="v">
                <p:oleObj name="Equation" r:id="rId2" imgW="3022560" imgH="241200" progId="Equation.DSMT4">
                  <p:embed/>
                </p:oleObj>
              </mc:Choice>
              <mc:Fallback>
                <p:oleObj name="Equation" r:id="rId2" imgW="3022560" imgH="2412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214" y="2396912"/>
                        <a:ext cx="7324943" cy="58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9"/>
          <p:cNvGraphicFramePr>
            <a:graphicFrameLocks noChangeAspect="1"/>
          </p:cNvGraphicFramePr>
          <p:nvPr>
            <p:extLst>
              <p:ext uri="{D42A27DB-BD31-4B8C-83A1-F6EECF244321}">
                <p14:modId xmlns:p14="http://schemas.microsoft.com/office/powerpoint/2010/main" val="3793213505"/>
              </p:ext>
            </p:extLst>
          </p:nvPr>
        </p:nvGraphicFramePr>
        <p:xfrm>
          <a:off x="750697" y="4682268"/>
          <a:ext cx="8494712" cy="1077912"/>
        </p:xfrm>
        <a:graphic>
          <a:graphicData uri="http://schemas.openxmlformats.org/presentationml/2006/ole">
            <mc:AlternateContent xmlns:mc="http://schemas.openxmlformats.org/markup-compatibility/2006">
              <mc:Choice xmlns:v="urn:schemas-microsoft-com:vml" Requires="v">
                <p:oleObj name="Equation" r:id="rId4" imgW="3301920" imgH="419040" progId="Equation.DSMT4">
                  <p:embed/>
                </p:oleObj>
              </mc:Choice>
              <mc:Fallback>
                <p:oleObj name="Equation" r:id="rId4" imgW="330192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697" y="4682268"/>
                        <a:ext cx="84947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977533" y="446592"/>
            <a:ext cx="7056739" cy="584775"/>
          </a:xfrm>
          <a:prstGeom prst="rect">
            <a:avLst/>
          </a:prstGeom>
        </p:spPr>
        <p:txBody>
          <a:bodyPr wrap="none">
            <a:spAutoFit/>
          </a:bodyPr>
          <a:lstStyle/>
          <a:p>
            <a:r>
              <a:rPr lang="en-US" altLang="en-US" sz="3200" b="1" kern="0" dirty="0">
                <a:solidFill>
                  <a:srgbClr val="000000"/>
                </a:solidFill>
              </a:rPr>
              <a:t>The standard enthalpy of formation</a:t>
            </a:r>
            <a:endParaRPr lang="he-IL" sz="3200" b="1" dirty="0"/>
          </a:p>
        </p:txBody>
      </p:sp>
      <p:graphicFrame>
        <p:nvGraphicFramePr>
          <p:cNvPr id="9" name="Object 7"/>
          <p:cNvGraphicFramePr>
            <a:graphicFrameLocks noChangeAspect="1"/>
          </p:cNvGraphicFramePr>
          <p:nvPr>
            <p:extLst>
              <p:ext uri="{D42A27DB-BD31-4B8C-83A1-F6EECF244321}">
                <p14:modId xmlns:p14="http://schemas.microsoft.com/office/powerpoint/2010/main" val="1730035405"/>
              </p:ext>
            </p:extLst>
          </p:nvPr>
        </p:nvGraphicFramePr>
        <p:xfrm>
          <a:off x="2157984" y="3550103"/>
          <a:ext cx="838200" cy="604837"/>
        </p:xfrm>
        <a:graphic>
          <a:graphicData uri="http://schemas.openxmlformats.org/presentationml/2006/ole">
            <mc:AlternateContent xmlns:mc="http://schemas.openxmlformats.org/markup-compatibility/2006">
              <mc:Choice xmlns:v="urn:schemas-microsoft-com:vml" Requires="v">
                <p:oleObj name="Equation" r:id="rId6" imgW="317362" imgH="228501" progId="Equation.3">
                  <p:embed/>
                </p:oleObj>
              </mc:Choice>
              <mc:Fallback>
                <p:oleObj name="Equation" r:id="rId6" imgW="317362"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7984" y="3550103"/>
                        <a:ext cx="83820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 name="TextBox 9"/>
          <p:cNvSpPr txBox="1"/>
          <p:nvPr/>
        </p:nvSpPr>
        <p:spPr>
          <a:xfrm>
            <a:off x="4475987" y="2951519"/>
            <a:ext cx="1801368"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קטליזטור או זרז</a:t>
            </a:r>
          </a:p>
        </p:txBody>
      </p:sp>
      <p:cxnSp>
        <p:nvCxnSpPr>
          <p:cNvPr id="12" name="Straight Arrow Connector 11"/>
          <p:cNvCxnSpPr/>
          <p:nvPr/>
        </p:nvCxnSpPr>
        <p:spPr>
          <a:xfrm>
            <a:off x="5334013" y="2730805"/>
            <a:ext cx="42671" cy="3195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572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par>
                                <p:cTn id="10" presetID="1"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46</a:t>
            </a:fld>
            <a:endParaRPr lang="he-IL"/>
          </a:p>
        </p:txBody>
      </p:sp>
      <p:sp>
        <p:nvSpPr>
          <p:cNvPr id="2" name="Footer Placeholder 1"/>
          <p:cNvSpPr>
            <a:spLocks noGrp="1"/>
          </p:cNvSpPr>
          <p:nvPr>
            <p:ph type="ftr" sz="quarter" idx="3"/>
          </p:nvPr>
        </p:nvSpPr>
        <p:spPr/>
        <p:txBody>
          <a:bodyPr/>
          <a:lstStyle/>
          <a:p>
            <a:r>
              <a:rPr lang="he-IL"/>
              <a:t>תרמודינמקה 1</a:t>
            </a:r>
          </a:p>
        </p:txBody>
      </p:sp>
      <p:graphicFrame>
        <p:nvGraphicFramePr>
          <p:cNvPr id="4" name="Object 13"/>
          <p:cNvGraphicFramePr>
            <a:graphicFrameLocks noChangeAspect="1"/>
          </p:cNvGraphicFramePr>
          <p:nvPr>
            <p:extLst>
              <p:ext uri="{D42A27DB-BD31-4B8C-83A1-F6EECF244321}">
                <p14:modId xmlns:p14="http://schemas.microsoft.com/office/powerpoint/2010/main" val="2094468871"/>
              </p:ext>
            </p:extLst>
          </p:nvPr>
        </p:nvGraphicFramePr>
        <p:xfrm>
          <a:off x="1097293" y="1422654"/>
          <a:ext cx="8362951" cy="1697038"/>
        </p:xfrm>
        <a:graphic>
          <a:graphicData uri="http://schemas.openxmlformats.org/presentationml/2006/ole">
            <mc:AlternateContent xmlns:mc="http://schemas.openxmlformats.org/markup-compatibility/2006">
              <mc:Choice xmlns:v="urn:schemas-microsoft-com:vml" Requires="v">
                <p:oleObj name="Equation" r:id="rId2" imgW="4317840" imgH="876240" progId="Equation.DSMT4">
                  <p:embed/>
                </p:oleObj>
              </mc:Choice>
              <mc:Fallback>
                <p:oleObj name="Equation" r:id="rId2" imgW="4317840" imgH="87624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93" y="1422654"/>
                        <a:ext cx="8362951"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AutoShape 11"/>
          <p:cNvSpPr>
            <a:spLocks noChangeArrowheads="1"/>
          </p:cNvSpPr>
          <p:nvPr/>
        </p:nvSpPr>
        <p:spPr bwMode="auto">
          <a:xfrm>
            <a:off x="2011683" y="2732342"/>
            <a:ext cx="1130300" cy="412750"/>
          </a:xfrm>
          <a:prstGeom prst="roundRect">
            <a:avLst>
              <a:gd name="adj" fmla="val 16667"/>
            </a:avLst>
          </a:prstGeom>
          <a:noFill/>
          <a:ln w="635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6" name="Rectangle 5"/>
          <p:cNvSpPr/>
          <p:nvPr/>
        </p:nvSpPr>
        <p:spPr>
          <a:xfrm>
            <a:off x="1977533" y="446592"/>
            <a:ext cx="7056739" cy="584775"/>
          </a:xfrm>
          <a:prstGeom prst="rect">
            <a:avLst/>
          </a:prstGeom>
        </p:spPr>
        <p:txBody>
          <a:bodyPr wrap="none">
            <a:spAutoFit/>
          </a:bodyPr>
          <a:lstStyle/>
          <a:p>
            <a:r>
              <a:rPr lang="en-US" altLang="en-US" sz="3200" b="1" kern="0" dirty="0">
                <a:solidFill>
                  <a:srgbClr val="000000"/>
                </a:solidFill>
              </a:rPr>
              <a:t>The standard enthalpy of formation</a:t>
            </a:r>
            <a:endParaRPr lang="he-IL" sz="3200" b="1" dirty="0"/>
          </a:p>
        </p:txBody>
      </p:sp>
    </p:spTree>
    <p:extLst>
      <p:ext uri="{BB962C8B-B14F-4D97-AF65-F5344CB8AC3E}">
        <p14:creationId xmlns:p14="http://schemas.microsoft.com/office/powerpoint/2010/main" val="110560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solidFill>
                  <a:prstClr val="black">
                    <a:tint val="75000"/>
                  </a:prstClr>
                </a:solidFill>
              </a:rPr>
              <a:t>תרמודינמקה 1</a:t>
            </a:r>
          </a:p>
        </p:txBody>
      </p:sp>
      <p:sp>
        <p:nvSpPr>
          <p:cNvPr id="3" name="Slide Number Placeholder 2"/>
          <p:cNvSpPr>
            <a:spLocks noGrp="1"/>
          </p:cNvSpPr>
          <p:nvPr>
            <p:ph type="sldNum" sz="quarter" idx="12"/>
          </p:nvPr>
        </p:nvSpPr>
        <p:spPr/>
        <p:txBody>
          <a:bodyPr/>
          <a:lstStyle/>
          <a:p>
            <a:fld id="{16B33EC3-E221-46CC-B30D-40EEDFEA5ACF}" type="slidenum">
              <a:rPr lang="he-IL" smtClean="0">
                <a:solidFill>
                  <a:prstClr val="black">
                    <a:tint val="75000"/>
                  </a:prstClr>
                </a:solidFill>
              </a:rPr>
              <a:pPr/>
              <a:t>47</a:t>
            </a:fld>
            <a:endParaRPr lang="he-IL">
              <a:solidFill>
                <a:prstClr val="black">
                  <a:tint val="75000"/>
                </a:prstClr>
              </a:solidFill>
            </a:endParaRPr>
          </a:p>
        </p:txBody>
      </p:sp>
      <p:sp>
        <p:nvSpPr>
          <p:cNvPr id="7" name="Title 1"/>
          <p:cNvSpPr txBox="1">
            <a:spLocks/>
          </p:cNvSpPr>
          <p:nvPr/>
        </p:nvSpPr>
        <p:spPr bwMode="auto">
          <a:xfrm>
            <a:off x="1106425" y="27452"/>
            <a:ext cx="8913091" cy="588963"/>
          </a:xfrm>
          <a:prstGeom prst="rect">
            <a:avLst/>
          </a:prstGeom>
          <a:solidFill>
            <a:srgbClr val="FFFFFF"/>
          </a:solidFill>
          <a:ln>
            <a:solidFill>
              <a:srgbClr val="FFFFFF"/>
            </a:solidFill>
            <a:miter lim="800000"/>
            <a:headEnd/>
            <a:tailEnd/>
          </a:ln>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dirty="0">
                <a:ln>
                  <a:noFill/>
                </a:ln>
                <a:solidFill>
                  <a:srgbClr val="ED6B06"/>
                </a:solidFill>
                <a:effectLst/>
                <a:uLnTx/>
                <a:uFillTx/>
                <a:latin typeface="Arial" charset="0"/>
                <a:ea typeface="ＭＳ Ｐゴシック" charset="0"/>
                <a:cs typeface="Times New Roman"/>
              </a:rPr>
              <a:t>Bond Dissociation Energies</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sp>
        <p:nvSpPr>
          <p:cNvPr id="8" name="Rectangle 3"/>
          <p:cNvSpPr>
            <a:spLocks noChangeArrowheads="1"/>
          </p:cNvSpPr>
          <p:nvPr/>
        </p:nvSpPr>
        <p:spPr bwMode="auto">
          <a:xfrm>
            <a:off x="1499021" y="1196027"/>
            <a:ext cx="8610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rtl="0" eaLnBrk="0" fontAlgn="base" hangingPunct="0">
              <a:spcBef>
                <a:spcPct val="0"/>
              </a:spcBef>
              <a:spcAft>
                <a:spcPct val="0"/>
              </a:spcAft>
            </a:pPr>
            <a:r>
              <a:rPr lang="en-US" sz="2600" b="1" dirty="0">
                <a:solidFill>
                  <a:srgbClr val="000000"/>
                </a:solidFill>
                <a:latin typeface="Arial"/>
                <a:ea typeface="MS PGothic" pitchFamily="34" charset="-128"/>
              </a:rPr>
              <a:t>Bond dissociation energies</a:t>
            </a:r>
            <a:r>
              <a:rPr lang="en-US" sz="2600" dirty="0">
                <a:solidFill>
                  <a:srgbClr val="000000"/>
                </a:solidFill>
                <a:latin typeface="Arial"/>
                <a:ea typeface="MS PGothic" pitchFamily="34" charset="-128"/>
              </a:rPr>
              <a:t> are standard enthalpy changes for the corresponding bond-breaking reactions.</a:t>
            </a:r>
          </a:p>
        </p:txBody>
      </p:sp>
      <p:pic>
        <p:nvPicPr>
          <p:cNvPr id="9" name="Picture 2" descr="C:\Users\proof123\Desktop\07_02_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049" y="2100349"/>
            <a:ext cx="7279295" cy="423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52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solidFill>
                  <a:prstClr val="black">
                    <a:tint val="75000"/>
                  </a:prstClr>
                </a:solidFill>
              </a:rPr>
              <a:t>תרמודינמקה 1</a:t>
            </a:r>
          </a:p>
        </p:txBody>
      </p:sp>
      <p:sp>
        <p:nvSpPr>
          <p:cNvPr id="3" name="Slide Number Placeholder 2"/>
          <p:cNvSpPr>
            <a:spLocks noGrp="1"/>
          </p:cNvSpPr>
          <p:nvPr>
            <p:ph type="sldNum" sz="quarter" idx="12"/>
          </p:nvPr>
        </p:nvSpPr>
        <p:spPr/>
        <p:txBody>
          <a:bodyPr/>
          <a:lstStyle/>
          <a:p>
            <a:fld id="{16B33EC3-E221-46CC-B30D-40EEDFEA5ACF}" type="slidenum">
              <a:rPr lang="he-IL" smtClean="0">
                <a:solidFill>
                  <a:prstClr val="black">
                    <a:tint val="75000"/>
                  </a:prstClr>
                </a:solidFill>
              </a:rPr>
              <a:pPr/>
              <a:t>48</a:t>
            </a:fld>
            <a:endParaRPr lang="he-IL">
              <a:solidFill>
                <a:prstClr val="black">
                  <a:tint val="75000"/>
                </a:prstClr>
              </a:solidFill>
            </a:endParaRPr>
          </a:p>
        </p:txBody>
      </p:sp>
      <p:sp>
        <p:nvSpPr>
          <p:cNvPr id="4" name="Title 1"/>
          <p:cNvSpPr txBox="1">
            <a:spLocks/>
          </p:cNvSpPr>
          <p:nvPr/>
        </p:nvSpPr>
        <p:spPr bwMode="auto">
          <a:xfrm>
            <a:off x="1133856" y="301772"/>
            <a:ext cx="8913091" cy="588963"/>
          </a:xfrm>
          <a:prstGeom prst="rect">
            <a:avLst/>
          </a:prstGeom>
          <a:solidFill>
            <a:srgbClr val="FFFFFF"/>
          </a:solidFill>
          <a:ln>
            <a:solidFill>
              <a:srgbClr val="FFFFFF"/>
            </a:solidFill>
            <a:miter lim="800000"/>
            <a:headEnd/>
            <a:tailEnd/>
          </a:ln>
        </p:spPr>
        <p:txBody>
          <a:bodyPr vert="horz" wrap="square" lIns="457200" tIns="45720" rIns="91440" bIns="45720" numCol="1" anchor="t" anchorCtr="0" compatLnSpc="1">
            <a:prstTxWarp prst="textNoShape">
              <a:avLst/>
            </a:prstTxWarp>
            <a:spAutoFit/>
          </a:bodyPr>
          <a:lstStyle>
            <a:lvl1pPr algn="l" rtl="0" eaLnBrk="0" fontAlgn="base" hangingPunct="0">
              <a:spcBef>
                <a:spcPct val="50000"/>
              </a:spcBef>
              <a:spcAft>
                <a:spcPct val="0"/>
              </a:spcAft>
              <a:defRPr sz="3200" b="1">
                <a:ln>
                  <a:noFill/>
                </a:ln>
                <a:solidFill>
                  <a:srgbClr val="ED6B06"/>
                </a:solidFill>
                <a:latin typeface="+mj-lt"/>
                <a:ea typeface="MS PGothic" pitchFamily="34" charset="-128"/>
                <a:cs typeface="+mj-cs"/>
              </a:defRPr>
            </a:lvl1pPr>
            <a:lvl2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MS PGothic" pitchFamily="34"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a:ln>
                  <a:noFill/>
                </a:ln>
                <a:solidFill>
                  <a:srgbClr val="ED6B06"/>
                </a:solidFill>
                <a:effectLst/>
                <a:uLnTx/>
                <a:uFillTx/>
                <a:latin typeface="Arial" charset="0"/>
                <a:ea typeface="ＭＳ Ｐゴシック" charset="0"/>
                <a:cs typeface="Times New Roman"/>
              </a:rPr>
              <a:t>Bond Dissociation Energies</a:t>
            </a:r>
            <a:endParaRPr kumimoji="0" lang="en-US" sz="3200" b="1" i="0" u="none" strike="noStrike" kern="0" cap="none" spc="0" normalizeH="0" baseline="0" noProof="0" dirty="0">
              <a:ln>
                <a:noFill/>
              </a:ln>
              <a:solidFill>
                <a:srgbClr val="ED6B06"/>
              </a:solidFill>
              <a:effectLst/>
              <a:uLnTx/>
              <a:uFillTx/>
              <a:latin typeface="Arial"/>
              <a:ea typeface="MS PGothic" pitchFamily="34" charset="-128"/>
              <a:cs typeface="Times New Roman"/>
            </a:endParaRPr>
          </a:p>
        </p:txBody>
      </p:sp>
      <p:grpSp>
        <p:nvGrpSpPr>
          <p:cNvPr id="5" name="Group 13"/>
          <p:cNvGrpSpPr>
            <a:grpSpLocks/>
          </p:cNvGrpSpPr>
          <p:nvPr/>
        </p:nvGrpSpPr>
        <p:grpSpPr bwMode="auto">
          <a:xfrm>
            <a:off x="2971459" y="1561512"/>
            <a:ext cx="3849688" cy="461963"/>
            <a:chOff x="1660" y="1008"/>
            <a:chExt cx="2425" cy="291"/>
          </a:xfrm>
        </p:grpSpPr>
        <p:sp>
          <p:nvSpPr>
            <p:cNvPr id="6" name="Line 4"/>
            <p:cNvSpPr>
              <a:spLocks noChangeShapeType="1"/>
            </p:cNvSpPr>
            <p:nvPr/>
          </p:nvSpPr>
          <p:spPr bwMode="auto">
            <a:xfrm>
              <a:off x="2953" y="1171"/>
              <a:ext cx="28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rtl="0" eaLnBrk="0" fontAlgn="base" hangingPunct="0">
                <a:spcBef>
                  <a:spcPct val="0"/>
                </a:spcBef>
                <a:spcAft>
                  <a:spcPct val="0"/>
                </a:spcAft>
              </a:pPr>
              <a:endParaRPr lang="en-US" sz="2400">
                <a:solidFill>
                  <a:srgbClr val="000000"/>
                </a:solidFill>
                <a:latin typeface="Arial"/>
                <a:ea typeface="MS PGothic" pitchFamily="34" charset="-128"/>
              </a:endParaRPr>
            </a:p>
          </p:txBody>
        </p:sp>
        <p:sp>
          <p:nvSpPr>
            <p:cNvPr id="7" name="Rectangle 5"/>
            <p:cNvSpPr>
              <a:spLocks noChangeArrowheads="1"/>
            </p:cNvSpPr>
            <p:nvPr/>
          </p:nvSpPr>
          <p:spPr bwMode="auto">
            <a:xfrm>
              <a:off x="3299" y="1008"/>
              <a:ext cx="78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400">
                  <a:solidFill>
                    <a:srgbClr val="000000"/>
                  </a:solidFill>
                  <a:latin typeface="Arial"/>
                  <a:ea typeface="MS PGothic" pitchFamily="34" charset="-128"/>
                </a:rPr>
                <a:t>2HCl(</a:t>
              </a:r>
              <a:r>
                <a:rPr lang="en-US" sz="2400" i="1">
                  <a:solidFill>
                    <a:srgbClr val="000000"/>
                  </a:solidFill>
                  <a:latin typeface="Arial"/>
                  <a:ea typeface="MS PGothic" pitchFamily="34" charset="-128"/>
                </a:rPr>
                <a:t>g</a:t>
              </a:r>
              <a:r>
                <a:rPr lang="en-US" sz="2400">
                  <a:solidFill>
                    <a:srgbClr val="000000"/>
                  </a:solidFill>
                  <a:latin typeface="Arial"/>
                  <a:ea typeface="MS PGothic" pitchFamily="34" charset="-128"/>
                </a:rPr>
                <a:t>)</a:t>
              </a:r>
            </a:p>
          </p:txBody>
        </p:sp>
        <p:sp>
          <p:nvSpPr>
            <p:cNvPr id="8" name="Rectangle 6"/>
            <p:cNvSpPr>
              <a:spLocks noChangeArrowheads="1"/>
            </p:cNvSpPr>
            <p:nvPr/>
          </p:nvSpPr>
          <p:spPr bwMode="auto">
            <a:xfrm>
              <a:off x="1660" y="1008"/>
              <a:ext cx="127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rtl="0" eaLnBrk="0" fontAlgn="base" hangingPunct="0">
                <a:spcBef>
                  <a:spcPct val="0"/>
                </a:spcBef>
                <a:spcAft>
                  <a:spcPct val="0"/>
                </a:spcAft>
              </a:pPr>
              <a:r>
                <a:rPr lang="en-US" sz="2400">
                  <a:solidFill>
                    <a:srgbClr val="000000"/>
                  </a:solidFill>
                  <a:latin typeface="Arial"/>
                  <a:ea typeface="MS PGothic" pitchFamily="34" charset="-128"/>
                </a:rPr>
                <a:t>H</a:t>
              </a:r>
              <a:r>
                <a:rPr lang="en-US" sz="2400" baseline="-25000">
                  <a:solidFill>
                    <a:srgbClr val="000000"/>
                  </a:solidFill>
                  <a:latin typeface="Arial"/>
                  <a:ea typeface="MS PGothic" pitchFamily="34" charset="-128"/>
                </a:rPr>
                <a:t>2</a:t>
              </a:r>
              <a:r>
                <a:rPr lang="en-US" sz="2400">
                  <a:solidFill>
                    <a:srgbClr val="000000"/>
                  </a:solidFill>
                  <a:latin typeface="Arial"/>
                  <a:ea typeface="MS PGothic" pitchFamily="34" charset="-128"/>
                </a:rPr>
                <a:t>(</a:t>
              </a:r>
              <a:r>
                <a:rPr lang="en-US" sz="2400" i="1">
                  <a:solidFill>
                    <a:srgbClr val="000000"/>
                  </a:solidFill>
                  <a:latin typeface="Arial"/>
                  <a:ea typeface="MS PGothic" pitchFamily="34" charset="-128"/>
                </a:rPr>
                <a:t>g</a:t>
              </a:r>
              <a:r>
                <a:rPr lang="en-US" sz="2400">
                  <a:solidFill>
                    <a:srgbClr val="000000"/>
                  </a:solidFill>
                  <a:latin typeface="Arial"/>
                  <a:ea typeface="MS PGothic" pitchFamily="34" charset="-128"/>
                </a:rPr>
                <a:t>) + Cl</a:t>
              </a:r>
              <a:r>
                <a:rPr lang="en-US" sz="2400" baseline="-25000">
                  <a:solidFill>
                    <a:srgbClr val="000000"/>
                  </a:solidFill>
                  <a:latin typeface="Arial"/>
                  <a:ea typeface="MS PGothic" pitchFamily="34" charset="-128"/>
                </a:rPr>
                <a:t>2</a:t>
              </a:r>
              <a:r>
                <a:rPr lang="en-US" sz="2400">
                  <a:solidFill>
                    <a:srgbClr val="000000"/>
                  </a:solidFill>
                  <a:latin typeface="Arial"/>
                  <a:ea typeface="MS PGothic" pitchFamily="34" charset="-128"/>
                </a:rPr>
                <a:t>(</a:t>
              </a:r>
              <a:r>
                <a:rPr lang="en-US" sz="2400" i="1">
                  <a:solidFill>
                    <a:srgbClr val="000000"/>
                  </a:solidFill>
                  <a:latin typeface="Arial"/>
                  <a:ea typeface="MS PGothic" pitchFamily="34" charset="-128"/>
                </a:rPr>
                <a:t>g</a:t>
              </a:r>
              <a:r>
                <a:rPr lang="en-US" sz="2400">
                  <a:solidFill>
                    <a:srgbClr val="000000"/>
                  </a:solidFill>
                  <a:latin typeface="Arial"/>
                  <a:ea typeface="MS PGothic" pitchFamily="34" charset="-128"/>
                </a:rPr>
                <a:t>)</a:t>
              </a:r>
            </a:p>
          </p:txBody>
        </p:sp>
      </p:grpSp>
      <p:sp>
        <p:nvSpPr>
          <p:cNvPr id="9" name="Rectangle 7"/>
          <p:cNvSpPr>
            <a:spLocks noChangeArrowheads="1"/>
          </p:cNvSpPr>
          <p:nvPr/>
        </p:nvSpPr>
        <p:spPr bwMode="auto">
          <a:xfrm>
            <a:off x="6145901" y="4761927"/>
            <a:ext cx="28376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rtl="0" eaLnBrk="0" fontAlgn="base" hangingPunct="0">
              <a:spcBef>
                <a:spcPct val="0"/>
              </a:spcBef>
              <a:spcAft>
                <a:spcPct val="0"/>
              </a:spcAft>
            </a:pPr>
            <a:r>
              <a:rPr lang="en-US" sz="2400">
                <a:solidFill>
                  <a:srgbClr val="000000"/>
                </a:solidFill>
                <a:latin typeface="Arial"/>
                <a:ea typeface="MS PGothic" pitchFamily="34" charset="-128"/>
              </a:rPr>
              <a:t>(2 mol)(432 kJ/mol)</a:t>
            </a:r>
          </a:p>
        </p:txBody>
      </p:sp>
      <p:sp>
        <p:nvSpPr>
          <p:cNvPr id="10" name="Rectangle 8"/>
          <p:cNvSpPr>
            <a:spLocks noChangeArrowheads="1"/>
          </p:cNvSpPr>
          <p:nvPr/>
        </p:nvSpPr>
        <p:spPr bwMode="auto">
          <a:xfrm>
            <a:off x="1488931" y="2291777"/>
            <a:ext cx="64075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rtl="0" eaLnBrk="0" fontAlgn="base" hangingPunct="0">
              <a:spcBef>
                <a:spcPct val="0"/>
              </a:spcBef>
              <a:spcAft>
                <a:spcPct val="0"/>
              </a:spcAft>
            </a:pPr>
            <a:r>
              <a:rPr lang="en-US" sz="2400" dirty="0">
                <a:solidFill>
                  <a:srgbClr val="000000"/>
                </a:solidFill>
                <a:latin typeface="Arial"/>
                <a:ea typeface="MS PGothic" pitchFamily="34" charset="-128"/>
              </a:rPr>
              <a:t>Δ</a:t>
            </a:r>
            <a:r>
              <a:rPr lang="en-US" sz="2400" i="1" dirty="0">
                <a:solidFill>
                  <a:srgbClr val="000000"/>
                </a:solidFill>
                <a:latin typeface="Arial"/>
                <a:ea typeface="MS PGothic" pitchFamily="34" charset="-128"/>
              </a:rPr>
              <a:t>H</a:t>
            </a:r>
            <a:r>
              <a:rPr lang="en-US" sz="2400" dirty="0">
                <a:solidFill>
                  <a:srgbClr val="000000"/>
                </a:solidFill>
                <a:latin typeface="Arial"/>
                <a:ea typeface="Calibri"/>
              </a:rPr>
              <a:t>°</a:t>
            </a:r>
            <a:r>
              <a:rPr lang="en-US" sz="2400" dirty="0">
                <a:solidFill>
                  <a:srgbClr val="000000"/>
                </a:solidFill>
                <a:latin typeface="Arial"/>
                <a:ea typeface="MS PGothic" pitchFamily="34" charset="-128"/>
              </a:rPr>
              <a:t> = </a:t>
            </a:r>
            <a:r>
              <a:rPr lang="en-US" sz="2400" i="1" dirty="0">
                <a:solidFill>
                  <a:srgbClr val="000000"/>
                </a:solidFill>
                <a:latin typeface="Arial"/>
                <a:ea typeface="MS PGothic" pitchFamily="34" charset="-128"/>
              </a:rPr>
              <a:t>D</a:t>
            </a:r>
            <a:r>
              <a:rPr lang="en-US" sz="2400" dirty="0">
                <a:solidFill>
                  <a:srgbClr val="000000"/>
                </a:solidFill>
                <a:latin typeface="Arial"/>
                <a:ea typeface="MS PGothic" pitchFamily="34" charset="-128"/>
              </a:rPr>
              <a:t>(Reactant bonds) – </a:t>
            </a:r>
            <a:r>
              <a:rPr lang="en-US" sz="2400" i="1" dirty="0">
                <a:solidFill>
                  <a:srgbClr val="000000"/>
                </a:solidFill>
                <a:latin typeface="Arial"/>
                <a:ea typeface="MS PGothic" pitchFamily="34" charset="-128"/>
              </a:rPr>
              <a:t>D</a:t>
            </a:r>
            <a:r>
              <a:rPr lang="en-US" sz="2400" dirty="0">
                <a:solidFill>
                  <a:srgbClr val="000000"/>
                </a:solidFill>
                <a:latin typeface="Arial"/>
                <a:ea typeface="MS PGothic" pitchFamily="34" charset="-128"/>
              </a:rPr>
              <a:t>(Product bonds)</a:t>
            </a:r>
          </a:p>
        </p:txBody>
      </p:sp>
      <p:sp>
        <p:nvSpPr>
          <p:cNvPr id="11" name="Rectangle 9"/>
          <p:cNvSpPr>
            <a:spLocks noChangeArrowheads="1"/>
          </p:cNvSpPr>
          <p:nvPr/>
        </p:nvSpPr>
        <p:spPr bwMode="auto">
          <a:xfrm>
            <a:off x="1511780" y="3161727"/>
            <a:ext cx="46426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rtl="0" eaLnBrk="0" fontAlgn="base" hangingPunct="0">
              <a:spcBef>
                <a:spcPct val="0"/>
              </a:spcBef>
              <a:spcAft>
                <a:spcPct val="0"/>
              </a:spcAft>
            </a:pPr>
            <a:r>
              <a:rPr lang="en-US" sz="2400" dirty="0">
                <a:solidFill>
                  <a:srgbClr val="000000"/>
                </a:solidFill>
                <a:latin typeface="Arial"/>
                <a:ea typeface="MS PGothic" pitchFamily="34" charset="-128"/>
              </a:rPr>
              <a:t>Δ</a:t>
            </a:r>
            <a:r>
              <a:rPr lang="en-US" sz="2400" i="1" dirty="0">
                <a:solidFill>
                  <a:srgbClr val="000000"/>
                </a:solidFill>
                <a:latin typeface="Arial"/>
                <a:ea typeface="MS PGothic" pitchFamily="34" charset="-128"/>
              </a:rPr>
              <a:t>H</a:t>
            </a:r>
            <a:r>
              <a:rPr lang="en-US" sz="2400" dirty="0">
                <a:solidFill>
                  <a:srgbClr val="000000"/>
                </a:solidFill>
                <a:latin typeface="Arial"/>
                <a:ea typeface="Calibri"/>
              </a:rPr>
              <a:t>°</a:t>
            </a:r>
            <a:r>
              <a:rPr lang="en-US" sz="2400" dirty="0">
                <a:solidFill>
                  <a:srgbClr val="000000"/>
                </a:solidFill>
                <a:latin typeface="Arial"/>
                <a:ea typeface="MS PGothic" pitchFamily="34" charset="-128"/>
              </a:rPr>
              <a:t> = (</a:t>
            </a:r>
            <a:r>
              <a:rPr lang="en-US" sz="2400" i="1" dirty="0">
                <a:solidFill>
                  <a:srgbClr val="000000"/>
                </a:solidFill>
                <a:latin typeface="Arial"/>
                <a:ea typeface="MS PGothic" pitchFamily="34" charset="-128"/>
              </a:rPr>
              <a:t>D</a:t>
            </a:r>
            <a:r>
              <a:rPr lang="en-US" sz="2400" baseline="-25000" dirty="0">
                <a:solidFill>
                  <a:srgbClr val="000000"/>
                </a:solidFill>
                <a:latin typeface="Arial"/>
                <a:ea typeface="MS PGothic" pitchFamily="34" charset="-128"/>
              </a:rPr>
              <a:t>H—H</a:t>
            </a:r>
            <a:r>
              <a:rPr lang="en-US" sz="2400" dirty="0">
                <a:solidFill>
                  <a:srgbClr val="000000"/>
                </a:solidFill>
                <a:latin typeface="Arial"/>
                <a:ea typeface="MS PGothic" pitchFamily="34" charset="-128"/>
              </a:rPr>
              <a:t> + </a:t>
            </a:r>
            <a:r>
              <a:rPr lang="en-US" sz="2400" i="1" dirty="0" err="1">
                <a:solidFill>
                  <a:srgbClr val="000000"/>
                </a:solidFill>
                <a:latin typeface="Arial"/>
                <a:ea typeface="MS PGothic" pitchFamily="34" charset="-128"/>
              </a:rPr>
              <a:t>D</a:t>
            </a:r>
            <a:r>
              <a:rPr lang="en-US" sz="2400" baseline="-25000" dirty="0" err="1">
                <a:solidFill>
                  <a:srgbClr val="000000"/>
                </a:solidFill>
                <a:latin typeface="Arial"/>
                <a:ea typeface="MS PGothic" pitchFamily="34" charset="-128"/>
              </a:rPr>
              <a:t>Cl</a:t>
            </a:r>
            <a:r>
              <a:rPr lang="en-US" sz="2400" baseline="-25000" dirty="0">
                <a:solidFill>
                  <a:srgbClr val="000000"/>
                </a:solidFill>
                <a:latin typeface="Arial"/>
                <a:ea typeface="MS PGothic" pitchFamily="34" charset="-128"/>
              </a:rPr>
              <a:t>—</a:t>
            </a:r>
            <a:r>
              <a:rPr lang="en-US" sz="2400" baseline="-25000" dirty="0" err="1">
                <a:solidFill>
                  <a:srgbClr val="000000"/>
                </a:solidFill>
                <a:latin typeface="Arial"/>
                <a:ea typeface="MS PGothic" pitchFamily="34" charset="-128"/>
              </a:rPr>
              <a:t>Cl</a:t>
            </a:r>
            <a:r>
              <a:rPr lang="en-US" sz="2400" dirty="0">
                <a:solidFill>
                  <a:srgbClr val="000000"/>
                </a:solidFill>
                <a:latin typeface="Arial"/>
                <a:ea typeface="MS PGothic" pitchFamily="34" charset="-128"/>
              </a:rPr>
              <a:t>) – (2</a:t>
            </a:r>
            <a:r>
              <a:rPr lang="en-US" sz="2400" i="1" dirty="0">
                <a:solidFill>
                  <a:srgbClr val="000000"/>
                </a:solidFill>
                <a:latin typeface="Arial"/>
                <a:ea typeface="MS PGothic" pitchFamily="34" charset="-128"/>
              </a:rPr>
              <a:t>D</a:t>
            </a:r>
            <a:r>
              <a:rPr lang="en-US" sz="2400" baseline="-25000" dirty="0">
                <a:solidFill>
                  <a:srgbClr val="000000"/>
                </a:solidFill>
                <a:latin typeface="Arial"/>
                <a:ea typeface="MS PGothic" pitchFamily="34" charset="-128"/>
              </a:rPr>
              <a:t>H—</a:t>
            </a:r>
            <a:r>
              <a:rPr lang="en-US" sz="2400" baseline="-25000" dirty="0" err="1">
                <a:solidFill>
                  <a:srgbClr val="000000"/>
                </a:solidFill>
                <a:latin typeface="Arial"/>
                <a:ea typeface="MS PGothic" pitchFamily="34" charset="-128"/>
              </a:rPr>
              <a:t>Cl</a:t>
            </a:r>
            <a:r>
              <a:rPr lang="en-US" sz="2400" dirty="0">
                <a:solidFill>
                  <a:srgbClr val="000000"/>
                </a:solidFill>
                <a:latin typeface="Arial"/>
                <a:ea typeface="MS PGothic" pitchFamily="34" charset="-128"/>
              </a:rPr>
              <a:t>)</a:t>
            </a:r>
          </a:p>
        </p:txBody>
      </p:sp>
      <p:sp>
        <p:nvSpPr>
          <p:cNvPr id="12" name="Rectangle 10"/>
          <p:cNvSpPr>
            <a:spLocks noChangeArrowheads="1"/>
          </p:cNvSpPr>
          <p:nvPr/>
        </p:nvSpPr>
        <p:spPr bwMode="auto">
          <a:xfrm>
            <a:off x="1480654" y="4196777"/>
            <a:ext cx="71481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rtl="0" eaLnBrk="0" fontAlgn="base" hangingPunct="0">
              <a:spcBef>
                <a:spcPct val="0"/>
              </a:spcBef>
              <a:spcAft>
                <a:spcPct val="0"/>
              </a:spcAft>
            </a:pPr>
            <a:r>
              <a:rPr lang="en-US" sz="2400" dirty="0">
                <a:solidFill>
                  <a:srgbClr val="000000"/>
                </a:solidFill>
                <a:latin typeface="Arial"/>
                <a:ea typeface="MS PGothic" pitchFamily="34" charset="-128"/>
              </a:rPr>
              <a:t>Δ</a:t>
            </a:r>
            <a:r>
              <a:rPr lang="en-US" sz="2400" i="1" dirty="0">
                <a:solidFill>
                  <a:srgbClr val="000000"/>
                </a:solidFill>
                <a:latin typeface="Arial"/>
                <a:ea typeface="MS PGothic" pitchFamily="34" charset="-128"/>
              </a:rPr>
              <a:t>H</a:t>
            </a:r>
            <a:r>
              <a:rPr lang="en-US" sz="2400" dirty="0">
                <a:solidFill>
                  <a:srgbClr val="000000"/>
                </a:solidFill>
                <a:latin typeface="Arial"/>
                <a:ea typeface="Calibri"/>
              </a:rPr>
              <a:t>°</a:t>
            </a:r>
            <a:r>
              <a:rPr lang="en-US" sz="2400" dirty="0">
                <a:solidFill>
                  <a:srgbClr val="000000"/>
                </a:solidFill>
                <a:latin typeface="Arial"/>
                <a:ea typeface="MS PGothic" pitchFamily="34" charset="-128"/>
              </a:rPr>
              <a:t> = [(1 </a:t>
            </a:r>
            <a:r>
              <a:rPr lang="en-US" sz="2400" dirty="0" err="1">
                <a:solidFill>
                  <a:srgbClr val="000000"/>
                </a:solidFill>
                <a:latin typeface="Arial"/>
                <a:ea typeface="MS PGothic" pitchFamily="34" charset="-128"/>
              </a:rPr>
              <a:t>mol</a:t>
            </a:r>
            <a:r>
              <a:rPr lang="en-US" sz="2400" dirty="0">
                <a:solidFill>
                  <a:srgbClr val="000000"/>
                </a:solidFill>
                <a:latin typeface="Arial"/>
                <a:ea typeface="MS PGothic" pitchFamily="34" charset="-128"/>
              </a:rPr>
              <a:t>)(436 kJ/</a:t>
            </a:r>
            <a:r>
              <a:rPr lang="en-US" sz="2400" dirty="0" err="1">
                <a:solidFill>
                  <a:srgbClr val="000000"/>
                </a:solidFill>
                <a:latin typeface="Arial"/>
                <a:ea typeface="MS PGothic" pitchFamily="34" charset="-128"/>
              </a:rPr>
              <a:t>mol</a:t>
            </a:r>
            <a:r>
              <a:rPr lang="en-US" sz="2400" dirty="0">
                <a:solidFill>
                  <a:srgbClr val="000000"/>
                </a:solidFill>
                <a:latin typeface="Arial"/>
                <a:ea typeface="MS PGothic" pitchFamily="34" charset="-128"/>
              </a:rPr>
              <a:t>) + (1 </a:t>
            </a:r>
            <a:r>
              <a:rPr lang="en-US" sz="2400" dirty="0" err="1">
                <a:solidFill>
                  <a:srgbClr val="000000"/>
                </a:solidFill>
                <a:latin typeface="Arial"/>
                <a:ea typeface="MS PGothic" pitchFamily="34" charset="-128"/>
              </a:rPr>
              <a:t>mol</a:t>
            </a:r>
            <a:r>
              <a:rPr lang="en-US" sz="2400" dirty="0">
                <a:solidFill>
                  <a:srgbClr val="000000"/>
                </a:solidFill>
                <a:latin typeface="Arial"/>
                <a:ea typeface="MS PGothic" pitchFamily="34" charset="-128"/>
              </a:rPr>
              <a:t>)(243 kJ/</a:t>
            </a:r>
            <a:r>
              <a:rPr lang="en-US" sz="2400" dirty="0" err="1">
                <a:solidFill>
                  <a:srgbClr val="000000"/>
                </a:solidFill>
                <a:latin typeface="Arial"/>
                <a:ea typeface="MS PGothic" pitchFamily="34" charset="-128"/>
              </a:rPr>
              <a:t>mol</a:t>
            </a:r>
            <a:r>
              <a:rPr lang="en-US" sz="2400" dirty="0">
                <a:solidFill>
                  <a:srgbClr val="000000"/>
                </a:solidFill>
                <a:latin typeface="Arial"/>
                <a:ea typeface="MS PGothic" pitchFamily="34" charset="-128"/>
              </a:rPr>
              <a:t>)] –</a:t>
            </a:r>
          </a:p>
        </p:txBody>
      </p:sp>
      <p:sp>
        <p:nvSpPr>
          <p:cNvPr id="13" name="Rectangle 11"/>
          <p:cNvSpPr>
            <a:spLocks noChangeArrowheads="1"/>
          </p:cNvSpPr>
          <p:nvPr/>
        </p:nvSpPr>
        <p:spPr bwMode="auto">
          <a:xfrm>
            <a:off x="1456883" y="5523927"/>
            <a:ext cx="22300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rtl="0" eaLnBrk="0" fontAlgn="base" hangingPunct="0">
              <a:spcBef>
                <a:spcPct val="0"/>
              </a:spcBef>
              <a:spcAft>
                <a:spcPct val="0"/>
              </a:spcAft>
            </a:pPr>
            <a:r>
              <a:rPr lang="en-US" sz="2400" dirty="0">
                <a:solidFill>
                  <a:srgbClr val="000000"/>
                </a:solidFill>
                <a:latin typeface="Arial"/>
                <a:ea typeface="MS PGothic" pitchFamily="34" charset="-128"/>
                <a:sym typeface="Symbol" charset="0"/>
              </a:rPr>
              <a:t>Δ</a:t>
            </a:r>
            <a:r>
              <a:rPr lang="en-US" sz="2400" i="1" dirty="0">
                <a:solidFill>
                  <a:srgbClr val="000000"/>
                </a:solidFill>
                <a:latin typeface="Arial"/>
                <a:ea typeface="MS PGothic" pitchFamily="34" charset="-128"/>
              </a:rPr>
              <a:t>H</a:t>
            </a:r>
            <a:r>
              <a:rPr lang="en-US" sz="2400" dirty="0">
                <a:solidFill>
                  <a:srgbClr val="000000"/>
                </a:solidFill>
                <a:latin typeface="Arial"/>
                <a:ea typeface="Calibri"/>
              </a:rPr>
              <a:t>°</a:t>
            </a:r>
            <a:r>
              <a:rPr lang="en-US" sz="2400" dirty="0">
                <a:solidFill>
                  <a:srgbClr val="000000"/>
                </a:solidFill>
                <a:latin typeface="Arial"/>
                <a:ea typeface="MS PGothic" pitchFamily="34" charset="-128"/>
              </a:rPr>
              <a:t> = –185 kJ </a:t>
            </a:r>
          </a:p>
        </p:txBody>
      </p:sp>
      <p:sp>
        <p:nvSpPr>
          <p:cNvPr id="14" name="AutoShape 12"/>
          <p:cNvSpPr>
            <a:spLocks noChangeArrowheads="1"/>
          </p:cNvSpPr>
          <p:nvPr/>
        </p:nvSpPr>
        <p:spPr bwMode="auto">
          <a:xfrm>
            <a:off x="2414234" y="5497118"/>
            <a:ext cx="1217855" cy="510778"/>
          </a:xfrm>
          <a:prstGeom prst="roundRect">
            <a:avLst>
              <a:gd name="adj" fmla="val 16667"/>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a:ea typeface="MS PGothic" pitchFamily="34" charset="-128"/>
            </a:endParaRPr>
          </a:p>
        </p:txBody>
      </p:sp>
      <p:pic>
        <p:nvPicPr>
          <p:cNvPr id="15" name="Picture 14"/>
          <p:cNvPicPr>
            <a:picLocks noChangeAspect="1"/>
          </p:cNvPicPr>
          <p:nvPr/>
        </p:nvPicPr>
        <p:blipFill>
          <a:blip r:embed="rId2"/>
          <a:stretch>
            <a:fillRect/>
          </a:stretch>
        </p:blipFill>
        <p:spPr>
          <a:xfrm>
            <a:off x="5859736" y="1060909"/>
            <a:ext cx="6010201" cy="339467"/>
          </a:xfrm>
          <a:prstGeom prst="rect">
            <a:avLst/>
          </a:prstGeom>
          <a:ln w="19050">
            <a:solidFill>
              <a:schemeClr val="tx1"/>
            </a:solidFill>
          </a:ln>
        </p:spPr>
      </p:pic>
    </p:spTree>
    <p:extLst>
      <p:ext uri="{BB962C8B-B14F-4D97-AF65-F5344CB8AC3E}">
        <p14:creationId xmlns:p14="http://schemas.microsoft.com/office/powerpoint/2010/main" val="126959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16B33EC3-E221-46CC-B30D-40EEDFEA5ACF}" type="slidenum">
              <a:rPr kumimoji="0" lang="he-IL"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914400" rtl="1" eaLnBrk="1" fontAlgn="auto" latinLnBrk="0" hangingPunct="1">
                <a:lnSpc>
                  <a:spcPct val="100000"/>
                </a:lnSpc>
                <a:spcBef>
                  <a:spcPts val="0"/>
                </a:spcBef>
                <a:spcAft>
                  <a:spcPts val="0"/>
                </a:spcAft>
                <a:buClrTx/>
                <a:buSzTx/>
                <a:buFontTx/>
                <a:buNone/>
                <a:tabLst/>
                <a:defRPr/>
              </a:pPr>
              <a:t>5</a:t>
            </a:fld>
            <a:endParaRPr kumimoji="0" lang="he-IL" sz="10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 name="Footer Placeholder 1"/>
          <p:cNvSpPr>
            <a:spLocks noGrp="1"/>
          </p:cNvSpPr>
          <p:nvPr>
            <p:ph type="ftr" sz="quarter" idx="3"/>
          </p:nvPr>
        </p:nvSpPr>
        <p:spPr/>
        <p:txBody>
          <a:bodyPr/>
          <a:lstStyle/>
          <a:p>
            <a:pPr marL="0" marR="0" lvl="0" indent="0" algn="r" defTabSz="914400" rtl="1" eaLnBrk="1" fontAlgn="auto" latinLnBrk="0" hangingPunct="1">
              <a:lnSpc>
                <a:spcPct val="100000"/>
              </a:lnSpc>
              <a:spcBef>
                <a:spcPct val="20000"/>
              </a:spcBef>
              <a:spcAft>
                <a:spcPts val="0"/>
              </a:spcAft>
              <a:buClrTx/>
              <a:buSzPct val="75000"/>
              <a:buFont typeface="Wingdings" pitchFamily="2" charset="2"/>
              <a:buNone/>
              <a:tabLst/>
              <a:defRPr/>
            </a:pPr>
            <a:r>
              <a:rPr kumimoji="0" lang="he-IL" sz="1000" b="0" i="0" u="none" strike="noStrike" kern="1200" cap="none" spc="0" normalizeH="0" baseline="0" noProof="0">
                <a:ln>
                  <a:noFill/>
                </a:ln>
                <a:solidFill>
                  <a:srgbClr val="000000"/>
                </a:solidFill>
                <a:effectLst/>
                <a:uLnTx/>
                <a:uFillTx/>
                <a:latin typeface="Arial" pitchFamily="34" charset="0"/>
                <a:ea typeface="ＭＳ Ｐゴシック"/>
                <a:cs typeface="+mn-cs"/>
              </a:rPr>
              <a:t>תרמודינמקה 1</a:t>
            </a:r>
          </a:p>
        </p:txBody>
      </p:sp>
      <p:sp>
        <p:nvSpPr>
          <p:cNvPr id="4" name="Rectangle 2"/>
          <p:cNvSpPr txBox="1">
            <a:spLocks noChangeArrowheads="1"/>
          </p:cNvSpPr>
          <p:nvPr/>
        </p:nvSpPr>
        <p:spPr>
          <a:xfrm>
            <a:off x="273278" y="652272"/>
            <a:ext cx="7544855"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457200" algn="l"/>
              </a:tabLst>
              <a:defRPr/>
            </a:pPr>
            <a:r>
              <a:rPr kumimoji="0" lang="en-US" altLang="en-US" sz="3600" b="1" i="0" u="none" strike="noStrike" kern="0" cap="none" spc="0" normalizeH="0" baseline="0" noProof="0" dirty="0">
                <a:ln>
                  <a:noFill/>
                </a:ln>
                <a:solidFill>
                  <a:srgbClr val="000000"/>
                </a:solidFill>
                <a:effectLst/>
                <a:uLnTx/>
                <a:uFillTx/>
                <a:latin typeface="Arial"/>
                <a:ea typeface="ＭＳ Ｐゴシック"/>
                <a:cs typeface="+mn-cs"/>
              </a:rPr>
              <a:t>Heat, </a:t>
            </a:r>
            <a:r>
              <a:rPr kumimoji="0" lang="en-US" altLang="en-US" sz="3600" b="1" i="1" u="none" strike="noStrike" kern="0" cap="none" spc="0" normalizeH="0" baseline="0" noProof="0" dirty="0">
                <a:ln>
                  <a:noFill/>
                </a:ln>
                <a:solidFill>
                  <a:srgbClr val="000000"/>
                </a:solidFill>
                <a:effectLst/>
                <a:uLnTx/>
                <a:uFillTx/>
                <a:latin typeface="Arial"/>
                <a:ea typeface="ＭＳ Ｐゴシック"/>
                <a:cs typeface="+mn-cs"/>
              </a:rPr>
              <a:t>q</a:t>
            </a:r>
            <a:endParaRPr kumimoji="0" lang="en-US" altLang="en-US" sz="36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tab pos="457200" algn="l"/>
              </a:tabLst>
              <a:defRPr/>
            </a:pP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A transfer of energy into or out of a thermodynamic system caused by a temperature difference between the system and its surroundings. </a:t>
            </a:r>
          </a:p>
          <a:p>
            <a:pPr marL="0" marR="0" lvl="0" indent="0" algn="l" defTabSz="914400" rtl="0" eaLnBrk="1" fontAlgn="base" latinLnBrk="0" hangingPunct="1">
              <a:lnSpc>
                <a:spcPct val="100000"/>
              </a:lnSpc>
              <a:spcBef>
                <a:spcPct val="20000"/>
              </a:spcBef>
              <a:spcAft>
                <a:spcPct val="0"/>
              </a:spcAft>
              <a:buClrTx/>
              <a:buSzTx/>
              <a:buFontTx/>
              <a:buNone/>
              <a:tabLst>
                <a:tab pos="457200" algn="l"/>
              </a:tabLst>
              <a:defRPr/>
            </a:pPr>
            <a:endPar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tab pos="457200" algn="l"/>
              </a:tabLst>
              <a:defRPr/>
            </a:pP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Heat flows spontaneously from a region of higher temperature to a region of lower temperature. </a:t>
            </a:r>
          </a:p>
          <a:p>
            <a:pPr marL="0" marR="0" lvl="0" indent="0" algn="l" defTabSz="914400" rtl="0" eaLnBrk="1" fontAlgn="base" latinLnBrk="0" hangingPunct="1">
              <a:lnSpc>
                <a:spcPct val="100000"/>
              </a:lnSpc>
              <a:spcBef>
                <a:spcPct val="20000"/>
              </a:spcBef>
              <a:spcAft>
                <a:spcPct val="0"/>
              </a:spcAft>
              <a:buClrTx/>
              <a:buSzTx/>
              <a:buFontTx/>
              <a:buNone/>
              <a:tabLst>
                <a:tab pos="457200" algn="l"/>
              </a:tabLst>
              <a:defRPr/>
            </a:pPr>
            <a:endPar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Tx/>
              <a:buNone/>
              <a:tabLst>
                <a:tab pos="457200" algn="l"/>
              </a:tabLst>
              <a:defRPr/>
            </a:pP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Arial" panose="020B0604020202020204" pitchFamily="34" charset="0"/>
              </a:rPr>
              <a:t>•	</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q</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is defined as positive if heat is absorbed by 	the system (heat is added to the system)</a:t>
            </a:r>
          </a:p>
          <a:p>
            <a:pPr marL="0" marR="0" lvl="0" indent="0" algn="l" defTabSz="914400" rtl="0" eaLnBrk="1" fontAlgn="base" latinLnBrk="0" hangingPunct="1">
              <a:lnSpc>
                <a:spcPct val="100000"/>
              </a:lnSpc>
              <a:spcBef>
                <a:spcPct val="20000"/>
              </a:spcBef>
              <a:spcAft>
                <a:spcPct val="0"/>
              </a:spcAft>
              <a:buClrTx/>
              <a:buSzTx/>
              <a:buFontTx/>
              <a:buNone/>
              <a:tabLst>
                <a:tab pos="457200" algn="l"/>
              </a:tabLst>
              <a:defRPr/>
            </a:pP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Arial" panose="020B0604020202020204" pitchFamily="34" charset="0"/>
              </a:rPr>
              <a:t>•	</a:t>
            </a:r>
            <a:r>
              <a:rPr kumimoji="0" lang="en-US" altLang="en-US" sz="2400" b="0" i="1" u="none" strike="noStrike" kern="0" cap="none" spc="0" normalizeH="0" baseline="0" noProof="0" dirty="0">
                <a:ln>
                  <a:noFill/>
                </a:ln>
                <a:solidFill>
                  <a:srgbClr val="000000"/>
                </a:solidFill>
                <a:effectLst/>
                <a:uLnTx/>
                <a:uFillTx/>
                <a:latin typeface="Arial"/>
                <a:ea typeface="ＭＳ Ｐゴシック"/>
                <a:cs typeface="+mn-cs"/>
              </a:rPr>
              <a:t>q</a:t>
            </a:r>
            <a:r>
              <a:rPr kumimoji="0" lang="en-US" altLang="en-US" sz="2400" b="0" i="0" u="none" strike="noStrike" kern="0" cap="none" spc="0" normalizeH="0" baseline="0" noProof="0" dirty="0">
                <a:ln>
                  <a:noFill/>
                </a:ln>
                <a:solidFill>
                  <a:srgbClr val="000000"/>
                </a:solidFill>
                <a:effectLst/>
                <a:uLnTx/>
                <a:uFillTx/>
                <a:latin typeface="Arial"/>
                <a:ea typeface="ＭＳ Ｐゴシック"/>
                <a:cs typeface="+mn-cs"/>
              </a:rPr>
              <a:t> is defined as negative if heat is evolved by a 	system (heat is subtracted from the system)</a:t>
            </a:r>
          </a:p>
        </p:txBody>
      </p:sp>
      <p:pic>
        <p:nvPicPr>
          <p:cNvPr id="7" name="Picture 6" descr="04p155_f06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616" y="3610816"/>
            <a:ext cx="3904955" cy="2697020"/>
          </a:xfrm>
          <a:prstGeom prst="rect">
            <a:avLst/>
          </a:prstGeom>
        </p:spPr>
      </p:pic>
      <p:pic>
        <p:nvPicPr>
          <p:cNvPr id="8" name="Picture 7" descr="04p155_f06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997" y="652272"/>
            <a:ext cx="3904955" cy="2673590"/>
          </a:xfrm>
          <a:prstGeom prst="rect">
            <a:avLst/>
          </a:prstGeom>
        </p:spPr>
      </p:pic>
    </p:spTree>
    <p:extLst>
      <p:ext uri="{BB962C8B-B14F-4D97-AF65-F5344CB8AC3E}">
        <p14:creationId xmlns:p14="http://schemas.microsoft.com/office/powerpoint/2010/main" val="351110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he-IL"/>
              <a:t>תרמודינמקה 1</a:t>
            </a:r>
          </a:p>
        </p:txBody>
      </p:sp>
      <p:sp>
        <p:nvSpPr>
          <p:cNvPr id="3" name="Slide Number Placeholder 2"/>
          <p:cNvSpPr>
            <a:spLocks noGrp="1"/>
          </p:cNvSpPr>
          <p:nvPr>
            <p:ph type="sldNum" sz="quarter" idx="12"/>
          </p:nvPr>
        </p:nvSpPr>
        <p:spPr/>
        <p:txBody>
          <a:bodyPr/>
          <a:lstStyle/>
          <a:p>
            <a:fld id="{16B33EC3-E221-46CC-B30D-40EEDFEA5ACF}" type="slidenum">
              <a:rPr lang="he-IL" smtClean="0"/>
              <a:t>6</a:t>
            </a:fld>
            <a:endParaRPr lang="he-IL"/>
          </a:p>
        </p:txBody>
      </p:sp>
      <p:sp>
        <p:nvSpPr>
          <p:cNvPr id="5" name="Rectangle 2"/>
          <p:cNvSpPr txBox="1">
            <a:spLocks noChangeArrowheads="1"/>
          </p:cNvSpPr>
          <p:nvPr/>
        </p:nvSpPr>
        <p:spPr bwMode="auto">
          <a:xfrm>
            <a:off x="-576072" y="-285308"/>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66" charset="-128"/>
              </a:defRPr>
            </a:lvl6pPr>
            <a:lvl7pPr marL="914400" algn="ctr" rtl="0" fontAlgn="base">
              <a:spcBef>
                <a:spcPct val="0"/>
              </a:spcBef>
              <a:spcAft>
                <a:spcPct val="0"/>
              </a:spcAft>
              <a:defRPr sz="3600">
                <a:solidFill>
                  <a:schemeClr val="tx1"/>
                </a:solidFill>
                <a:latin typeface="Arial" charset="0"/>
                <a:ea typeface="ＭＳ Ｐゴシック" pitchFamily="66" charset="-128"/>
              </a:defRPr>
            </a:lvl7pPr>
            <a:lvl8pPr marL="1371600" algn="ctr" rtl="0" fontAlgn="base">
              <a:spcBef>
                <a:spcPct val="0"/>
              </a:spcBef>
              <a:spcAft>
                <a:spcPct val="0"/>
              </a:spcAft>
              <a:defRPr sz="3600">
                <a:solidFill>
                  <a:schemeClr val="tx1"/>
                </a:solidFill>
                <a:latin typeface="Arial" charset="0"/>
                <a:ea typeface="ＭＳ Ｐゴシック" pitchFamily="66" charset="-128"/>
              </a:defRPr>
            </a:lvl8pPr>
            <a:lvl9pPr marL="1828800" algn="ctr" rtl="0" fontAlgn="base">
              <a:spcBef>
                <a:spcPct val="0"/>
              </a:spcBef>
              <a:spcAft>
                <a:spcPct val="0"/>
              </a:spcAft>
              <a:defRPr sz="3600">
                <a:solidFill>
                  <a:schemeClr val="tx1"/>
                </a:solidFill>
                <a:latin typeface="Arial" charset="0"/>
                <a:ea typeface="ＭＳ Ｐゴシック" pitchFamily="66"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000000"/>
                </a:solidFill>
                <a:effectLst/>
                <a:uLnTx/>
                <a:uFillTx/>
                <a:latin typeface="Arial"/>
                <a:ea typeface="ＭＳ Ｐゴシック"/>
              </a:rPr>
              <a:t>Units of Energy</a:t>
            </a:r>
          </a:p>
        </p:txBody>
      </p:sp>
      <p:sp>
        <p:nvSpPr>
          <p:cNvPr id="6" name="Rectangle 3"/>
          <p:cNvSpPr txBox="1">
            <a:spLocks noChangeArrowheads="1"/>
          </p:cNvSpPr>
          <p:nvPr/>
        </p:nvSpPr>
        <p:spPr bwMode="auto">
          <a:xfrm>
            <a:off x="484632" y="694371"/>
            <a:ext cx="12006072"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Arial"/>
                <a:ea typeface="ＭＳ Ｐゴシック"/>
              </a:rPr>
              <a:t>The SI unit of energy is the </a:t>
            </a:r>
            <a:r>
              <a:rPr kumimoji="0" lang="en-US" sz="3200" b="1" i="0" u="none" strike="noStrike" kern="0" cap="none" spc="0" normalizeH="0" baseline="0" noProof="0" dirty="0">
                <a:ln>
                  <a:noFill/>
                </a:ln>
                <a:solidFill>
                  <a:srgbClr val="000000"/>
                </a:solidFill>
                <a:effectLst/>
                <a:uLnTx/>
                <a:uFillTx/>
                <a:latin typeface="Arial"/>
                <a:ea typeface="ＭＳ Ｐゴシック"/>
              </a:rPr>
              <a:t>joule (</a:t>
            </a:r>
            <a:r>
              <a:rPr kumimoji="0" lang="en-US" sz="3200" b="1" i="1" u="none" strike="noStrike" kern="0" cap="none" spc="0" normalizeH="0" baseline="0" noProof="0" dirty="0">
                <a:ln>
                  <a:noFill/>
                </a:ln>
                <a:solidFill>
                  <a:srgbClr val="000000"/>
                </a:solidFill>
                <a:effectLst/>
                <a:uLnTx/>
                <a:uFillTx/>
                <a:latin typeface="Arial"/>
                <a:ea typeface="ＭＳ Ｐゴシック"/>
              </a:rPr>
              <a:t>J</a:t>
            </a:r>
            <a:r>
              <a:rPr kumimoji="0" lang="en-US" sz="3200" b="1" i="0" u="none" strike="noStrike" kern="0" cap="none" spc="0" normalizeH="0" baseline="0" noProof="0" dirty="0">
                <a:ln>
                  <a:noFill/>
                </a:ln>
                <a:solidFill>
                  <a:srgbClr val="000000"/>
                </a:solidFill>
                <a:effectLst/>
                <a:uLnTx/>
                <a:uFillTx/>
                <a:latin typeface="Arial"/>
                <a:ea typeface="ＭＳ Ｐゴシック"/>
              </a:rPr>
              <a:t>)</a:t>
            </a:r>
            <a:r>
              <a:rPr kumimoji="0" lang="en-US" sz="3200" b="0" i="0" u="none" strike="noStrike" kern="0" cap="none" spc="0" normalizeH="0" baseline="0" noProof="0" dirty="0">
                <a:ln>
                  <a:noFill/>
                </a:ln>
                <a:solidFill>
                  <a:srgbClr val="000000"/>
                </a:solidFill>
                <a:effectLst/>
                <a:uLnTx/>
                <a:uFillTx/>
                <a:latin typeface="Arial"/>
                <a:ea typeface="ＭＳ Ｐゴシック"/>
              </a:rPr>
              <a:t>:</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Arial"/>
              <a:ea typeface="ＭＳ Ｐゴシック"/>
            </a:endParaRPr>
          </a:p>
          <a:p>
            <a:pPr marL="0" lvl="0" indent="0" eaLnBrk="1" hangingPunct="1">
              <a:buNone/>
            </a:pPr>
            <a:r>
              <a:rPr lang="en-US" altLang="en-US" sz="3600" b="1" kern="0" dirty="0">
                <a:solidFill>
                  <a:srgbClr val="000000"/>
                </a:solidFill>
                <a:latin typeface="Arial"/>
                <a:ea typeface="ＭＳ Ｐゴシック"/>
                <a:cs typeface="+mn-cs"/>
              </a:rPr>
              <a:t>Calorie</a:t>
            </a:r>
          </a:p>
          <a:p>
            <a:pPr marL="0" lvl="0" indent="0" eaLnBrk="1" hangingPunct="1">
              <a:buNone/>
            </a:pPr>
            <a:r>
              <a:rPr lang="en-US" altLang="en-US" sz="2400" kern="0" dirty="0">
                <a:solidFill>
                  <a:srgbClr val="000000"/>
                </a:solidFill>
                <a:latin typeface="Arial"/>
                <a:ea typeface="ＭＳ Ｐゴシック"/>
                <a:cs typeface="+mn-cs"/>
              </a:rPr>
              <a:t>A commonly-used non-SI unit of energy. </a:t>
            </a:r>
          </a:p>
          <a:p>
            <a:pPr marL="0" lvl="0" indent="0" eaLnBrk="1" hangingPunct="1">
              <a:buNone/>
            </a:pPr>
            <a:r>
              <a:rPr lang="en-US" altLang="en-US" sz="2400" kern="0" dirty="0">
                <a:solidFill>
                  <a:srgbClr val="000000"/>
                </a:solidFill>
                <a:latin typeface="Arial"/>
                <a:ea typeface="ＭＳ Ｐゴシック"/>
                <a:cs typeface="+mn-cs"/>
              </a:rPr>
              <a:t>It is the amount of energy required to raise the temperature of one gram of water by one degree Celsius. </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a:ea typeface="ＭＳ Ｐゴシック"/>
              </a:rPr>
              <a:t>1 </a:t>
            </a:r>
            <a:r>
              <a:rPr kumimoji="0" lang="en-US" sz="3200" b="0" i="0" u="none" strike="noStrike" kern="0" cap="none" spc="0" normalizeH="0" baseline="0" noProof="0" dirty="0" err="1">
                <a:ln>
                  <a:noFill/>
                </a:ln>
                <a:solidFill>
                  <a:srgbClr val="000000"/>
                </a:solidFill>
                <a:effectLst/>
                <a:uLnTx/>
                <a:uFillTx/>
                <a:latin typeface="Arial"/>
                <a:ea typeface="ＭＳ Ｐゴシック"/>
              </a:rPr>
              <a:t>cal</a:t>
            </a:r>
            <a:r>
              <a:rPr kumimoji="0" lang="en-US" sz="3200" b="0" i="0" u="none" strike="noStrike" kern="0" cap="none" spc="0" normalizeH="0" baseline="0" noProof="0" dirty="0">
                <a:ln>
                  <a:noFill/>
                </a:ln>
                <a:solidFill>
                  <a:srgbClr val="000000"/>
                </a:solidFill>
                <a:effectLst/>
                <a:uLnTx/>
                <a:uFillTx/>
                <a:latin typeface="Arial"/>
                <a:ea typeface="ＭＳ Ｐゴシック"/>
              </a:rPr>
              <a:t> = 4.184 J</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Arial"/>
              <a:ea typeface="ＭＳ Ｐゴシック"/>
            </a:endParaRPr>
          </a:p>
        </p:txBody>
      </p:sp>
      <p:pic>
        <p:nvPicPr>
          <p:cNvPr id="7" name="Picture 6" descr="slide 5a ch5.jpg"/>
          <p:cNvPicPr>
            <a:picLocks noChangeAspect="1"/>
          </p:cNvPicPr>
          <p:nvPr/>
        </p:nvPicPr>
        <p:blipFill>
          <a:blip r:embed="rId2" cstate="print"/>
          <a:stretch>
            <a:fillRect/>
          </a:stretch>
        </p:blipFill>
        <p:spPr>
          <a:xfrm>
            <a:off x="3600091" y="1376171"/>
            <a:ext cx="2495909" cy="1066800"/>
          </a:xfrm>
          <a:prstGeom prst="rect">
            <a:avLst/>
          </a:prstGeom>
        </p:spPr>
      </p:pic>
    </p:spTree>
    <p:extLst>
      <p:ext uri="{BB962C8B-B14F-4D97-AF65-F5344CB8AC3E}">
        <p14:creationId xmlns:p14="http://schemas.microsoft.com/office/powerpoint/2010/main" val="314202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1676400" y="533400"/>
            <a:ext cx="8839200" cy="6172200"/>
          </a:xfrm>
          <a:prstGeom prst="rect">
            <a:avLst/>
          </a:prstGeom>
          <a:solidFill>
            <a:schemeClr val="bg1"/>
          </a:solidFill>
          <a:ln w="38100">
            <a:solidFill>
              <a:schemeClr val="bg2"/>
            </a:solidFill>
            <a:miter lim="800000"/>
            <a:headEnd/>
            <a:tailEnd/>
          </a:ln>
        </p:spPr>
        <p:txBody>
          <a:bodyPr wrap="none" anchor="ctr"/>
          <a:lstStyle/>
          <a:p>
            <a:pPr algn="l" rtl="0"/>
            <a:endParaRPr lang="en-GB" altLang="en-US">
              <a:solidFill>
                <a:prstClr val="black"/>
              </a:solidFill>
            </a:endParaRPr>
          </a:p>
        </p:txBody>
      </p:sp>
      <p:grpSp>
        <p:nvGrpSpPr>
          <p:cNvPr id="3075" name="Group 3"/>
          <p:cNvGrpSpPr>
            <a:grpSpLocks/>
          </p:cNvGrpSpPr>
          <p:nvPr/>
        </p:nvGrpSpPr>
        <p:grpSpPr bwMode="auto">
          <a:xfrm>
            <a:off x="1524000" y="0"/>
            <a:ext cx="9144000" cy="388938"/>
            <a:chOff x="0" y="0"/>
            <a:chExt cx="9144000" cy="388938"/>
          </a:xfrm>
        </p:grpSpPr>
        <p:sp>
          <p:nvSpPr>
            <p:cNvPr id="3077" name="Rectangle 2"/>
            <p:cNvSpPr>
              <a:spLocks noChangeArrowheads="1"/>
            </p:cNvSpPr>
            <p:nvPr/>
          </p:nvSpPr>
          <p:spPr bwMode="auto">
            <a:xfrm>
              <a:off x="0" y="0"/>
              <a:ext cx="9144000" cy="381000"/>
            </a:xfrm>
            <a:prstGeom prst="rect">
              <a:avLst/>
            </a:prstGeom>
            <a:gradFill rotWithShape="1">
              <a:gsLst>
                <a:gs pos="0">
                  <a:schemeClr val="bg2">
                    <a:alpha val="46001"/>
                  </a:schemeClr>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en-GB" altLang="en-US">
                <a:solidFill>
                  <a:prstClr val="black"/>
                </a:solidFill>
              </a:endParaRPr>
            </a:p>
          </p:txBody>
        </p:sp>
        <p:sp>
          <p:nvSpPr>
            <p:cNvPr id="3078" name="Text Box 3"/>
            <p:cNvSpPr txBox="1">
              <a:spLocks noChangeArrowheads="1"/>
            </p:cNvSpPr>
            <p:nvPr/>
          </p:nvSpPr>
          <p:spPr bwMode="auto">
            <a:xfrm>
              <a:off x="0" y="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rtl="0">
                <a:spcBef>
                  <a:spcPct val="50000"/>
                </a:spcBef>
              </a:pPr>
              <a:r>
                <a:rPr lang="en-IN" altLang="en-US" sz="1800" b="1" i="1">
                  <a:solidFill>
                    <a:prstClr val="white"/>
                  </a:solidFill>
                </a:rPr>
                <a:t>Physical Chemistry </a:t>
              </a:r>
              <a:r>
                <a:rPr lang="en-IN" altLang="en-US" sz="1800" b="1">
                  <a:solidFill>
                    <a:prstClr val="white"/>
                  </a:solidFill>
                </a:rPr>
                <a:t>Chapter2A: Figure </a:t>
              </a:r>
              <a:r>
                <a:rPr lang="en-IN" altLang="en-US" sz="1800" b="1">
                  <a:solidFill>
                    <a:srgbClr val="FFD700"/>
                  </a:solidFill>
                </a:rPr>
                <a:t>2A.1</a:t>
              </a:r>
              <a:endParaRPr lang="en-US" altLang="en-US" sz="1800" b="1">
                <a:solidFill>
                  <a:srgbClr val="FFD700"/>
                </a:solidFill>
              </a:endParaRPr>
            </a:p>
          </p:txBody>
        </p:sp>
        <p:pic>
          <p:nvPicPr>
            <p:cNvPr id="307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5762" y="1281242"/>
            <a:ext cx="634047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52800" y="450533"/>
            <a:ext cx="4343400" cy="584775"/>
          </a:xfrm>
          <a:prstGeom prst="rect">
            <a:avLst/>
          </a:prstGeom>
          <a:noFill/>
        </p:spPr>
        <p:txBody>
          <a:bodyPr wrap="square" rtlCol="0">
            <a:spAutoFit/>
          </a:bodyPr>
          <a:lstStyle/>
          <a:p>
            <a:pPr algn="ctr"/>
            <a:r>
              <a:rPr lang="he-IL" sz="3200" dirty="0">
                <a:solidFill>
                  <a:prstClr val="black"/>
                </a:solidFill>
                <a:latin typeface="David" pitchFamily="34" charset="-79"/>
                <a:cs typeface="David" pitchFamily="34" charset="-79"/>
              </a:rPr>
              <a:t>מערכת  וסביבה</a:t>
            </a:r>
            <a:endParaRPr lang="en-US" sz="3200" dirty="0">
              <a:solidFill>
                <a:prstClr val="black"/>
              </a:solidFill>
              <a:latin typeface="David" pitchFamily="34" charset="-79"/>
              <a:cs typeface="David" pitchFamily="34" charset="-79"/>
            </a:endParaRPr>
          </a:p>
        </p:txBody>
      </p:sp>
      <p:sp>
        <p:nvSpPr>
          <p:cNvPr id="3" name="Footer Placeholder 2"/>
          <p:cNvSpPr>
            <a:spLocks noGrp="1"/>
          </p:cNvSpPr>
          <p:nvPr>
            <p:ph type="ftr" sz="quarter" idx="11"/>
          </p:nvPr>
        </p:nvSpPr>
        <p:spPr/>
        <p:txBody>
          <a:bodyPr/>
          <a:lstStyle/>
          <a:p>
            <a:r>
              <a:rPr lang="he-IL">
                <a:solidFill>
                  <a:prstClr val="black">
                    <a:tint val="75000"/>
                  </a:prstClr>
                </a:solidFill>
              </a:rPr>
              <a:t>תרמודינמקה 1</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68267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8</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Rectangle 3"/>
          <p:cNvSpPr/>
          <p:nvPr/>
        </p:nvSpPr>
        <p:spPr>
          <a:xfrm>
            <a:off x="121920" y="237241"/>
            <a:ext cx="8985504" cy="1594283"/>
          </a:xfrm>
          <a:prstGeom prst="rect">
            <a:avLst/>
          </a:prstGeom>
        </p:spPr>
        <p:txBody>
          <a:bodyPr wrap="square">
            <a:spAutoFit/>
          </a:bodyPr>
          <a:lstStyle/>
          <a:p>
            <a:pPr lvl="0" algn="l" rtl="0" fontAlgn="base">
              <a:spcBef>
                <a:spcPct val="20000"/>
              </a:spcBef>
              <a:spcAft>
                <a:spcPct val="0"/>
              </a:spcAft>
            </a:pPr>
            <a:r>
              <a:rPr lang="en-US" altLang="en-US" sz="3600" b="1" kern="0" dirty="0">
                <a:solidFill>
                  <a:srgbClr val="000000"/>
                </a:solidFill>
              </a:rPr>
              <a:t>Internal Energy, </a:t>
            </a:r>
            <a:r>
              <a:rPr lang="en-US" altLang="en-US" sz="3600" b="1" i="1" kern="0" dirty="0">
                <a:solidFill>
                  <a:srgbClr val="000000"/>
                </a:solidFill>
              </a:rPr>
              <a:t>U ( or E)</a:t>
            </a:r>
            <a:endParaRPr lang="en-US" altLang="en-US" sz="3600" i="1" kern="0" dirty="0">
              <a:solidFill>
                <a:srgbClr val="000000"/>
              </a:solidFill>
            </a:endParaRPr>
          </a:p>
          <a:p>
            <a:pPr lvl="0" algn="l" rtl="0" fontAlgn="base">
              <a:spcBef>
                <a:spcPct val="20000"/>
              </a:spcBef>
              <a:spcAft>
                <a:spcPct val="0"/>
              </a:spcAft>
            </a:pPr>
            <a:r>
              <a:rPr lang="en-US" altLang="en-US" sz="2800" kern="0" dirty="0">
                <a:solidFill>
                  <a:srgbClr val="000000"/>
                </a:solidFill>
              </a:rPr>
              <a:t>The sum of the kinetic and potential energies of the particles making up a substance.</a:t>
            </a:r>
          </a:p>
        </p:txBody>
      </p:sp>
      <p:sp>
        <p:nvSpPr>
          <p:cNvPr id="5" name="Rectangle 4"/>
          <p:cNvSpPr/>
          <p:nvPr/>
        </p:nvSpPr>
        <p:spPr>
          <a:xfrm>
            <a:off x="0" y="1907744"/>
            <a:ext cx="11527536" cy="1594283"/>
          </a:xfrm>
          <a:prstGeom prst="rect">
            <a:avLst/>
          </a:prstGeom>
        </p:spPr>
        <p:txBody>
          <a:bodyPr wrap="square">
            <a:spAutoFit/>
          </a:bodyPr>
          <a:lstStyle/>
          <a:p>
            <a:pPr lvl="0" algn="l" rtl="0" fontAlgn="base">
              <a:spcBef>
                <a:spcPct val="20000"/>
              </a:spcBef>
              <a:spcAft>
                <a:spcPct val="0"/>
              </a:spcAft>
            </a:pPr>
            <a:r>
              <a:rPr lang="en-US" altLang="en-US" sz="3600" b="1" kern="0" dirty="0">
                <a:solidFill>
                  <a:srgbClr val="000000"/>
                </a:solidFill>
              </a:rPr>
              <a:t>Law of Conservation of Energy</a:t>
            </a:r>
            <a:endParaRPr lang="en-US" altLang="en-US" sz="3600" kern="0" dirty="0">
              <a:solidFill>
                <a:srgbClr val="000000"/>
              </a:solidFill>
            </a:endParaRPr>
          </a:p>
          <a:p>
            <a:pPr lvl="0" algn="l" rtl="0" fontAlgn="base">
              <a:spcBef>
                <a:spcPct val="20000"/>
              </a:spcBef>
              <a:spcAft>
                <a:spcPct val="0"/>
              </a:spcAft>
            </a:pPr>
            <a:r>
              <a:rPr lang="en-US" altLang="en-US" sz="2800" kern="0" dirty="0">
                <a:solidFill>
                  <a:srgbClr val="000000"/>
                </a:solidFill>
              </a:rPr>
              <a:t>Energy may be converted from one form to another, but the total quantity of energy remains constant.</a:t>
            </a:r>
            <a:endParaRPr lang="en-US" altLang="en-US" sz="2800" b="1" kern="0" dirty="0">
              <a:solidFill>
                <a:srgbClr val="000000"/>
              </a:solidFill>
            </a:endParaRPr>
          </a:p>
        </p:txBody>
      </p:sp>
      <p:sp>
        <p:nvSpPr>
          <p:cNvPr id="8" name="Rectangle 2"/>
          <p:cNvSpPr txBox="1">
            <a:spLocks noChangeArrowheads="1"/>
          </p:cNvSpPr>
          <p:nvPr/>
        </p:nvSpPr>
        <p:spPr>
          <a:xfrm>
            <a:off x="0" y="3502007"/>
            <a:ext cx="8229600" cy="5029200"/>
          </a:xfrm>
          <a:prstGeom prst="rect">
            <a:avLst/>
          </a:prstGeom>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tabLst>
                <a:tab pos="457200" algn="l"/>
              </a:tabLst>
            </a:pPr>
            <a:r>
              <a:rPr lang="en-US" altLang="en-US" sz="3600" b="1" kern="0" dirty="0"/>
              <a:t>Change in Internal Energy</a:t>
            </a:r>
          </a:p>
          <a:p>
            <a:pPr marL="0" indent="0" eaLnBrk="1" hangingPunct="1">
              <a:buFontTx/>
              <a:buNone/>
              <a:tabLst>
                <a:tab pos="457200" algn="l"/>
              </a:tabLst>
            </a:pPr>
            <a:r>
              <a:rPr lang="en-US" altLang="en-US" kern="0" dirty="0"/>
              <a:t>It is determined by the formula</a:t>
            </a:r>
          </a:p>
          <a:p>
            <a:pPr marL="0" indent="0" eaLnBrk="1" hangingPunct="1">
              <a:buFontTx/>
              <a:buNone/>
              <a:tabLst>
                <a:tab pos="457200" algn="l"/>
              </a:tabLst>
            </a:pPr>
            <a:endParaRPr lang="en-US" altLang="en-US" kern="0" dirty="0"/>
          </a:p>
          <a:p>
            <a:pPr marL="0" indent="0" eaLnBrk="1" hangingPunct="1">
              <a:buFontTx/>
              <a:buNone/>
              <a:tabLst>
                <a:tab pos="457200" algn="l"/>
              </a:tabLst>
            </a:pPr>
            <a:r>
              <a:rPr lang="en-US" altLang="en-US" kern="0" dirty="0" err="1"/>
              <a:t>U</a:t>
            </a:r>
            <a:r>
              <a:rPr lang="en-US" altLang="en-US" i="1" kern="0" baseline="-25000" dirty="0" err="1"/>
              <a:t>f</a:t>
            </a:r>
            <a:r>
              <a:rPr lang="en-US" altLang="en-US" kern="0" dirty="0"/>
              <a:t> = final internal energy</a:t>
            </a:r>
          </a:p>
          <a:p>
            <a:pPr marL="0" indent="0" eaLnBrk="1" hangingPunct="1">
              <a:buFontTx/>
              <a:buNone/>
              <a:tabLst>
                <a:tab pos="457200" algn="l"/>
              </a:tabLst>
            </a:pPr>
            <a:r>
              <a:rPr lang="en-US" altLang="en-US" kern="0" dirty="0" err="1"/>
              <a:t>U</a:t>
            </a:r>
            <a:r>
              <a:rPr lang="en-US" altLang="en-US" i="1" kern="0" baseline="-25000" dirty="0" err="1"/>
              <a:t>i</a:t>
            </a:r>
            <a:r>
              <a:rPr lang="en-US" altLang="en-US" kern="0" dirty="0"/>
              <a:t> = initial internal energy</a:t>
            </a:r>
          </a:p>
          <a:p>
            <a:pPr marL="0" indent="0" eaLnBrk="1" hangingPunct="1">
              <a:buFontTx/>
              <a:buNone/>
              <a:tabLst>
                <a:tab pos="457200" algn="l"/>
              </a:tabLst>
            </a:pPr>
            <a:endParaRPr lang="en-US" altLang="en-US" kern="0" dirty="0"/>
          </a:p>
        </p:txBody>
      </p:sp>
      <p:graphicFrame>
        <p:nvGraphicFramePr>
          <p:cNvPr id="9" name="Object 2"/>
          <p:cNvGraphicFramePr>
            <a:graphicFrameLocks noChangeAspect="1"/>
          </p:cNvGraphicFramePr>
          <p:nvPr>
            <p:extLst>
              <p:ext uri="{D42A27DB-BD31-4B8C-83A1-F6EECF244321}">
                <p14:modId xmlns:p14="http://schemas.microsoft.com/office/powerpoint/2010/main" val="3350534924"/>
              </p:ext>
            </p:extLst>
          </p:nvPr>
        </p:nvGraphicFramePr>
        <p:xfrm>
          <a:off x="1044388" y="4643971"/>
          <a:ext cx="2574925" cy="520700"/>
        </p:xfrm>
        <a:graphic>
          <a:graphicData uri="http://schemas.openxmlformats.org/presentationml/2006/ole">
            <mc:AlternateContent xmlns:mc="http://schemas.openxmlformats.org/markup-compatibility/2006">
              <mc:Choice xmlns:v="urn:schemas-microsoft-com:vml" Requires="v">
                <p:oleObj name="Equation" r:id="rId2" imgW="1282680" imgH="279360" progId="Equation.DSMT4">
                  <p:embed/>
                </p:oleObj>
              </mc:Choice>
              <mc:Fallback>
                <p:oleObj name="Equation" r:id="rId2" imgW="1282680" imgH="279360" progId="Equation.DSMT4">
                  <p:embed/>
                  <p:pic>
                    <p:nvPicPr>
                      <p:cNvPr id="0" name=""/>
                      <p:cNvPicPr>
                        <a:picLocks noChangeAspect="1" noChangeArrowheads="1"/>
                      </p:cNvPicPr>
                      <p:nvPr/>
                    </p:nvPicPr>
                    <p:blipFill>
                      <a:blip r:embed="rId3"/>
                      <a:srcRect/>
                      <a:stretch>
                        <a:fillRect/>
                      </a:stretch>
                    </p:blipFill>
                    <p:spPr bwMode="auto">
                      <a:xfrm>
                        <a:off x="1044388" y="4643971"/>
                        <a:ext cx="25749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5132834" y="4396179"/>
            <a:ext cx="4551246" cy="923330"/>
          </a:xfrm>
          <a:prstGeom prst="rect">
            <a:avLst/>
          </a:prstGeom>
        </p:spPr>
        <p:txBody>
          <a:bodyPr wrap="none">
            <a:spAutoFit/>
          </a:bodyPr>
          <a:lstStyle/>
          <a:p>
            <a:pPr marL="342900" lvl="0" indent="-342900" algn="ctr" rtl="0" eaLnBrk="0" fontAlgn="base" hangingPunct="0">
              <a:lnSpc>
                <a:spcPct val="150000"/>
              </a:lnSpc>
              <a:spcBef>
                <a:spcPct val="0"/>
              </a:spcBef>
              <a:spcAft>
                <a:spcPct val="0"/>
              </a:spcAft>
            </a:pPr>
            <a:r>
              <a:rPr lang="en-US" altLang="en-US" sz="3600" b="1" u="sng" kern="0" dirty="0">
                <a:solidFill>
                  <a:srgbClr val="000000"/>
                </a:solidFill>
              </a:rPr>
              <a:t>or </a:t>
            </a:r>
            <a:r>
              <a:rPr lang="en-US" altLang="en-US" sz="3600" b="1" i="1" kern="0" dirty="0">
                <a:solidFill>
                  <a:srgbClr val="000000"/>
                </a:solidFill>
              </a:rPr>
              <a:t>     </a:t>
            </a:r>
            <a:r>
              <a:rPr kumimoji="0" lang="en-US" sz="3200" b="0" i="0" u="none" strike="noStrike" kern="0" cap="none" spc="0" normalizeH="0" baseline="0" noProof="0" dirty="0">
                <a:ln>
                  <a:noFill/>
                </a:ln>
                <a:solidFill>
                  <a:srgbClr val="000000"/>
                </a:solidFill>
                <a:effectLst/>
                <a:uLnTx/>
                <a:uFillTx/>
                <a:latin typeface="Symbol" pitchFamily="-104" charset="2"/>
                <a:sym typeface="Symbol" pitchFamily="-104" charset="2"/>
              </a:rPr>
              <a:t></a:t>
            </a:r>
            <a:r>
              <a:rPr kumimoji="0" lang="en-US" sz="3200" b="0" i="1" u="none" strike="noStrike" kern="0" cap="none" spc="0" normalizeH="0" baseline="0" noProof="0" dirty="0">
                <a:ln>
                  <a:noFill/>
                </a:ln>
                <a:solidFill>
                  <a:srgbClr val="000000"/>
                </a:solidFill>
                <a:effectLst/>
                <a:uLnTx/>
                <a:uFillTx/>
              </a:rPr>
              <a:t>E</a:t>
            </a:r>
            <a:r>
              <a:rPr kumimoji="0" lang="en-US" sz="3200" b="0" i="0" u="none" strike="noStrike" kern="0" cap="none" spc="0" normalizeH="0" baseline="0" noProof="0" dirty="0">
                <a:ln>
                  <a:noFill/>
                </a:ln>
                <a:solidFill>
                  <a:srgbClr val="000000"/>
                </a:solidFill>
                <a:effectLst/>
                <a:uLnTx/>
                <a:uFillTx/>
              </a:rPr>
              <a:t> = </a:t>
            </a:r>
            <a:r>
              <a:rPr kumimoji="0" lang="en-US" sz="3200" b="0" i="1" u="none" strike="noStrike" kern="0" cap="none" spc="0" normalizeH="0" baseline="0" noProof="0" dirty="0" err="1">
                <a:ln>
                  <a:noFill/>
                </a:ln>
                <a:solidFill>
                  <a:srgbClr val="000000"/>
                </a:solidFill>
                <a:effectLst/>
                <a:uLnTx/>
                <a:uFillTx/>
              </a:rPr>
              <a:t>E</a:t>
            </a:r>
            <a:r>
              <a:rPr kumimoji="0" lang="en-US" sz="3200" b="0" i="0" u="none" strike="noStrike" kern="0" cap="none" spc="0" normalizeH="0" baseline="-25000" noProof="0" dirty="0" err="1">
                <a:ln>
                  <a:noFill/>
                </a:ln>
                <a:solidFill>
                  <a:srgbClr val="000000"/>
                </a:solidFill>
                <a:effectLst/>
                <a:uLnTx/>
                <a:uFillTx/>
              </a:rPr>
              <a:t>final</a:t>
            </a:r>
            <a:r>
              <a:rPr kumimoji="0" lang="en-US" sz="3200" b="0" i="0" u="none" strike="noStrike" kern="0" cap="none" spc="0" normalizeH="0" baseline="0" noProof="0" dirty="0">
                <a:ln>
                  <a:noFill/>
                </a:ln>
                <a:solidFill>
                  <a:srgbClr val="000000"/>
                </a:solidFill>
                <a:effectLst/>
                <a:uLnTx/>
                <a:uFillTx/>
              </a:rPr>
              <a:t> </a:t>
            </a:r>
            <a:r>
              <a:rPr kumimoji="0" lang="en-US" sz="3200" b="0" i="0" u="none" strike="noStrike" kern="0" cap="none" spc="0" normalizeH="0" baseline="0" noProof="0" dirty="0">
                <a:ln>
                  <a:noFill/>
                </a:ln>
                <a:solidFill>
                  <a:srgbClr val="000000"/>
                </a:solidFill>
                <a:effectLst/>
                <a:uLnTx/>
                <a:uFillTx/>
                <a:ea typeface="Arial" pitchFamily="-104" charset="0"/>
                <a:cs typeface="Arial" pitchFamily="-104" charset="0"/>
              </a:rPr>
              <a:t>−</a:t>
            </a:r>
            <a:r>
              <a:rPr kumimoji="0" lang="en-US" sz="3200" b="0" i="0" u="none" strike="noStrike" kern="0" cap="none" spc="0" normalizeH="0" baseline="0" noProof="0" dirty="0">
                <a:ln>
                  <a:noFill/>
                </a:ln>
                <a:solidFill>
                  <a:srgbClr val="000000"/>
                </a:solidFill>
                <a:effectLst/>
                <a:uLnTx/>
                <a:uFillTx/>
              </a:rPr>
              <a:t> </a:t>
            </a:r>
            <a:r>
              <a:rPr kumimoji="0" lang="en-US" sz="3200" b="0" i="1" u="none" strike="noStrike" kern="0" cap="none" spc="0" normalizeH="0" baseline="0" noProof="0" dirty="0" err="1">
                <a:ln>
                  <a:noFill/>
                </a:ln>
                <a:solidFill>
                  <a:srgbClr val="000000"/>
                </a:solidFill>
                <a:effectLst/>
                <a:uLnTx/>
                <a:uFillTx/>
              </a:rPr>
              <a:t>E</a:t>
            </a:r>
            <a:r>
              <a:rPr kumimoji="0" lang="en-US" sz="3200" b="0" i="0" u="none" strike="noStrike" kern="0" cap="none" spc="0" normalizeH="0" baseline="-25000" noProof="0" dirty="0" err="1">
                <a:ln>
                  <a:noFill/>
                </a:ln>
                <a:solidFill>
                  <a:srgbClr val="000000"/>
                </a:solidFill>
                <a:effectLst/>
                <a:uLnTx/>
                <a:uFillTx/>
              </a:rPr>
              <a:t>initial</a:t>
            </a:r>
            <a:endParaRPr kumimoji="0" lang="en-US" sz="2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41290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6B33EC3-E221-46CC-B30D-40EEDFEA5ACF}" type="slidenum">
              <a:rPr lang="he-IL" smtClean="0"/>
              <a:t>9</a:t>
            </a:fld>
            <a:endParaRPr lang="he-IL"/>
          </a:p>
        </p:txBody>
      </p:sp>
      <p:sp>
        <p:nvSpPr>
          <p:cNvPr id="2" name="Footer Placeholder 1"/>
          <p:cNvSpPr>
            <a:spLocks noGrp="1"/>
          </p:cNvSpPr>
          <p:nvPr>
            <p:ph type="ftr" sz="quarter" idx="3"/>
          </p:nvPr>
        </p:nvSpPr>
        <p:spPr/>
        <p:txBody>
          <a:bodyPr/>
          <a:lstStyle/>
          <a:p>
            <a:r>
              <a:rPr lang="he-IL"/>
              <a:t>תרמודינמקה 1</a:t>
            </a:r>
          </a:p>
        </p:txBody>
      </p:sp>
      <p:sp>
        <p:nvSpPr>
          <p:cNvPr id="4" name="Rectangle 2"/>
          <p:cNvSpPr txBox="1">
            <a:spLocks noChangeArrowheads="1"/>
          </p:cNvSpPr>
          <p:nvPr/>
        </p:nvSpPr>
        <p:spPr bwMode="auto">
          <a:xfrm>
            <a:off x="952119" y="3546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latin typeface="+mj-lt"/>
                <a:ea typeface="+mj-ea"/>
                <a:cs typeface="ＭＳ Ｐゴシック" pitchFamily="34" charset="-128"/>
              </a:defRPr>
            </a:lvl1pPr>
            <a:lvl2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2pPr>
            <a:lvl3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3pPr>
            <a:lvl4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4pPr>
            <a:lvl5pPr algn="ctr" rtl="0" eaLnBrk="0" fontAlgn="base" hangingPunct="0">
              <a:spcBef>
                <a:spcPct val="0"/>
              </a:spcBef>
              <a:spcAft>
                <a:spcPct val="0"/>
              </a:spcAft>
              <a:defRPr sz="3600">
                <a:solidFill>
                  <a:schemeClr val="tx1"/>
                </a:solidFill>
                <a:latin typeface="Arial" charset="0"/>
                <a:ea typeface="ＭＳ Ｐゴシック" pitchFamily="66" charset="-128"/>
                <a:cs typeface="ＭＳ Ｐゴシック" pitchFamily="34" charset="-128"/>
              </a:defRPr>
            </a:lvl5pPr>
            <a:lvl6pPr marL="457200" algn="ctr" rtl="0" fontAlgn="base">
              <a:spcBef>
                <a:spcPct val="0"/>
              </a:spcBef>
              <a:spcAft>
                <a:spcPct val="0"/>
              </a:spcAft>
              <a:defRPr sz="3600">
                <a:solidFill>
                  <a:schemeClr val="tx1"/>
                </a:solidFill>
                <a:latin typeface="Arial" charset="0"/>
                <a:ea typeface="ＭＳ Ｐゴシック" pitchFamily="66" charset="-128"/>
              </a:defRPr>
            </a:lvl6pPr>
            <a:lvl7pPr marL="914400" algn="ctr" rtl="0" fontAlgn="base">
              <a:spcBef>
                <a:spcPct val="0"/>
              </a:spcBef>
              <a:spcAft>
                <a:spcPct val="0"/>
              </a:spcAft>
              <a:defRPr sz="3600">
                <a:solidFill>
                  <a:schemeClr val="tx1"/>
                </a:solidFill>
                <a:latin typeface="Arial" charset="0"/>
                <a:ea typeface="ＭＳ Ｐゴシック" pitchFamily="66" charset="-128"/>
              </a:defRPr>
            </a:lvl7pPr>
            <a:lvl8pPr marL="1371600" algn="ctr" rtl="0" fontAlgn="base">
              <a:spcBef>
                <a:spcPct val="0"/>
              </a:spcBef>
              <a:spcAft>
                <a:spcPct val="0"/>
              </a:spcAft>
              <a:defRPr sz="3600">
                <a:solidFill>
                  <a:schemeClr val="tx1"/>
                </a:solidFill>
                <a:latin typeface="Arial" charset="0"/>
                <a:ea typeface="ＭＳ Ｐゴシック" pitchFamily="66" charset="-128"/>
              </a:defRPr>
            </a:lvl8pPr>
            <a:lvl9pPr marL="1828800" algn="ctr" rtl="0" fontAlgn="base">
              <a:spcBef>
                <a:spcPct val="0"/>
              </a:spcBef>
              <a:spcAft>
                <a:spcPct val="0"/>
              </a:spcAft>
              <a:defRPr sz="3600">
                <a:solidFill>
                  <a:schemeClr val="tx1"/>
                </a:solidFill>
                <a:latin typeface="Arial" charset="0"/>
                <a:ea typeface="ＭＳ Ｐゴシック" pitchFamily="66"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000000"/>
                </a:solidFill>
                <a:effectLst/>
                <a:uLnTx/>
                <a:uFillTx/>
                <a:latin typeface="Arial"/>
                <a:ea typeface="ＭＳ Ｐゴシック"/>
              </a:rPr>
              <a:t>Internal Energy</a:t>
            </a:r>
          </a:p>
        </p:txBody>
      </p:sp>
      <p:sp>
        <p:nvSpPr>
          <p:cNvPr id="5" name="Rectangle 3"/>
          <p:cNvSpPr txBox="1">
            <a:spLocks noChangeArrowheads="1"/>
          </p:cNvSpPr>
          <p:nvPr/>
        </p:nvSpPr>
        <p:spPr bwMode="auto">
          <a:xfrm>
            <a:off x="1790319" y="990600"/>
            <a:ext cx="83058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Arial"/>
                <a:ea typeface="ＭＳ Ｐゴシック"/>
              </a:rPr>
              <a:t>	By definition, the change in internal energy, </a:t>
            </a:r>
            <a:r>
              <a:rPr kumimoji="0" lang="en-US" sz="2800" b="0" i="0" u="none" strike="noStrike" kern="0" cap="none" spc="0" normalizeH="0" baseline="0" noProof="0">
                <a:ln>
                  <a:noFill/>
                </a:ln>
                <a:solidFill>
                  <a:srgbClr val="000000"/>
                </a:solidFill>
                <a:effectLst/>
                <a:uLnTx/>
                <a:uFillTx/>
                <a:latin typeface="Symbol" pitchFamily="-104" charset="2"/>
                <a:ea typeface="ＭＳ Ｐゴシック"/>
                <a:sym typeface="Symbol" pitchFamily="-104" charset="2"/>
              </a:rPr>
              <a:t></a:t>
            </a:r>
            <a:r>
              <a:rPr kumimoji="0" lang="en-US" sz="2800" b="0" i="1" u="none" strike="noStrike" kern="0" cap="none" spc="0" normalizeH="0" baseline="0" noProof="0">
                <a:ln>
                  <a:noFill/>
                </a:ln>
                <a:solidFill>
                  <a:srgbClr val="000000"/>
                </a:solidFill>
                <a:effectLst/>
                <a:uLnTx/>
                <a:uFillTx/>
                <a:latin typeface="Arial"/>
                <a:ea typeface="ＭＳ Ｐゴシック"/>
              </a:rPr>
              <a:t>E</a:t>
            </a:r>
            <a:r>
              <a:rPr kumimoji="0" lang="en-US" sz="2800" b="0" i="0" u="none" strike="noStrike" kern="0" cap="none" spc="0" normalizeH="0" baseline="0" noProof="0">
                <a:ln>
                  <a:noFill/>
                </a:ln>
                <a:solidFill>
                  <a:srgbClr val="000000"/>
                </a:solidFill>
                <a:effectLst/>
                <a:uLnTx/>
                <a:uFillTx/>
                <a:latin typeface="Arial"/>
                <a:ea typeface="ＭＳ Ｐゴシック"/>
              </a:rPr>
              <a:t>, is the final energy of the system minus the initial energy of the system:</a:t>
            </a:r>
          </a:p>
          <a:p>
            <a:pPr marL="342900" marR="0" lvl="0" indent="-342900" algn="ctr" defTabSz="914400" rtl="0" eaLnBrk="0" fontAlgn="base" latinLnBrk="0" hangingPunct="0">
              <a:lnSpc>
                <a:spcPct val="150000"/>
              </a:lnSpc>
              <a:spcBef>
                <a:spcPct val="0"/>
              </a:spcBef>
              <a:spcAft>
                <a:spcPct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Symbol" pitchFamily="-104" charset="2"/>
                <a:ea typeface="ＭＳ Ｐゴシック"/>
                <a:sym typeface="Symbol" pitchFamily="-104" charset="2"/>
              </a:rPr>
              <a:t></a:t>
            </a:r>
            <a:r>
              <a:rPr kumimoji="0" lang="en-US" sz="3200" b="0" i="1" u="none" strike="noStrike" kern="0" cap="none" spc="0" normalizeH="0" baseline="0" noProof="0">
                <a:ln>
                  <a:noFill/>
                </a:ln>
                <a:solidFill>
                  <a:srgbClr val="000000"/>
                </a:solidFill>
                <a:effectLst/>
                <a:uLnTx/>
                <a:uFillTx/>
                <a:latin typeface="Arial"/>
                <a:ea typeface="ＭＳ Ｐゴシック"/>
              </a:rPr>
              <a:t>E</a:t>
            </a:r>
            <a:r>
              <a:rPr kumimoji="0" lang="en-US" sz="3200" b="0" i="0" u="none" strike="noStrike" kern="0" cap="none" spc="0" normalizeH="0" baseline="0" noProof="0">
                <a:ln>
                  <a:noFill/>
                </a:ln>
                <a:solidFill>
                  <a:srgbClr val="000000"/>
                </a:solidFill>
                <a:effectLst/>
                <a:uLnTx/>
                <a:uFillTx/>
                <a:latin typeface="Arial"/>
                <a:ea typeface="ＭＳ Ｐゴシック"/>
              </a:rPr>
              <a:t> = </a:t>
            </a:r>
            <a:r>
              <a:rPr kumimoji="0" lang="en-US" sz="3200" b="0" i="1" u="none" strike="noStrike" kern="0" cap="none" spc="0" normalizeH="0" baseline="0" noProof="0">
                <a:ln>
                  <a:noFill/>
                </a:ln>
                <a:solidFill>
                  <a:srgbClr val="000000"/>
                </a:solidFill>
                <a:effectLst/>
                <a:uLnTx/>
                <a:uFillTx/>
                <a:latin typeface="Arial"/>
                <a:ea typeface="ＭＳ Ｐゴシック"/>
              </a:rPr>
              <a:t>E</a:t>
            </a:r>
            <a:r>
              <a:rPr kumimoji="0" lang="en-US" sz="3200" b="0" i="0" u="none" strike="noStrike" kern="0" cap="none" spc="0" normalizeH="0" baseline="-25000" noProof="0">
                <a:ln>
                  <a:noFill/>
                </a:ln>
                <a:solidFill>
                  <a:srgbClr val="000000"/>
                </a:solidFill>
                <a:effectLst/>
                <a:uLnTx/>
                <a:uFillTx/>
                <a:latin typeface="Arial"/>
                <a:ea typeface="ＭＳ Ｐゴシック"/>
              </a:rPr>
              <a:t>final</a:t>
            </a:r>
            <a:r>
              <a:rPr kumimoji="0" lang="en-US" sz="3200" b="0" i="0" u="none" strike="noStrike" kern="0" cap="none" spc="0" normalizeH="0" baseline="0" noProof="0">
                <a:ln>
                  <a:noFill/>
                </a:ln>
                <a:solidFill>
                  <a:srgbClr val="000000"/>
                </a:solidFill>
                <a:effectLst/>
                <a:uLnTx/>
                <a:uFillTx/>
                <a:latin typeface="Arial"/>
                <a:ea typeface="ＭＳ Ｐゴシック"/>
              </a:rPr>
              <a:t> </a:t>
            </a:r>
            <a:r>
              <a:rPr kumimoji="0" lang="en-US" sz="3200" b="0" i="0" u="none" strike="noStrike" kern="0" cap="none" spc="0" normalizeH="0" baseline="0" noProof="0">
                <a:ln>
                  <a:noFill/>
                </a:ln>
                <a:solidFill>
                  <a:srgbClr val="000000"/>
                </a:solidFill>
                <a:effectLst/>
                <a:uLnTx/>
                <a:uFillTx/>
                <a:latin typeface="Arial"/>
                <a:ea typeface="Arial" pitchFamily="-104" charset="0"/>
                <a:cs typeface="Arial" pitchFamily="-104" charset="0"/>
              </a:rPr>
              <a:t>−</a:t>
            </a:r>
            <a:r>
              <a:rPr kumimoji="0" lang="en-US" sz="3200" b="0" i="0" u="none" strike="noStrike" kern="0" cap="none" spc="0" normalizeH="0" baseline="0" noProof="0">
                <a:ln>
                  <a:noFill/>
                </a:ln>
                <a:solidFill>
                  <a:srgbClr val="000000"/>
                </a:solidFill>
                <a:effectLst/>
                <a:uLnTx/>
                <a:uFillTx/>
                <a:latin typeface="Arial"/>
                <a:ea typeface="ＭＳ Ｐゴシック"/>
              </a:rPr>
              <a:t> </a:t>
            </a:r>
            <a:r>
              <a:rPr kumimoji="0" lang="en-US" sz="3200" b="0" i="1" u="none" strike="noStrike" kern="0" cap="none" spc="0" normalizeH="0" baseline="0" noProof="0">
                <a:ln>
                  <a:noFill/>
                </a:ln>
                <a:solidFill>
                  <a:srgbClr val="000000"/>
                </a:solidFill>
                <a:effectLst/>
                <a:uLnTx/>
                <a:uFillTx/>
                <a:latin typeface="Arial"/>
                <a:ea typeface="ＭＳ Ｐゴシック"/>
              </a:rPr>
              <a:t>E</a:t>
            </a:r>
            <a:r>
              <a:rPr kumimoji="0" lang="en-US" sz="3200" b="0" i="0" u="none" strike="noStrike" kern="0" cap="none" spc="0" normalizeH="0" baseline="-25000" noProof="0">
                <a:ln>
                  <a:noFill/>
                </a:ln>
                <a:solidFill>
                  <a:srgbClr val="000000"/>
                </a:solidFill>
                <a:effectLst/>
                <a:uLnTx/>
                <a:uFillTx/>
                <a:latin typeface="Arial"/>
                <a:ea typeface="ＭＳ Ｐゴシック"/>
              </a:rPr>
              <a:t>initial</a:t>
            </a:r>
            <a:endParaRPr kumimoji="0" lang="en-US" sz="2800" b="0" i="0" u="none" strike="noStrike" kern="0" cap="none" spc="0" normalizeH="0" baseline="0" noProof="0" dirty="0">
              <a:ln>
                <a:noFill/>
              </a:ln>
              <a:solidFill>
                <a:srgbClr val="000000"/>
              </a:solidFill>
              <a:effectLst/>
              <a:uLnTx/>
              <a:uFillTx/>
              <a:latin typeface="Arial"/>
              <a:ea typeface="ＭＳ Ｐゴシック"/>
            </a:endParaRPr>
          </a:p>
        </p:txBody>
      </p:sp>
      <p:pic>
        <p:nvPicPr>
          <p:cNvPr id="6" name="Picture 5" descr="05_06_Figure.jpg"/>
          <p:cNvPicPr>
            <a:picLocks noChangeAspect="1"/>
          </p:cNvPicPr>
          <p:nvPr/>
        </p:nvPicPr>
        <p:blipFill>
          <a:blip r:embed="rId2" cstate="print"/>
          <a:srcRect b="2546"/>
          <a:stretch>
            <a:fillRect/>
          </a:stretch>
        </p:blipFill>
        <p:spPr>
          <a:xfrm>
            <a:off x="4809744" y="3200419"/>
            <a:ext cx="2286000" cy="3145119"/>
          </a:xfrm>
          <a:prstGeom prst="rect">
            <a:avLst/>
          </a:prstGeom>
        </p:spPr>
      </p:pic>
    </p:spTree>
    <p:extLst>
      <p:ext uri="{BB962C8B-B14F-4D97-AF65-F5344CB8AC3E}">
        <p14:creationId xmlns:p14="http://schemas.microsoft.com/office/powerpoint/2010/main" val="4158680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ntitled 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80FF"/>
      </a:folHlink>
    </a:clrScheme>
    <a:fontScheme name="untitled 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solidFill>
            <a:schemeClr val="tx1"/>
          </a:solidFill>
        </a:ln>
        <a:effectLst/>
      </a:spPr>
      <a:bodyPr lIns="90487" tIns="44450" rIns="90487" bIns="44450" rtlCol="0" anchor="ctr"/>
      <a:lstStyle>
        <a:defPPr marL="461963" indent="-461963" algn="l" eaLnBrk="1" hangingPunct="1">
          <a:spcBef>
            <a:spcPct val="20000"/>
          </a:spcBef>
          <a:buFont typeface="Arial" charset="0"/>
          <a:buNone/>
          <a:defRPr sz="2800" b="0" i="0" dirty="0" smtClean="0">
            <a:solidFill>
              <a:srgbClr val="000000"/>
            </a:solidFill>
          </a:defRPr>
        </a:defPPr>
      </a:lstStyle>
    </a:spDef>
    <a:lnDef>
      <a:spPr bwMode="auto">
        <a:xfrm>
          <a:off x="0" y="0"/>
          <a:ext cx="1" cy="1"/>
        </a:xfrm>
        <a:custGeom>
          <a:avLst/>
          <a:gdLst/>
          <a:ahLst/>
          <a:cxnLst/>
          <a:rect l="0" t="0" r="0" b="0"/>
          <a:pathLst/>
        </a:custGeom>
        <a:solidFill>
          <a:schemeClr val="bg1"/>
        </a:solidFill>
        <a:ln w="9525"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1" u="none" strike="noStrike" cap="none" normalizeH="0" baseline="0" smtClean="0">
            <a:ln>
              <a:noFill/>
            </a:ln>
            <a:solidFill>
              <a:schemeClr val="accent2"/>
            </a:solidFill>
            <a:effectLst/>
            <a:latin typeface="Arial" charset="0"/>
          </a:defRPr>
        </a:defPPr>
      </a:lstStyle>
    </a:lnDef>
    <a:txDef>
      <a:spPr>
        <a:noFill/>
      </a:spPr>
      <a:bodyPr wrap="none" rtlCol="0">
        <a:spAutoFit/>
      </a:bodyPr>
      <a:lstStyle>
        <a:defPPr algn="l">
          <a:defRPr sz="2800" b="0" i="0" dirty="0" smtClean="0">
            <a:solidFill>
              <a:schemeClr val="tx1"/>
            </a:solidFill>
          </a:defRPr>
        </a:defPPr>
      </a:lstStyle>
    </a:tx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FF0000"/>
            </a:solidFill>
            <a:effectLst/>
            <a:latin typeface="Helvetica" pitchFamily="4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rgbClr val="FF0000"/>
            </a:solidFill>
            <a:effectLst/>
            <a:latin typeface="Helvetica"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3671</TotalTime>
  <Words>2566</Words>
  <Application>Microsoft Office PowerPoint</Application>
  <PresentationFormat>מסך רחב</PresentationFormat>
  <Paragraphs>371</Paragraphs>
  <Slides>48</Slides>
  <Notes>3</Notes>
  <HiddenSlides>0</HiddenSlides>
  <MMClips>0</MMClips>
  <ScaleCrop>false</ScaleCrop>
  <HeadingPairs>
    <vt:vector size="8" baseType="variant">
      <vt:variant>
        <vt:lpstr>גופנים בשימוש</vt:lpstr>
      </vt:variant>
      <vt:variant>
        <vt:i4>13</vt:i4>
      </vt:variant>
      <vt:variant>
        <vt:lpstr>ערכת נושא</vt:lpstr>
      </vt:variant>
      <vt:variant>
        <vt:i4>10</vt:i4>
      </vt:variant>
      <vt:variant>
        <vt:lpstr>שרתי OLE מוטבעים</vt:lpstr>
      </vt:variant>
      <vt:variant>
        <vt:i4>1</vt:i4>
      </vt:variant>
      <vt:variant>
        <vt:lpstr>כותרות שקופיות</vt:lpstr>
      </vt:variant>
      <vt:variant>
        <vt:i4>48</vt:i4>
      </vt:variant>
    </vt:vector>
  </HeadingPairs>
  <TitlesOfParts>
    <vt:vector size="72" baseType="lpstr">
      <vt:lpstr>Arial</vt:lpstr>
      <vt:lpstr>Calibri</vt:lpstr>
      <vt:lpstr>Calibri Light</vt:lpstr>
      <vt:lpstr>Cambria</vt:lpstr>
      <vt:lpstr>Cambria Math</vt:lpstr>
      <vt:lpstr>David</vt:lpstr>
      <vt:lpstr>Helvetica</vt:lpstr>
      <vt:lpstr>Symbol</vt:lpstr>
      <vt:lpstr>Tahoma</vt:lpstr>
      <vt:lpstr>Times</vt:lpstr>
      <vt:lpstr>Times New Roman</vt:lpstr>
      <vt:lpstr>Verdana</vt:lpstr>
      <vt:lpstr>Wingdings</vt:lpstr>
      <vt:lpstr>Office Theme</vt:lpstr>
      <vt:lpstr>1_Other Resources</vt:lpstr>
      <vt:lpstr>Blueprint</vt:lpstr>
      <vt:lpstr>untitled 1</vt:lpstr>
      <vt:lpstr>1_Blank Presentation</vt:lpstr>
      <vt:lpstr>2_Other Resources</vt:lpstr>
      <vt:lpstr>4_Office Theme</vt:lpstr>
      <vt:lpstr>5_Office Theme</vt:lpstr>
      <vt:lpstr>1_Office Theme</vt:lpstr>
      <vt:lpstr>Blank Presentation</vt:lpstr>
      <vt:lpstr>Equation</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Calorimetry</vt:lpstr>
      <vt:lpstr> Constant Pressure Calorimetry</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Arisha Anan Hadj Yiehye</cp:lastModifiedBy>
  <cp:revision>216</cp:revision>
  <dcterms:created xsi:type="dcterms:W3CDTF">2016-09-09T05:04:14Z</dcterms:created>
  <dcterms:modified xsi:type="dcterms:W3CDTF">2022-06-24T18:13:04Z</dcterms:modified>
</cp:coreProperties>
</file>