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9" r:id="rId2"/>
    <p:sldMasterId id="2147483689" r:id="rId3"/>
    <p:sldMasterId id="2147483703" r:id="rId4"/>
    <p:sldMasterId id="2147483719" r:id="rId5"/>
    <p:sldMasterId id="2147483731" r:id="rId6"/>
  </p:sldMasterIdLst>
  <p:notesMasterIdLst>
    <p:notesMasterId r:id="rId54"/>
  </p:notesMasterIdLst>
  <p:sldIdLst>
    <p:sldId id="376" r:id="rId7"/>
    <p:sldId id="384" r:id="rId8"/>
    <p:sldId id="280" r:id="rId9"/>
    <p:sldId id="281" r:id="rId10"/>
    <p:sldId id="285" r:id="rId11"/>
    <p:sldId id="286" r:id="rId12"/>
    <p:sldId id="287" r:id="rId13"/>
    <p:sldId id="288" r:id="rId14"/>
    <p:sldId id="289" r:id="rId15"/>
    <p:sldId id="303" r:id="rId16"/>
    <p:sldId id="385" r:id="rId17"/>
    <p:sldId id="396" r:id="rId18"/>
    <p:sldId id="386" r:id="rId19"/>
    <p:sldId id="387" r:id="rId20"/>
    <p:sldId id="270" r:id="rId21"/>
    <p:sldId id="349" r:id="rId22"/>
    <p:sldId id="397" r:id="rId23"/>
    <p:sldId id="398" r:id="rId24"/>
    <p:sldId id="399" r:id="rId25"/>
    <p:sldId id="400" r:id="rId26"/>
    <p:sldId id="265" r:id="rId27"/>
    <p:sldId id="401" r:id="rId28"/>
    <p:sldId id="402" r:id="rId29"/>
    <p:sldId id="333" r:id="rId30"/>
    <p:sldId id="403" r:id="rId31"/>
    <p:sldId id="344" r:id="rId32"/>
    <p:sldId id="346" r:id="rId33"/>
    <p:sldId id="347" r:id="rId34"/>
    <p:sldId id="351" r:id="rId35"/>
    <p:sldId id="352" r:id="rId36"/>
    <p:sldId id="353" r:id="rId37"/>
    <p:sldId id="348" r:id="rId38"/>
    <p:sldId id="356" r:id="rId39"/>
    <p:sldId id="354" r:id="rId40"/>
    <p:sldId id="355" r:id="rId41"/>
    <p:sldId id="360" r:id="rId42"/>
    <p:sldId id="357" r:id="rId43"/>
    <p:sldId id="404" r:id="rId44"/>
    <p:sldId id="362" r:id="rId45"/>
    <p:sldId id="366" r:id="rId46"/>
    <p:sldId id="363" r:id="rId47"/>
    <p:sldId id="364" r:id="rId48"/>
    <p:sldId id="372" r:id="rId49"/>
    <p:sldId id="365" r:id="rId50"/>
    <p:sldId id="269" r:id="rId51"/>
    <p:sldId id="405" r:id="rId52"/>
    <p:sldId id="377" r:id="rId5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F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4660"/>
  </p:normalViewPr>
  <p:slideViewPr>
    <p:cSldViewPr snapToGrid="0">
      <p:cViewPr varScale="1">
        <p:scale>
          <a:sx n="91" d="100"/>
          <a:sy n="91" d="100"/>
        </p:scale>
        <p:origin x="34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03B3C5E-011C-44FD-8EA6-49ED0F7CEB2A}" type="datetimeFigureOut">
              <a:rPr lang="he-IL" smtClean="0"/>
              <a:t>כ"ה/סיון/תשפ"ב</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2515C0C-BD41-4FB4-8642-EC108471693C}" type="slidenum">
              <a:rPr lang="he-IL" smtClean="0"/>
              <a:t>‹#›</a:t>
            </a:fld>
            <a:endParaRPr lang="he-IL"/>
          </a:p>
        </p:txBody>
      </p:sp>
    </p:spTree>
    <p:extLst>
      <p:ext uri="{BB962C8B-B14F-4D97-AF65-F5344CB8AC3E}">
        <p14:creationId xmlns:p14="http://schemas.microsoft.com/office/powerpoint/2010/main" val="240240759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The rate of reaction should be independent of whether you monitor the reactants or the products. The negative sign in front of the reactants is needed since their rate decreases.</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7C2EA4A-D42D-4E8D-82E5-70C898B7CF75}" type="slidenum">
              <a:rPr kumimoji="0" lang="en-US" sz="1200" b="0" i="0" u="none" strike="noStrike" kern="1200" cap="none" spc="0" normalizeH="0" baseline="0" noProof="0" smtClean="0">
                <a:ln>
                  <a:noFill/>
                </a:ln>
                <a:solidFill>
                  <a:srgbClr val="000000"/>
                </a:solidFill>
                <a:effectLst/>
                <a:uLnTx/>
                <a:uFillTx/>
                <a:latin typeface="Times" pitchFamily="18"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pitchFamily="18" charset="0"/>
              <a:ea typeface="MS PGothic"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pitchFamily="18"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7C2EA4A-D42D-4E8D-82E5-70C898B7CF75}" type="slidenum">
              <a:rPr kumimoji="0" lang="en-US" sz="1200" b="0" i="0" u="none" strike="noStrike" kern="1200" cap="none" spc="0" normalizeH="0" baseline="0" noProof="0" smtClean="0">
                <a:ln>
                  <a:noFill/>
                </a:ln>
                <a:solidFill>
                  <a:srgbClr val="000000"/>
                </a:solidFill>
                <a:effectLst/>
                <a:uLnTx/>
                <a:uFillTx/>
                <a:latin typeface="Times" pitchFamily="18"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pitchFamily="18" charset="0"/>
              <a:ea typeface="MS PGothic"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קינטיקה כימית</a:t>
            </a:r>
          </a:p>
        </p:txBody>
      </p:sp>
      <p:sp>
        <p:nvSpPr>
          <p:cNvPr id="6" name="Slide Number Placeholder 5"/>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287191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קינטיקה כימית</a:t>
            </a:r>
          </a:p>
        </p:txBody>
      </p:sp>
      <p:sp>
        <p:nvSpPr>
          <p:cNvPr id="6" name="Slide Number Placeholder 5"/>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384317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קינטיקה כימית</a:t>
            </a:r>
          </a:p>
        </p:txBody>
      </p:sp>
      <p:sp>
        <p:nvSpPr>
          <p:cNvPr id="6" name="Slide Number Placeholder 5"/>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1911690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354765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קינטיקה כימית</a:t>
            </a:r>
            <a:endParaRPr lang="en-US" dirty="0">
              <a:solidFill>
                <a:srgbClr val="000000"/>
              </a:solidFill>
            </a:endParaRPr>
          </a:p>
        </p:txBody>
      </p:sp>
    </p:spTree>
    <p:extLst>
      <p:ext uri="{BB962C8B-B14F-4D97-AF65-F5344CB8AC3E}">
        <p14:creationId xmlns:p14="http://schemas.microsoft.com/office/powerpoint/2010/main" val="1289521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קינטיקה כימית</a:t>
            </a:r>
            <a:endParaRPr lang="en-US" dirty="0">
              <a:solidFill>
                <a:srgbClr val="000000"/>
              </a:solidFill>
            </a:endParaRPr>
          </a:p>
        </p:txBody>
      </p:sp>
    </p:spTree>
    <p:extLst>
      <p:ext uri="{BB962C8B-B14F-4D97-AF65-F5344CB8AC3E}">
        <p14:creationId xmlns:p14="http://schemas.microsoft.com/office/powerpoint/2010/main" val="2918050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קינטיקה כימית</a:t>
            </a:r>
            <a:endParaRPr lang="en-US" dirty="0">
              <a:solidFill>
                <a:srgbClr val="000000"/>
              </a:solidFill>
            </a:endParaRPr>
          </a:p>
        </p:txBody>
      </p:sp>
    </p:spTree>
    <p:extLst>
      <p:ext uri="{BB962C8B-B14F-4D97-AF65-F5344CB8AC3E}">
        <p14:creationId xmlns:p14="http://schemas.microsoft.com/office/powerpoint/2010/main" val="2491641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קינטיקה כימית</a:t>
            </a:r>
            <a:endParaRPr lang="en-US" dirty="0">
              <a:solidFill>
                <a:srgbClr val="000000"/>
              </a:solidFill>
            </a:endParaRPr>
          </a:p>
        </p:txBody>
      </p:sp>
    </p:spTree>
    <p:extLst>
      <p:ext uri="{BB962C8B-B14F-4D97-AF65-F5344CB8AC3E}">
        <p14:creationId xmlns:p14="http://schemas.microsoft.com/office/powerpoint/2010/main" val="2927994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קינטיקה כימית</a:t>
            </a:r>
            <a:endParaRPr lang="en-US" dirty="0">
              <a:solidFill>
                <a:srgbClr val="000000"/>
              </a:solidFill>
            </a:endParaRPr>
          </a:p>
        </p:txBody>
      </p:sp>
    </p:spTree>
    <p:extLst>
      <p:ext uri="{BB962C8B-B14F-4D97-AF65-F5344CB8AC3E}">
        <p14:creationId xmlns:p14="http://schemas.microsoft.com/office/powerpoint/2010/main" val="1095824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קינטיקה כימית</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331676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קינטיקה כימית</a:t>
            </a:r>
            <a:endParaRPr lang="en-US" dirty="0">
              <a:solidFill>
                <a:srgbClr val="000000"/>
              </a:solidFill>
            </a:endParaRPr>
          </a:p>
        </p:txBody>
      </p:sp>
    </p:spTree>
    <p:extLst>
      <p:ext uri="{BB962C8B-B14F-4D97-AF65-F5344CB8AC3E}">
        <p14:creationId xmlns:p14="http://schemas.microsoft.com/office/powerpoint/2010/main" val="1622887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קינטיקה כימית</a:t>
            </a:r>
          </a:p>
        </p:txBody>
      </p:sp>
      <p:sp>
        <p:nvSpPr>
          <p:cNvPr id="6" name="Slide Number Placeholder 5"/>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325947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קינטיקה כימית</a:t>
            </a:r>
            <a:endParaRPr lang="en-US" dirty="0">
              <a:solidFill>
                <a:srgbClr val="000000"/>
              </a:solidFill>
            </a:endParaRPr>
          </a:p>
        </p:txBody>
      </p:sp>
    </p:spTree>
    <p:extLst>
      <p:ext uri="{BB962C8B-B14F-4D97-AF65-F5344CB8AC3E}">
        <p14:creationId xmlns:p14="http://schemas.microsoft.com/office/powerpoint/2010/main" val="2395839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קינטיקה כימית</a:t>
            </a:r>
            <a:endParaRPr lang="en-US" dirty="0">
              <a:solidFill>
                <a:srgbClr val="000000"/>
              </a:solidFill>
            </a:endParaRPr>
          </a:p>
        </p:txBody>
      </p:sp>
    </p:spTree>
    <p:extLst>
      <p:ext uri="{BB962C8B-B14F-4D97-AF65-F5344CB8AC3E}">
        <p14:creationId xmlns:p14="http://schemas.microsoft.com/office/powerpoint/2010/main" val="3224275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קינטיקה כימית</a:t>
            </a:r>
            <a:endParaRPr lang="en-US" dirty="0">
              <a:solidFill>
                <a:srgbClr val="000000"/>
              </a:solidFill>
            </a:endParaRPr>
          </a:p>
        </p:txBody>
      </p:sp>
    </p:spTree>
    <p:extLst>
      <p:ext uri="{BB962C8B-B14F-4D97-AF65-F5344CB8AC3E}">
        <p14:creationId xmlns:p14="http://schemas.microsoft.com/office/powerpoint/2010/main" val="734913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קינטיקה כימית</a:t>
            </a:r>
            <a:endParaRPr lang="en-US" dirty="0">
              <a:solidFill>
                <a:srgbClr val="000000"/>
              </a:solidFill>
            </a:endParaRPr>
          </a:p>
        </p:txBody>
      </p:sp>
    </p:spTree>
    <p:extLst>
      <p:ext uri="{BB962C8B-B14F-4D97-AF65-F5344CB8AC3E}">
        <p14:creationId xmlns:p14="http://schemas.microsoft.com/office/powerpoint/2010/main" val="3907213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קינטיקה כימית</a:t>
            </a:r>
            <a:endParaRPr lang="en-US" dirty="0">
              <a:solidFill>
                <a:srgbClr val="000000"/>
              </a:solidFill>
            </a:endParaRPr>
          </a:p>
        </p:txBody>
      </p:sp>
    </p:spTree>
    <p:extLst>
      <p:ext uri="{BB962C8B-B14F-4D97-AF65-F5344CB8AC3E}">
        <p14:creationId xmlns:p14="http://schemas.microsoft.com/office/powerpoint/2010/main" val="561736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קינטיקה כימית</a:t>
            </a:r>
            <a:endParaRPr lang="en-US" dirty="0">
              <a:solidFill>
                <a:srgbClr val="000000"/>
              </a:solidFill>
            </a:endParaRPr>
          </a:p>
        </p:txBody>
      </p:sp>
    </p:spTree>
    <p:extLst>
      <p:ext uri="{BB962C8B-B14F-4D97-AF65-F5344CB8AC3E}">
        <p14:creationId xmlns:p14="http://schemas.microsoft.com/office/powerpoint/2010/main" val="3186833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קינטיקה כימית</a:t>
            </a:r>
            <a:endParaRPr lang="en-US" dirty="0">
              <a:solidFill>
                <a:srgbClr val="000000"/>
              </a:solidFill>
            </a:endParaRPr>
          </a:p>
        </p:txBody>
      </p:sp>
    </p:spTree>
    <p:extLst>
      <p:ext uri="{BB962C8B-B14F-4D97-AF65-F5344CB8AC3E}">
        <p14:creationId xmlns:p14="http://schemas.microsoft.com/office/powerpoint/2010/main" val="3362416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קינטיקה כימית</a:t>
            </a:r>
            <a:endParaRPr lang="en-US" dirty="0">
              <a:solidFill>
                <a:srgbClr val="000000"/>
              </a:solidFill>
            </a:endParaRPr>
          </a:p>
        </p:txBody>
      </p:sp>
    </p:spTree>
    <p:extLst>
      <p:ext uri="{BB962C8B-B14F-4D97-AF65-F5344CB8AC3E}">
        <p14:creationId xmlns:p14="http://schemas.microsoft.com/office/powerpoint/2010/main" val="22820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קינטיקה כימית</a:t>
            </a:r>
            <a:endParaRPr lang="en-US" dirty="0">
              <a:solidFill>
                <a:srgbClr val="000000"/>
              </a:solidFill>
            </a:endParaRPr>
          </a:p>
        </p:txBody>
      </p:sp>
    </p:spTree>
    <p:extLst>
      <p:ext uri="{BB962C8B-B14F-4D97-AF65-F5344CB8AC3E}">
        <p14:creationId xmlns:p14="http://schemas.microsoft.com/office/powerpoint/2010/main" val="3459427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0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08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קינטיקה כימית</a:t>
            </a:r>
            <a:endParaRPr lang="en-US" dirty="0">
              <a:solidFill>
                <a:srgbClr val="000000"/>
              </a:solidFill>
            </a:endParaRPr>
          </a:p>
        </p:txBody>
      </p:sp>
    </p:spTree>
    <p:extLst>
      <p:ext uri="{BB962C8B-B14F-4D97-AF65-F5344CB8AC3E}">
        <p14:creationId xmlns:p14="http://schemas.microsoft.com/office/powerpoint/2010/main" val="387860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קינטיקה כימית</a:t>
            </a:r>
          </a:p>
        </p:txBody>
      </p:sp>
      <p:sp>
        <p:nvSpPr>
          <p:cNvPr id="6" name="Slide Number Placeholder 5"/>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4281800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קינטיקה כימית</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0112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0" y="0"/>
            <a:ext cx="12236451" cy="6858000"/>
          </a:xfrm>
          <a:prstGeom prst="rect">
            <a:avLst/>
          </a:prstGeom>
          <a:solidFill>
            <a:srgbClr val="DDDDDD"/>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solidFill>
                <a:srgbClr val="990000"/>
              </a:solidFill>
            </a:endParaRPr>
          </a:p>
        </p:txBody>
      </p:sp>
      <p:sp>
        <p:nvSpPr>
          <p:cNvPr id="4" name="Rectangle 12"/>
          <p:cNvSpPr>
            <a:spLocks noChangeArrowheads="1"/>
          </p:cNvSpPr>
          <p:nvPr userDrawn="1"/>
        </p:nvSpPr>
        <p:spPr bwMode="auto">
          <a:xfrm>
            <a:off x="0" y="1"/>
            <a:ext cx="12236451" cy="938213"/>
          </a:xfrm>
          <a:prstGeom prst="rect">
            <a:avLst/>
          </a:prstGeom>
          <a:solidFill>
            <a:srgbClr val="6690AB"/>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p>
        </p:txBody>
      </p:sp>
      <p:sp>
        <p:nvSpPr>
          <p:cNvPr id="5" name="Rectangle 1034"/>
          <p:cNvSpPr>
            <a:spLocks noChangeArrowheads="1"/>
          </p:cNvSpPr>
          <p:nvPr userDrawn="1"/>
        </p:nvSpPr>
        <p:spPr bwMode="auto">
          <a:xfrm>
            <a:off x="3517901" y="1066801"/>
            <a:ext cx="28775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l" rtl="0" eaLnBrk="0" fontAlgn="base" hangingPunct="0">
              <a:spcBef>
                <a:spcPct val="0"/>
              </a:spcBef>
              <a:spcAft>
                <a:spcPct val="0"/>
              </a:spcAft>
              <a:defRPr/>
            </a:pPr>
            <a:r>
              <a:rPr lang="en-US" altLang="en-US" sz="2400" b="0" i="0" dirty="0">
                <a:solidFill>
                  <a:srgbClr val="990000"/>
                </a:solidFill>
                <a:latin typeface="Arial" panose="020B0604020202020204" pitchFamily="34" charset="0"/>
              </a:rPr>
              <a:t>William L Masterton</a:t>
            </a:r>
          </a:p>
          <a:p>
            <a:pPr algn="l" rtl="0" eaLnBrk="0" fontAlgn="base" hangingPunct="0">
              <a:spcBef>
                <a:spcPct val="0"/>
              </a:spcBef>
              <a:spcAft>
                <a:spcPct val="0"/>
              </a:spcAft>
              <a:defRPr/>
            </a:pPr>
            <a:r>
              <a:rPr lang="en-US" altLang="en-US" sz="2400" b="0" i="0" dirty="0">
                <a:solidFill>
                  <a:srgbClr val="990000"/>
                </a:solidFill>
                <a:latin typeface="Arial" panose="020B0604020202020204" pitchFamily="34" charset="0"/>
              </a:rPr>
              <a:t>Cecile N. Hurley</a:t>
            </a:r>
          </a:p>
        </p:txBody>
      </p:sp>
      <p:sp>
        <p:nvSpPr>
          <p:cNvPr id="7" name="Rectangle 1038"/>
          <p:cNvSpPr>
            <a:spLocks noGrp="1" noChangeArrowheads="1"/>
          </p:cNvSpPr>
          <p:nvPr userDrawn="1"/>
        </p:nvSpPr>
        <p:spPr bwMode="auto">
          <a:xfrm>
            <a:off x="1748367" y="6019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000" b="0" dirty="0">
              <a:solidFill>
                <a:srgbClr val="2F3F99"/>
              </a:solidFill>
              <a:latin typeface="Arial" panose="020B0604020202020204" pitchFamily="34" charset="0"/>
              <a:ea typeface="ＭＳ Ｐゴシック" panose="020B0600070205080204" pitchFamily="34" charset="-128"/>
            </a:endParaRPr>
          </a:p>
        </p:txBody>
      </p:sp>
      <p:sp>
        <p:nvSpPr>
          <p:cNvPr id="296975" name="Rectangle 1039"/>
          <p:cNvSpPr>
            <a:spLocks noGrp="1" noChangeArrowheads="1"/>
          </p:cNvSpPr>
          <p:nvPr>
            <p:ph type="ctrTitle"/>
          </p:nvPr>
        </p:nvSpPr>
        <p:spPr>
          <a:xfrm>
            <a:off x="345018" y="3200400"/>
            <a:ext cx="11550649" cy="1143000"/>
          </a:xfrm>
        </p:spPr>
        <p:txBody>
          <a:bodyPr/>
          <a:lstStyle>
            <a:lvl1pPr algn="ctr">
              <a:defRPr>
                <a:solidFill>
                  <a:srgbClr val="990000"/>
                </a:solidFill>
              </a:defRPr>
            </a:lvl1pPr>
          </a:lstStyle>
          <a:p>
            <a:r>
              <a:rPr lang="en-US" dirty="0"/>
              <a:t>Chapter 1</a:t>
            </a:r>
            <a:br>
              <a:rPr lang="en-US" dirty="0"/>
            </a:br>
            <a:r>
              <a:rPr lang="en-US" dirty="0"/>
              <a:t> Matter and Measurements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244" y="62484"/>
            <a:ext cx="3106101" cy="2980944"/>
          </a:xfrm>
          <a:prstGeom prst="rect">
            <a:avLst/>
          </a:prstGeom>
        </p:spPr>
      </p:pic>
    </p:spTree>
    <p:extLst>
      <p:ext uri="{BB962C8B-B14F-4D97-AF65-F5344CB8AC3E}">
        <p14:creationId xmlns:p14="http://schemas.microsoft.com/office/powerpoint/2010/main" val="1977159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8111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67812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2768" y="1008063"/>
            <a:ext cx="5831417" cy="569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7384" y="1008063"/>
            <a:ext cx="5831416" cy="569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9036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532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790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35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6774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087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קינטיקה כימית</a:t>
            </a:r>
          </a:p>
        </p:txBody>
      </p:sp>
      <p:sp>
        <p:nvSpPr>
          <p:cNvPr id="7" name="Slide Number Placeholder 6"/>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971293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5743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3352" y="161926"/>
            <a:ext cx="2965449" cy="6543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2767" y="161926"/>
            <a:ext cx="8697384" cy="654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2781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p:spPr>
        <p:txBody>
          <a:bodyPr/>
          <a:lstStyle/>
          <a:p>
            <a:r>
              <a:rPr lang="en-US"/>
              <a:t>Click to edit Master title style</a:t>
            </a:r>
          </a:p>
        </p:txBody>
      </p:sp>
      <p:sp>
        <p:nvSpPr>
          <p:cNvPr id="3" name="Text Placeholder 2"/>
          <p:cNvSpPr>
            <a:spLocks noGrp="1"/>
          </p:cNvSpPr>
          <p:nvPr>
            <p:ph type="body" sz="half" idx="1"/>
          </p:nvPr>
        </p:nvSpPr>
        <p:spPr>
          <a:xfrm>
            <a:off x="122768" y="1008063"/>
            <a:ext cx="5831417"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57384" y="1008064"/>
            <a:ext cx="5831416" cy="277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57384" y="3932238"/>
            <a:ext cx="5831416" cy="2773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04326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p:spPr>
        <p:txBody>
          <a:bodyPr/>
          <a:lstStyle/>
          <a:p>
            <a:r>
              <a:rPr lang="en-US"/>
              <a:t>Click to edit Master title style</a:t>
            </a:r>
          </a:p>
        </p:txBody>
      </p:sp>
      <p:sp>
        <p:nvSpPr>
          <p:cNvPr id="3" name="Text Placeholder 2"/>
          <p:cNvSpPr>
            <a:spLocks noGrp="1"/>
          </p:cNvSpPr>
          <p:nvPr>
            <p:ph type="body" sz="half" idx="1"/>
          </p:nvPr>
        </p:nvSpPr>
        <p:spPr>
          <a:xfrm>
            <a:off x="122768" y="1008063"/>
            <a:ext cx="5831417"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7384" y="1008063"/>
            <a:ext cx="5831416"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6300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12924A3B-3EBE-9848-8119-6CE0DCD38006}"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קינטיקה כימית</a:t>
            </a:r>
            <a:endParaRPr lang="en-US"/>
          </a:p>
        </p:txBody>
      </p:sp>
    </p:spTree>
    <p:extLst>
      <p:ext uri="{BB962C8B-B14F-4D97-AF65-F5344CB8AC3E}">
        <p14:creationId xmlns:p14="http://schemas.microsoft.com/office/powerpoint/2010/main" val="2620656774"/>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7ECBDC9-BC42-4448-87AA-DDB65684AF9B}"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קינטיקה כימית</a:t>
            </a:r>
            <a:endParaRPr lang="en-US"/>
          </a:p>
        </p:txBody>
      </p:sp>
    </p:spTree>
    <p:extLst>
      <p:ext uri="{BB962C8B-B14F-4D97-AF65-F5344CB8AC3E}">
        <p14:creationId xmlns:p14="http://schemas.microsoft.com/office/powerpoint/2010/main" val="2536891037"/>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33C6C2A-DA5B-374A-9754-78A5DA3FBC79}"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קינטיקה כימית</a:t>
            </a:r>
            <a:endParaRPr lang="en-US"/>
          </a:p>
        </p:txBody>
      </p:sp>
    </p:spTree>
    <p:extLst>
      <p:ext uri="{BB962C8B-B14F-4D97-AF65-F5344CB8AC3E}">
        <p14:creationId xmlns:p14="http://schemas.microsoft.com/office/powerpoint/2010/main" val="2098701288"/>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810C40FF-1DED-9240-9916-D1C2A7735861}" type="slidenum">
              <a:rPr lang="en-US"/>
              <a:pPr>
                <a:defRPr/>
              </a:pPr>
              <a:t>‹#›</a:t>
            </a:fld>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קינטיקה כימית</a:t>
            </a:r>
            <a:endParaRPr lang="en-US"/>
          </a:p>
        </p:txBody>
      </p:sp>
    </p:spTree>
    <p:extLst>
      <p:ext uri="{BB962C8B-B14F-4D97-AF65-F5344CB8AC3E}">
        <p14:creationId xmlns:p14="http://schemas.microsoft.com/office/powerpoint/2010/main" val="1667804843"/>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9B1EE4E6-3E07-7845-956A-6C2035F6BC20}" type="slidenum">
              <a:rPr lang="en-US"/>
              <a:pPr>
                <a:defRPr/>
              </a:pPr>
              <a:t>‹#›</a:t>
            </a:fld>
            <a:endParaRPr lang="en-US"/>
          </a:p>
        </p:txBody>
      </p:sp>
      <p:sp>
        <p:nvSpPr>
          <p:cNvPr id="8"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9"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קינטיקה כימית</a:t>
            </a:r>
            <a:endParaRPr lang="en-US"/>
          </a:p>
        </p:txBody>
      </p:sp>
    </p:spTree>
    <p:extLst>
      <p:ext uri="{BB962C8B-B14F-4D97-AF65-F5344CB8AC3E}">
        <p14:creationId xmlns:p14="http://schemas.microsoft.com/office/powerpoint/2010/main" val="2603035126"/>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D6C7C7D-8020-4345-936D-6C4542046B80}" type="slidenum">
              <a:rPr lang="en-US"/>
              <a:pPr>
                <a:defRPr/>
              </a:pPr>
              <a:t>‹#›</a:t>
            </a:fld>
            <a:endParaRPr lang="en-US"/>
          </a:p>
        </p:txBody>
      </p:sp>
      <p:sp>
        <p:nvSpPr>
          <p:cNvPr id="4"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קינטיקה כימית</a:t>
            </a:r>
            <a:endParaRPr lang="en-US"/>
          </a:p>
        </p:txBody>
      </p:sp>
    </p:spTree>
    <p:extLst>
      <p:ext uri="{BB962C8B-B14F-4D97-AF65-F5344CB8AC3E}">
        <p14:creationId xmlns:p14="http://schemas.microsoft.com/office/powerpoint/2010/main" val="106746350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r>
              <a:rPr lang="he-IL"/>
              <a:t>קינטיקה כימית</a:t>
            </a:r>
          </a:p>
        </p:txBody>
      </p:sp>
      <p:sp>
        <p:nvSpPr>
          <p:cNvPr id="9" name="Slide Number Placeholder 8"/>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1757336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16238C3-AA94-1943-9D58-3EED3628B8DE}" type="slidenum">
              <a:rPr lang="en-US"/>
              <a:pPr>
                <a:defRPr/>
              </a:pPr>
              <a:t>‹#›</a:t>
            </a:fld>
            <a:endParaRPr lang="en-US"/>
          </a:p>
        </p:txBody>
      </p:sp>
      <p:sp>
        <p:nvSpPr>
          <p:cNvPr id="3"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4"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קינטיקה כימית</a:t>
            </a:r>
            <a:endParaRPr lang="en-US"/>
          </a:p>
        </p:txBody>
      </p:sp>
    </p:spTree>
    <p:extLst>
      <p:ext uri="{BB962C8B-B14F-4D97-AF65-F5344CB8AC3E}">
        <p14:creationId xmlns:p14="http://schemas.microsoft.com/office/powerpoint/2010/main" val="2438854633"/>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D9B5909-6FC0-2A4E-936F-6D27288355D0}"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קינטיקה כימית</a:t>
            </a:r>
            <a:endParaRPr lang="en-US"/>
          </a:p>
        </p:txBody>
      </p:sp>
    </p:spTree>
    <p:extLst>
      <p:ext uri="{BB962C8B-B14F-4D97-AF65-F5344CB8AC3E}">
        <p14:creationId xmlns:p14="http://schemas.microsoft.com/office/powerpoint/2010/main" val="1094939867"/>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B48817F-8BF9-D846-90F1-5214431EEC98}"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קינטיקה כימית</a:t>
            </a:r>
            <a:endParaRPr lang="en-US"/>
          </a:p>
        </p:txBody>
      </p:sp>
    </p:spTree>
    <p:extLst>
      <p:ext uri="{BB962C8B-B14F-4D97-AF65-F5344CB8AC3E}">
        <p14:creationId xmlns:p14="http://schemas.microsoft.com/office/powerpoint/2010/main" val="1147299296"/>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F9246A4-7156-594E-884D-A449CED96FEB}" type="slidenum">
              <a:rPr lang="en-US"/>
              <a:pPr>
                <a:defRPr/>
              </a:pPr>
              <a:t>‹#›</a:t>
            </a:fld>
            <a:endParaRPr lang="en-US"/>
          </a:p>
        </p:txBody>
      </p:sp>
      <p:sp>
        <p:nvSpPr>
          <p:cNvPr id="5"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קינטיקה כימית</a:t>
            </a:r>
            <a:endParaRPr lang="en-US"/>
          </a:p>
        </p:txBody>
      </p:sp>
    </p:spTree>
    <p:extLst>
      <p:ext uri="{BB962C8B-B14F-4D97-AF65-F5344CB8AC3E}">
        <p14:creationId xmlns:p14="http://schemas.microsoft.com/office/powerpoint/2010/main" val="333262597"/>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0"/>
            <a:ext cx="3048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8940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8F22C92-8C11-5240-B58B-8DA0DAAFFB6D}" type="slidenum">
              <a:rPr lang="en-US"/>
              <a:pPr>
                <a:defRPr/>
              </a:pPr>
              <a:t>‹#›</a:t>
            </a:fld>
            <a:endParaRPr lang="en-US"/>
          </a:p>
        </p:txBody>
      </p:sp>
      <p:sp>
        <p:nvSpPr>
          <p:cNvPr id="5"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קינטיקה כימית</a:t>
            </a:r>
            <a:endParaRPr lang="en-US"/>
          </a:p>
        </p:txBody>
      </p:sp>
    </p:spTree>
    <p:extLst>
      <p:ext uri="{BB962C8B-B14F-4D97-AF65-F5344CB8AC3E}">
        <p14:creationId xmlns:p14="http://schemas.microsoft.com/office/powerpoint/2010/main" val="1989686528"/>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62E5F98-1E4F-D241-8792-998012BC509F}"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קינטיקה כימית</a:t>
            </a:r>
            <a:endParaRPr lang="en-US"/>
          </a:p>
        </p:txBody>
      </p:sp>
    </p:spTree>
    <p:extLst>
      <p:ext uri="{BB962C8B-B14F-4D97-AF65-F5344CB8AC3E}">
        <p14:creationId xmlns:p14="http://schemas.microsoft.com/office/powerpoint/2010/main" val="3564052621"/>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3733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2B6C1EE1-16AC-884A-B029-CEA4E2EE6F25}"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קינטיקה כימית</a:t>
            </a:r>
            <a:endParaRPr lang="en-US"/>
          </a:p>
        </p:txBody>
      </p:sp>
    </p:spTree>
    <p:extLst>
      <p:ext uri="{BB962C8B-B14F-4D97-AF65-F5344CB8AC3E}">
        <p14:creationId xmlns:p14="http://schemas.microsoft.com/office/powerpoint/2010/main" val="1705682796"/>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733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8528327-157D-A047-89AD-65B42852156A}"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קינטיקה כימית</a:t>
            </a:r>
            <a:endParaRPr lang="en-US"/>
          </a:p>
        </p:txBody>
      </p:sp>
    </p:spTree>
    <p:extLst>
      <p:ext uri="{BB962C8B-B14F-4D97-AF65-F5344CB8AC3E}">
        <p14:creationId xmlns:p14="http://schemas.microsoft.com/office/powerpoint/2010/main" val="898887924"/>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4068577-9799-3140-B64C-06505A0E4FC0}"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קינטיקה כימית</a:t>
            </a:r>
            <a:endParaRPr lang="en-US"/>
          </a:p>
        </p:txBody>
      </p:sp>
    </p:spTree>
    <p:extLst>
      <p:ext uri="{BB962C8B-B14F-4D97-AF65-F5344CB8AC3E}">
        <p14:creationId xmlns:p14="http://schemas.microsoft.com/office/powerpoint/2010/main" val="2410095895"/>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ln>
            <a:noFill/>
          </a:ln>
        </p:spPr>
        <p:txBody>
          <a:bodyPr vert="horz"/>
          <a:lstStyle>
            <a:lvl1pPr>
              <a:defRPr>
                <a:ln>
                  <a:noFill/>
                </a:ln>
                <a:solidFill>
                  <a:srgbClr val="ED6B0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871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r>
              <a:rPr lang="he-IL"/>
              <a:t>קינטיקה כימית</a:t>
            </a:r>
          </a:p>
        </p:txBody>
      </p:sp>
      <p:sp>
        <p:nvSpPr>
          <p:cNvPr id="5" name="Slide Number Placeholder 4"/>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27955704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4006790"/>
            <a:ext cx="103632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490794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6833" y="1141413"/>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74833" y="1141413"/>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609600" y="274638"/>
            <a:ext cx="10972800" cy="1143000"/>
          </a:xfrm>
          <a:prstGeom prst="rect">
            <a:avLst/>
          </a:prstGeom>
        </p:spPr>
        <p:txBody>
          <a:bodyPr vert="horz"/>
          <a:lstStyle>
            <a:lvl1pPr>
              <a:defRPr>
                <a:solidFill>
                  <a:srgbClr val="ED6B06"/>
                </a:solidFill>
              </a:defRPr>
            </a:lvl1pPr>
          </a:lstStyle>
          <a:p>
            <a:r>
              <a:rPr lang="en-US" dirty="0"/>
              <a:t>Click to edit Master title style</a:t>
            </a:r>
          </a:p>
        </p:txBody>
      </p:sp>
    </p:spTree>
    <p:extLst>
      <p:ext uri="{BB962C8B-B14F-4D97-AF65-F5344CB8AC3E}">
        <p14:creationId xmlns:p14="http://schemas.microsoft.com/office/powerpoint/2010/main" val="28928068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ED6B06"/>
                </a:solidFill>
              </a:defRPr>
            </a:lvl1pPr>
          </a:lstStyle>
          <a:p>
            <a:r>
              <a:rPr lang="en-US" dirty="0"/>
              <a:t>Click to edit Master title style</a:t>
            </a:r>
          </a:p>
        </p:txBody>
      </p:sp>
      <p:sp>
        <p:nvSpPr>
          <p:cNvPr id="3" name="Text Placeholder 2"/>
          <p:cNvSpPr>
            <a:spLocks noGrp="1"/>
          </p:cNvSpPr>
          <p:nvPr>
            <p:ph type="body" idx="1"/>
          </p:nvPr>
        </p:nvSpPr>
        <p:spPr>
          <a:xfrm>
            <a:off x="609600" y="1713210"/>
            <a:ext cx="53869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13210"/>
            <a:ext cx="5389033"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35574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D6B06"/>
                </a:solidFill>
              </a:defRPr>
            </a:lvl1pPr>
          </a:lstStyle>
          <a:p>
            <a:r>
              <a:rPr lang="en-US" dirty="0"/>
              <a:t>Click to edit Master title style</a:t>
            </a:r>
          </a:p>
        </p:txBody>
      </p:sp>
    </p:spTree>
    <p:extLst>
      <p:ext uri="{BB962C8B-B14F-4D97-AF65-F5344CB8AC3E}">
        <p14:creationId xmlns:p14="http://schemas.microsoft.com/office/powerpoint/2010/main" val="41967157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9712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22837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211945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29877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28286" y="1141413"/>
            <a:ext cx="7731347" cy="22837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609600" y="274638"/>
            <a:ext cx="10972800" cy="1143000"/>
          </a:xfrm>
          <a:prstGeom prst="rect">
            <a:avLst/>
          </a:prstGeom>
        </p:spPr>
        <p:txBody>
          <a:bodyPr vert="horz"/>
          <a:lstStyle>
            <a:lvl1pPr>
              <a:defRPr>
                <a:solidFill>
                  <a:srgbClr val="ED6B06"/>
                </a:solidFill>
              </a:defRPr>
            </a:lvl1pPr>
          </a:lstStyle>
          <a:p>
            <a:r>
              <a:rPr lang="en-US" dirty="0"/>
              <a:t>Click to edit Master title style</a:t>
            </a:r>
          </a:p>
        </p:txBody>
      </p:sp>
    </p:spTree>
    <p:extLst>
      <p:ext uri="{BB962C8B-B14F-4D97-AF65-F5344CB8AC3E}">
        <p14:creationId xmlns:p14="http://schemas.microsoft.com/office/powerpoint/2010/main" val="6806107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
            <a:ext cx="3048000" cy="3402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79880" y="1"/>
            <a:ext cx="3360920" cy="3402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65990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2192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Times" charset="0"/>
              <a:ea typeface="ＭＳ Ｐゴシック" charset="0"/>
            </a:endParaRPr>
          </a:p>
        </p:txBody>
      </p:sp>
      <p:sp>
        <p:nvSpPr>
          <p:cNvPr id="7" name="Content Placeholder 6"/>
          <p:cNvSpPr>
            <a:spLocks noGrp="1"/>
          </p:cNvSpPr>
          <p:nvPr>
            <p:ph sz="quarter" idx="10"/>
          </p:nvPr>
        </p:nvSpPr>
        <p:spPr>
          <a:xfrm>
            <a:off x="1727200" y="1676400"/>
            <a:ext cx="8534400" cy="2283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245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r>
              <a:rPr lang="he-IL"/>
              <a:t>קינטיקה כימית</a:t>
            </a:r>
          </a:p>
        </p:txBody>
      </p:sp>
      <p:sp>
        <p:nvSpPr>
          <p:cNvPr id="4" name="Slide Number Placeholder 3"/>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12505847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קינטיקה כימית</a:t>
            </a:r>
          </a:p>
        </p:txBody>
      </p:sp>
      <p:sp>
        <p:nvSpPr>
          <p:cNvPr id="6" name="Slide Number Placeholder 5"/>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15159940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קינטיקה כימית</a:t>
            </a:r>
          </a:p>
        </p:txBody>
      </p:sp>
      <p:sp>
        <p:nvSpPr>
          <p:cNvPr id="6" name="Slide Number Placeholder 5"/>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24725916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קינטיקה כימית</a:t>
            </a:r>
          </a:p>
        </p:txBody>
      </p:sp>
      <p:sp>
        <p:nvSpPr>
          <p:cNvPr id="6" name="Slide Number Placeholder 5"/>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21443428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קינטיקה כימית</a:t>
            </a:r>
          </a:p>
        </p:txBody>
      </p:sp>
      <p:sp>
        <p:nvSpPr>
          <p:cNvPr id="7" name="Slide Number Placeholder 6"/>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9892030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r>
              <a:rPr lang="he-IL"/>
              <a:t>קינטיקה כימית</a:t>
            </a:r>
          </a:p>
        </p:txBody>
      </p:sp>
      <p:sp>
        <p:nvSpPr>
          <p:cNvPr id="9" name="Slide Number Placeholder 8"/>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423600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r>
              <a:rPr lang="he-IL"/>
              <a:t>קינטיקה כימית</a:t>
            </a:r>
          </a:p>
        </p:txBody>
      </p:sp>
      <p:sp>
        <p:nvSpPr>
          <p:cNvPr id="5" name="Slide Number Placeholder 4"/>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33523701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r>
              <a:rPr lang="he-IL"/>
              <a:t>קינטיקה כימית</a:t>
            </a:r>
          </a:p>
        </p:txBody>
      </p:sp>
      <p:sp>
        <p:nvSpPr>
          <p:cNvPr id="4" name="Slide Number Placeholder 3"/>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15944613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קינטיקה כימית</a:t>
            </a:r>
          </a:p>
        </p:txBody>
      </p:sp>
      <p:sp>
        <p:nvSpPr>
          <p:cNvPr id="7" name="Slide Number Placeholder 6"/>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12319224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קינטיקה כימית</a:t>
            </a:r>
          </a:p>
        </p:txBody>
      </p:sp>
      <p:sp>
        <p:nvSpPr>
          <p:cNvPr id="7" name="Slide Number Placeholder 6"/>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14104742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קינטיקה כימית</a:t>
            </a:r>
          </a:p>
        </p:txBody>
      </p:sp>
      <p:sp>
        <p:nvSpPr>
          <p:cNvPr id="6" name="Slide Number Placeholder 5"/>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447048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קינטיקה כימית</a:t>
            </a:r>
          </a:p>
        </p:txBody>
      </p:sp>
      <p:sp>
        <p:nvSpPr>
          <p:cNvPr id="7" name="Slide Number Placeholder 6"/>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37091584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קינטיקה כימית</a:t>
            </a:r>
          </a:p>
        </p:txBody>
      </p:sp>
      <p:sp>
        <p:nvSpPr>
          <p:cNvPr id="6" name="Slide Number Placeholder 5"/>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352773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קינטיקה כימית</a:t>
            </a:r>
          </a:p>
        </p:txBody>
      </p:sp>
      <p:sp>
        <p:nvSpPr>
          <p:cNvPr id="7" name="Slide Number Placeholder 6"/>
          <p:cNvSpPr>
            <a:spLocks noGrp="1"/>
          </p:cNvSpPr>
          <p:nvPr>
            <p:ph type="sldNum" sz="quarter" idx="12"/>
          </p:nvPr>
        </p:nvSpPr>
        <p:spPr/>
        <p:txBody>
          <a:bodyPr/>
          <a:lstStyle/>
          <a:p>
            <a:fld id="{6FD04609-81E4-46B3-B9E7-ECAC0293B63F}" type="slidenum">
              <a:rPr lang="he-IL" smtClean="0"/>
              <a:t>‹#›</a:t>
            </a:fld>
            <a:endParaRPr lang="he-IL"/>
          </a:p>
        </p:txBody>
      </p:sp>
    </p:spTree>
    <p:extLst>
      <p:ext uri="{BB962C8B-B14F-4D97-AF65-F5344CB8AC3E}">
        <p14:creationId xmlns:p14="http://schemas.microsoft.com/office/powerpoint/2010/main" val="185090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2.jpe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4.jpeg"/><Relationship Id="rId2" Type="http://schemas.openxmlformats.org/officeDocument/2006/relationships/slideLayout" Target="../slideLayouts/slideLayout45.xml"/><Relationship Id="rId16"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he-IL"/>
              <a:t>קינטיקה כימית</a:t>
            </a: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D04609-81E4-46B3-B9E7-ECAC0293B63F}" type="slidenum">
              <a:rPr lang="he-IL" smtClean="0"/>
              <a:t>‹#›</a:t>
            </a:fld>
            <a:endParaRPr lang="he-IL"/>
          </a:p>
        </p:txBody>
      </p:sp>
    </p:spTree>
    <p:extLst>
      <p:ext uri="{BB962C8B-B14F-4D97-AF65-F5344CB8AC3E}">
        <p14:creationId xmlns:p14="http://schemas.microsoft.com/office/powerpoint/2010/main" val="674867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קינטיקה כימית</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10340732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12236451" cy="6858000"/>
          </a:xfrm>
          <a:prstGeom prst="rect">
            <a:avLst/>
          </a:prstGeom>
          <a:solidFill>
            <a:srgbClr val="DDDDDD"/>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p>
        </p:txBody>
      </p:sp>
      <p:sp>
        <p:nvSpPr>
          <p:cNvPr id="1027" name="Rectangle 12"/>
          <p:cNvSpPr>
            <a:spLocks noChangeArrowheads="1"/>
          </p:cNvSpPr>
          <p:nvPr userDrawn="1"/>
        </p:nvSpPr>
        <p:spPr bwMode="auto">
          <a:xfrm>
            <a:off x="0" y="0"/>
            <a:ext cx="12236451" cy="990600"/>
          </a:xfrm>
          <a:prstGeom prst="rect">
            <a:avLst/>
          </a:prstGeom>
          <a:solidFill>
            <a:srgbClr val="6690AB"/>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p>
        </p:txBody>
      </p:sp>
      <p:sp>
        <p:nvSpPr>
          <p:cNvPr id="1028" name="Rectangle 2"/>
          <p:cNvSpPr>
            <a:spLocks noGrp="1" noChangeArrowheads="1"/>
          </p:cNvSpPr>
          <p:nvPr>
            <p:ph type="title"/>
          </p:nvPr>
        </p:nvSpPr>
        <p:spPr bwMode="auto">
          <a:xfrm>
            <a:off x="122767" y="161926"/>
            <a:ext cx="1081405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9" name="Rectangle 3"/>
          <p:cNvSpPr>
            <a:spLocks noGrp="1" noChangeArrowheads="1"/>
          </p:cNvSpPr>
          <p:nvPr>
            <p:ph type="body" idx="1"/>
          </p:nvPr>
        </p:nvSpPr>
        <p:spPr bwMode="auto">
          <a:xfrm>
            <a:off x="122768" y="990601"/>
            <a:ext cx="11866033" cy="56975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1" name="TextBox 1"/>
          <p:cNvSpPr txBox="1">
            <a:spLocks noChangeArrowheads="1"/>
          </p:cNvSpPr>
          <p:nvPr userDrawn="1"/>
        </p:nvSpPr>
        <p:spPr bwMode="auto">
          <a:xfrm>
            <a:off x="3352800" y="6505576"/>
            <a:ext cx="558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l" rtl="0" eaLnBrk="0" fontAlgn="base" hangingPunct="0">
              <a:spcBef>
                <a:spcPct val="0"/>
              </a:spcBef>
              <a:spcAft>
                <a:spcPct val="0"/>
              </a:spcAft>
              <a:defRPr/>
            </a:pPr>
            <a:r>
              <a:rPr lang="en-US" altLang="en-US" sz="1200" b="0" i="0" dirty="0">
                <a:solidFill>
                  <a:srgbClr val="000000"/>
                </a:solidFill>
                <a:latin typeface="Times" panose="02020603050405020304" pitchFamily="18" charset="0"/>
                <a:cs typeface="Times" panose="02020603050405020304" pitchFamily="18" charset="0"/>
              </a:rPr>
              <a:t>Copyright ©2016 Cengage Learning. All Rights Reserved.</a:t>
            </a:r>
            <a:endParaRPr lang="en-IN" altLang="en-US" sz="1200" b="0" i="0" dirty="0">
              <a:solidFill>
                <a:srgbClr val="000000"/>
              </a:solidFill>
              <a:latin typeface="Times" panose="02020603050405020304" pitchFamily="18" charset="0"/>
              <a:cs typeface="Times" panose="02020603050405020304" pitchFamily="18" charset="0"/>
            </a:endParaRPr>
          </a:p>
        </p:txBody>
      </p:sp>
      <p:pic>
        <p:nvPicPr>
          <p:cNvPr id="2" name="Picture 1"/>
          <p:cNvPicPr>
            <a:picLocks noChangeAspect="1"/>
          </p:cNvPicPr>
          <p:nvPr userDrawn="1"/>
        </p:nvPicPr>
        <p:blipFill rotWithShape="1">
          <a:blip r:embed="rId15" cstate="print">
            <a:extLst>
              <a:ext uri="{28A0092B-C50C-407E-A947-70E740481C1C}">
                <a14:useLocalDpi xmlns:a14="http://schemas.microsoft.com/office/drawing/2010/main" val="0"/>
              </a:ext>
            </a:extLst>
          </a:blip>
          <a:srcRect l="40268" t="33333" r="17096" b="37778"/>
          <a:stretch/>
        </p:blipFill>
        <p:spPr>
          <a:xfrm>
            <a:off x="10712451" y="4762"/>
            <a:ext cx="1524000" cy="990600"/>
          </a:xfrm>
          <a:prstGeom prst="rect">
            <a:avLst/>
          </a:prstGeom>
        </p:spPr>
      </p:pic>
    </p:spTree>
    <p:extLst>
      <p:ext uri="{BB962C8B-B14F-4D97-AF65-F5344CB8AC3E}">
        <p14:creationId xmlns:p14="http://schemas.microsoft.com/office/powerpoint/2010/main" val="358138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p:titleStyle>
    <p:body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12192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600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B3A18B-6D2D-5241-AD19-E8BC5F3DA876}" type="slidenum">
              <a:rPr lang="en-US"/>
              <a:pPr>
                <a:defRPr/>
              </a:pPr>
              <a:t>‹#›</a:t>
            </a:fld>
            <a:endParaRPr lang="en-US"/>
          </a:p>
        </p:txBody>
      </p:sp>
      <p:pic>
        <p:nvPicPr>
          <p:cNvPr id="1033" name="Picture 13" descr="Triangle--Gray"/>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363200" y="5486400"/>
            <a:ext cx="1644651"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7"/>
          <p:cNvSpPr>
            <a:spLocks noChangeArrowheads="1"/>
          </p:cNvSpPr>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r"/>
            <a:endParaRPr lang="en-US" sz="1400"/>
          </a:p>
        </p:txBody>
      </p:sp>
      <p:sp>
        <p:nvSpPr>
          <p:cNvPr id="14" name="Text Box 2"/>
          <p:cNvSpPr txBox="1">
            <a:spLocks noChangeArrowheads="1"/>
          </p:cNvSpPr>
          <p:nvPr userDrawn="1"/>
        </p:nvSpPr>
        <p:spPr bwMode="auto">
          <a:xfrm>
            <a:off x="486833" y="6580189"/>
            <a:ext cx="1097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1000" dirty="0">
                <a:solidFill>
                  <a:srgbClr val="73738C"/>
                </a:solidFill>
              </a:rPr>
              <a:t>© 2022 Pearson Education Ltd.</a:t>
            </a:r>
            <a:endParaRPr lang="en-US" sz="2400" b="1" dirty="0">
              <a:solidFill>
                <a:srgbClr val="73738C"/>
              </a:solidFill>
            </a:endParaRPr>
          </a:p>
        </p:txBody>
      </p:sp>
      <p:sp>
        <p:nvSpPr>
          <p:cNvPr id="10" name="Rectangle 9"/>
          <p:cNvSpPr>
            <a:spLocks noChangeArrowheads="1"/>
          </p:cNvSpPr>
          <p:nvPr userDrawn="1"/>
        </p:nvSpPr>
        <p:spPr bwMode="auto">
          <a:xfrm>
            <a:off x="10742282" y="5910944"/>
            <a:ext cx="9813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defRPr/>
            </a:pPr>
            <a:r>
              <a:rPr lang="en-US" altLang="en-US" sz="1400" dirty="0">
                <a:solidFill>
                  <a:srgbClr val="000000"/>
                </a:solidFill>
                <a:latin typeface="+mn-lt"/>
              </a:rPr>
              <a:t>Chemical </a:t>
            </a:r>
          </a:p>
          <a:p>
            <a:pPr algn="ctr">
              <a:defRPr/>
            </a:pPr>
            <a:r>
              <a:rPr lang="en-US" altLang="en-US" sz="1400" dirty="0">
                <a:solidFill>
                  <a:srgbClr val="000000"/>
                </a:solidFill>
                <a:latin typeface="+mn-lt"/>
              </a:rPr>
              <a:t>Kinetics</a:t>
            </a:r>
          </a:p>
        </p:txBody>
      </p:sp>
    </p:spTree>
    <p:extLst>
      <p:ext uri="{BB962C8B-B14F-4D97-AF65-F5344CB8AC3E}">
        <p14:creationId xmlns:p14="http://schemas.microsoft.com/office/powerpoint/2010/main" val="159845698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charset="0"/>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486833" y="1141413"/>
            <a:ext cx="10972800"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ChangeArrowheads="1"/>
          </p:cNvSpPr>
          <p:nvPr userDrawn="1"/>
        </p:nvSpPr>
        <p:spPr bwMode="auto">
          <a:xfrm>
            <a:off x="8026400" y="6484938"/>
            <a:ext cx="416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5000"/>
                    </a:schemeClr>
                  </a:outerShdw>
                </a:effectLst>
              </a14:hiddenEffects>
            </a:ext>
          </a:extLst>
        </p:spPr>
        <p:txBody>
          <a:bodyPr/>
          <a:lstStyle/>
          <a:p>
            <a:pPr algn="r" eaLnBrk="0" hangingPunct="0">
              <a:defRPr/>
            </a:pPr>
            <a:r>
              <a:rPr lang="en-US" sz="900" dirty="0">
                <a:solidFill>
                  <a:schemeClr val="tx2"/>
                </a:solidFill>
                <a:latin typeface="Arial" pitchFamily="34" charset="0"/>
              </a:rPr>
              <a:t> © 2016 Pearson Education, Ltd.</a:t>
            </a:r>
          </a:p>
        </p:txBody>
      </p:sp>
      <p:sp>
        <p:nvSpPr>
          <p:cNvPr id="6" name="Text Box 13"/>
          <p:cNvSpPr txBox="1">
            <a:spLocks noChangeArrowheads="1"/>
          </p:cNvSpPr>
          <p:nvPr userDrawn="1"/>
        </p:nvSpPr>
        <p:spPr bwMode="auto">
          <a:xfrm>
            <a:off x="1" y="6488113"/>
            <a:ext cx="83883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0" hangingPunct="0"/>
            <a:r>
              <a:rPr lang="en-US" sz="900" b="0" i="0" dirty="0">
                <a:ea typeface="MS PGothic" charset="0"/>
                <a:cs typeface="Times New Roman" charset="0"/>
              </a:rPr>
              <a:t>Instructor’s Resource Materials (Download only) for </a:t>
            </a:r>
            <a:r>
              <a:rPr lang="en-US" sz="900" i="1" dirty="0">
                <a:ea typeface="MS PGothic" charset="0"/>
                <a:cs typeface="Times New Roman" charset="0"/>
              </a:rPr>
              <a:t>Chemistry, </a:t>
            </a:r>
            <a:r>
              <a:rPr lang="en-US" sz="900" dirty="0">
                <a:ea typeface="MS PGothic" charset="0"/>
                <a:cs typeface="Times New Roman" charset="0"/>
              </a:rPr>
              <a:t>7e, Global Edition</a:t>
            </a:r>
          </a:p>
          <a:p>
            <a:pPr eaLnBrk="0" hangingPunct="0"/>
            <a:r>
              <a:rPr lang="en-US" sz="900" dirty="0">
                <a:solidFill>
                  <a:srgbClr val="000000"/>
                </a:solidFill>
                <a:ea typeface="MS PGothic" charset="0"/>
                <a:cs typeface="Arial" charset="0"/>
              </a:rPr>
              <a:t>John E. </a:t>
            </a:r>
            <a:r>
              <a:rPr lang="en-US" sz="900" dirty="0" err="1">
                <a:solidFill>
                  <a:srgbClr val="000000"/>
                </a:solidFill>
                <a:ea typeface="MS PGothic" charset="0"/>
                <a:cs typeface="Arial" charset="0"/>
              </a:rPr>
              <a:t>McMurry</a:t>
            </a:r>
            <a:r>
              <a:rPr lang="en-US" sz="900" dirty="0">
                <a:solidFill>
                  <a:srgbClr val="000000"/>
                </a:solidFill>
                <a:ea typeface="MS PGothic" charset="0"/>
                <a:cs typeface="Arial" charset="0"/>
              </a:rPr>
              <a:t>, Robert C. Fay, Jill Robinson</a:t>
            </a: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3429962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dt="0"/>
  <p:txStyles>
    <p:titleStyle>
      <a:lvl1pPr algn="l" rtl="0" eaLnBrk="0" fontAlgn="base" hangingPunct="0">
        <a:spcBef>
          <a:spcPct val="50000"/>
        </a:spcBef>
        <a:spcAft>
          <a:spcPct val="0"/>
        </a:spcAft>
        <a:defRPr sz="3200" b="1">
          <a:solidFill>
            <a:schemeClr val="tx1"/>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he-IL"/>
              <a:t>קינטיקה כימית</a:t>
            </a: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D04609-81E4-46B3-B9E7-ECAC0293B63F}" type="slidenum">
              <a:rPr lang="he-IL" smtClean="0"/>
              <a:t>‹#›</a:t>
            </a:fld>
            <a:endParaRPr lang="he-IL"/>
          </a:p>
        </p:txBody>
      </p:sp>
    </p:spTree>
    <p:extLst>
      <p:ext uri="{BB962C8B-B14F-4D97-AF65-F5344CB8AC3E}">
        <p14:creationId xmlns:p14="http://schemas.microsoft.com/office/powerpoint/2010/main" val="300697765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6.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15.bin"/><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56.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19.xml"/><Relationship Id="rId6" Type="http://schemas.openxmlformats.org/officeDocument/2006/relationships/oleObject" Target="../embeddings/oleObject3.bin"/><Relationship Id="rId5" Type="http://schemas.openxmlformats.org/officeDocument/2006/relationships/image" Target="../media/image6.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4.bin"/><Relationship Id="rId1" Type="http://schemas.openxmlformats.org/officeDocument/2006/relationships/slideLayout" Target="../slideLayouts/slideLayout19.xml"/><Relationship Id="rId6" Type="http://schemas.openxmlformats.org/officeDocument/2006/relationships/oleObject" Target="../embeddings/oleObject6.bin"/><Relationship Id="rId5" Type="http://schemas.openxmlformats.org/officeDocument/2006/relationships/image" Target="../media/image9.wmf"/><Relationship Id="rId10" Type="http://schemas.openxmlformats.org/officeDocument/2006/relationships/image" Target="../media/image12.png"/><Relationship Id="rId4" Type="http://schemas.openxmlformats.org/officeDocument/2006/relationships/oleObject" Target="../embeddings/oleObject5.bin"/><Relationship Id="rId9" Type="http://schemas.openxmlformats.org/officeDocument/2006/relationships/image" Target="../media/image11.wmf"/></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6.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9.wmf"/><Relationship Id="rId2" Type="http://schemas.openxmlformats.org/officeDocument/2006/relationships/notesSlide" Target="../notesSlides/notesSlide19.xml"/><Relationship Id="rId1" Type="http://schemas.openxmlformats.org/officeDocument/2006/relationships/slideLayout" Target="../slideLayouts/slideLayout56.xml"/><Relationship Id="rId6" Type="http://schemas.openxmlformats.org/officeDocument/2006/relationships/oleObject" Target="../embeddings/oleObject16.bin"/><Relationship Id="rId5" Type="http://schemas.openxmlformats.org/officeDocument/2006/relationships/image" Target="../media/image48.jpeg"/><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8.bin"/><Relationship Id="rId1" Type="http://schemas.openxmlformats.org/officeDocument/2006/relationships/slideLayout" Target="../slideLayouts/slideLayout19.xml"/><Relationship Id="rId5" Type="http://schemas.openxmlformats.org/officeDocument/2006/relationships/image" Target="../media/image14.wmf"/><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0.bin"/><Relationship Id="rId1" Type="http://schemas.openxmlformats.org/officeDocument/2006/relationships/slideLayout" Target="../slideLayouts/slideLayout19.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1.bin"/><Relationship Id="rId1" Type="http://schemas.openxmlformats.org/officeDocument/2006/relationships/slideLayout" Target="../slideLayouts/slideLayout19.xml"/><Relationship Id="rId5" Type="http://schemas.openxmlformats.org/officeDocument/2006/relationships/image" Target="../media/image18.w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3.bin"/><Relationship Id="rId1" Type="http://schemas.openxmlformats.org/officeDocument/2006/relationships/slideLayout" Target="../slideLayouts/slideLayout19.xml"/><Relationship Id="rId5" Type="http://schemas.openxmlformats.org/officeDocument/2006/relationships/image" Target="../media/image20.wmf"/><Relationship Id="rId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Chemical Kinetics</a:t>
            </a:r>
            <a:endParaRPr lang="en-US" dirty="0"/>
          </a:p>
        </p:txBody>
      </p:sp>
      <p:sp>
        <p:nvSpPr>
          <p:cNvPr id="7" name="Rectangle 3"/>
          <p:cNvSpPr>
            <a:spLocks noGrp="1" noChangeArrowheads="1"/>
          </p:cNvSpPr>
          <p:nvPr>
            <p:ph type="body" sz="half" idx="4294967295"/>
          </p:nvPr>
        </p:nvSpPr>
        <p:spPr>
          <a:xfrm>
            <a:off x="1981200" y="1395046"/>
            <a:ext cx="8305800" cy="4572000"/>
          </a:xfrm>
        </p:spPr>
        <p:txBody>
          <a:bodyPr/>
          <a:lstStyle/>
          <a:p>
            <a:pPr eaLnBrk="1" hangingPunct="1"/>
            <a:r>
              <a:rPr lang="en-US" altLang="en-US" dirty="0"/>
              <a:t>The speed at which reactions take place is called </a:t>
            </a:r>
            <a:r>
              <a:rPr lang="en-US" altLang="en-US" b="1" dirty="0"/>
              <a:t>reaction rate</a:t>
            </a:r>
            <a:r>
              <a:rPr lang="en-US" altLang="en-US" dirty="0"/>
              <a:t>.</a:t>
            </a:r>
          </a:p>
          <a:p>
            <a:pPr eaLnBrk="1" hangingPunct="1"/>
            <a:r>
              <a:rPr lang="en-US" altLang="en-US" dirty="0"/>
              <a:t>The study of reaction rate is called </a:t>
            </a:r>
            <a:r>
              <a:rPr lang="en-US" altLang="en-US" b="1" dirty="0"/>
              <a:t>chemical kinetics</a:t>
            </a:r>
            <a:r>
              <a:rPr lang="en-US" altLang="en-US" dirty="0"/>
              <a:t>.</a:t>
            </a:r>
          </a:p>
          <a:p>
            <a:pPr eaLnBrk="1" hangingPunct="1"/>
            <a:r>
              <a:rPr lang="en-US" altLang="en-US" dirty="0"/>
              <a:t>A step-by-step view of the change of reactants to products is called a </a:t>
            </a:r>
            <a:r>
              <a:rPr lang="en-US" altLang="en-US" b="1" dirty="0"/>
              <a:t>mechanism</a:t>
            </a:r>
            <a:r>
              <a:rPr lang="en-US" altLang="en-US" dirty="0"/>
              <a:t>.</a:t>
            </a:r>
          </a:p>
        </p:txBody>
      </p:sp>
      <p:sp>
        <p:nvSpPr>
          <p:cNvPr id="2" name="מציין מיקום של כותרת תחתונה 1">
            <a:extLst>
              <a:ext uri="{FF2B5EF4-FFF2-40B4-BE49-F238E27FC236}">
                <a16:creationId xmlns:a16="http://schemas.microsoft.com/office/drawing/2014/main" id="{58F86B39-11F5-9D67-5EA4-3339295A8A2A}"/>
              </a:ext>
            </a:extLst>
          </p:cNvPr>
          <p:cNvSpPr>
            <a:spLocks noGrp="1"/>
          </p:cNvSpPr>
          <p:nvPr>
            <p:ph type="ftr" sz="quarter" idx="12"/>
          </p:nvPr>
        </p:nvSpPr>
        <p:spPr>
          <a:xfrm>
            <a:off x="2101908" y="6179890"/>
            <a:ext cx="6299200" cy="457200"/>
          </a:xfrm>
        </p:spPr>
        <p:txBody>
          <a:bodyPr/>
          <a:lstStyle/>
          <a:p>
            <a:pPr>
              <a:defRPr/>
            </a:pPr>
            <a:r>
              <a:rPr lang="he-IL" dirty="0"/>
              <a:t>קינטיקה כימית</a:t>
            </a:r>
            <a:endParaRPr lang="en-US" dirty="0"/>
          </a:p>
        </p:txBody>
      </p:sp>
      <p:sp>
        <p:nvSpPr>
          <p:cNvPr id="4" name="מציין מיקום של מספר שקופית 3">
            <a:extLst>
              <a:ext uri="{FF2B5EF4-FFF2-40B4-BE49-F238E27FC236}">
                <a16:creationId xmlns:a16="http://schemas.microsoft.com/office/drawing/2014/main" id="{FCC8A0F8-1B00-060F-AD14-43CE1FBBBEFB}"/>
              </a:ext>
            </a:extLst>
          </p:cNvPr>
          <p:cNvSpPr>
            <a:spLocks noGrp="1"/>
          </p:cNvSpPr>
          <p:nvPr>
            <p:ph type="sldNum" sz="quarter" idx="10"/>
          </p:nvPr>
        </p:nvSpPr>
        <p:spPr>
          <a:xfrm>
            <a:off x="6363516" y="6238613"/>
            <a:ext cx="2540000" cy="457200"/>
          </a:xfrm>
        </p:spPr>
        <p:txBody>
          <a:bodyPr/>
          <a:lstStyle/>
          <a:p>
            <a:pPr>
              <a:defRPr/>
            </a:pPr>
            <a:fld id="{2B6C1EE1-16AC-884A-B029-CEA4E2EE6F25}" type="slidenum">
              <a:rPr lang="en-US" smtClean="0"/>
              <a:pPr>
                <a:defRPr/>
              </a:pPr>
              <a:t>1</a:t>
            </a:fld>
            <a:endParaRPr lang="en-US"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FD04609-81E4-46B3-B9E7-ECAC0293B63F}" type="slidenum">
              <a:rPr lang="he-IL" smtClean="0"/>
              <a:t>10</a:t>
            </a:fld>
            <a:endParaRPr lang="he-IL"/>
          </a:p>
        </p:txBody>
      </p:sp>
      <p:sp>
        <p:nvSpPr>
          <p:cNvPr id="2" name="Footer Placeholder 1"/>
          <p:cNvSpPr>
            <a:spLocks noGrp="1"/>
          </p:cNvSpPr>
          <p:nvPr>
            <p:ph type="ftr" sz="quarter" idx="3"/>
          </p:nvPr>
        </p:nvSpPr>
        <p:spPr/>
        <p:txBody>
          <a:bodyPr/>
          <a:lstStyle/>
          <a:p>
            <a:r>
              <a:rPr lang="he-IL"/>
              <a:t>קינטיקה כימית</a:t>
            </a:r>
          </a:p>
        </p:txBody>
      </p:sp>
      <p:sp>
        <p:nvSpPr>
          <p:cNvPr id="4" name="Rectangle 2"/>
          <p:cNvSpPr txBox="1">
            <a:spLocks noChangeArrowheads="1"/>
          </p:cNvSpPr>
          <p:nvPr/>
        </p:nvSpPr>
        <p:spPr>
          <a:xfrm>
            <a:off x="1408176" y="762000"/>
            <a:ext cx="8229600" cy="60960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defRPr/>
            </a:pPr>
            <a:r>
              <a:rPr lang="en-US" kern="0" dirty="0"/>
              <a:t>Note that the units on the rate constant are specific to the overall order of the reaction.</a:t>
            </a:r>
          </a:p>
          <a:p>
            <a:pPr marL="0" indent="0" eaLnBrk="1" hangingPunct="1">
              <a:buFontTx/>
              <a:buNone/>
              <a:defRPr/>
            </a:pPr>
            <a:endParaRPr lang="en-US" kern="0" dirty="0"/>
          </a:p>
          <a:p>
            <a:pPr marL="463550" indent="-463550" eaLnBrk="1" hangingPunct="1">
              <a:buFontTx/>
              <a:buNone/>
              <a:tabLst>
                <a:tab pos="463550" algn="l"/>
              </a:tabLst>
              <a:defRPr/>
            </a:pPr>
            <a:r>
              <a:rPr lang="en-US" kern="0" dirty="0">
                <a:cs typeface="Arial" pitchFamily="34" charset="0"/>
              </a:rPr>
              <a:t>•	</a:t>
            </a:r>
            <a:r>
              <a:rPr lang="en-US" kern="0" dirty="0"/>
              <a:t>For a zero-order reaction, the unit is </a:t>
            </a:r>
            <a:r>
              <a:rPr lang="en-US" i="1" kern="0" dirty="0"/>
              <a:t>M</a:t>
            </a:r>
            <a:r>
              <a:rPr lang="en-US" kern="0" dirty="0"/>
              <a:t>/s or </a:t>
            </a:r>
            <a:r>
              <a:rPr lang="en-US" kern="0" dirty="0" err="1"/>
              <a:t>mol</a:t>
            </a:r>
            <a:r>
              <a:rPr lang="en-US" kern="0" dirty="0"/>
              <a:t>/(L </a:t>
            </a:r>
            <a:r>
              <a:rPr lang="en-US" kern="0" dirty="0">
                <a:sym typeface="Wingdings 3" pitchFamily="18" charset="2"/>
              </a:rPr>
              <a:t> </a:t>
            </a:r>
            <a:r>
              <a:rPr lang="en-US" kern="0" dirty="0"/>
              <a:t>s).</a:t>
            </a:r>
          </a:p>
          <a:p>
            <a:pPr marL="463550" indent="-463550" eaLnBrk="1" hangingPunct="1">
              <a:buFontTx/>
              <a:buNone/>
              <a:tabLst>
                <a:tab pos="463550" algn="l"/>
              </a:tabLst>
              <a:defRPr/>
            </a:pPr>
            <a:r>
              <a:rPr lang="en-US" kern="0" dirty="0">
                <a:cs typeface="Arial" pitchFamily="34" charset="0"/>
              </a:rPr>
              <a:t>•	</a:t>
            </a:r>
            <a:r>
              <a:rPr lang="en-US" kern="0" dirty="0"/>
              <a:t>For a first-order reaction, the unit is 1/s or s</a:t>
            </a:r>
            <a:r>
              <a:rPr lang="en-US" kern="0" baseline="30000" dirty="0">
                <a:sym typeface="Wingdings" pitchFamily="2" charset="2"/>
              </a:rPr>
              <a:t>−</a:t>
            </a:r>
            <a:r>
              <a:rPr lang="en-US" kern="0" baseline="30000" dirty="0"/>
              <a:t>1</a:t>
            </a:r>
            <a:r>
              <a:rPr lang="en-US" kern="0" dirty="0"/>
              <a:t>.</a:t>
            </a:r>
          </a:p>
          <a:p>
            <a:pPr marL="463550" indent="-463550" eaLnBrk="1" hangingPunct="1">
              <a:buFontTx/>
              <a:buNone/>
              <a:tabLst>
                <a:tab pos="463550" algn="l"/>
              </a:tabLst>
              <a:defRPr/>
            </a:pPr>
            <a:r>
              <a:rPr lang="en-US" kern="0" dirty="0">
                <a:cs typeface="Arial" pitchFamily="34" charset="0"/>
              </a:rPr>
              <a:t>•	</a:t>
            </a:r>
            <a:r>
              <a:rPr lang="en-US" kern="0" dirty="0"/>
              <a:t>For a second-order reaction, the unit is 1/(</a:t>
            </a:r>
            <a:r>
              <a:rPr lang="en-US" i="1" kern="0" dirty="0"/>
              <a:t>M </a:t>
            </a:r>
            <a:r>
              <a:rPr lang="en-US" kern="0" dirty="0">
                <a:sym typeface="Wingdings 3" pitchFamily="18" charset="2"/>
              </a:rPr>
              <a:t> s) or L/(</a:t>
            </a:r>
            <a:r>
              <a:rPr lang="en-US" kern="0" dirty="0" err="1">
                <a:sym typeface="Wingdings 3" pitchFamily="18" charset="2"/>
              </a:rPr>
              <a:t>mol</a:t>
            </a:r>
            <a:r>
              <a:rPr lang="en-US" kern="0" dirty="0">
                <a:sym typeface="Wingdings 3" pitchFamily="18" charset="2"/>
              </a:rPr>
              <a:t>  s).</a:t>
            </a:r>
          </a:p>
          <a:p>
            <a:pPr marL="0" indent="0" eaLnBrk="1" hangingPunct="1">
              <a:buFontTx/>
              <a:buNone/>
              <a:defRPr/>
            </a:pPr>
            <a:endParaRPr lang="en-US" kern="0" dirty="0">
              <a:sym typeface="Wingdings 3" pitchFamily="18" charset="2"/>
            </a:endParaRPr>
          </a:p>
          <a:p>
            <a:pPr marL="0" indent="0" eaLnBrk="1" hangingPunct="1">
              <a:buFontTx/>
              <a:buNone/>
              <a:defRPr/>
            </a:pPr>
            <a:r>
              <a:rPr lang="en-US" kern="0" dirty="0">
                <a:sym typeface="Wingdings 3" pitchFamily="18" charset="2"/>
              </a:rPr>
              <a:t>If you know the rate constant, you can deduce the overall rate of reaction.</a:t>
            </a:r>
          </a:p>
        </p:txBody>
      </p:sp>
      <p:sp>
        <p:nvSpPr>
          <p:cNvPr id="5" name="Rectangle 4"/>
          <p:cNvSpPr/>
          <p:nvPr/>
        </p:nvSpPr>
        <p:spPr>
          <a:xfrm>
            <a:off x="3796559" y="295461"/>
            <a:ext cx="3074881" cy="584775"/>
          </a:xfrm>
          <a:prstGeom prst="rect">
            <a:avLst/>
          </a:prstGeom>
        </p:spPr>
        <p:txBody>
          <a:bodyPr wrap="none">
            <a:spAutoFit/>
          </a:bodyPr>
          <a:lstStyle/>
          <a:p>
            <a:r>
              <a:rPr lang="en-US" altLang="en-US" sz="3200" b="1" kern="0" dirty="0"/>
              <a:t>Rate Constant </a:t>
            </a:r>
            <a:endParaRPr lang="he-IL" sz="3200" b="1" dirty="0"/>
          </a:p>
        </p:txBody>
      </p:sp>
    </p:spTree>
    <p:extLst>
      <p:ext uri="{BB962C8B-B14F-4D97-AF65-F5344CB8AC3E}">
        <p14:creationId xmlns:p14="http://schemas.microsoft.com/office/powerpoint/2010/main" val="45617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Relative Value of k</a:t>
            </a:r>
          </a:p>
        </p:txBody>
      </p:sp>
      <p:sp>
        <p:nvSpPr>
          <p:cNvPr id="7" name="Rectangle 3"/>
          <p:cNvSpPr>
            <a:spLocks noGrp="1" noChangeArrowheads="1"/>
          </p:cNvSpPr>
          <p:nvPr>
            <p:ph type="body" sz="half" idx="4294967295"/>
          </p:nvPr>
        </p:nvSpPr>
        <p:spPr>
          <a:xfrm>
            <a:off x="1981200" y="1371600"/>
            <a:ext cx="8153400" cy="3352800"/>
          </a:xfrm>
        </p:spPr>
        <p:txBody>
          <a:bodyPr/>
          <a:lstStyle/>
          <a:p>
            <a:r>
              <a:rPr lang="en-US" dirty="0"/>
              <a:t>The rate constant is often used to determine the relative rate of a reaction.</a:t>
            </a:r>
          </a:p>
          <a:p>
            <a:r>
              <a:rPr lang="en-US" dirty="0"/>
              <a:t>For reactions with k </a:t>
            </a:r>
            <a:r>
              <a:rPr lang="en-US" dirty="0">
                <a:cs typeface="Arial" panose="020B0604020202020204" pitchFamily="34" charset="0"/>
              </a:rPr>
              <a:t>~ 10</a:t>
            </a:r>
            <a:r>
              <a:rPr lang="en-US" baseline="30000" dirty="0">
                <a:cs typeface="Arial" panose="020B0604020202020204" pitchFamily="34" charset="0"/>
              </a:rPr>
              <a:t>9</a:t>
            </a:r>
            <a:r>
              <a:rPr lang="en-US" dirty="0">
                <a:cs typeface="Arial" panose="020B0604020202020204" pitchFamily="34" charset="0"/>
              </a:rPr>
              <a:t> or higher, the reaction is considered fast.</a:t>
            </a:r>
          </a:p>
          <a:p>
            <a:r>
              <a:rPr lang="en-US" dirty="0">
                <a:cs typeface="Arial" panose="020B0604020202020204" pitchFamily="34" charset="0"/>
              </a:rPr>
              <a:t>For reactions with k ~ 10 or lower, the reaction is considered slow.</a:t>
            </a:r>
            <a:endParaRPr lang="en-US" dirty="0"/>
          </a:p>
        </p:txBody>
      </p:sp>
      <p:sp>
        <p:nvSpPr>
          <p:cNvPr id="2" name="מציין מיקום של כותרת תחתונה 1">
            <a:extLst>
              <a:ext uri="{FF2B5EF4-FFF2-40B4-BE49-F238E27FC236}">
                <a16:creationId xmlns:a16="http://schemas.microsoft.com/office/drawing/2014/main" id="{0EB6A5A6-CAAB-62FF-4A8C-13251E0CB887}"/>
              </a:ext>
            </a:extLst>
          </p:cNvPr>
          <p:cNvSpPr>
            <a:spLocks noGrp="1"/>
          </p:cNvSpPr>
          <p:nvPr>
            <p:ph type="ftr" sz="quarter" idx="12"/>
          </p:nvPr>
        </p:nvSpPr>
        <p:spPr>
          <a:xfrm>
            <a:off x="3083420" y="6171501"/>
            <a:ext cx="6299200" cy="457200"/>
          </a:xfrm>
        </p:spPr>
        <p:txBody>
          <a:bodyPr/>
          <a:lstStyle/>
          <a:p>
            <a:pPr>
              <a:defRPr/>
            </a:pPr>
            <a:r>
              <a:rPr lang="he-IL" dirty="0"/>
              <a:t>קינטיקה כימית</a:t>
            </a:r>
            <a:endParaRPr lang="en-US" dirty="0"/>
          </a:p>
        </p:txBody>
      </p:sp>
      <p:sp>
        <p:nvSpPr>
          <p:cNvPr id="4" name="מציין מיקום של מספר שקופית 3">
            <a:extLst>
              <a:ext uri="{FF2B5EF4-FFF2-40B4-BE49-F238E27FC236}">
                <a16:creationId xmlns:a16="http://schemas.microsoft.com/office/drawing/2014/main" id="{D6600E5A-C9B3-22FB-2241-81B31908F213}"/>
              </a:ext>
            </a:extLst>
          </p:cNvPr>
          <p:cNvSpPr>
            <a:spLocks noGrp="1"/>
          </p:cNvSpPr>
          <p:nvPr>
            <p:ph type="sldNum" sz="quarter" idx="10"/>
          </p:nvPr>
        </p:nvSpPr>
        <p:spPr>
          <a:xfrm>
            <a:off x="4963020" y="6171501"/>
            <a:ext cx="2540000" cy="457200"/>
          </a:xfrm>
        </p:spPr>
        <p:txBody>
          <a:bodyPr/>
          <a:lstStyle/>
          <a:p>
            <a:pPr>
              <a:defRPr/>
            </a:pPr>
            <a:fld id="{2B6C1EE1-16AC-884A-B029-CEA4E2EE6F25}" type="slidenum">
              <a:rPr lang="en-US" smtClean="0"/>
              <a:pPr>
                <a:defRPr/>
              </a:pPr>
              <a:t>11</a:t>
            </a:fld>
            <a:endParaRPr lang="en-US" dirty="0"/>
          </a:p>
        </p:txBody>
      </p:sp>
    </p:spTree>
    <p:extLst>
      <p:ext uri="{BB962C8B-B14F-4D97-AF65-F5344CB8AC3E}">
        <p14:creationId xmlns:p14="http://schemas.microsoft.com/office/powerpoint/2010/main" val="226595453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524000" y="1"/>
            <a:ext cx="9144000"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p>
            <a:pPr eaLnBrk="1" hangingPunct="1"/>
            <a:r>
              <a:rPr lang="en-US" altLang="en-US" dirty="0" err="1"/>
              <a:t>Zeroth</a:t>
            </a:r>
            <a:r>
              <a:rPr lang="en-US" altLang="en-US" dirty="0"/>
              <a:t>-Order Reactions</a:t>
            </a:r>
            <a:endParaRPr lang="en-US" dirty="0"/>
          </a:p>
        </p:txBody>
      </p:sp>
      <p:sp>
        <p:nvSpPr>
          <p:cNvPr id="26" name="Rectangle 3"/>
          <p:cNvSpPr>
            <a:spLocks noChangeArrowheads="1"/>
          </p:cNvSpPr>
          <p:nvPr/>
        </p:nvSpPr>
        <p:spPr bwMode="auto">
          <a:xfrm>
            <a:off x="4750731" y="1598911"/>
            <a:ext cx="2565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algn="ctr" rtl="0" eaLnBrk="0" fontAlgn="base" hangingPunct="0">
              <a:spcBef>
                <a:spcPct val="0"/>
              </a:spcBef>
              <a:spcAft>
                <a:spcPct val="0"/>
              </a:spcAft>
            </a:pPr>
            <a:r>
              <a:rPr lang="en-US" altLang="en-US" sz="2400" dirty="0">
                <a:solidFill>
                  <a:srgbClr val="000000"/>
                </a:solidFill>
                <a:latin typeface="Arial"/>
                <a:ea typeface="MS PGothic" pitchFamily="34" charset="-128"/>
              </a:rPr>
              <a:t>rate = </a:t>
            </a:r>
            <a:r>
              <a:rPr lang="en-US" altLang="en-US" sz="2400" i="1" dirty="0">
                <a:solidFill>
                  <a:srgbClr val="000000"/>
                </a:solidFill>
                <a:latin typeface="Arial"/>
                <a:ea typeface="MS PGothic" pitchFamily="34" charset="-128"/>
              </a:rPr>
              <a:t>k</a:t>
            </a:r>
            <a:r>
              <a:rPr lang="en-US" altLang="en-US" sz="2400" dirty="0">
                <a:solidFill>
                  <a:srgbClr val="000000"/>
                </a:solidFill>
                <a:latin typeface="Arial"/>
                <a:ea typeface="MS PGothic" pitchFamily="34" charset="-128"/>
              </a:rPr>
              <a:t>[NH</a:t>
            </a:r>
            <a:r>
              <a:rPr lang="en-US" altLang="en-US" sz="2400" baseline="-25000" dirty="0">
                <a:solidFill>
                  <a:srgbClr val="000000"/>
                </a:solidFill>
                <a:latin typeface="Arial"/>
                <a:ea typeface="MS PGothic" pitchFamily="34" charset="-128"/>
              </a:rPr>
              <a:t>3</a:t>
            </a:r>
            <a:r>
              <a:rPr lang="en-US" altLang="en-US" sz="2400" dirty="0">
                <a:solidFill>
                  <a:srgbClr val="000000"/>
                </a:solidFill>
                <a:latin typeface="Arial"/>
                <a:ea typeface="MS PGothic" pitchFamily="34" charset="-128"/>
              </a:rPr>
              <a:t>]</a:t>
            </a:r>
            <a:r>
              <a:rPr lang="en-US" altLang="en-US" sz="2400" baseline="30000" dirty="0">
                <a:solidFill>
                  <a:srgbClr val="000000"/>
                </a:solidFill>
                <a:latin typeface="Arial"/>
                <a:ea typeface="MS PGothic" pitchFamily="34" charset="-128"/>
              </a:rPr>
              <a:t>0</a:t>
            </a:r>
            <a:r>
              <a:rPr lang="en-US" altLang="en-US" sz="2400" dirty="0">
                <a:solidFill>
                  <a:srgbClr val="000000"/>
                </a:solidFill>
                <a:latin typeface="Arial"/>
                <a:ea typeface="MS PGothic" pitchFamily="34" charset="-128"/>
              </a:rPr>
              <a:t> = </a:t>
            </a:r>
            <a:r>
              <a:rPr lang="en-US" altLang="en-US" sz="2400" i="1" dirty="0">
                <a:solidFill>
                  <a:srgbClr val="000000"/>
                </a:solidFill>
                <a:latin typeface="Arial"/>
                <a:ea typeface="MS PGothic" pitchFamily="34" charset="-128"/>
              </a:rPr>
              <a:t>k</a:t>
            </a:r>
            <a:endParaRPr lang="en-US" altLang="en-US" sz="2400" dirty="0">
              <a:solidFill>
                <a:srgbClr val="000000"/>
              </a:solidFill>
              <a:latin typeface="Arial"/>
              <a:ea typeface="MS PGothic" pitchFamily="34"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219"/>
          <a:stretch/>
        </p:blipFill>
        <p:spPr>
          <a:xfrm>
            <a:off x="2462213" y="2232026"/>
            <a:ext cx="7038975" cy="4063123"/>
          </a:xfrm>
          <a:prstGeom prst="rect">
            <a:avLst/>
          </a:prstGeom>
        </p:spPr>
      </p:pic>
      <p:grpSp>
        <p:nvGrpSpPr>
          <p:cNvPr id="4" name="קבוצה 3">
            <a:extLst>
              <a:ext uri="{FF2B5EF4-FFF2-40B4-BE49-F238E27FC236}">
                <a16:creationId xmlns:a16="http://schemas.microsoft.com/office/drawing/2014/main" id="{7AF74ACD-007E-74E8-FBBA-54225F2D737A}"/>
              </a:ext>
            </a:extLst>
          </p:cNvPr>
          <p:cNvGrpSpPr/>
          <p:nvPr/>
        </p:nvGrpSpPr>
        <p:grpSpPr>
          <a:xfrm>
            <a:off x="3467893" y="766728"/>
            <a:ext cx="4891086" cy="801169"/>
            <a:chOff x="3467893" y="766728"/>
            <a:chExt cx="4891086" cy="801169"/>
          </a:xfrm>
        </p:grpSpPr>
        <p:grpSp>
          <p:nvGrpSpPr>
            <p:cNvPr id="27" name="Group 7"/>
            <p:cNvGrpSpPr>
              <a:grpSpLocks/>
            </p:cNvGrpSpPr>
            <p:nvPr/>
          </p:nvGrpSpPr>
          <p:grpSpPr bwMode="auto">
            <a:xfrm>
              <a:off x="3467893" y="931864"/>
              <a:ext cx="4891086" cy="492125"/>
              <a:chOff x="1035" y="2045"/>
              <a:chExt cx="3081" cy="310"/>
            </a:xfrm>
          </p:grpSpPr>
          <p:sp>
            <p:nvSpPr>
              <p:cNvPr id="28" name="Text Box 8"/>
              <p:cNvSpPr txBox="1">
                <a:spLocks noChangeArrowheads="1"/>
              </p:cNvSpPr>
              <p:nvPr/>
            </p:nvSpPr>
            <p:spPr bwMode="auto">
              <a:xfrm>
                <a:off x="1035" y="2045"/>
                <a:ext cx="92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dirty="0">
                    <a:solidFill>
                      <a:srgbClr val="000000"/>
                    </a:solidFill>
                    <a:latin typeface="Arial"/>
                  </a:rPr>
                  <a:t>2 NH</a:t>
                </a:r>
                <a:r>
                  <a:rPr lang="en-US" altLang="en-US" sz="2600" baseline="-25000" dirty="0">
                    <a:solidFill>
                      <a:srgbClr val="000000"/>
                    </a:solidFill>
                    <a:latin typeface="Arial"/>
                  </a:rPr>
                  <a:t>3</a:t>
                </a:r>
                <a:r>
                  <a:rPr lang="en-US" altLang="en-US" sz="2600" dirty="0">
                    <a:solidFill>
                      <a:srgbClr val="000000"/>
                    </a:solidFill>
                    <a:latin typeface="Arial"/>
                  </a:rPr>
                  <a:t>(</a:t>
                </a:r>
                <a:r>
                  <a:rPr lang="en-US" altLang="en-US" sz="2600" i="1" dirty="0">
                    <a:solidFill>
                      <a:srgbClr val="000000"/>
                    </a:solidFill>
                    <a:latin typeface="Arial"/>
                  </a:rPr>
                  <a:t>g</a:t>
                </a:r>
                <a:r>
                  <a:rPr lang="en-US" altLang="en-US" sz="2600" dirty="0">
                    <a:solidFill>
                      <a:srgbClr val="000000"/>
                    </a:solidFill>
                    <a:latin typeface="Arial"/>
                  </a:rPr>
                  <a:t>)</a:t>
                </a:r>
              </a:p>
            </p:txBody>
          </p:sp>
          <p:sp>
            <p:nvSpPr>
              <p:cNvPr id="29" name="Line 9"/>
              <p:cNvSpPr>
                <a:spLocks noChangeShapeType="1"/>
              </p:cNvSpPr>
              <p:nvPr/>
            </p:nvSpPr>
            <p:spPr bwMode="auto">
              <a:xfrm>
                <a:off x="1946" y="2208"/>
                <a:ext cx="773" cy="5"/>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30" name="Rectangle 10"/>
              <p:cNvSpPr>
                <a:spLocks noChangeArrowheads="1"/>
              </p:cNvSpPr>
              <p:nvPr/>
            </p:nvSpPr>
            <p:spPr bwMode="auto">
              <a:xfrm>
                <a:off x="2719" y="2064"/>
                <a:ext cx="13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N</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r>
                  <a:rPr lang="en-US" altLang="en-US" sz="2400" i="1" dirty="0">
                    <a:solidFill>
                      <a:srgbClr val="000000"/>
                    </a:solidFill>
                    <a:latin typeface="Arial"/>
                    <a:ea typeface="MS PGothic" pitchFamily="34" charset="-128"/>
                  </a:rPr>
                  <a:t>g</a:t>
                </a:r>
                <a:r>
                  <a:rPr lang="en-US" altLang="en-US" sz="2400" dirty="0">
                    <a:solidFill>
                      <a:srgbClr val="000000"/>
                    </a:solidFill>
                    <a:latin typeface="Arial"/>
                    <a:ea typeface="MS PGothic" pitchFamily="34" charset="-128"/>
                  </a:rPr>
                  <a:t>) + 3 H</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r>
                  <a:rPr lang="en-US" altLang="en-US" sz="2400" i="1" dirty="0">
                    <a:solidFill>
                      <a:srgbClr val="000000"/>
                    </a:solidFill>
                    <a:latin typeface="Arial"/>
                    <a:ea typeface="MS PGothic" pitchFamily="34" charset="-128"/>
                  </a:rPr>
                  <a:t>g</a:t>
                </a:r>
                <a:r>
                  <a:rPr lang="en-US" altLang="en-US" sz="2400" dirty="0">
                    <a:solidFill>
                      <a:srgbClr val="000000"/>
                    </a:solidFill>
                    <a:latin typeface="Arial"/>
                    <a:ea typeface="MS PGothic" pitchFamily="34" charset="-128"/>
                  </a:rPr>
                  <a:t>)</a:t>
                </a:r>
              </a:p>
            </p:txBody>
          </p:sp>
        </p:grpSp>
        <p:sp>
          <p:nvSpPr>
            <p:cNvPr id="3" name="תיבת טקסט 2">
              <a:extLst>
                <a:ext uri="{FF2B5EF4-FFF2-40B4-BE49-F238E27FC236}">
                  <a16:creationId xmlns:a16="http://schemas.microsoft.com/office/drawing/2014/main" id="{0C017239-AB0F-B111-FE20-3CFC9E669D5B}"/>
                </a:ext>
              </a:extLst>
            </p:cNvPr>
            <p:cNvSpPr txBox="1"/>
            <p:nvPr/>
          </p:nvSpPr>
          <p:spPr>
            <a:xfrm>
              <a:off x="4879283" y="766728"/>
              <a:ext cx="1326208" cy="369332"/>
            </a:xfrm>
            <a:prstGeom prst="rect">
              <a:avLst/>
            </a:prstGeom>
            <a:noFill/>
          </p:spPr>
          <p:txBody>
            <a:bodyPr wrap="square" rtlCol="0">
              <a:spAutoFit/>
            </a:bodyPr>
            <a:lstStyle/>
            <a:p>
              <a:pPr algn="l"/>
              <a:r>
                <a:rPr lang="en-US" dirty="0"/>
                <a:t>Pt catalyst</a:t>
              </a:r>
            </a:p>
          </p:txBody>
        </p:sp>
        <p:sp>
          <p:nvSpPr>
            <p:cNvPr id="10" name="תיבת טקסט 9">
              <a:extLst>
                <a:ext uri="{FF2B5EF4-FFF2-40B4-BE49-F238E27FC236}">
                  <a16:creationId xmlns:a16="http://schemas.microsoft.com/office/drawing/2014/main" id="{D909F526-C069-488F-9F80-FD9D3CA53637}"/>
                </a:ext>
              </a:extLst>
            </p:cNvPr>
            <p:cNvSpPr txBox="1"/>
            <p:nvPr/>
          </p:nvSpPr>
          <p:spPr>
            <a:xfrm>
              <a:off x="4942680" y="1198565"/>
              <a:ext cx="1326208" cy="369332"/>
            </a:xfrm>
            <a:prstGeom prst="rect">
              <a:avLst/>
            </a:prstGeom>
            <a:noFill/>
          </p:spPr>
          <p:txBody>
            <a:bodyPr wrap="square" rtlCol="0">
              <a:spAutoFit/>
            </a:bodyPr>
            <a:lstStyle/>
            <a:p>
              <a:pPr algn="l"/>
              <a:r>
                <a:rPr lang="en-US" dirty="0"/>
                <a:t>1130 K</a:t>
              </a:r>
            </a:p>
          </p:txBody>
        </p:sp>
      </p:grpSp>
    </p:spTree>
    <p:extLst>
      <p:ext uri="{BB962C8B-B14F-4D97-AF65-F5344CB8AC3E}">
        <p14:creationId xmlns:p14="http://schemas.microsoft.com/office/powerpoint/2010/main" val="2636467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356" y="27161"/>
            <a:ext cx="12192000" cy="1143000"/>
          </a:xfrm>
        </p:spPr>
        <p:txBody>
          <a:bodyPr/>
          <a:lstStyle/>
          <a:p>
            <a:r>
              <a:rPr lang="en-US" altLang="en-US" dirty="0"/>
              <a:t>First-Order Reactions</a:t>
            </a:r>
            <a:endParaRPr lang="en-US" dirty="0"/>
          </a:p>
        </p:txBody>
      </p:sp>
      <p:sp>
        <p:nvSpPr>
          <p:cNvPr id="7" name="Rectangle 3"/>
          <p:cNvSpPr>
            <a:spLocks noGrp="1" noChangeArrowheads="1"/>
          </p:cNvSpPr>
          <p:nvPr>
            <p:ph type="body" sz="half" idx="4294967295"/>
          </p:nvPr>
        </p:nvSpPr>
        <p:spPr>
          <a:xfrm>
            <a:off x="1981200" y="1371600"/>
            <a:ext cx="4343400" cy="4724400"/>
          </a:xfrm>
        </p:spPr>
        <p:txBody>
          <a:bodyPr/>
          <a:lstStyle/>
          <a:p>
            <a:pPr>
              <a:defRPr/>
            </a:pPr>
            <a:r>
              <a:rPr lang="en-US" sz="2800" dirty="0"/>
              <a:t>Some rates depend </a:t>
            </a:r>
            <a:r>
              <a:rPr lang="en-US" sz="2800" i="1" dirty="0"/>
              <a:t>only</a:t>
            </a:r>
            <a:r>
              <a:rPr lang="en-US" sz="2800" dirty="0"/>
              <a:t> on one reactant to the first power.</a:t>
            </a:r>
          </a:p>
          <a:p>
            <a:pPr>
              <a:defRPr/>
            </a:pPr>
            <a:r>
              <a:rPr lang="en-US" sz="2800" dirty="0"/>
              <a:t>These are </a:t>
            </a:r>
            <a:r>
              <a:rPr lang="en-US" sz="2800" i="1" dirty="0"/>
              <a:t>first-order</a:t>
            </a:r>
            <a:r>
              <a:rPr lang="en-US" sz="2800" dirty="0"/>
              <a:t> reactions.</a:t>
            </a:r>
          </a:p>
          <a:p>
            <a:pPr>
              <a:defRPr/>
            </a:pPr>
            <a:r>
              <a:rPr lang="en-US" sz="2800" dirty="0"/>
              <a:t>The rate law becomes:</a:t>
            </a:r>
          </a:p>
          <a:p>
            <a:pPr marL="0" indent="0">
              <a:buNone/>
              <a:defRPr/>
            </a:pPr>
            <a:r>
              <a:rPr lang="en-US" sz="2800" dirty="0"/>
              <a:t>	Rate = </a:t>
            </a:r>
            <a:r>
              <a:rPr lang="en-US" sz="2800" i="1" dirty="0"/>
              <a:t>k</a:t>
            </a:r>
            <a:r>
              <a:rPr lang="en-US" sz="2800" dirty="0"/>
              <a:t> [A]</a:t>
            </a:r>
          </a:p>
          <a:p>
            <a:pPr>
              <a:buFont typeface="Arial" panose="020B0604020202020204" pitchFamily="34" charset="0"/>
              <a:buChar char="•"/>
              <a:defRPr/>
            </a:pPr>
            <a:r>
              <a:rPr lang="en-US" sz="2800" dirty="0"/>
              <a:t>The conversion of methyl </a:t>
            </a:r>
            <a:r>
              <a:rPr lang="en-US" sz="2800" dirty="0" err="1"/>
              <a:t>isonitrile</a:t>
            </a:r>
            <a:r>
              <a:rPr lang="en-US" sz="2800" dirty="0"/>
              <a:t> to acetonitrile is a </a:t>
            </a:r>
            <a:r>
              <a:rPr lang="en-US" sz="2800" i="1" dirty="0"/>
              <a:t>first-order</a:t>
            </a:r>
            <a:r>
              <a:rPr lang="en-US" sz="2800" dirty="0"/>
              <a:t> reaction.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546"/>
          <a:stretch/>
        </p:blipFill>
        <p:spPr>
          <a:xfrm>
            <a:off x="6934200" y="1424354"/>
            <a:ext cx="1833636" cy="4836848"/>
          </a:xfrm>
          <a:prstGeom prst="rect">
            <a:avLst/>
          </a:prstGeom>
        </p:spPr>
      </p:pic>
      <p:pic>
        <p:nvPicPr>
          <p:cNvPr id="8" name="תמונה 7">
            <a:extLst>
              <a:ext uri="{FF2B5EF4-FFF2-40B4-BE49-F238E27FC236}">
                <a16:creationId xmlns:a16="http://schemas.microsoft.com/office/drawing/2014/main" id="{F081DB29-16C6-E768-B995-1ED26696DF6F}"/>
              </a:ext>
            </a:extLst>
          </p:cNvPr>
          <p:cNvPicPr>
            <a:picLocks noChangeAspect="1"/>
          </p:cNvPicPr>
          <p:nvPr/>
        </p:nvPicPr>
        <p:blipFill>
          <a:blip r:embed="rId4"/>
          <a:stretch>
            <a:fillRect/>
          </a:stretch>
        </p:blipFill>
        <p:spPr>
          <a:xfrm>
            <a:off x="8137818" y="915969"/>
            <a:ext cx="3941826" cy="508385"/>
          </a:xfrm>
          <a:prstGeom prst="rect">
            <a:avLst/>
          </a:prstGeom>
        </p:spPr>
      </p:pic>
      <p:sp>
        <p:nvSpPr>
          <p:cNvPr id="9" name="מציין מיקום של כותרת תחתונה 8">
            <a:extLst>
              <a:ext uri="{FF2B5EF4-FFF2-40B4-BE49-F238E27FC236}">
                <a16:creationId xmlns:a16="http://schemas.microsoft.com/office/drawing/2014/main" id="{FA72722B-91FD-D684-B946-E3F03ADC01AF}"/>
              </a:ext>
            </a:extLst>
          </p:cNvPr>
          <p:cNvSpPr>
            <a:spLocks noGrp="1"/>
          </p:cNvSpPr>
          <p:nvPr>
            <p:ph type="ftr" sz="quarter" idx="12"/>
          </p:nvPr>
        </p:nvSpPr>
        <p:spPr>
          <a:xfrm>
            <a:off x="1981200" y="6400800"/>
            <a:ext cx="6299200" cy="457200"/>
          </a:xfrm>
        </p:spPr>
        <p:txBody>
          <a:bodyPr/>
          <a:lstStyle/>
          <a:p>
            <a:pPr>
              <a:defRPr/>
            </a:pPr>
            <a:r>
              <a:rPr lang="he-IL" dirty="0"/>
              <a:t>קינטיקה כימית</a:t>
            </a:r>
            <a:endParaRPr lang="en-US" dirty="0"/>
          </a:p>
        </p:txBody>
      </p:sp>
      <p:sp>
        <p:nvSpPr>
          <p:cNvPr id="10" name="מציין מיקום של מספר שקופית 9">
            <a:extLst>
              <a:ext uri="{FF2B5EF4-FFF2-40B4-BE49-F238E27FC236}">
                <a16:creationId xmlns:a16="http://schemas.microsoft.com/office/drawing/2014/main" id="{05FAB4DD-0576-4BC5-D6A1-F21D25B64CC4}"/>
              </a:ext>
            </a:extLst>
          </p:cNvPr>
          <p:cNvSpPr>
            <a:spLocks noGrp="1"/>
          </p:cNvSpPr>
          <p:nvPr>
            <p:ph type="sldNum" sz="quarter" idx="10"/>
          </p:nvPr>
        </p:nvSpPr>
        <p:spPr>
          <a:xfrm>
            <a:off x="4249490" y="6441347"/>
            <a:ext cx="2540000" cy="457200"/>
          </a:xfrm>
        </p:spPr>
        <p:txBody>
          <a:bodyPr/>
          <a:lstStyle/>
          <a:p>
            <a:pPr>
              <a:defRPr/>
            </a:pPr>
            <a:fld id="{2B6C1EE1-16AC-884A-B029-CEA4E2EE6F25}" type="slidenum">
              <a:rPr lang="en-US" smtClean="0"/>
              <a:pPr>
                <a:defRPr/>
              </a:pPr>
              <a:t>13</a:t>
            </a:fld>
            <a:endParaRPr lang="en-US" dirty="0"/>
          </a:p>
        </p:txBody>
      </p:sp>
    </p:spTree>
    <p:extLst>
      <p:ext uri="{BB962C8B-B14F-4D97-AF65-F5344CB8AC3E}">
        <p14:creationId xmlns:p14="http://schemas.microsoft.com/office/powerpoint/2010/main" val="102944609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Second-Order Reactions</a:t>
            </a:r>
            <a:endParaRPr lang="en-US" dirty="0"/>
          </a:p>
        </p:txBody>
      </p:sp>
      <p:sp>
        <p:nvSpPr>
          <p:cNvPr id="7" name="Rectangle 3"/>
          <p:cNvSpPr>
            <a:spLocks noGrp="1" noChangeArrowheads="1"/>
          </p:cNvSpPr>
          <p:nvPr>
            <p:ph type="body" sz="half" idx="4294967295"/>
          </p:nvPr>
        </p:nvSpPr>
        <p:spPr>
          <a:xfrm>
            <a:off x="1981200" y="1371600"/>
            <a:ext cx="8305800" cy="2819400"/>
          </a:xfrm>
        </p:spPr>
        <p:txBody>
          <a:bodyPr/>
          <a:lstStyle/>
          <a:p>
            <a:pPr>
              <a:defRPr/>
            </a:pPr>
            <a:r>
              <a:rPr lang="en-US" dirty="0"/>
              <a:t>Some rates depend </a:t>
            </a:r>
            <a:r>
              <a:rPr lang="en-US" i="1" dirty="0"/>
              <a:t>only </a:t>
            </a:r>
            <a:r>
              <a:rPr lang="en-US" dirty="0"/>
              <a:t>on a reactant to the second power.</a:t>
            </a:r>
          </a:p>
          <a:p>
            <a:pPr>
              <a:defRPr/>
            </a:pPr>
            <a:r>
              <a:rPr lang="en-US" dirty="0"/>
              <a:t>These are </a:t>
            </a:r>
            <a:r>
              <a:rPr lang="en-US" i="1" dirty="0"/>
              <a:t>second-order</a:t>
            </a:r>
            <a:r>
              <a:rPr lang="en-US" dirty="0"/>
              <a:t> reactions.</a:t>
            </a:r>
          </a:p>
          <a:p>
            <a:pPr>
              <a:defRPr/>
            </a:pPr>
            <a:r>
              <a:rPr lang="en-US" dirty="0"/>
              <a:t>The rate law becomes:</a:t>
            </a:r>
          </a:p>
          <a:p>
            <a:pPr marL="0" indent="0" algn="ctr">
              <a:buNone/>
              <a:defRPr/>
            </a:pPr>
            <a:r>
              <a:rPr lang="en-US" dirty="0"/>
              <a:t>Rate = </a:t>
            </a:r>
            <a:r>
              <a:rPr lang="en-US" i="1" dirty="0"/>
              <a:t>k</a:t>
            </a:r>
            <a:r>
              <a:rPr lang="en-US" dirty="0"/>
              <a:t> [</a:t>
            </a:r>
            <a:r>
              <a:rPr lang="en-US" i="1" dirty="0"/>
              <a:t>A</a:t>
            </a:r>
            <a:r>
              <a:rPr lang="en-US" dirty="0"/>
              <a:t>]</a:t>
            </a:r>
            <a:r>
              <a:rPr lang="en-US" baseline="30000" dirty="0"/>
              <a:t>2</a:t>
            </a:r>
            <a:endParaRPr lang="en-US" dirty="0"/>
          </a:p>
        </p:txBody>
      </p:sp>
      <p:grpSp>
        <p:nvGrpSpPr>
          <p:cNvPr id="13" name="קבוצה 12">
            <a:extLst>
              <a:ext uri="{FF2B5EF4-FFF2-40B4-BE49-F238E27FC236}">
                <a16:creationId xmlns:a16="http://schemas.microsoft.com/office/drawing/2014/main" id="{E7DC03AE-11CB-68E1-795C-19989E3A6DC1}"/>
              </a:ext>
            </a:extLst>
          </p:cNvPr>
          <p:cNvGrpSpPr/>
          <p:nvPr/>
        </p:nvGrpSpPr>
        <p:grpSpPr>
          <a:xfrm>
            <a:off x="546551" y="4267200"/>
            <a:ext cx="8955031" cy="1001746"/>
            <a:chOff x="332542" y="4189379"/>
            <a:chExt cx="8955031" cy="1001746"/>
          </a:xfrm>
        </p:grpSpPr>
        <p:grpSp>
          <p:nvGrpSpPr>
            <p:cNvPr id="10" name="קבוצה 9">
              <a:extLst>
                <a:ext uri="{FF2B5EF4-FFF2-40B4-BE49-F238E27FC236}">
                  <a16:creationId xmlns:a16="http://schemas.microsoft.com/office/drawing/2014/main" id="{1836912E-A1CE-CB50-8BC1-E83709E40278}"/>
                </a:ext>
              </a:extLst>
            </p:cNvPr>
            <p:cNvGrpSpPr/>
            <p:nvPr/>
          </p:nvGrpSpPr>
          <p:grpSpPr>
            <a:xfrm>
              <a:off x="332542" y="4191000"/>
              <a:ext cx="8810718" cy="1000125"/>
              <a:chOff x="332542" y="4191000"/>
              <a:chExt cx="8810718" cy="1000125"/>
            </a:xfrm>
          </p:grpSpPr>
          <p:pic>
            <p:nvPicPr>
              <p:cNvPr id="6" name="תמונה 5">
                <a:extLst>
                  <a:ext uri="{FF2B5EF4-FFF2-40B4-BE49-F238E27FC236}">
                    <a16:creationId xmlns:a16="http://schemas.microsoft.com/office/drawing/2014/main" id="{9182B9A9-3494-B26B-E798-E27C80B44B1F}"/>
                  </a:ext>
                </a:extLst>
              </p:cNvPr>
              <p:cNvPicPr>
                <a:picLocks noChangeAspect="1"/>
              </p:cNvPicPr>
              <p:nvPr/>
            </p:nvPicPr>
            <p:blipFill>
              <a:blip r:embed="rId3"/>
              <a:stretch>
                <a:fillRect/>
              </a:stretch>
            </p:blipFill>
            <p:spPr>
              <a:xfrm>
                <a:off x="332542" y="4191000"/>
                <a:ext cx="4495800" cy="1000125"/>
              </a:xfrm>
              <a:prstGeom prst="rect">
                <a:avLst/>
              </a:prstGeom>
              <a:ln>
                <a:noFill/>
              </a:ln>
            </p:spPr>
          </p:pic>
          <p:sp>
            <p:nvSpPr>
              <p:cNvPr id="9" name="תיבת טקסט 8">
                <a:extLst>
                  <a:ext uri="{FF2B5EF4-FFF2-40B4-BE49-F238E27FC236}">
                    <a16:creationId xmlns:a16="http://schemas.microsoft.com/office/drawing/2014/main" id="{F5FDAEA0-C88A-8D4C-4E55-8C3156DD1555}"/>
                  </a:ext>
                </a:extLst>
              </p:cNvPr>
              <p:cNvSpPr txBox="1"/>
              <p:nvPr/>
            </p:nvSpPr>
            <p:spPr>
              <a:xfrm>
                <a:off x="3048740" y="4267200"/>
                <a:ext cx="6094520" cy="584775"/>
              </a:xfrm>
              <a:prstGeom prst="rect">
                <a:avLst/>
              </a:prstGeom>
              <a:noFill/>
              <a:ln>
                <a:noFill/>
              </a:ln>
            </p:spPr>
            <p:txBody>
              <a:bodyPr wrap="square">
                <a:spAutoFit/>
              </a:bodyPr>
              <a:lstStyle/>
              <a:p>
                <a:r>
                  <a:rPr kumimoji="0" lang="en-US" altLang="en-US" sz="3200" b="0" i="0" u="none" strike="noStrike" kern="0" cap="none" spc="0" normalizeH="0" baseline="0" noProof="0" dirty="0">
                    <a:ln>
                      <a:noFill/>
                    </a:ln>
                    <a:solidFill>
                      <a:srgbClr val="000000"/>
                    </a:solidFill>
                    <a:effectLst/>
                    <a:uLnTx/>
                    <a:uFillTx/>
                    <a:latin typeface="Arial"/>
                    <a:ea typeface="ＭＳ Ｐゴシック"/>
                  </a:rPr>
                  <a:t>Second-Order Reaction</a:t>
                </a:r>
                <a:endParaRPr lang="en-US" sz="3200" dirty="0"/>
              </a:p>
            </p:txBody>
          </p:sp>
        </p:grpSp>
        <p:sp>
          <p:nvSpPr>
            <p:cNvPr id="12" name="מלבן 11">
              <a:extLst>
                <a:ext uri="{FF2B5EF4-FFF2-40B4-BE49-F238E27FC236}">
                  <a16:creationId xmlns:a16="http://schemas.microsoft.com/office/drawing/2014/main" id="{FE6AA1D7-F495-D94C-6588-B221DB3EF3E5}"/>
                </a:ext>
              </a:extLst>
            </p:cNvPr>
            <p:cNvSpPr/>
            <p:nvPr/>
          </p:nvSpPr>
          <p:spPr bwMode="auto">
            <a:xfrm>
              <a:off x="369111" y="4189379"/>
              <a:ext cx="8918462" cy="85765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48" charset="-128"/>
              </a:endParaRPr>
            </a:p>
          </p:txBody>
        </p:sp>
      </p:grpSp>
      <p:grpSp>
        <p:nvGrpSpPr>
          <p:cNvPr id="18" name="קבוצה 17">
            <a:extLst>
              <a:ext uri="{FF2B5EF4-FFF2-40B4-BE49-F238E27FC236}">
                <a16:creationId xmlns:a16="http://schemas.microsoft.com/office/drawing/2014/main" id="{CDDE121A-AA42-9A12-9598-CAA0B0BDCA76}"/>
              </a:ext>
            </a:extLst>
          </p:cNvPr>
          <p:cNvGrpSpPr/>
          <p:nvPr/>
        </p:nvGrpSpPr>
        <p:grpSpPr>
          <a:xfrm>
            <a:off x="583120" y="5486400"/>
            <a:ext cx="9990846" cy="769441"/>
            <a:chOff x="583120" y="5486400"/>
            <a:chExt cx="9990846" cy="769441"/>
          </a:xfrm>
        </p:grpSpPr>
        <p:sp>
          <p:nvSpPr>
            <p:cNvPr id="15" name="תיבת טקסט 14">
              <a:extLst>
                <a:ext uri="{FF2B5EF4-FFF2-40B4-BE49-F238E27FC236}">
                  <a16:creationId xmlns:a16="http://schemas.microsoft.com/office/drawing/2014/main" id="{EEBFF0DC-7569-1489-1B7F-A52EEED96293}"/>
                </a:ext>
              </a:extLst>
            </p:cNvPr>
            <p:cNvSpPr txBox="1"/>
            <p:nvPr/>
          </p:nvSpPr>
          <p:spPr>
            <a:xfrm>
              <a:off x="583120" y="5486400"/>
              <a:ext cx="9990846" cy="769441"/>
            </a:xfrm>
            <a:prstGeom prst="rect">
              <a:avLst/>
            </a:prstGeom>
            <a:noFill/>
            <a:ln>
              <a:solidFill>
                <a:schemeClr val="tx1"/>
              </a:solidFill>
            </a:ln>
          </p:spPr>
          <p:txBody>
            <a:bodyPr wrap="square">
              <a:spAutoFit/>
            </a:bodyPr>
            <a:lstStyle/>
            <a:p>
              <a:pPr algn="l" rtl="0"/>
              <a:r>
                <a:rPr kumimoji="0" lang="en-US" sz="4400" b="0" i="0" u="none" strike="noStrike" kern="1200" cap="none" spc="0" normalizeH="0" baseline="0" noProof="0" dirty="0">
                  <a:ln>
                    <a:noFill/>
                  </a:ln>
                  <a:solidFill>
                    <a:prstClr val="black"/>
                  </a:solidFill>
                  <a:effectLst/>
                  <a:uLnTx/>
                  <a:uFillTx/>
                  <a:latin typeface="David" panose="020E0502060401010101" pitchFamily="34" charset="-79"/>
                  <a:ea typeface="+mj-ea"/>
                  <a:cs typeface="David" panose="020E0502060401010101" pitchFamily="34" charset="-79"/>
                </a:rPr>
                <a:t>A</a:t>
              </a:r>
              <a:r>
                <a:rPr kumimoji="0" lang="he-IL" sz="4400" b="0" i="0" u="none" strike="noStrike" kern="1200" cap="none" spc="0" normalizeH="0" baseline="0" noProof="0" dirty="0">
                  <a:ln>
                    <a:noFill/>
                  </a:ln>
                  <a:solidFill>
                    <a:prstClr val="black"/>
                  </a:solidFill>
                  <a:effectLst/>
                  <a:uLnTx/>
                  <a:uFillTx/>
                  <a:latin typeface="David" panose="020E0502060401010101" pitchFamily="34" charset="-79"/>
                  <a:ea typeface="+mj-ea"/>
                  <a:cs typeface="David" panose="020E0502060401010101" pitchFamily="34" charset="-79"/>
                </a:rPr>
                <a:t>+</a:t>
              </a:r>
              <a:r>
                <a:rPr kumimoji="0" lang="en-US" sz="4400" b="0" i="0" u="none" strike="noStrike" kern="1200" cap="none" spc="0" normalizeH="0" baseline="0" noProof="0" dirty="0">
                  <a:ln>
                    <a:noFill/>
                  </a:ln>
                  <a:solidFill>
                    <a:prstClr val="black"/>
                  </a:solidFill>
                  <a:effectLst/>
                  <a:uLnTx/>
                  <a:uFillTx/>
                  <a:latin typeface="David" panose="020E0502060401010101" pitchFamily="34" charset="-79"/>
                  <a:ea typeface="+mj-ea"/>
                  <a:cs typeface="David" panose="020E0502060401010101" pitchFamily="34" charset="-79"/>
                </a:rPr>
                <a:t>B</a:t>
              </a:r>
              <a:r>
                <a:rPr kumimoji="0" lang="el-GR"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sym typeface="Symbol" panose="05050102010706020507" pitchFamily="18" charset="2"/>
                </a:rPr>
                <a: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sym typeface="Symbol" panose="05050102010706020507" pitchFamily="18" charset="2"/>
                </a:rPr>
                <a:t>P  </a:t>
              </a:r>
              <a:r>
                <a:rPr lang="en-US" sz="3200" dirty="0"/>
                <a:t>Rate = </a:t>
              </a:r>
              <a:r>
                <a:rPr lang="en-US" sz="3200" i="1" dirty="0"/>
                <a:t>k</a:t>
              </a:r>
              <a:r>
                <a:rPr lang="en-US" sz="3200" dirty="0"/>
                <a:t> [</a:t>
              </a:r>
              <a:r>
                <a:rPr lang="en-US" sz="3200" i="1" dirty="0"/>
                <a:t>A</a:t>
              </a:r>
              <a:r>
                <a:rPr lang="en-US" sz="3200" dirty="0"/>
                <a:t>] [</a:t>
              </a:r>
              <a:r>
                <a:rPr lang="en-US" sz="3200" i="1" dirty="0"/>
                <a:t>B</a:t>
              </a:r>
              <a:r>
                <a:rPr lang="en-US" sz="3200" dirty="0"/>
                <a:t>]</a:t>
              </a:r>
            </a:p>
          </p:txBody>
        </p:sp>
        <p:sp>
          <p:nvSpPr>
            <p:cNvPr id="17" name="תיבת טקסט 16">
              <a:extLst>
                <a:ext uri="{FF2B5EF4-FFF2-40B4-BE49-F238E27FC236}">
                  <a16:creationId xmlns:a16="http://schemas.microsoft.com/office/drawing/2014/main" id="{73D0290B-489E-508B-C659-A6E671D2FE2D}"/>
                </a:ext>
              </a:extLst>
            </p:cNvPr>
            <p:cNvSpPr txBox="1"/>
            <p:nvPr/>
          </p:nvSpPr>
          <p:spPr>
            <a:xfrm>
              <a:off x="4192480" y="5630491"/>
              <a:ext cx="6094520" cy="58477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Arial"/>
                  <a:ea typeface="ＭＳ Ｐゴシック"/>
                  <a:cs typeface="+mn-cs"/>
                </a:rPr>
                <a:t>Second-Order Reaction</a:t>
              </a:r>
              <a:endParaRPr kumimoji="0" lang="en-US" sz="32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19" name="מציין מיקום של כותרת תחתונה 18">
            <a:extLst>
              <a:ext uri="{FF2B5EF4-FFF2-40B4-BE49-F238E27FC236}">
                <a16:creationId xmlns:a16="http://schemas.microsoft.com/office/drawing/2014/main" id="{78CE2A41-C3A2-F801-3DA0-4100A4F16516}"/>
              </a:ext>
            </a:extLst>
          </p:cNvPr>
          <p:cNvSpPr>
            <a:spLocks noGrp="1"/>
          </p:cNvSpPr>
          <p:nvPr>
            <p:ph type="ftr" sz="quarter" idx="12"/>
          </p:nvPr>
        </p:nvSpPr>
        <p:spPr>
          <a:xfrm>
            <a:off x="2169020" y="6389615"/>
            <a:ext cx="6299200" cy="457200"/>
          </a:xfrm>
        </p:spPr>
        <p:txBody>
          <a:bodyPr/>
          <a:lstStyle/>
          <a:p>
            <a:pPr>
              <a:defRPr/>
            </a:pPr>
            <a:r>
              <a:rPr lang="he-IL" dirty="0"/>
              <a:t>קינטיקה כימית</a:t>
            </a:r>
            <a:endParaRPr lang="en-US" dirty="0"/>
          </a:p>
        </p:txBody>
      </p:sp>
      <p:sp>
        <p:nvSpPr>
          <p:cNvPr id="20" name="מציין מיקום של מספר שקופית 19">
            <a:extLst>
              <a:ext uri="{FF2B5EF4-FFF2-40B4-BE49-F238E27FC236}">
                <a16:creationId xmlns:a16="http://schemas.microsoft.com/office/drawing/2014/main" id="{DA7C6B75-3E6E-5E8B-CFB7-EBA4FF1E69D0}"/>
              </a:ext>
            </a:extLst>
          </p:cNvPr>
          <p:cNvSpPr>
            <a:spLocks noGrp="1"/>
          </p:cNvSpPr>
          <p:nvPr>
            <p:ph type="sldNum" sz="quarter" idx="10"/>
          </p:nvPr>
        </p:nvSpPr>
        <p:spPr>
          <a:xfrm>
            <a:off x="4375325" y="6429214"/>
            <a:ext cx="2540000" cy="457200"/>
          </a:xfrm>
        </p:spPr>
        <p:txBody>
          <a:bodyPr/>
          <a:lstStyle/>
          <a:p>
            <a:pPr>
              <a:defRPr/>
            </a:pPr>
            <a:fld id="{2B6C1EE1-16AC-884A-B029-CEA4E2EE6F25}" type="slidenum">
              <a:rPr lang="en-US" smtClean="0"/>
              <a:pPr>
                <a:defRPr/>
              </a:pPr>
              <a:t>14</a:t>
            </a:fld>
            <a:endParaRPr lang="en-US" dirty="0"/>
          </a:p>
        </p:txBody>
      </p:sp>
    </p:spTree>
    <p:extLst>
      <p:ext uri="{BB962C8B-B14F-4D97-AF65-F5344CB8AC3E}">
        <p14:creationId xmlns:p14="http://schemas.microsoft.com/office/powerpoint/2010/main" val="180766898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קינטיקה כימית</a:t>
            </a:r>
          </a:p>
        </p:txBody>
      </p:sp>
      <p:sp>
        <p:nvSpPr>
          <p:cNvPr id="3" name="Slide Number Placeholder 2"/>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FD04609-81E4-46B3-B9E7-ECAC0293B63F}"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Rectangle 2"/>
          <p:cNvSpPr txBox="1">
            <a:spLocks noChangeArrowheads="1"/>
          </p:cNvSpPr>
          <p:nvPr/>
        </p:nvSpPr>
        <p:spPr>
          <a:xfrm>
            <a:off x="457200" y="457200"/>
            <a:ext cx="10762488" cy="6172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4000" dirty="0">
                <a:latin typeface="Arial" panose="020B0604020202020204" pitchFamily="34" charset="0"/>
                <a:cs typeface="Arial" panose="020B0604020202020204" pitchFamily="34" charset="0"/>
              </a:rPr>
              <a:t>Temperature and Rate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most cases reactions speed up when the temperature increases.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751"/>
          <a:stretch/>
        </p:blipFill>
        <p:spPr>
          <a:xfrm>
            <a:off x="2824162" y="1801777"/>
            <a:ext cx="6543675" cy="4554573"/>
          </a:xfrm>
          <a:prstGeom prst="rect">
            <a:avLst/>
          </a:prstGeom>
        </p:spPr>
      </p:pic>
    </p:spTree>
    <p:extLst>
      <p:ext uri="{BB962C8B-B14F-4D97-AF65-F5344CB8AC3E}">
        <p14:creationId xmlns:p14="http://schemas.microsoft.com/office/powerpoint/2010/main" val="426002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Temperature and Rate</a:t>
            </a:r>
            <a:endParaRPr lang="en-US" dirty="0"/>
          </a:p>
        </p:txBody>
      </p:sp>
      <p:sp>
        <p:nvSpPr>
          <p:cNvPr id="7" name="Rectangle 3"/>
          <p:cNvSpPr>
            <a:spLocks noGrp="1" noChangeArrowheads="1"/>
          </p:cNvSpPr>
          <p:nvPr>
            <p:ph type="body" sz="half" idx="4294967295"/>
          </p:nvPr>
        </p:nvSpPr>
        <p:spPr>
          <a:xfrm>
            <a:off x="2057400" y="1371600"/>
            <a:ext cx="4191000" cy="5029200"/>
          </a:xfrm>
        </p:spPr>
        <p:txBody>
          <a:bodyPr/>
          <a:lstStyle/>
          <a:p>
            <a:r>
              <a:rPr lang="en-US" altLang="en-US" sz="2800" dirty="0"/>
              <a:t>Generally, as temperature increases, rate increases.</a:t>
            </a:r>
          </a:p>
          <a:p>
            <a:r>
              <a:rPr lang="en-US" altLang="en-US" sz="2800" dirty="0"/>
              <a:t>The rate constant is temperature dependent: It increases as temperature increases.</a:t>
            </a:r>
          </a:p>
          <a:p>
            <a:r>
              <a:rPr lang="en-US" altLang="en-US" sz="2800" dirty="0"/>
              <a:t>Rate constant doubles (approximately) with every 10 </a:t>
            </a:r>
            <a:r>
              <a:rPr lang="en-US" sz="2800" dirty="0">
                <a:ea typeface="Calibri"/>
              </a:rPr>
              <a:t>°</a:t>
            </a:r>
            <a:r>
              <a:rPr lang="en-US" altLang="en-US" sz="2800" dirty="0">
                <a:cs typeface="Arial" charset="0"/>
              </a:rPr>
              <a:t>C rise.</a:t>
            </a:r>
            <a:endParaRPr lang="en-US" altLang="en-US" sz="2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369"/>
          <a:stretch/>
        </p:blipFill>
        <p:spPr>
          <a:xfrm>
            <a:off x="6300821" y="3604845"/>
            <a:ext cx="3018998" cy="2834640"/>
          </a:xfrm>
          <a:prstGeom prst="rect">
            <a:avLst/>
          </a:prstGeom>
        </p:spPr>
      </p:pic>
      <p:sp>
        <p:nvSpPr>
          <p:cNvPr id="5" name="מציין מיקום של כותרת תחתונה 4">
            <a:extLst>
              <a:ext uri="{FF2B5EF4-FFF2-40B4-BE49-F238E27FC236}">
                <a16:creationId xmlns:a16="http://schemas.microsoft.com/office/drawing/2014/main" id="{AFA59680-2581-3F6E-0F01-D520A459311D}"/>
              </a:ext>
            </a:extLst>
          </p:cNvPr>
          <p:cNvSpPr>
            <a:spLocks noGrp="1"/>
          </p:cNvSpPr>
          <p:nvPr>
            <p:ph type="ftr" sz="quarter" idx="12"/>
          </p:nvPr>
        </p:nvSpPr>
        <p:spPr>
          <a:xfrm>
            <a:off x="1003300" y="6439485"/>
            <a:ext cx="6299200" cy="457200"/>
          </a:xfrm>
        </p:spPr>
        <p:txBody>
          <a:bodyPr/>
          <a:lstStyle/>
          <a:p>
            <a:pPr>
              <a:defRPr/>
            </a:pPr>
            <a:r>
              <a:rPr lang="he-IL" dirty="0"/>
              <a:t>קינטיקה כימית</a:t>
            </a:r>
            <a:endParaRPr lang="en-US" dirty="0"/>
          </a:p>
        </p:txBody>
      </p:sp>
      <p:sp>
        <p:nvSpPr>
          <p:cNvPr id="6" name="מציין מיקום של מספר שקופית 5">
            <a:extLst>
              <a:ext uri="{FF2B5EF4-FFF2-40B4-BE49-F238E27FC236}">
                <a16:creationId xmlns:a16="http://schemas.microsoft.com/office/drawing/2014/main" id="{7AE658B0-3615-4E24-CC24-8E08B1AAC6E6}"/>
              </a:ext>
            </a:extLst>
          </p:cNvPr>
          <p:cNvSpPr>
            <a:spLocks noGrp="1"/>
          </p:cNvSpPr>
          <p:nvPr>
            <p:ph type="sldNum" sz="quarter" idx="10"/>
          </p:nvPr>
        </p:nvSpPr>
        <p:spPr>
          <a:xfrm>
            <a:off x="3368646" y="6478170"/>
            <a:ext cx="2540000" cy="457200"/>
          </a:xfrm>
        </p:spPr>
        <p:txBody>
          <a:bodyPr/>
          <a:lstStyle/>
          <a:p>
            <a:pPr>
              <a:defRPr/>
            </a:pPr>
            <a:fld id="{2B6C1EE1-16AC-884A-B029-CEA4E2EE6F25}" type="slidenum">
              <a:rPr lang="en-US" smtClean="0"/>
              <a:pPr>
                <a:defRPr/>
              </a:pPr>
              <a:t>16</a:t>
            </a:fld>
            <a:endParaRPr lang="en-US" dirty="0"/>
          </a:p>
        </p:txBody>
      </p:sp>
    </p:spTree>
    <p:extLst>
      <p:ext uri="{BB962C8B-B14F-4D97-AF65-F5344CB8AC3E}">
        <p14:creationId xmlns:p14="http://schemas.microsoft.com/office/powerpoint/2010/main" val="27140524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Frequency of Collisions</a:t>
            </a:r>
            <a:endParaRPr lang="en-US" dirty="0"/>
          </a:p>
        </p:txBody>
      </p:sp>
      <p:sp>
        <p:nvSpPr>
          <p:cNvPr id="7" name="Rectangle 3"/>
          <p:cNvSpPr>
            <a:spLocks noGrp="1" noChangeArrowheads="1"/>
          </p:cNvSpPr>
          <p:nvPr>
            <p:ph type="body" sz="half" idx="4294967295"/>
          </p:nvPr>
        </p:nvSpPr>
        <p:spPr>
          <a:xfrm>
            <a:off x="2057400" y="1371600"/>
            <a:ext cx="7924800" cy="5029200"/>
          </a:xfrm>
        </p:spPr>
        <p:txBody>
          <a:bodyPr/>
          <a:lstStyle/>
          <a:p>
            <a:r>
              <a:rPr lang="en-US" altLang="en-US" sz="2800" dirty="0"/>
              <a:t>The </a:t>
            </a:r>
            <a:r>
              <a:rPr lang="en-US" altLang="en-US" sz="2800" b="1" dirty="0"/>
              <a:t>collision model</a:t>
            </a:r>
            <a:r>
              <a:rPr lang="en-US" altLang="en-US" sz="2800" dirty="0"/>
              <a:t> is based on the kinetic molecular theory.</a:t>
            </a:r>
          </a:p>
          <a:p>
            <a:r>
              <a:rPr lang="en-US" altLang="en-US" sz="2800" dirty="0"/>
              <a:t>Molecules must collide to react.</a:t>
            </a:r>
          </a:p>
          <a:p>
            <a:r>
              <a:rPr lang="en-US" altLang="en-US" sz="2800" dirty="0"/>
              <a:t>If there are more collisions, more reactions can occur.</a:t>
            </a:r>
          </a:p>
          <a:p>
            <a:r>
              <a:rPr lang="en-US" altLang="en-US" sz="2800" dirty="0"/>
              <a:t>So, if there are more molecules, the reaction rate is faster.</a:t>
            </a:r>
          </a:p>
          <a:p>
            <a:r>
              <a:rPr lang="en-US" altLang="en-US" sz="2800" dirty="0"/>
              <a:t>In a chemical reaction, bonds are broken and new bonds are formed. Molecules can only react if they collide with each other.</a:t>
            </a:r>
          </a:p>
        </p:txBody>
      </p:sp>
      <p:sp>
        <p:nvSpPr>
          <p:cNvPr id="2" name="מציין מיקום של כותרת תחתונה 1">
            <a:extLst>
              <a:ext uri="{FF2B5EF4-FFF2-40B4-BE49-F238E27FC236}">
                <a16:creationId xmlns:a16="http://schemas.microsoft.com/office/drawing/2014/main" id="{9FEA0218-D530-138F-E6B0-89FB2BDD0F0F}"/>
              </a:ext>
            </a:extLst>
          </p:cNvPr>
          <p:cNvSpPr>
            <a:spLocks noGrp="1"/>
          </p:cNvSpPr>
          <p:nvPr>
            <p:ph type="ftr" sz="quarter" idx="12"/>
          </p:nvPr>
        </p:nvSpPr>
        <p:spPr>
          <a:xfrm>
            <a:off x="1548235" y="6324600"/>
            <a:ext cx="6299200" cy="457200"/>
          </a:xfrm>
        </p:spPr>
        <p:txBody>
          <a:bodyPr/>
          <a:lstStyle/>
          <a:p>
            <a:pPr>
              <a:defRPr/>
            </a:pPr>
            <a:r>
              <a:rPr lang="he-IL" dirty="0"/>
              <a:t>קינטיקה כימית</a:t>
            </a:r>
            <a:endParaRPr lang="en-US" dirty="0"/>
          </a:p>
        </p:txBody>
      </p:sp>
      <p:sp>
        <p:nvSpPr>
          <p:cNvPr id="4" name="מציין מיקום של מספר שקופית 3">
            <a:extLst>
              <a:ext uri="{FF2B5EF4-FFF2-40B4-BE49-F238E27FC236}">
                <a16:creationId xmlns:a16="http://schemas.microsoft.com/office/drawing/2014/main" id="{0DA2A915-6A03-3155-865B-0D81C6FDE1EA}"/>
              </a:ext>
            </a:extLst>
          </p:cNvPr>
          <p:cNvSpPr>
            <a:spLocks noGrp="1"/>
          </p:cNvSpPr>
          <p:nvPr>
            <p:ph type="sldNum" sz="quarter" idx="10"/>
          </p:nvPr>
        </p:nvSpPr>
        <p:spPr>
          <a:xfrm>
            <a:off x="3679038" y="6324600"/>
            <a:ext cx="2540000" cy="457200"/>
          </a:xfrm>
        </p:spPr>
        <p:txBody>
          <a:bodyPr/>
          <a:lstStyle/>
          <a:p>
            <a:pPr>
              <a:defRPr/>
            </a:pPr>
            <a:fld id="{2B6C1EE1-16AC-884A-B029-CEA4E2EE6F25}" type="slidenum">
              <a:rPr lang="en-US" smtClean="0"/>
              <a:pPr>
                <a:defRPr/>
              </a:pPr>
              <a:t>17</a:t>
            </a:fld>
            <a:endParaRPr lang="en-US" dirty="0"/>
          </a:p>
        </p:txBody>
      </p:sp>
    </p:spTree>
    <p:extLst>
      <p:ext uri="{BB962C8B-B14F-4D97-AF65-F5344CB8AC3E}">
        <p14:creationId xmlns:p14="http://schemas.microsoft.com/office/powerpoint/2010/main" val="345969677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255"/>
            <a:ext cx="12192000" cy="1143000"/>
          </a:xfrm>
        </p:spPr>
        <p:txBody>
          <a:bodyPr/>
          <a:lstStyle/>
          <a:p>
            <a:r>
              <a:rPr lang="en-US" altLang="en-US" dirty="0"/>
              <a:t>Orientation of Molecules</a:t>
            </a:r>
            <a:endParaRPr lang="en-US" dirty="0"/>
          </a:p>
        </p:txBody>
      </p:sp>
      <p:sp>
        <p:nvSpPr>
          <p:cNvPr id="7" name="Rectangle 3"/>
          <p:cNvSpPr>
            <a:spLocks noGrp="1" noChangeArrowheads="1"/>
          </p:cNvSpPr>
          <p:nvPr>
            <p:ph type="body" sz="half" idx="4294967295"/>
          </p:nvPr>
        </p:nvSpPr>
        <p:spPr>
          <a:xfrm>
            <a:off x="986286" y="855772"/>
            <a:ext cx="12253519" cy="3048000"/>
          </a:xfrm>
        </p:spPr>
        <p:txBody>
          <a:bodyPr/>
          <a:lstStyle/>
          <a:p>
            <a:r>
              <a:rPr lang="en-US" altLang="en-US" sz="2400" dirty="0"/>
              <a:t>Molecules can often collide without forming products.</a:t>
            </a:r>
          </a:p>
          <a:p>
            <a:r>
              <a:rPr lang="en-US" altLang="en-US" sz="2400" dirty="0"/>
              <a:t>Aligning molecules properly can lead to chemical reactions.</a:t>
            </a:r>
          </a:p>
          <a:p>
            <a:r>
              <a:rPr lang="en-US" altLang="en-US" sz="2400" dirty="0"/>
              <a:t>Bonds must be broken and made, and atoms need to be in proper positions.</a:t>
            </a:r>
          </a:p>
        </p:txBody>
      </p:sp>
      <p:sp>
        <p:nvSpPr>
          <p:cNvPr id="5" name="Rectangle 15">
            <a:extLst>
              <a:ext uri="{FF2B5EF4-FFF2-40B4-BE49-F238E27FC236}">
                <a16:creationId xmlns:a16="http://schemas.microsoft.com/office/drawing/2014/main" id="{7A218230-8F28-7E88-3741-CF6EDCF25F9B}"/>
              </a:ext>
            </a:extLst>
          </p:cNvPr>
          <p:cNvSpPr>
            <a:spLocks noChangeArrowheads="1"/>
          </p:cNvSpPr>
          <p:nvPr/>
        </p:nvSpPr>
        <p:spPr bwMode="auto">
          <a:xfrm>
            <a:off x="905659" y="2379772"/>
            <a:ext cx="1104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Importance of Molecular Orientation in the Reaction of NO and Cl</a:t>
            </a:r>
            <a:r>
              <a:rPr kumimoji="0" lang="en-US" altLang="en-US" sz="24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2</a:t>
            </a:r>
          </a:p>
        </p:txBody>
      </p:sp>
      <p:pic>
        <p:nvPicPr>
          <p:cNvPr id="6" name="Picture 6" descr="This image depicts the nitrogen oxide atom approaching with its nitrogen atom toward chlorine. An arrow points at the nitrogen chlorine bond that is formed as a result. &#10;" title="Figure 13.12 - Importance of Molecular Orientation in the Reaction of Nitrogen Oxide and Chlorine ">
            <a:extLst>
              <a:ext uri="{FF2B5EF4-FFF2-40B4-BE49-F238E27FC236}">
                <a16:creationId xmlns:a16="http://schemas.microsoft.com/office/drawing/2014/main" id="{4CBA722A-4BA7-BD7B-4EA7-842400BECF5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90" t="3333" r="1790" b="62222"/>
          <a:stretch>
            <a:fillRect/>
          </a:stretch>
        </p:blipFill>
        <p:spPr bwMode="auto">
          <a:xfrm>
            <a:off x="834428" y="3244478"/>
            <a:ext cx="4408488" cy="1289050"/>
          </a:xfrm>
          <a:prstGeom prst="rect">
            <a:avLst/>
          </a:prstGeom>
          <a:solidFill>
            <a:srgbClr val="FFFFFF"/>
          </a:solidFill>
          <a:ln>
            <a:noFill/>
          </a:ln>
        </p:spPr>
      </p:pic>
      <p:pic>
        <p:nvPicPr>
          <p:cNvPr id="8" name="Picture 7" descr="This image depicts nitrogen oxide atom approaching the chloride atom with its oxygen atom. An arrow indicates that no nitrogen chlorine bond is formed. Nitrogen oxide and chloride atoms collide and fly apart. &#10;" title="Figure 13.12 - Importance of Molecular Orientation in the Reaction of Nitrogen Oxide and Chlorine ">
            <a:extLst>
              <a:ext uri="{FF2B5EF4-FFF2-40B4-BE49-F238E27FC236}">
                <a16:creationId xmlns:a16="http://schemas.microsoft.com/office/drawing/2014/main" id="{E943C81E-EEEA-205F-FA46-95AA5E351D3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474" t="53979" r="4050" b="14378"/>
          <a:stretch>
            <a:fillRect/>
          </a:stretch>
        </p:blipFill>
        <p:spPr bwMode="auto">
          <a:xfrm>
            <a:off x="745944" y="5214373"/>
            <a:ext cx="4585456" cy="1257302"/>
          </a:xfrm>
          <a:prstGeom prst="rect">
            <a:avLst/>
          </a:prstGeom>
          <a:solidFill>
            <a:srgbClr val="FFFFFF"/>
          </a:solidFill>
          <a:ln>
            <a:noFill/>
          </a:ln>
        </p:spPr>
      </p:pic>
      <p:sp>
        <p:nvSpPr>
          <p:cNvPr id="9" name="Rectangle 15">
            <a:extLst>
              <a:ext uri="{FF2B5EF4-FFF2-40B4-BE49-F238E27FC236}">
                <a16:creationId xmlns:a16="http://schemas.microsoft.com/office/drawing/2014/main" id="{E0798755-213C-3CDE-EF83-E2712BDFF89C}"/>
              </a:ext>
            </a:extLst>
          </p:cNvPr>
          <p:cNvSpPr>
            <a:spLocks noChangeArrowheads="1"/>
          </p:cNvSpPr>
          <p:nvPr/>
        </p:nvSpPr>
        <p:spPr bwMode="auto">
          <a:xfrm>
            <a:off x="5625560" y="3412692"/>
            <a:ext cx="61504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514350" marR="0" lvl="0" indent="-514350" algn="l" defTabSz="914400" rtl="0" eaLnBrk="1" fontAlgn="auto" latinLnBrk="0" hangingPunct="1">
              <a:lnSpc>
                <a:spcPct val="100000"/>
              </a:lnSpc>
              <a:spcBef>
                <a:spcPct val="0"/>
              </a:spcBef>
              <a:spcAft>
                <a:spcPts val="0"/>
              </a:spcAft>
              <a:buClrTx/>
              <a:buSzTx/>
              <a:buFont typeface="+mj-lt"/>
              <a:buAutoNum type="alphaLcPeriod"/>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NO approaches with its N atom toward Cl</a:t>
            </a:r>
            <a:r>
              <a:rPr kumimoji="0" lang="en-US" altLang="en-US" sz="24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2</a:t>
            </a: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 and an N</a:t>
            </a:r>
            <a:r>
              <a:rPr kumimoji="0" lang="en-US" altLang="en-US" sz="2400" b="0" i="0" u="none" strike="noStrike" kern="0" cap="none" spc="0" normalizeH="0" baseline="0" noProof="0" dirty="0">
                <a:ln>
                  <a:noFill/>
                </a:ln>
                <a:solidFill>
                  <a:srgbClr val="008000"/>
                </a:solidFill>
                <a:effectLst/>
                <a:uLnTx/>
                <a:uFillTx/>
                <a:latin typeface="Arial" panose="020B0604020202020204" pitchFamily="34" charset="0"/>
                <a:ea typeface="ＭＳ Ｐゴシック" panose="020B0600070205080204" pitchFamily="34" charset="-128"/>
              </a:rPr>
              <a:t>–</a:t>
            </a: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Cl bond forms. Also, the angle of approach is close to that in the product NOCl. </a:t>
            </a:r>
          </a:p>
        </p:txBody>
      </p:sp>
      <p:sp>
        <p:nvSpPr>
          <p:cNvPr id="10" name="Rectangle 15">
            <a:extLst>
              <a:ext uri="{FF2B5EF4-FFF2-40B4-BE49-F238E27FC236}">
                <a16:creationId xmlns:a16="http://schemas.microsoft.com/office/drawing/2014/main" id="{AFBB91BF-56EB-B7BF-75D6-F281EFDA9F22}"/>
              </a:ext>
            </a:extLst>
          </p:cNvPr>
          <p:cNvSpPr>
            <a:spLocks noChangeArrowheads="1"/>
          </p:cNvSpPr>
          <p:nvPr/>
        </p:nvSpPr>
        <p:spPr bwMode="auto">
          <a:xfrm>
            <a:off x="5625560" y="5161799"/>
            <a:ext cx="60807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514350" marR="0" lvl="0" indent="-514350" algn="l" defTabSz="914400" rtl="0" eaLnBrk="1" fontAlgn="auto" latinLnBrk="0" hangingPunct="1">
              <a:lnSpc>
                <a:spcPct val="100000"/>
              </a:lnSpc>
              <a:spcBef>
                <a:spcPct val="0"/>
              </a:spcBef>
              <a:spcAft>
                <a:spcPts val="0"/>
              </a:spcAft>
              <a:buClrTx/>
              <a:buSzTx/>
              <a:buFont typeface="+mj-lt"/>
              <a:buAutoNum type="alphaLcPeriod" startAt="2"/>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NO approaches with its O atom toward Cl</a:t>
            </a:r>
            <a:r>
              <a:rPr kumimoji="0" lang="en-US" altLang="en-US" sz="24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2</a:t>
            </a: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 No N–Cl bond can form, so NO and Cl</a:t>
            </a:r>
            <a:r>
              <a:rPr kumimoji="0" lang="en-US" altLang="en-US" sz="2400" b="0" i="0" u="none" strike="noStrike" kern="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rPr>
              <a:t>2</a:t>
            </a: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 collide and then fly apart.</a:t>
            </a:r>
          </a:p>
        </p:txBody>
      </p:sp>
      <p:sp>
        <p:nvSpPr>
          <p:cNvPr id="4" name="מציין מיקום של כותרת תחתונה 3">
            <a:extLst>
              <a:ext uri="{FF2B5EF4-FFF2-40B4-BE49-F238E27FC236}">
                <a16:creationId xmlns:a16="http://schemas.microsoft.com/office/drawing/2014/main" id="{5A642769-33EE-5B4B-2397-CF9E0C9CA38F}"/>
              </a:ext>
            </a:extLst>
          </p:cNvPr>
          <p:cNvSpPr>
            <a:spLocks noGrp="1"/>
          </p:cNvSpPr>
          <p:nvPr>
            <p:ph type="ftr" sz="quarter" idx="12"/>
          </p:nvPr>
        </p:nvSpPr>
        <p:spPr>
          <a:xfrm>
            <a:off x="1766349" y="6449697"/>
            <a:ext cx="6299200" cy="457200"/>
          </a:xfrm>
        </p:spPr>
        <p:txBody>
          <a:bodyPr/>
          <a:lstStyle/>
          <a:p>
            <a:pPr>
              <a:defRPr/>
            </a:pPr>
            <a:r>
              <a:rPr lang="he-IL" dirty="0"/>
              <a:t>קינטיקה כימית</a:t>
            </a:r>
            <a:endParaRPr lang="en-US" dirty="0"/>
          </a:p>
        </p:txBody>
      </p:sp>
      <p:sp>
        <p:nvSpPr>
          <p:cNvPr id="11" name="מציין מיקום של מספר שקופית 10">
            <a:extLst>
              <a:ext uri="{FF2B5EF4-FFF2-40B4-BE49-F238E27FC236}">
                <a16:creationId xmlns:a16="http://schemas.microsoft.com/office/drawing/2014/main" id="{AC866492-04EA-46B1-662A-13C783547F2B}"/>
              </a:ext>
            </a:extLst>
          </p:cNvPr>
          <p:cNvSpPr>
            <a:spLocks noGrp="1"/>
          </p:cNvSpPr>
          <p:nvPr>
            <p:ph type="sldNum" sz="quarter" idx="10"/>
          </p:nvPr>
        </p:nvSpPr>
        <p:spPr>
          <a:xfrm>
            <a:off x="4061400" y="6480628"/>
            <a:ext cx="2540000" cy="457200"/>
          </a:xfrm>
        </p:spPr>
        <p:txBody>
          <a:bodyPr/>
          <a:lstStyle/>
          <a:p>
            <a:pPr>
              <a:defRPr/>
            </a:pPr>
            <a:fld id="{2B6C1EE1-16AC-884A-B029-CEA4E2EE6F25}" type="slidenum">
              <a:rPr lang="en-US" smtClean="0"/>
              <a:pPr>
                <a:defRPr/>
              </a:pPr>
              <a:t>18</a:t>
            </a:fld>
            <a:endParaRPr lang="en-US" dirty="0"/>
          </a:p>
        </p:txBody>
      </p:sp>
    </p:spTree>
    <p:extLst>
      <p:ext uri="{BB962C8B-B14F-4D97-AF65-F5344CB8AC3E}">
        <p14:creationId xmlns:p14="http://schemas.microsoft.com/office/powerpoint/2010/main" val="252739293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Energy Needed for a Reaction to Take Place (Activation Energy)</a:t>
            </a:r>
            <a:endParaRPr lang="en-US" dirty="0"/>
          </a:p>
        </p:txBody>
      </p:sp>
      <p:sp>
        <p:nvSpPr>
          <p:cNvPr id="7" name="Rectangle 3"/>
          <p:cNvSpPr>
            <a:spLocks noGrp="1" noChangeArrowheads="1"/>
          </p:cNvSpPr>
          <p:nvPr>
            <p:ph type="body" sz="half" idx="4294967295"/>
          </p:nvPr>
        </p:nvSpPr>
        <p:spPr>
          <a:xfrm>
            <a:off x="1981200" y="1371600"/>
            <a:ext cx="7924800" cy="3048000"/>
          </a:xfrm>
        </p:spPr>
        <p:txBody>
          <a:bodyPr/>
          <a:lstStyle/>
          <a:p>
            <a:r>
              <a:rPr lang="en-US" altLang="en-US" sz="2400" dirty="0"/>
              <a:t>The minimum energy needed for a reaction to take place is called </a:t>
            </a:r>
            <a:r>
              <a:rPr lang="en-US" altLang="en-US" sz="2400" b="1" dirty="0"/>
              <a:t>activation energy</a:t>
            </a:r>
            <a:r>
              <a:rPr lang="en-US" altLang="en-US" sz="2400" dirty="0"/>
              <a:t>.</a:t>
            </a:r>
          </a:p>
          <a:p>
            <a:r>
              <a:rPr lang="en-US" altLang="en-US" sz="2400" dirty="0"/>
              <a:t>An energy barrier must be overcome for a reaction to take place, much like the ball must be hit to overcome the barrier in the figure below.</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364"/>
          <a:stretch/>
        </p:blipFill>
        <p:spPr>
          <a:xfrm>
            <a:off x="2426677" y="3505201"/>
            <a:ext cx="7174523" cy="2371535"/>
          </a:xfrm>
          <a:prstGeom prst="rect">
            <a:avLst/>
          </a:prstGeom>
        </p:spPr>
      </p:pic>
      <p:sp>
        <p:nvSpPr>
          <p:cNvPr id="2" name="מציין מיקום של כותרת תחתונה 1">
            <a:extLst>
              <a:ext uri="{FF2B5EF4-FFF2-40B4-BE49-F238E27FC236}">
                <a16:creationId xmlns:a16="http://schemas.microsoft.com/office/drawing/2014/main" id="{E4990D71-3517-20AB-B2CA-31C77BD16996}"/>
              </a:ext>
            </a:extLst>
          </p:cNvPr>
          <p:cNvSpPr>
            <a:spLocks noGrp="1"/>
          </p:cNvSpPr>
          <p:nvPr>
            <p:ph type="ftr" sz="quarter" idx="12"/>
          </p:nvPr>
        </p:nvSpPr>
        <p:spPr>
          <a:xfrm>
            <a:off x="2101908" y="6188279"/>
            <a:ext cx="6299200" cy="457200"/>
          </a:xfrm>
        </p:spPr>
        <p:txBody>
          <a:bodyPr/>
          <a:lstStyle/>
          <a:p>
            <a:pPr>
              <a:defRPr/>
            </a:pPr>
            <a:r>
              <a:rPr lang="he-IL" dirty="0"/>
              <a:t>קינטיקה כימית</a:t>
            </a:r>
            <a:endParaRPr lang="en-US" dirty="0"/>
          </a:p>
        </p:txBody>
      </p:sp>
      <p:sp>
        <p:nvSpPr>
          <p:cNvPr id="5" name="מציין מיקום של מספר שקופית 4">
            <a:extLst>
              <a:ext uri="{FF2B5EF4-FFF2-40B4-BE49-F238E27FC236}">
                <a16:creationId xmlns:a16="http://schemas.microsoft.com/office/drawing/2014/main" id="{CF918EC1-DF98-B1D0-89D1-235E405D2561}"/>
              </a:ext>
            </a:extLst>
          </p:cNvPr>
          <p:cNvSpPr>
            <a:spLocks noGrp="1"/>
          </p:cNvSpPr>
          <p:nvPr>
            <p:ph type="sldNum" sz="quarter" idx="10"/>
          </p:nvPr>
        </p:nvSpPr>
        <p:spPr>
          <a:xfrm>
            <a:off x="4358547" y="6248400"/>
            <a:ext cx="2540000" cy="457200"/>
          </a:xfrm>
        </p:spPr>
        <p:txBody>
          <a:bodyPr/>
          <a:lstStyle/>
          <a:p>
            <a:pPr>
              <a:defRPr/>
            </a:pPr>
            <a:fld id="{2B6C1EE1-16AC-884A-B029-CEA4E2EE6F25}" type="slidenum">
              <a:rPr lang="en-US" smtClean="0"/>
              <a:pPr>
                <a:defRPr/>
              </a:pPr>
              <a:t>19</a:t>
            </a:fld>
            <a:endParaRPr lang="en-US"/>
          </a:p>
        </p:txBody>
      </p:sp>
    </p:spTree>
    <p:extLst>
      <p:ext uri="{BB962C8B-B14F-4D97-AF65-F5344CB8AC3E}">
        <p14:creationId xmlns:p14="http://schemas.microsoft.com/office/powerpoint/2010/main" val="35334658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524000" y="1"/>
            <a:ext cx="9144000"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p>
            <a:pPr eaLnBrk="1" hangingPunct="1"/>
            <a:r>
              <a:rPr lang="en-US" altLang="en-US" dirty="0"/>
              <a:t>Reaction Rates</a:t>
            </a:r>
            <a:endParaRPr lang="en-US" dirty="0"/>
          </a:p>
        </p:txBody>
      </p:sp>
      <p:grpSp>
        <p:nvGrpSpPr>
          <p:cNvPr id="41" name="Group 3"/>
          <p:cNvGrpSpPr>
            <a:grpSpLocks/>
          </p:cNvGrpSpPr>
          <p:nvPr/>
        </p:nvGrpSpPr>
        <p:grpSpPr bwMode="auto">
          <a:xfrm>
            <a:off x="3770313" y="4013200"/>
            <a:ext cx="3681412" cy="488950"/>
            <a:chOff x="1122" y="2048"/>
            <a:chExt cx="2319" cy="308"/>
          </a:xfrm>
        </p:grpSpPr>
        <p:sp>
          <p:nvSpPr>
            <p:cNvPr id="42" name="Text Box 4"/>
            <p:cNvSpPr txBox="1">
              <a:spLocks noChangeArrowheads="1"/>
            </p:cNvSpPr>
            <p:nvPr/>
          </p:nvSpPr>
          <p:spPr bwMode="auto">
            <a:xfrm>
              <a:off x="1122" y="2048"/>
              <a:ext cx="977"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i="1" dirty="0">
                  <a:solidFill>
                    <a:srgbClr val="000000"/>
                  </a:solidFill>
                  <a:latin typeface="Arial"/>
                </a:rPr>
                <a:t>a</a:t>
              </a:r>
              <a:r>
                <a:rPr lang="en-US" altLang="en-US" sz="2600" dirty="0">
                  <a:solidFill>
                    <a:srgbClr val="000000"/>
                  </a:solidFill>
                  <a:latin typeface="Arial"/>
                </a:rPr>
                <a:t> </a:t>
              </a:r>
              <a:r>
                <a:rPr lang="en-US" altLang="en-US" sz="2600" dirty="0" err="1">
                  <a:solidFill>
                    <a:srgbClr val="000000"/>
                  </a:solidFill>
                  <a:latin typeface="Arial"/>
                </a:rPr>
                <a:t>A</a:t>
              </a:r>
              <a:r>
                <a:rPr lang="en-US" altLang="en-US" sz="2600" dirty="0">
                  <a:solidFill>
                    <a:srgbClr val="000000"/>
                  </a:solidFill>
                  <a:latin typeface="Arial"/>
                </a:rPr>
                <a:t> + </a:t>
              </a:r>
              <a:r>
                <a:rPr lang="en-US" altLang="en-US" sz="2600" i="1" dirty="0">
                  <a:solidFill>
                    <a:srgbClr val="000000"/>
                  </a:solidFill>
                  <a:latin typeface="Arial"/>
                </a:rPr>
                <a:t>b</a:t>
              </a:r>
              <a:r>
                <a:rPr lang="en-US" altLang="en-US" sz="2600" dirty="0">
                  <a:solidFill>
                    <a:srgbClr val="000000"/>
                  </a:solidFill>
                  <a:latin typeface="Arial"/>
                </a:rPr>
                <a:t> </a:t>
              </a:r>
              <a:r>
                <a:rPr lang="en-US" altLang="en-US" sz="2600" dirty="0" err="1">
                  <a:solidFill>
                    <a:srgbClr val="000000"/>
                  </a:solidFill>
                  <a:latin typeface="Arial"/>
                </a:rPr>
                <a:t>B</a:t>
              </a:r>
              <a:endParaRPr lang="en-US" altLang="en-US" sz="2600" dirty="0">
                <a:solidFill>
                  <a:srgbClr val="000000"/>
                </a:solidFill>
                <a:latin typeface="Arial"/>
              </a:endParaRPr>
            </a:p>
          </p:txBody>
        </p:sp>
        <p:sp>
          <p:nvSpPr>
            <p:cNvPr id="43" name="Line 5"/>
            <p:cNvSpPr>
              <a:spLocks noChangeShapeType="1"/>
            </p:cNvSpPr>
            <p:nvPr/>
          </p:nvSpPr>
          <p:spPr bwMode="auto">
            <a:xfrm>
              <a:off x="2147" y="2208"/>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44" name="Rectangle 6"/>
            <p:cNvSpPr>
              <a:spLocks noChangeArrowheads="1"/>
            </p:cNvSpPr>
            <p:nvPr/>
          </p:nvSpPr>
          <p:spPr bwMode="auto">
            <a:xfrm>
              <a:off x="2512" y="2064"/>
              <a:ext cx="9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i="1" dirty="0">
                  <a:solidFill>
                    <a:srgbClr val="000000"/>
                  </a:solidFill>
                  <a:latin typeface="Arial"/>
                  <a:ea typeface="MS PGothic" pitchFamily="34" charset="-128"/>
                </a:rPr>
                <a:t>d</a:t>
              </a:r>
              <a:r>
                <a:rPr lang="en-US" altLang="en-US" sz="2400" dirty="0">
                  <a:solidFill>
                    <a:srgbClr val="000000"/>
                  </a:solidFill>
                  <a:latin typeface="Arial"/>
                  <a:ea typeface="MS PGothic" pitchFamily="34" charset="-128"/>
                </a:rPr>
                <a:t> </a:t>
              </a:r>
              <a:r>
                <a:rPr lang="en-US" altLang="en-US" sz="2400" dirty="0" err="1">
                  <a:solidFill>
                    <a:srgbClr val="000000"/>
                  </a:solidFill>
                  <a:latin typeface="Arial"/>
                  <a:ea typeface="MS PGothic" pitchFamily="34" charset="-128"/>
                </a:rPr>
                <a:t>D</a:t>
              </a:r>
              <a:r>
                <a:rPr lang="en-US" altLang="en-US" sz="2400" dirty="0">
                  <a:solidFill>
                    <a:srgbClr val="000000"/>
                  </a:solidFill>
                  <a:latin typeface="Arial"/>
                  <a:ea typeface="MS PGothic" pitchFamily="34" charset="-128"/>
                </a:rPr>
                <a:t> + </a:t>
              </a:r>
              <a:r>
                <a:rPr lang="en-US" altLang="en-US" sz="2400" i="1" dirty="0">
                  <a:solidFill>
                    <a:srgbClr val="000000"/>
                  </a:solidFill>
                  <a:latin typeface="Arial"/>
                  <a:ea typeface="MS PGothic" pitchFamily="34" charset="-128"/>
                </a:rPr>
                <a:t>e</a:t>
              </a:r>
              <a:r>
                <a:rPr lang="en-US" altLang="en-US" sz="2400" dirty="0">
                  <a:solidFill>
                    <a:srgbClr val="000000"/>
                  </a:solidFill>
                  <a:latin typeface="Arial"/>
                  <a:ea typeface="MS PGothic" pitchFamily="34" charset="-128"/>
                </a:rPr>
                <a:t> </a:t>
              </a:r>
              <a:r>
                <a:rPr lang="en-US" altLang="en-US" sz="2400" dirty="0" err="1">
                  <a:solidFill>
                    <a:srgbClr val="000000"/>
                  </a:solidFill>
                  <a:latin typeface="Arial"/>
                  <a:ea typeface="MS PGothic" pitchFamily="34" charset="-128"/>
                </a:rPr>
                <a:t>E</a:t>
              </a:r>
              <a:endParaRPr lang="en-US" altLang="en-US" sz="2400" dirty="0">
                <a:solidFill>
                  <a:srgbClr val="000000"/>
                </a:solidFill>
                <a:latin typeface="Arial"/>
                <a:ea typeface="MS PGothic" pitchFamily="34" charset="-128"/>
              </a:endParaRPr>
            </a:p>
          </p:txBody>
        </p:sp>
      </p:grpSp>
      <p:sp>
        <p:nvSpPr>
          <p:cNvPr id="45" name="Text Box 7"/>
          <p:cNvSpPr txBox="1">
            <a:spLocks noChangeArrowheads="1"/>
          </p:cNvSpPr>
          <p:nvPr/>
        </p:nvSpPr>
        <p:spPr bwMode="auto">
          <a:xfrm>
            <a:off x="2438401" y="4999038"/>
            <a:ext cx="10382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dirty="0">
                <a:solidFill>
                  <a:srgbClr val="000000"/>
                </a:solidFill>
                <a:latin typeface="Arial"/>
              </a:rPr>
              <a:t>rate =</a:t>
            </a:r>
          </a:p>
        </p:txBody>
      </p:sp>
      <p:sp>
        <p:nvSpPr>
          <p:cNvPr id="46" name="Text Box 8"/>
          <p:cNvSpPr txBox="1">
            <a:spLocks noChangeArrowheads="1"/>
          </p:cNvSpPr>
          <p:nvPr/>
        </p:nvSpPr>
        <p:spPr bwMode="auto">
          <a:xfrm>
            <a:off x="6202364" y="4999038"/>
            <a:ext cx="3762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dirty="0">
                <a:solidFill>
                  <a:srgbClr val="000000"/>
                </a:solidFill>
                <a:latin typeface="Arial"/>
              </a:rPr>
              <a:t>=</a:t>
            </a:r>
          </a:p>
        </p:txBody>
      </p:sp>
      <p:sp>
        <p:nvSpPr>
          <p:cNvPr id="47" name="Text Box 9"/>
          <p:cNvSpPr txBox="1">
            <a:spLocks noChangeArrowheads="1"/>
          </p:cNvSpPr>
          <p:nvPr/>
        </p:nvSpPr>
        <p:spPr bwMode="auto">
          <a:xfrm>
            <a:off x="7239000" y="2697163"/>
            <a:ext cx="37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dirty="0">
                <a:solidFill>
                  <a:srgbClr val="000000"/>
                </a:solidFill>
                <a:latin typeface="Arial"/>
              </a:rPr>
              <a:t>=</a:t>
            </a:r>
          </a:p>
        </p:txBody>
      </p:sp>
      <p:grpSp>
        <p:nvGrpSpPr>
          <p:cNvPr id="48" name="Group 10"/>
          <p:cNvGrpSpPr>
            <a:grpSpLocks/>
          </p:cNvGrpSpPr>
          <p:nvPr/>
        </p:nvGrpSpPr>
        <p:grpSpPr bwMode="auto">
          <a:xfrm>
            <a:off x="5689600" y="2528888"/>
            <a:ext cx="381000" cy="793750"/>
            <a:chOff x="1635" y="3158"/>
            <a:chExt cx="240" cy="500"/>
          </a:xfrm>
        </p:grpSpPr>
        <p:sp>
          <p:nvSpPr>
            <p:cNvPr id="49" name="Text Box 11"/>
            <p:cNvSpPr txBox="1">
              <a:spLocks noChangeArrowheads="1"/>
            </p:cNvSpPr>
            <p:nvPr/>
          </p:nvSpPr>
          <p:spPr bwMode="auto">
            <a:xfrm>
              <a:off x="1640" y="3158"/>
              <a:ext cx="23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a:solidFill>
                    <a:srgbClr val="000000"/>
                  </a:solidFill>
                  <a:latin typeface="Arial"/>
                </a:rPr>
                <a:t>1</a:t>
              </a:r>
            </a:p>
          </p:txBody>
        </p:sp>
        <p:sp>
          <p:nvSpPr>
            <p:cNvPr id="50" name="Line 12"/>
            <p:cNvSpPr>
              <a:spLocks noChangeShapeType="1"/>
            </p:cNvSpPr>
            <p:nvPr/>
          </p:nvSpPr>
          <p:spPr bwMode="auto">
            <a:xfrm>
              <a:off x="1635" y="3408"/>
              <a:ext cx="2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51" name="Text Box 13"/>
            <p:cNvSpPr txBox="1">
              <a:spLocks noChangeArrowheads="1"/>
            </p:cNvSpPr>
            <p:nvPr/>
          </p:nvSpPr>
          <p:spPr bwMode="auto">
            <a:xfrm>
              <a:off x="1639" y="3350"/>
              <a:ext cx="23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a:solidFill>
                    <a:srgbClr val="000000"/>
                  </a:solidFill>
                  <a:latin typeface="Arial"/>
                </a:rPr>
                <a:t>4</a:t>
              </a:r>
            </a:p>
          </p:txBody>
        </p:sp>
      </p:grpSp>
      <p:sp>
        <p:nvSpPr>
          <p:cNvPr id="52" name="Text Box 14"/>
          <p:cNvSpPr txBox="1">
            <a:spLocks noChangeArrowheads="1"/>
          </p:cNvSpPr>
          <p:nvPr/>
        </p:nvSpPr>
        <p:spPr bwMode="auto">
          <a:xfrm>
            <a:off x="3363914" y="2679701"/>
            <a:ext cx="3698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b="1" dirty="0">
                <a:solidFill>
                  <a:srgbClr val="000000"/>
                </a:solidFill>
                <a:latin typeface="Arial"/>
              </a:rPr>
              <a:t>–</a:t>
            </a:r>
          </a:p>
        </p:txBody>
      </p:sp>
      <p:grpSp>
        <p:nvGrpSpPr>
          <p:cNvPr id="53" name="Group 15"/>
          <p:cNvGrpSpPr>
            <a:grpSpLocks/>
          </p:cNvGrpSpPr>
          <p:nvPr/>
        </p:nvGrpSpPr>
        <p:grpSpPr bwMode="auto">
          <a:xfrm>
            <a:off x="7585079" y="2436814"/>
            <a:ext cx="957263" cy="976313"/>
            <a:chOff x="3845" y="1151"/>
            <a:chExt cx="603" cy="615"/>
          </a:xfrm>
        </p:grpSpPr>
        <p:sp>
          <p:nvSpPr>
            <p:cNvPr id="54" name="Text Box 16"/>
            <p:cNvSpPr txBox="1">
              <a:spLocks noChangeArrowheads="1"/>
            </p:cNvSpPr>
            <p:nvPr/>
          </p:nvSpPr>
          <p:spPr bwMode="auto">
            <a:xfrm>
              <a:off x="3845" y="1151"/>
              <a:ext cx="60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a:solidFill>
                    <a:srgbClr val="000000"/>
                  </a:solidFill>
                  <a:latin typeface="Symbol" pitchFamily="18" charset="2"/>
                </a:rPr>
                <a:t>D</a:t>
              </a:r>
              <a:r>
                <a:rPr lang="en-US" altLang="en-US" sz="2600" dirty="0">
                  <a:solidFill>
                    <a:srgbClr val="000000"/>
                  </a:solidFill>
                  <a:latin typeface="Arial"/>
                </a:rPr>
                <a:t>[O</a:t>
              </a:r>
              <a:r>
                <a:rPr lang="en-US" altLang="en-US" sz="2600" baseline="-25000" dirty="0">
                  <a:solidFill>
                    <a:srgbClr val="000000"/>
                  </a:solidFill>
                  <a:latin typeface="Arial"/>
                </a:rPr>
                <a:t>2</a:t>
              </a:r>
              <a:r>
                <a:rPr lang="en-US" altLang="en-US" sz="2600" dirty="0">
                  <a:solidFill>
                    <a:srgbClr val="000000"/>
                  </a:solidFill>
                  <a:latin typeface="Arial"/>
                </a:rPr>
                <a:t>]</a:t>
              </a:r>
            </a:p>
          </p:txBody>
        </p:sp>
        <p:sp>
          <p:nvSpPr>
            <p:cNvPr id="55" name="Line 17"/>
            <p:cNvSpPr>
              <a:spLocks noChangeShapeType="1"/>
            </p:cNvSpPr>
            <p:nvPr/>
          </p:nvSpPr>
          <p:spPr bwMode="auto">
            <a:xfrm>
              <a:off x="3887" y="1450"/>
              <a:ext cx="51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56" name="Text Box 18"/>
            <p:cNvSpPr txBox="1">
              <a:spLocks noChangeArrowheads="1"/>
            </p:cNvSpPr>
            <p:nvPr/>
          </p:nvSpPr>
          <p:spPr bwMode="auto">
            <a:xfrm>
              <a:off x="3996" y="1458"/>
              <a:ext cx="301"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err="1">
                  <a:solidFill>
                    <a:srgbClr val="000000"/>
                  </a:solidFill>
                  <a:latin typeface="Symbol" pitchFamily="18" charset="2"/>
                </a:rPr>
                <a:t>D</a:t>
              </a:r>
              <a:r>
                <a:rPr lang="en-US" altLang="en-US" sz="2600" i="1" dirty="0" err="1">
                  <a:solidFill>
                    <a:srgbClr val="000000"/>
                  </a:solidFill>
                  <a:latin typeface="Arial"/>
                </a:rPr>
                <a:t>t</a:t>
              </a:r>
              <a:endParaRPr lang="en-US" altLang="en-US" sz="2600" dirty="0">
                <a:solidFill>
                  <a:srgbClr val="000000"/>
                </a:solidFill>
                <a:latin typeface="Arial"/>
              </a:endParaRPr>
            </a:p>
          </p:txBody>
        </p:sp>
      </p:grpSp>
      <p:sp>
        <p:nvSpPr>
          <p:cNvPr id="57" name="Text Box 19"/>
          <p:cNvSpPr txBox="1">
            <a:spLocks noChangeArrowheads="1"/>
          </p:cNvSpPr>
          <p:nvPr/>
        </p:nvSpPr>
        <p:spPr bwMode="auto">
          <a:xfrm>
            <a:off x="2438401" y="2697163"/>
            <a:ext cx="10382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dirty="0">
                <a:solidFill>
                  <a:srgbClr val="000000"/>
                </a:solidFill>
                <a:latin typeface="Arial"/>
              </a:rPr>
              <a:t>rate =</a:t>
            </a:r>
          </a:p>
        </p:txBody>
      </p:sp>
      <p:grpSp>
        <p:nvGrpSpPr>
          <p:cNvPr id="58" name="Group 20"/>
          <p:cNvGrpSpPr>
            <a:grpSpLocks/>
          </p:cNvGrpSpPr>
          <p:nvPr/>
        </p:nvGrpSpPr>
        <p:grpSpPr bwMode="auto">
          <a:xfrm>
            <a:off x="3646488" y="2528888"/>
            <a:ext cx="381000" cy="793750"/>
            <a:chOff x="1635" y="3158"/>
            <a:chExt cx="240" cy="500"/>
          </a:xfrm>
        </p:grpSpPr>
        <p:sp>
          <p:nvSpPr>
            <p:cNvPr id="59" name="Text Box 21"/>
            <p:cNvSpPr txBox="1">
              <a:spLocks noChangeArrowheads="1"/>
            </p:cNvSpPr>
            <p:nvPr/>
          </p:nvSpPr>
          <p:spPr bwMode="auto">
            <a:xfrm>
              <a:off x="1640" y="3158"/>
              <a:ext cx="23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a:solidFill>
                    <a:srgbClr val="000000"/>
                  </a:solidFill>
                </a:rPr>
                <a:t>1</a:t>
              </a:r>
            </a:p>
          </p:txBody>
        </p:sp>
        <p:sp>
          <p:nvSpPr>
            <p:cNvPr id="60" name="Line 22"/>
            <p:cNvSpPr>
              <a:spLocks noChangeShapeType="1"/>
            </p:cNvSpPr>
            <p:nvPr/>
          </p:nvSpPr>
          <p:spPr bwMode="auto">
            <a:xfrm>
              <a:off x="1635" y="3408"/>
              <a:ext cx="2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61" name="Text Box 23"/>
            <p:cNvSpPr txBox="1">
              <a:spLocks noChangeArrowheads="1"/>
            </p:cNvSpPr>
            <p:nvPr/>
          </p:nvSpPr>
          <p:spPr bwMode="auto">
            <a:xfrm>
              <a:off x="1639" y="3350"/>
              <a:ext cx="23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a:solidFill>
                    <a:srgbClr val="000000"/>
                  </a:solidFill>
                </a:rPr>
                <a:t>2</a:t>
              </a:r>
            </a:p>
          </p:txBody>
        </p:sp>
      </p:grpSp>
      <p:grpSp>
        <p:nvGrpSpPr>
          <p:cNvPr id="62" name="Group 24"/>
          <p:cNvGrpSpPr>
            <a:grpSpLocks/>
          </p:cNvGrpSpPr>
          <p:nvPr/>
        </p:nvGrpSpPr>
        <p:grpSpPr bwMode="auto">
          <a:xfrm>
            <a:off x="4002088" y="2436814"/>
            <a:ext cx="1320800" cy="976313"/>
            <a:chOff x="1561" y="1209"/>
            <a:chExt cx="832" cy="615"/>
          </a:xfrm>
        </p:grpSpPr>
        <p:sp>
          <p:nvSpPr>
            <p:cNvPr id="63" name="Text Box 25"/>
            <p:cNvSpPr txBox="1">
              <a:spLocks noChangeArrowheads="1"/>
            </p:cNvSpPr>
            <p:nvPr/>
          </p:nvSpPr>
          <p:spPr bwMode="auto">
            <a:xfrm>
              <a:off x="1561" y="1209"/>
              <a:ext cx="83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a:solidFill>
                    <a:srgbClr val="000000"/>
                  </a:solidFill>
                  <a:latin typeface="Symbol" pitchFamily="18" charset="2"/>
                </a:rPr>
                <a:t>D</a:t>
              </a:r>
              <a:r>
                <a:rPr lang="en-US" altLang="en-US" sz="2600" dirty="0">
                  <a:solidFill>
                    <a:srgbClr val="000000"/>
                  </a:solidFill>
                  <a:latin typeface="Arial"/>
                </a:rPr>
                <a:t>[N</a:t>
              </a:r>
              <a:r>
                <a:rPr lang="en-US" altLang="en-US" sz="2600" baseline="-25000" dirty="0">
                  <a:solidFill>
                    <a:srgbClr val="000000"/>
                  </a:solidFill>
                  <a:latin typeface="Arial"/>
                </a:rPr>
                <a:t>2</a:t>
              </a:r>
              <a:r>
                <a:rPr lang="en-US" altLang="en-US" sz="2600" dirty="0">
                  <a:solidFill>
                    <a:srgbClr val="000000"/>
                  </a:solidFill>
                  <a:latin typeface="Arial"/>
                </a:rPr>
                <a:t>O</a:t>
              </a:r>
              <a:r>
                <a:rPr lang="en-US" altLang="en-US" sz="2600" baseline="-25000" dirty="0">
                  <a:solidFill>
                    <a:srgbClr val="000000"/>
                  </a:solidFill>
                  <a:latin typeface="Arial"/>
                </a:rPr>
                <a:t>5</a:t>
              </a:r>
              <a:r>
                <a:rPr lang="en-US" altLang="en-US" sz="2600" dirty="0">
                  <a:solidFill>
                    <a:srgbClr val="000000"/>
                  </a:solidFill>
                  <a:latin typeface="Arial"/>
                </a:rPr>
                <a:t>]</a:t>
              </a:r>
            </a:p>
          </p:txBody>
        </p:sp>
        <p:sp>
          <p:nvSpPr>
            <p:cNvPr id="64" name="Line 26"/>
            <p:cNvSpPr>
              <a:spLocks noChangeShapeType="1"/>
            </p:cNvSpPr>
            <p:nvPr/>
          </p:nvSpPr>
          <p:spPr bwMode="auto">
            <a:xfrm>
              <a:off x="1632" y="1508"/>
              <a:ext cx="69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65" name="Text Box 27"/>
            <p:cNvSpPr txBox="1">
              <a:spLocks noChangeArrowheads="1"/>
            </p:cNvSpPr>
            <p:nvPr/>
          </p:nvSpPr>
          <p:spPr bwMode="auto">
            <a:xfrm>
              <a:off x="1827" y="1516"/>
              <a:ext cx="301"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err="1">
                  <a:solidFill>
                    <a:srgbClr val="000000"/>
                  </a:solidFill>
                  <a:latin typeface="Symbol" pitchFamily="18" charset="2"/>
                </a:rPr>
                <a:t>D</a:t>
              </a:r>
              <a:r>
                <a:rPr lang="en-US" altLang="en-US" sz="2600" i="1" dirty="0" err="1">
                  <a:solidFill>
                    <a:srgbClr val="000000"/>
                  </a:solidFill>
                  <a:latin typeface="Arial"/>
                </a:rPr>
                <a:t>t</a:t>
              </a:r>
              <a:endParaRPr lang="en-US" altLang="en-US" sz="2600" dirty="0">
                <a:solidFill>
                  <a:srgbClr val="000000"/>
                </a:solidFill>
                <a:latin typeface="Arial"/>
              </a:endParaRPr>
            </a:p>
          </p:txBody>
        </p:sp>
      </p:grpSp>
      <p:sp>
        <p:nvSpPr>
          <p:cNvPr id="66" name="Text Box 28"/>
          <p:cNvSpPr txBox="1">
            <a:spLocks noChangeArrowheads="1"/>
          </p:cNvSpPr>
          <p:nvPr/>
        </p:nvSpPr>
        <p:spPr bwMode="auto">
          <a:xfrm>
            <a:off x="5276850" y="2697163"/>
            <a:ext cx="37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dirty="0">
                <a:solidFill>
                  <a:srgbClr val="000000"/>
                </a:solidFill>
                <a:latin typeface="Arial"/>
              </a:rPr>
              <a:t>=</a:t>
            </a:r>
          </a:p>
        </p:txBody>
      </p:sp>
      <p:grpSp>
        <p:nvGrpSpPr>
          <p:cNvPr id="67" name="Group 29"/>
          <p:cNvGrpSpPr>
            <a:grpSpLocks/>
          </p:cNvGrpSpPr>
          <p:nvPr/>
        </p:nvGrpSpPr>
        <p:grpSpPr bwMode="auto">
          <a:xfrm>
            <a:off x="6053139" y="2436814"/>
            <a:ext cx="1196975" cy="976313"/>
            <a:chOff x="2887" y="1151"/>
            <a:chExt cx="754" cy="615"/>
          </a:xfrm>
        </p:grpSpPr>
        <p:sp>
          <p:nvSpPr>
            <p:cNvPr id="68" name="Text Box 30"/>
            <p:cNvSpPr txBox="1">
              <a:spLocks noChangeArrowheads="1"/>
            </p:cNvSpPr>
            <p:nvPr/>
          </p:nvSpPr>
          <p:spPr bwMode="auto">
            <a:xfrm>
              <a:off x="2887" y="1151"/>
              <a:ext cx="75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a:solidFill>
                    <a:srgbClr val="000000"/>
                  </a:solidFill>
                  <a:latin typeface="Symbol" pitchFamily="18" charset="2"/>
                </a:rPr>
                <a:t>D</a:t>
              </a:r>
              <a:r>
                <a:rPr lang="en-US" altLang="en-US" sz="2600" dirty="0">
                  <a:solidFill>
                    <a:srgbClr val="000000"/>
                  </a:solidFill>
                  <a:latin typeface="Arial"/>
                </a:rPr>
                <a:t>[NO</a:t>
              </a:r>
              <a:r>
                <a:rPr lang="en-US" altLang="en-US" sz="2600" baseline="-25000" dirty="0">
                  <a:solidFill>
                    <a:srgbClr val="000000"/>
                  </a:solidFill>
                  <a:latin typeface="Arial"/>
                </a:rPr>
                <a:t>2</a:t>
              </a:r>
              <a:r>
                <a:rPr lang="en-US" altLang="en-US" sz="2600" dirty="0">
                  <a:solidFill>
                    <a:srgbClr val="000000"/>
                  </a:solidFill>
                  <a:latin typeface="Arial"/>
                </a:rPr>
                <a:t>]</a:t>
              </a:r>
            </a:p>
          </p:txBody>
        </p:sp>
        <p:sp>
          <p:nvSpPr>
            <p:cNvPr id="69" name="Line 31"/>
            <p:cNvSpPr>
              <a:spLocks noChangeShapeType="1"/>
            </p:cNvSpPr>
            <p:nvPr/>
          </p:nvSpPr>
          <p:spPr bwMode="auto">
            <a:xfrm>
              <a:off x="2947" y="1450"/>
              <a:ext cx="63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70" name="Text Box 32"/>
            <p:cNvSpPr txBox="1">
              <a:spLocks noChangeArrowheads="1"/>
            </p:cNvSpPr>
            <p:nvPr/>
          </p:nvSpPr>
          <p:spPr bwMode="auto">
            <a:xfrm>
              <a:off x="3113" y="1458"/>
              <a:ext cx="301"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a:solidFill>
                    <a:srgbClr val="000000"/>
                  </a:solidFill>
                  <a:latin typeface="Symbol" pitchFamily="18" charset="2"/>
                </a:rPr>
                <a:t>D</a:t>
              </a:r>
              <a:r>
                <a:rPr lang="en-US" altLang="en-US" sz="2600" i="1">
                  <a:solidFill>
                    <a:srgbClr val="000000"/>
                  </a:solidFill>
                </a:rPr>
                <a:t>t</a:t>
              </a:r>
              <a:endParaRPr lang="en-US" altLang="en-US" sz="2600">
                <a:solidFill>
                  <a:srgbClr val="000000"/>
                </a:solidFill>
              </a:endParaRPr>
            </a:p>
          </p:txBody>
        </p:sp>
      </p:grpSp>
      <p:sp>
        <p:nvSpPr>
          <p:cNvPr id="71" name="Text Box 33"/>
          <p:cNvSpPr txBox="1">
            <a:spLocks noChangeArrowheads="1"/>
          </p:cNvSpPr>
          <p:nvPr/>
        </p:nvSpPr>
        <p:spPr bwMode="auto">
          <a:xfrm>
            <a:off x="4887914" y="4981576"/>
            <a:ext cx="3698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b="1" dirty="0">
                <a:solidFill>
                  <a:srgbClr val="000000"/>
                </a:solidFill>
                <a:latin typeface="Arial"/>
              </a:rPr>
              <a:t>–</a:t>
            </a:r>
          </a:p>
        </p:txBody>
      </p:sp>
      <p:grpSp>
        <p:nvGrpSpPr>
          <p:cNvPr id="72" name="Group 34"/>
          <p:cNvGrpSpPr>
            <a:grpSpLocks/>
          </p:cNvGrpSpPr>
          <p:nvPr/>
        </p:nvGrpSpPr>
        <p:grpSpPr bwMode="auto">
          <a:xfrm>
            <a:off x="5181600" y="4830763"/>
            <a:ext cx="381000" cy="793750"/>
            <a:chOff x="1635" y="3158"/>
            <a:chExt cx="240" cy="500"/>
          </a:xfrm>
        </p:grpSpPr>
        <p:sp>
          <p:nvSpPr>
            <p:cNvPr id="73" name="Text Box 35"/>
            <p:cNvSpPr txBox="1">
              <a:spLocks noChangeArrowheads="1"/>
            </p:cNvSpPr>
            <p:nvPr/>
          </p:nvSpPr>
          <p:spPr bwMode="auto">
            <a:xfrm>
              <a:off x="1640" y="3158"/>
              <a:ext cx="23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a:solidFill>
                    <a:srgbClr val="000000"/>
                  </a:solidFill>
                  <a:latin typeface="Arial"/>
                </a:rPr>
                <a:t>1</a:t>
              </a:r>
            </a:p>
          </p:txBody>
        </p:sp>
        <p:sp>
          <p:nvSpPr>
            <p:cNvPr id="74" name="Line 36"/>
            <p:cNvSpPr>
              <a:spLocks noChangeShapeType="1"/>
            </p:cNvSpPr>
            <p:nvPr/>
          </p:nvSpPr>
          <p:spPr bwMode="auto">
            <a:xfrm>
              <a:off x="1635" y="3408"/>
              <a:ext cx="2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75" name="Text Box 37"/>
            <p:cNvSpPr txBox="1">
              <a:spLocks noChangeArrowheads="1"/>
            </p:cNvSpPr>
            <p:nvPr/>
          </p:nvSpPr>
          <p:spPr bwMode="auto">
            <a:xfrm>
              <a:off x="1639" y="3350"/>
              <a:ext cx="23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i="1" dirty="0">
                  <a:solidFill>
                    <a:srgbClr val="000000"/>
                  </a:solidFill>
                  <a:latin typeface="Arial"/>
                </a:rPr>
                <a:t>b</a:t>
              </a:r>
            </a:p>
          </p:txBody>
        </p:sp>
      </p:grpSp>
      <p:grpSp>
        <p:nvGrpSpPr>
          <p:cNvPr id="76" name="Group 38"/>
          <p:cNvGrpSpPr>
            <a:grpSpLocks/>
          </p:cNvGrpSpPr>
          <p:nvPr/>
        </p:nvGrpSpPr>
        <p:grpSpPr bwMode="auto">
          <a:xfrm>
            <a:off x="5549901" y="4740276"/>
            <a:ext cx="790575" cy="974725"/>
            <a:chOff x="1726" y="2410"/>
            <a:chExt cx="498" cy="614"/>
          </a:xfrm>
        </p:grpSpPr>
        <p:sp>
          <p:nvSpPr>
            <p:cNvPr id="77" name="Text Box 39"/>
            <p:cNvSpPr txBox="1">
              <a:spLocks noChangeArrowheads="1"/>
            </p:cNvSpPr>
            <p:nvPr/>
          </p:nvSpPr>
          <p:spPr bwMode="auto">
            <a:xfrm>
              <a:off x="1726" y="2410"/>
              <a:ext cx="498"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a:solidFill>
                    <a:srgbClr val="000000"/>
                  </a:solidFill>
                  <a:latin typeface="Symbol" pitchFamily="18" charset="2"/>
                </a:rPr>
                <a:t>D</a:t>
              </a:r>
              <a:r>
                <a:rPr lang="en-US" altLang="en-US" sz="2600" dirty="0">
                  <a:solidFill>
                    <a:srgbClr val="000000"/>
                  </a:solidFill>
                  <a:latin typeface="Arial"/>
                </a:rPr>
                <a:t>[B]</a:t>
              </a:r>
            </a:p>
          </p:txBody>
        </p:sp>
        <p:sp>
          <p:nvSpPr>
            <p:cNvPr id="78" name="Line 40"/>
            <p:cNvSpPr>
              <a:spLocks noChangeShapeType="1"/>
            </p:cNvSpPr>
            <p:nvPr/>
          </p:nvSpPr>
          <p:spPr bwMode="auto">
            <a:xfrm>
              <a:off x="1773" y="2708"/>
              <a:ext cx="40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79" name="Text Box 41"/>
            <p:cNvSpPr txBox="1">
              <a:spLocks noChangeArrowheads="1"/>
            </p:cNvSpPr>
            <p:nvPr/>
          </p:nvSpPr>
          <p:spPr bwMode="auto">
            <a:xfrm>
              <a:off x="1825" y="2716"/>
              <a:ext cx="301"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err="1">
                  <a:solidFill>
                    <a:srgbClr val="000000"/>
                  </a:solidFill>
                  <a:latin typeface="Symbol" pitchFamily="18" charset="2"/>
                </a:rPr>
                <a:t>D</a:t>
              </a:r>
              <a:r>
                <a:rPr lang="en-US" altLang="en-US" sz="2600" i="1" dirty="0" err="1">
                  <a:solidFill>
                    <a:srgbClr val="000000"/>
                  </a:solidFill>
                  <a:latin typeface="Arial"/>
                </a:rPr>
                <a:t>t</a:t>
              </a:r>
              <a:endParaRPr lang="en-US" altLang="en-US" sz="2600" dirty="0">
                <a:solidFill>
                  <a:srgbClr val="000000"/>
                </a:solidFill>
                <a:latin typeface="Arial"/>
              </a:endParaRPr>
            </a:p>
          </p:txBody>
        </p:sp>
      </p:grpSp>
      <p:sp>
        <p:nvSpPr>
          <p:cNvPr id="80" name="Text Box 42"/>
          <p:cNvSpPr txBox="1">
            <a:spLocks noChangeArrowheads="1"/>
          </p:cNvSpPr>
          <p:nvPr/>
        </p:nvSpPr>
        <p:spPr bwMode="auto">
          <a:xfrm>
            <a:off x="7562850" y="4999038"/>
            <a:ext cx="37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dirty="0">
                <a:solidFill>
                  <a:srgbClr val="000000"/>
                </a:solidFill>
                <a:latin typeface="Arial"/>
              </a:rPr>
              <a:t>=</a:t>
            </a:r>
          </a:p>
        </p:txBody>
      </p:sp>
      <p:sp>
        <p:nvSpPr>
          <p:cNvPr id="81" name="Text Box 43"/>
          <p:cNvSpPr txBox="1">
            <a:spLocks noChangeArrowheads="1"/>
          </p:cNvSpPr>
          <p:nvPr/>
        </p:nvSpPr>
        <p:spPr bwMode="auto">
          <a:xfrm>
            <a:off x="3363914" y="4981576"/>
            <a:ext cx="3698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b="1" dirty="0">
                <a:solidFill>
                  <a:srgbClr val="000000"/>
                </a:solidFill>
                <a:latin typeface="Arial"/>
              </a:rPr>
              <a:t>–</a:t>
            </a:r>
          </a:p>
        </p:txBody>
      </p:sp>
      <p:grpSp>
        <p:nvGrpSpPr>
          <p:cNvPr id="82" name="Group 44"/>
          <p:cNvGrpSpPr>
            <a:grpSpLocks/>
          </p:cNvGrpSpPr>
          <p:nvPr/>
        </p:nvGrpSpPr>
        <p:grpSpPr bwMode="auto">
          <a:xfrm>
            <a:off x="7924800" y="4830763"/>
            <a:ext cx="381000" cy="793750"/>
            <a:chOff x="1635" y="3158"/>
            <a:chExt cx="240" cy="500"/>
          </a:xfrm>
        </p:grpSpPr>
        <p:sp>
          <p:nvSpPr>
            <p:cNvPr id="83" name="Text Box 45"/>
            <p:cNvSpPr txBox="1">
              <a:spLocks noChangeArrowheads="1"/>
            </p:cNvSpPr>
            <p:nvPr/>
          </p:nvSpPr>
          <p:spPr bwMode="auto">
            <a:xfrm>
              <a:off x="1640" y="3158"/>
              <a:ext cx="23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a:solidFill>
                    <a:srgbClr val="000000"/>
                  </a:solidFill>
                  <a:latin typeface="Arial"/>
                </a:rPr>
                <a:t>1</a:t>
              </a:r>
            </a:p>
          </p:txBody>
        </p:sp>
        <p:sp>
          <p:nvSpPr>
            <p:cNvPr id="84" name="Line 46"/>
            <p:cNvSpPr>
              <a:spLocks noChangeShapeType="1"/>
            </p:cNvSpPr>
            <p:nvPr/>
          </p:nvSpPr>
          <p:spPr bwMode="auto">
            <a:xfrm>
              <a:off x="1635" y="3408"/>
              <a:ext cx="2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85" name="Text Box 47"/>
            <p:cNvSpPr txBox="1">
              <a:spLocks noChangeArrowheads="1"/>
            </p:cNvSpPr>
            <p:nvPr/>
          </p:nvSpPr>
          <p:spPr bwMode="auto">
            <a:xfrm>
              <a:off x="1639" y="3350"/>
              <a:ext cx="23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i="1" dirty="0">
                  <a:solidFill>
                    <a:srgbClr val="000000"/>
                  </a:solidFill>
                  <a:latin typeface="Arial"/>
                </a:rPr>
                <a:t>e</a:t>
              </a:r>
            </a:p>
          </p:txBody>
        </p:sp>
      </p:grpSp>
      <p:grpSp>
        <p:nvGrpSpPr>
          <p:cNvPr id="86" name="Group 48"/>
          <p:cNvGrpSpPr>
            <a:grpSpLocks/>
          </p:cNvGrpSpPr>
          <p:nvPr/>
        </p:nvGrpSpPr>
        <p:grpSpPr bwMode="auto">
          <a:xfrm>
            <a:off x="8293101" y="4740276"/>
            <a:ext cx="790575" cy="974725"/>
            <a:chOff x="1726" y="2410"/>
            <a:chExt cx="498" cy="614"/>
          </a:xfrm>
        </p:grpSpPr>
        <p:sp>
          <p:nvSpPr>
            <p:cNvPr id="87" name="Text Box 49"/>
            <p:cNvSpPr txBox="1">
              <a:spLocks noChangeArrowheads="1"/>
            </p:cNvSpPr>
            <p:nvPr/>
          </p:nvSpPr>
          <p:spPr bwMode="auto">
            <a:xfrm>
              <a:off x="1726" y="2410"/>
              <a:ext cx="498"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a:solidFill>
                    <a:srgbClr val="000000"/>
                  </a:solidFill>
                  <a:latin typeface="Symbol" pitchFamily="18" charset="2"/>
                </a:rPr>
                <a:t>D</a:t>
              </a:r>
              <a:r>
                <a:rPr lang="en-US" altLang="en-US" sz="2600" dirty="0">
                  <a:solidFill>
                    <a:srgbClr val="000000"/>
                  </a:solidFill>
                  <a:latin typeface="Arial"/>
                </a:rPr>
                <a:t>[E]</a:t>
              </a:r>
            </a:p>
          </p:txBody>
        </p:sp>
        <p:sp>
          <p:nvSpPr>
            <p:cNvPr id="88" name="Line 50"/>
            <p:cNvSpPr>
              <a:spLocks noChangeShapeType="1"/>
            </p:cNvSpPr>
            <p:nvPr/>
          </p:nvSpPr>
          <p:spPr bwMode="auto">
            <a:xfrm>
              <a:off x="1773" y="2708"/>
              <a:ext cx="40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89" name="Text Box 51"/>
            <p:cNvSpPr txBox="1">
              <a:spLocks noChangeArrowheads="1"/>
            </p:cNvSpPr>
            <p:nvPr/>
          </p:nvSpPr>
          <p:spPr bwMode="auto">
            <a:xfrm>
              <a:off x="1825" y="2716"/>
              <a:ext cx="301"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err="1">
                  <a:solidFill>
                    <a:srgbClr val="000000"/>
                  </a:solidFill>
                  <a:latin typeface="Symbol" pitchFamily="18" charset="2"/>
                </a:rPr>
                <a:t>D</a:t>
              </a:r>
              <a:r>
                <a:rPr lang="en-US" altLang="en-US" sz="2600" i="1" dirty="0" err="1">
                  <a:solidFill>
                    <a:srgbClr val="000000"/>
                  </a:solidFill>
                  <a:latin typeface="Arial"/>
                </a:rPr>
                <a:t>t</a:t>
              </a:r>
              <a:endParaRPr lang="en-US" altLang="en-US" sz="2600" dirty="0">
                <a:solidFill>
                  <a:srgbClr val="000000"/>
                </a:solidFill>
                <a:latin typeface="Arial"/>
              </a:endParaRPr>
            </a:p>
          </p:txBody>
        </p:sp>
      </p:grpSp>
      <p:sp>
        <p:nvSpPr>
          <p:cNvPr id="90" name="Text Box 52"/>
          <p:cNvSpPr txBox="1">
            <a:spLocks noChangeArrowheads="1"/>
          </p:cNvSpPr>
          <p:nvPr/>
        </p:nvSpPr>
        <p:spPr bwMode="auto">
          <a:xfrm>
            <a:off x="4667250" y="4999038"/>
            <a:ext cx="37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dirty="0">
                <a:solidFill>
                  <a:srgbClr val="000000"/>
                </a:solidFill>
                <a:latin typeface="Arial"/>
              </a:rPr>
              <a:t>=</a:t>
            </a:r>
          </a:p>
        </p:txBody>
      </p:sp>
      <p:grpSp>
        <p:nvGrpSpPr>
          <p:cNvPr id="91" name="Group 53"/>
          <p:cNvGrpSpPr>
            <a:grpSpLocks/>
          </p:cNvGrpSpPr>
          <p:nvPr/>
        </p:nvGrpSpPr>
        <p:grpSpPr bwMode="auto">
          <a:xfrm>
            <a:off x="3646488" y="4830763"/>
            <a:ext cx="381000" cy="793750"/>
            <a:chOff x="1635" y="3158"/>
            <a:chExt cx="240" cy="500"/>
          </a:xfrm>
        </p:grpSpPr>
        <p:sp>
          <p:nvSpPr>
            <p:cNvPr id="92" name="Text Box 54"/>
            <p:cNvSpPr txBox="1">
              <a:spLocks noChangeArrowheads="1"/>
            </p:cNvSpPr>
            <p:nvPr/>
          </p:nvSpPr>
          <p:spPr bwMode="auto">
            <a:xfrm>
              <a:off x="1640" y="3158"/>
              <a:ext cx="23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a:solidFill>
                    <a:srgbClr val="000000"/>
                  </a:solidFill>
                  <a:latin typeface="Arial"/>
                </a:rPr>
                <a:t>1</a:t>
              </a:r>
            </a:p>
          </p:txBody>
        </p:sp>
        <p:sp>
          <p:nvSpPr>
            <p:cNvPr id="93" name="Line 55"/>
            <p:cNvSpPr>
              <a:spLocks noChangeShapeType="1"/>
            </p:cNvSpPr>
            <p:nvPr/>
          </p:nvSpPr>
          <p:spPr bwMode="auto">
            <a:xfrm>
              <a:off x="1635" y="3408"/>
              <a:ext cx="2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94" name="Text Box 56"/>
            <p:cNvSpPr txBox="1">
              <a:spLocks noChangeArrowheads="1"/>
            </p:cNvSpPr>
            <p:nvPr/>
          </p:nvSpPr>
          <p:spPr bwMode="auto">
            <a:xfrm>
              <a:off x="1639" y="3350"/>
              <a:ext cx="23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i="1" dirty="0">
                  <a:solidFill>
                    <a:srgbClr val="000000"/>
                  </a:solidFill>
                  <a:latin typeface="Arial"/>
                </a:rPr>
                <a:t>a</a:t>
              </a:r>
            </a:p>
          </p:txBody>
        </p:sp>
      </p:grpSp>
      <p:grpSp>
        <p:nvGrpSpPr>
          <p:cNvPr id="95" name="Group 57"/>
          <p:cNvGrpSpPr>
            <a:grpSpLocks/>
          </p:cNvGrpSpPr>
          <p:nvPr/>
        </p:nvGrpSpPr>
        <p:grpSpPr bwMode="auto">
          <a:xfrm>
            <a:off x="4014789" y="4740276"/>
            <a:ext cx="790575" cy="974725"/>
            <a:chOff x="1726" y="2410"/>
            <a:chExt cx="498" cy="614"/>
          </a:xfrm>
        </p:grpSpPr>
        <p:sp>
          <p:nvSpPr>
            <p:cNvPr id="96" name="Text Box 58"/>
            <p:cNvSpPr txBox="1">
              <a:spLocks noChangeArrowheads="1"/>
            </p:cNvSpPr>
            <p:nvPr/>
          </p:nvSpPr>
          <p:spPr bwMode="auto">
            <a:xfrm>
              <a:off x="1726" y="2410"/>
              <a:ext cx="498"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a:solidFill>
                    <a:srgbClr val="000000"/>
                  </a:solidFill>
                  <a:latin typeface="Symbol" pitchFamily="18" charset="2"/>
                </a:rPr>
                <a:t>D</a:t>
              </a:r>
              <a:r>
                <a:rPr lang="en-US" altLang="en-US" sz="2600" dirty="0">
                  <a:solidFill>
                    <a:srgbClr val="000000"/>
                  </a:solidFill>
                  <a:latin typeface="Arial"/>
                </a:rPr>
                <a:t>[A]</a:t>
              </a:r>
            </a:p>
          </p:txBody>
        </p:sp>
        <p:sp>
          <p:nvSpPr>
            <p:cNvPr id="97" name="Line 59"/>
            <p:cNvSpPr>
              <a:spLocks noChangeShapeType="1"/>
            </p:cNvSpPr>
            <p:nvPr/>
          </p:nvSpPr>
          <p:spPr bwMode="auto">
            <a:xfrm>
              <a:off x="1773" y="2708"/>
              <a:ext cx="40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98" name="Text Box 60"/>
            <p:cNvSpPr txBox="1">
              <a:spLocks noChangeArrowheads="1"/>
            </p:cNvSpPr>
            <p:nvPr/>
          </p:nvSpPr>
          <p:spPr bwMode="auto">
            <a:xfrm>
              <a:off x="1825" y="2716"/>
              <a:ext cx="301"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err="1">
                  <a:solidFill>
                    <a:srgbClr val="000000"/>
                  </a:solidFill>
                  <a:latin typeface="Symbol" pitchFamily="18" charset="2"/>
                </a:rPr>
                <a:t>D</a:t>
              </a:r>
              <a:r>
                <a:rPr lang="en-US" altLang="en-US" sz="2600" i="1" dirty="0" err="1">
                  <a:solidFill>
                    <a:srgbClr val="000000"/>
                  </a:solidFill>
                  <a:latin typeface="Arial"/>
                </a:rPr>
                <a:t>t</a:t>
              </a:r>
              <a:endParaRPr lang="en-US" altLang="en-US" sz="2600" dirty="0">
                <a:solidFill>
                  <a:srgbClr val="000000"/>
                </a:solidFill>
                <a:latin typeface="Arial"/>
              </a:endParaRPr>
            </a:p>
          </p:txBody>
        </p:sp>
      </p:grpSp>
      <p:grpSp>
        <p:nvGrpSpPr>
          <p:cNvPr id="99" name="Group 61"/>
          <p:cNvGrpSpPr>
            <a:grpSpLocks/>
          </p:cNvGrpSpPr>
          <p:nvPr/>
        </p:nvGrpSpPr>
        <p:grpSpPr bwMode="auto">
          <a:xfrm>
            <a:off x="6542088" y="4830763"/>
            <a:ext cx="381000" cy="793750"/>
            <a:chOff x="1635" y="3158"/>
            <a:chExt cx="240" cy="500"/>
          </a:xfrm>
        </p:grpSpPr>
        <p:sp>
          <p:nvSpPr>
            <p:cNvPr id="100" name="Text Box 62"/>
            <p:cNvSpPr txBox="1">
              <a:spLocks noChangeArrowheads="1"/>
            </p:cNvSpPr>
            <p:nvPr/>
          </p:nvSpPr>
          <p:spPr bwMode="auto">
            <a:xfrm>
              <a:off x="1640" y="3158"/>
              <a:ext cx="23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a:solidFill>
                    <a:srgbClr val="000000"/>
                  </a:solidFill>
                  <a:latin typeface="Arial"/>
                </a:rPr>
                <a:t>1</a:t>
              </a:r>
            </a:p>
          </p:txBody>
        </p:sp>
        <p:sp>
          <p:nvSpPr>
            <p:cNvPr id="101" name="Line 63"/>
            <p:cNvSpPr>
              <a:spLocks noChangeShapeType="1"/>
            </p:cNvSpPr>
            <p:nvPr/>
          </p:nvSpPr>
          <p:spPr bwMode="auto">
            <a:xfrm>
              <a:off x="1635" y="3408"/>
              <a:ext cx="2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102" name="Text Box 64"/>
            <p:cNvSpPr txBox="1">
              <a:spLocks noChangeArrowheads="1"/>
            </p:cNvSpPr>
            <p:nvPr/>
          </p:nvSpPr>
          <p:spPr bwMode="auto">
            <a:xfrm>
              <a:off x="1639" y="3350"/>
              <a:ext cx="23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i="1" dirty="0">
                  <a:solidFill>
                    <a:srgbClr val="000000"/>
                  </a:solidFill>
                  <a:latin typeface="Arial"/>
                </a:rPr>
                <a:t>d</a:t>
              </a:r>
            </a:p>
          </p:txBody>
        </p:sp>
      </p:grpSp>
      <p:grpSp>
        <p:nvGrpSpPr>
          <p:cNvPr id="103" name="Group 65"/>
          <p:cNvGrpSpPr>
            <a:grpSpLocks/>
          </p:cNvGrpSpPr>
          <p:nvPr/>
        </p:nvGrpSpPr>
        <p:grpSpPr bwMode="auto">
          <a:xfrm>
            <a:off x="6902450" y="4740276"/>
            <a:ext cx="808038" cy="974725"/>
            <a:chOff x="1721" y="2410"/>
            <a:chExt cx="509" cy="614"/>
          </a:xfrm>
        </p:grpSpPr>
        <p:sp>
          <p:nvSpPr>
            <p:cNvPr id="104" name="Text Box 66"/>
            <p:cNvSpPr txBox="1">
              <a:spLocks noChangeArrowheads="1"/>
            </p:cNvSpPr>
            <p:nvPr/>
          </p:nvSpPr>
          <p:spPr bwMode="auto">
            <a:xfrm>
              <a:off x="1721" y="2410"/>
              <a:ext cx="509"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a:solidFill>
                    <a:srgbClr val="000000"/>
                  </a:solidFill>
                  <a:latin typeface="Symbol" pitchFamily="18" charset="2"/>
                </a:rPr>
                <a:t>D</a:t>
              </a:r>
              <a:r>
                <a:rPr lang="en-US" altLang="en-US" sz="2600" dirty="0">
                  <a:solidFill>
                    <a:srgbClr val="000000"/>
                  </a:solidFill>
                  <a:latin typeface="Arial"/>
                </a:rPr>
                <a:t>[D]</a:t>
              </a:r>
            </a:p>
          </p:txBody>
        </p:sp>
        <p:sp>
          <p:nvSpPr>
            <p:cNvPr id="105" name="Line 67"/>
            <p:cNvSpPr>
              <a:spLocks noChangeShapeType="1"/>
            </p:cNvSpPr>
            <p:nvPr/>
          </p:nvSpPr>
          <p:spPr bwMode="auto">
            <a:xfrm>
              <a:off x="1773" y="2708"/>
              <a:ext cx="40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106" name="Text Box 68"/>
            <p:cNvSpPr txBox="1">
              <a:spLocks noChangeArrowheads="1"/>
            </p:cNvSpPr>
            <p:nvPr/>
          </p:nvSpPr>
          <p:spPr bwMode="auto">
            <a:xfrm>
              <a:off x="1825" y="2716"/>
              <a:ext cx="301"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ctr" rtl="0" eaLnBrk="0" fontAlgn="base" hangingPunct="0">
                <a:spcBef>
                  <a:spcPct val="0"/>
                </a:spcBef>
                <a:spcAft>
                  <a:spcPct val="0"/>
                </a:spcAft>
              </a:pPr>
              <a:r>
                <a:rPr lang="en-US" altLang="en-US" sz="2600" dirty="0" err="1">
                  <a:solidFill>
                    <a:srgbClr val="000000"/>
                  </a:solidFill>
                  <a:latin typeface="Symbol" pitchFamily="18" charset="2"/>
                </a:rPr>
                <a:t>D</a:t>
              </a:r>
              <a:r>
                <a:rPr lang="en-US" altLang="en-US" sz="2600" i="1" dirty="0" err="1">
                  <a:solidFill>
                    <a:srgbClr val="000000"/>
                  </a:solidFill>
                  <a:latin typeface="Arial"/>
                </a:rPr>
                <a:t>t</a:t>
              </a:r>
              <a:endParaRPr lang="en-US" altLang="en-US" sz="2600" dirty="0">
                <a:solidFill>
                  <a:srgbClr val="000000"/>
                </a:solidFill>
                <a:latin typeface="Arial"/>
              </a:endParaRPr>
            </a:p>
          </p:txBody>
        </p:sp>
      </p:grpSp>
      <p:sp>
        <p:nvSpPr>
          <p:cNvPr id="107" name="Rectangle 69"/>
          <p:cNvSpPr>
            <a:spLocks noChangeArrowheads="1"/>
          </p:cNvSpPr>
          <p:nvPr/>
        </p:nvSpPr>
        <p:spPr bwMode="auto">
          <a:xfrm>
            <a:off x="919877" y="3520501"/>
            <a:ext cx="35044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General rate of reaction:</a:t>
            </a:r>
          </a:p>
        </p:txBody>
      </p:sp>
      <p:grpSp>
        <p:nvGrpSpPr>
          <p:cNvPr id="108" name="Group 70"/>
          <p:cNvGrpSpPr>
            <a:grpSpLocks/>
          </p:cNvGrpSpPr>
          <p:nvPr/>
        </p:nvGrpSpPr>
        <p:grpSpPr bwMode="auto">
          <a:xfrm>
            <a:off x="2466868" y="1673654"/>
            <a:ext cx="4741863" cy="492125"/>
            <a:chOff x="1082" y="2048"/>
            <a:chExt cx="2987" cy="310"/>
          </a:xfrm>
        </p:grpSpPr>
        <p:sp>
          <p:nvSpPr>
            <p:cNvPr id="109" name="Text Box 71"/>
            <p:cNvSpPr txBox="1">
              <a:spLocks noChangeArrowheads="1"/>
            </p:cNvSpPr>
            <p:nvPr/>
          </p:nvSpPr>
          <p:spPr bwMode="auto">
            <a:xfrm>
              <a:off x="1082" y="2048"/>
              <a:ext cx="101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dirty="0">
                  <a:solidFill>
                    <a:srgbClr val="000000"/>
                  </a:solidFill>
                  <a:latin typeface="Arial"/>
                </a:rPr>
                <a:t>2 N</a:t>
              </a:r>
              <a:r>
                <a:rPr lang="en-US" altLang="en-US" sz="2600" baseline="-25000" dirty="0">
                  <a:solidFill>
                    <a:srgbClr val="000000"/>
                  </a:solidFill>
                  <a:latin typeface="Arial"/>
                </a:rPr>
                <a:t>2</a:t>
              </a:r>
              <a:r>
                <a:rPr lang="en-US" altLang="en-US" sz="2600" dirty="0">
                  <a:solidFill>
                    <a:srgbClr val="000000"/>
                  </a:solidFill>
                  <a:latin typeface="Arial"/>
                </a:rPr>
                <a:t>O</a:t>
              </a:r>
              <a:r>
                <a:rPr lang="en-US" altLang="en-US" sz="2600" baseline="-25000" dirty="0">
                  <a:solidFill>
                    <a:srgbClr val="000000"/>
                  </a:solidFill>
                  <a:latin typeface="Arial"/>
                </a:rPr>
                <a:t>5</a:t>
              </a:r>
              <a:r>
                <a:rPr lang="en-US" altLang="en-US" sz="2600" dirty="0">
                  <a:solidFill>
                    <a:srgbClr val="000000"/>
                  </a:solidFill>
                  <a:latin typeface="Arial"/>
                </a:rPr>
                <a:t>(</a:t>
              </a:r>
              <a:r>
                <a:rPr lang="en-US" altLang="en-US" sz="2600" i="1" dirty="0">
                  <a:solidFill>
                    <a:srgbClr val="000000"/>
                  </a:solidFill>
                  <a:latin typeface="Arial"/>
                </a:rPr>
                <a:t>g</a:t>
              </a:r>
              <a:r>
                <a:rPr lang="en-US" altLang="en-US" sz="2600" dirty="0">
                  <a:solidFill>
                    <a:srgbClr val="000000"/>
                  </a:solidFill>
                  <a:latin typeface="Arial"/>
                </a:rPr>
                <a:t>)</a:t>
              </a:r>
            </a:p>
          </p:txBody>
        </p:sp>
        <p:sp>
          <p:nvSpPr>
            <p:cNvPr id="110" name="Line 72"/>
            <p:cNvSpPr>
              <a:spLocks noChangeShapeType="1"/>
            </p:cNvSpPr>
            <p:nvPr/>
          </p:nvSpPr>
          <p:spPr bwMode="auto">
            <a:xfrm>
              <a:off x="2147" y="2208"/>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111" name="Rectangle 73"/>
            <p:cNvSpPr>
              <a:spLocks noChangeArrowheads="1"/>
            </p:cNvSpPr>
            <p:nvPr/>
          </p:nvSpPr>
          <p:spPr bwMode="auto">
            <a:xfrm>
              <a:off x="2512" y="2064"/>
              <a:ext cx="15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4 NO</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r>
                <a:rPr lang="en-US" altLang="en-US" sz="2400" i="1" dirty="0">
                  <a:solidFill>
                    <a:srgbClr val="000000"/>
                  </a:solidFill>
                  <a:latin typeface="Arial"/>
                  <a:ea typeface="MS PGothic" pitchFamily="34" charset="-128"/>
                </a:rPr>
                <a:t>g</a:t>
              </a:r>
              <a:r>
                <a:rPr lang="en-US" altLang="en-US" sz="2400" dirty="0">
                  <a:solidFill>
                    <a:srgbClr val="000000"/>
                  </a:solidFill>
                  <a:latin typeface="Arial"/>
                  <a:ea typeface="MS PGothic" pitchFamily="34" charset="-128"/>
                </a:rPr>
                <a:t>) + O</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r>
                <a:rPr lang="en-US" altLang="en-US" sz="2400" i="1" dirty="0">
                  <a:solidFill>
                    <a:srgbClr val="000000"/>
                  </a:solidFill>
                  <a:latin typeface="Arial"/>
                  <a:ea typeface="MS PGothic" pitchFamily="34" charset="-128"/>
                </a:rPr>
                <a:t>g</a:t>
              </a:r>
              <a:r>
                <a:rPr lang="en-US" altLang="en-US" sz="2400" dirty="0">
                  <a:solidFill>
                    <a:srgbClr val="000000"/>
                  </a:solidFill>
                  <a:latin typeface="Arial"/>
                  <a:ea typeface="MS PGothic" pitchFamily="34" charset="-128"/>
                </a:rPr>
                <a:t>)</a:t>
              </a:r>
            </a:p>
          </p:txBody>
        </p:sp>
      </p:grpSp>
      <p:sp>
        <p:nvSpPr>
          <p:cNvPr id="112" name="תיבת טקסט 111">
            <a:extLst>
              <a:ext uri="{FF2B5EF4-FFF2-40B4-BE49-F238E27FC236}">
                <a16:creationId xmlns:a16="http://schemas.microsoft.com/office/drawing/2014/main" id="{9C100A32-9BED-2A5C-37A2-4E494576ED69}"/>
              </a:ext>
            </a:extLst>
          </p:cNvPr>
          <p:cNvSpPr txBox="1"/>
          <p:nvPr/>
        </p:nvSpPr>
        <p:spPr>
          <a:xfrm>
            <a:off x="239455" y="541311"/>
            <a:ext cx="11825298"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MS PGothic" pitchFamily="34" charset="-128"/>
              </a:rPr>
              <a:t>Reaction Rate</a:t>
            </a:r>
            <a:r>
              <a:rPr kumimoji="0" lang="en-US" altLang="en-US" sz="2800" b="0" i="0" u="none" strike="noStrike" kern="0" cap="none" spc="0" normalizeH="0" baseline="0" noProof="0" dirty="0">
                <a:ln>
                  <a:noFill/>
                </a:ln>
                <a:solidFill>
                  <a:srgbClr val="000000"/>
                </a:solidFill>
                <a:effectLst/>
                <a:uLnTx/>
                <a:uFillTx/>
                <a:latin typeface="Arial"/>
                <a:ea typeface="MS PGothic" pitchFamily="34" charset="-128"/>
              </a:rPr>
              <a:t>: Either the </a:t>
            </a:r>
            <a:r>
              <a:rPr kumimoji="0" lang="en-US" altLang="en-US" sz="2800" b="0" i="1" u="none" strike="noStrike" kern="0" cap="none" spc="0" normalizeH="0" baseline="0" noProof="0" dirty="0">
                <a:ln>
                  <a:noFill/>
                </a:ln>
                <a:solidFill>
                  <a:srgbClr val="000000"/>
                </a:solidFill>
                <a:effectLst/>
                <a:uLnTx/>
                <a:uFillTx/>
                <a:latin typeface="Arial"/>
                <a:ea typeface="MS PGothic" pitchFamily="34" charset="-128"/>
              </a:rPr>
              <a:t>increase</a:t>
            </a:r>
            <a:r>
              <a:rPr kumimoji="0" lang="en-US" altLang="en-US" sz="2800" b="0" i="0" u="none" strike="noStrike" kern="0" cap="none" spc="0" normalizeH="0" baseline="0" noProof="0" dirty="0">
                <a:ln>
                  <a:noFill/>
                </a:ln>
                <a:solidFill>
                  <a:srgbClr val="000000"/>
                </a:solidFill>
                <a:effectLst/>
                <a:uLnTx/>
                <a:uFillTx/>
                <a:latin typeface="Arial"/>
                <a:ea typeface="MS PGothic" pitchFamily="34" charset="-128"/>
              </a:rPr>
              <a:t> in the concentration of a product per unit time or the </a:t>
            </a:r>
            <a:r>
              <a:rPr kumimoji="0" lang="en-US" altLang="en-US" sz="2800" b="0" i="1" u="none" strike="noStrike" kern="0" cap="none" spc="0" normalizeH="0" baseline="0" noProof="0" dirty="0">
                <a:ln>
                  <a:noFill/>
                </a:ln>
                <a:solidFill>
                  <a:srgbClr val="000000"/>
                </a:solidFill>
                <a:effectLst/>
                <a:uLnTx/>
                <a:uFillTx/>
                <a:latin typeface="Arial"/>
                <a:ea typeface="MS PGothic" pitchFamily="34" charset="-128"/>
              </a:rPr>
              <a:t>decrease</a:t>
            </a:r>
            <a:r>
              <a:rPr kumimoji="0" lang="en-US" altLang="en-US" sz="2800" b="0" i="0" u="none" strike="noStrike" kern="0" cap="none" spc="0" normalizeH="0" baseline="0" noProof="0" dirty="0">
                <a:ln>
                  <a:noFill/>
                </a:ln>
                <a:solidFill>
                  <a:srgbClr val="000000"/>
                </a:solidFill>
                <a:effectLst/>
                <a:uLnTx/>
                <a:uFillTx/>
                <a:latin typeface="Arial"/>
                <a:ea typeface="MS PGothic" pitchFamily="34" charset="-128"/>
              </a:rPr>
              <a:t> in the concentration of a reactant per unit time</a:t>
            </a:r>
          </a:p>
        </p:txBody>
      </p:sp>
      <p:sp>
        <p:nvSpPr>
          <p:cNvPr id="113" name="תיבת טקסט 112">
            <a:extLst>
              <a:ext uri="{FF2B5EF4-FFF2-40B4-BE49-F238E27FC236}">
                <a16:creationId xmlns:a16="http://schemas.microsoft.com/office/drawing/2014/main" id="{FA5F3BE4-DF98-0142-6C0F-D89A0833A267}"/>
              </a:ext>
            </a:extLst>
          </p:cNvPr>
          <p:cNvSpPr txBox="1"/>
          <p:nvPr/>
        </p:nvSpPr>
        <p:spPr>
          <a:xfrm>
            <a:off x="228438" y="5807075"/>
            <a:ext cx="1159661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a:ln>
                  <a:noFill/>
                </a:ln>
                <a:solidFill>
                  <a:prstClr val="black"/>
                </a:solidFill>
                <a:effectLst/>
                <a:uLnTx/>
                <a:uFillTx/>
                <a:ea typeface="+mn-ea"/>
                <a:cs typeface="+mn-cs"/>
              </a:rPr>
              <a:t>The rate of reaction should be independent of whether you monitor the reactants or the products. The negative sign in front of the reactants is needed since their rate decreases.</a:t>
            </a:r>
          </a:p>
        </p:txBody>
      </p:sp>
    </p:spTree>
    <p:extLst>
      <p:ext uri="{BB962C8B-B14F-4D97-AF65-F5344CB8AC3E}">
        <p14:creationId xmlns:p14="http://schemas.microsoft.com/office/powerpoint/2010/main" val="2616411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Transition State (Activated Complex)</a:t>
            </a:r>
            <a:endParaRPr lang="en-US" dirty="0"/>
          </a:p>
        </p:txBody>
      </p:sp>
      <p:sp>
        <p:nvSpPr>
          <p:cNvPr id="7" name="Rectangle 3"/>
          <p:cNvSpPr>
            <a:spLocks noGrp="1" noChangeArrowheads="1"/>
          </p:cNvSpPr>
          <p:nvPr>
            <p:ph type="body" sz="half" idx="4294967295"/>
          </p:nvPr>
        </p:nvSpPr>
        <p:spPr>
          <a:xfrm>
            <a:off x="1981200" y="1371600"/>
            <a:ext cx="7924800" cy="3048000"/>
          </a:xfrm>
        </p:spPr>
        <p:txBody>
          <a:bodyPr/>
          <a:lstStyle/>
          <a:p>
            <a:r>
              <a:rPr lang="en-US" altLang="en-US" dirty="0"/>
              <a:t>Reactants gain energy as the reaction proceeds until the particles reach the maximum energy state.</a:t>
            </a:r>
          </a:p>
          <a:p>
            <a:r>
              <a:rPr lang="en-US" altLang="en-US" dirty="0"/>
              <a:t>The organization of the atoms at this highest energy state is called the </a:t>
            </a:r>
            <a:r>
              <a:rPr lang="en-US" altLang="en-US" b="1" dirty="0"/>
              <a:t>transition state</a:t>
            </a:r>
            <a:r>
              <a:rPr lang="en-US" altLang="en-US" dirty="0"/>
              <a:t> (or activated complex).</a:t>
            </a:r>
          </a:p>
          <a:p>
            <a:r>
              <a:rPr lang="en-US" altLang="en-US" dirty="0"/>
              <a:t>The energy needed to form this state is called the </a:t>
            </a:r>
            <a:r>
              <a:rPr lang="en-US" altLang="en-US" i="1" dirty="0"/>
              <a:t>activation energy</a:t>
            </a:r>
            <a:r>
              <a:rPr lang="en-US" altLang="en-US" dirty="0"/>
              <a:t>.</a:t>
            </a:r>
          </a:p>
        </p:txBody>
      </p:sp>
      <p:sp>
        <p:nvSpPr>
          <p:cNvPr id="2" name="מציין מיקום של כותרת תחתונה 1">
            <a:extLst>
              <a:ext uri="{FF2B5EF4-FFF2-40B4-BE49-F238E27FC236}">
                <a16:creationId xmlns:a16="http://schemas.microsoft.com/office/drawing/2014/main" id="{955B0C25-61FB-5F57-7325-5FB762F64A9B}"/>
              </a:ext>
            </a:extLst>
          </p:cNvPr>
          <p:cNvSpPr>
            <a:spLocks noGrp="1"/>
          </p:cNvSpPr>
          <p:nvPr>
            <p:ph type="ftr" sz="quarter" idx="12"/>
          </p:nvPr>
        </p:nvSpPr>
        <p:spPr>
          <a:xfrm>
            <a:off x="2227743" y="6248400"/>
            <a:ext cx="6299200" cy="457200"/>
          </a:xfrm>
        </p:spPr>
        <p:txBody>
          <a:bodyPr/>
          <a:lstStyle/>
          <a:p>
            <a:pPr>
              <a:defRPr/>
            </a:pPr>
            <a:r>
              <a:rPr lang="he-IL"/>
              <a:t>קינטיקה כימית</a:t>
            </a:r>
            <a:endParaRPr lang="en-US"/>
          </a:p>
        </p:txBody>
      </p:sp>
      <p:sp>
        <p:nvSpPr>
          <p:cNvPr id="4" name="מציין מיקום של מספר שקופית 3">
            <a:extLst>
              <a:ext uri="{FF2B5EF4-FFF2-40B4-BE49-F238E27FC236}">
                <a16:creationId xmlns:a16="http://schemas.microsoft.com/office/drawing/2014/main" id="{AB829C9A-719A-31B0-4D32-16DFBE63DE61}"/>
              </a:ext>
            </a:extLst>
          </p:cNvPr>
          <p:cNvSpPr>
            <a:spLocks noGrp="1"/>
          </p:cNvSpPr>
          <p:nvPr>
            <p:ph type="sldNum" sz="quarter" idx="10"/>
          </p:nvPr>
        </p:nvSpPr>
        <p:spPr>
          <a:xfrm>
            <a:off x="4333379" y="6263780"/>
            <a:ext cx="2540000" cy="457200"/>
          </a:xfrm>
        </p:spPr>
        <p:txBody>
          <a:bodyPr/>
          <a:lstStyle/>
          <a:p>
            <a:pPr>
              <a:defRPr/>
            </a:pPr>
            <a:fld id="{2B6C1EE1-16AC-884A-B029-CEA4E2EE6F25}" type="slidenum">
              <a:rPr lang="en-US" smtClean="0"/>
              <a:pPr>
                <a:defRPr/>
              </a:pPr>
              <a:t>20</a:t>
            </a:fld>
            <a:endParaRPr lang="en-US" dirty="0"/>
          </a:p>
        </p:txBody>
      </p:sp>
    </p:spTree>
    <p:extLst>
      <p:ext uri="{BB962C8B-B14F-4D97-AF65-F5344CB8AC3E}">
        <p14:creationId xmlns:p14="http://schemas.microsoft.com/office/powerpoint/2010/main" val="133054286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קינטיקה כימית</a:t>
            </a:r>
          </a:p>
        </p:txBody>
      </p:sp>
      <p:sp>
        <p:nvSpPr>
          <p:cNvPr id="3" name="Slide Number Placeholder 2"/>
          <p:cNvSpPr>
            <a:spLocks noGrp="1"/>
          </p:cNvSpPr>
          <p:nvPr>
            <p:ph type="sldNum" sz="quarter" idx="12"/>
          </p:nvPr>
        </p:nvSpPr>
        <p:spPr/>
        <p:txBody>
          <a:bodyPr/>
          <a:lstStyle/>
          <a:p>
            <a:fld id="{6FD04609-81E4-46B3-B9E7-ECAC0293B63F}" type="slidenum">
              <a:rPr lang="he-IL" smtClean="0"/>
              <a:t>21</a:t>
            </a:fld>
            <a:endParaRPr lang="he-IL"/>
          </a:p>
        </p:txBody>
      </p:sp>
      <p:sp>
        <p:nvSpPr>
          <p:cNvPr id="7" name="Title 1"/>
          <p:cNvSpPr txBox="1">
            <a:spLocks/>
          </p:cNvSpPr>
          <p:nvPr/>
        </p:nvSpPr>
        <p:spPr bwMode="auto">
          <a:xfrm>
            <a:off x="1344168" y="-7315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rPr>
              <a:t>Reaction Rates and Temperature</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sp>
        <p:nvSpPr>
          <p:cNvPr id="8" name="Rectangle 7"/>
          <p:cNvSpPr>
            <a:spLocks noChangeArrowheads="1"/>
          </p:cNvSpPr>
          <p:nvPr/>
        </p:nvSpPr>
        <p:spPr bwMode="auto">
          <a:xfrm>
            <a:off x="1725167" y="1123823"/>
            <a:ext cx="86010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eaLnBrk="0" fontAlgn="base" hangingPunct="0">
              <a:spcBef>
                <a:spcPct val="0"/>
              </a:spcBef>
              <a:spcAft>
                <a:spcPct val="0"/>
              </a:spcAft>
            </a:pPr>
            <a:r>
              <a:rPr lang="en-US" altLang="en-US" sz="2400" b="1" dirty="0">
                <a:solidFill>
                  <a:srgbClr val="000000"/>
                </a:solidFill>
                <a:latin typeface="Arial"/>
                <a:ea typeface="MS PGothic" pitchFamily="34" charset="-128"/>
              </a:rPr>
              <a:t>Transition State</a:t>
            </a:r>
            <a:r>
              <a:rPr lang="en-US" altLang="en-US" sz="2400" dirty="0">
                <a:solidFill>
                  <a:srgbClr val="000000"/>
                </a:solidFill>
                <a:latin typeface="Arial"/>
                <a:ea typeface="MS PGothic" pitchFamily="34" charset="-128"/>
              </a:rPr>
              <a:t>: The configuration of atoms at the maximum in the potential energy profile. This is also called the activated complex.</a:t>
            </a:r>
            <a:endParaRPr lang="en-US" altLang="en-US" sz="2400" b="1" dirty="0">
              <a:solidFill>
                <a:srgbClr val="000000"/>
              </a:solidFill>
              <a:latin typeface="Arial"/>
              <a:ea typeface="MS PGothic" pitchFamily="34" charset="-128"/>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3125"/>
          <a:stretch/>
        </p:blipFill>
        <p:spPr>
          <a:xfrm>
            <a:off x="2179986" y="2514653"/>
            <a:ext cx="7243763" cy="3909692"/>
          </a:xfrm>
          <a:prstGeom prst="rect">
            <a:avLst/>
          </a:prstGeom>
        </p:spPr>
      </p:pic>
    </p:spTree>
    <p:extLst>
      <p:ext uri="{BB962C8B-B14F-4D97-AF65-F5344CB8AC3E}">
        <p14:creationId xmlns:p14="http://schemas.microsoft.com/office/powerpoint/2010/main" val="892254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Reaction Progress</a:t>
            </a:r>
            <a:endParaRPr lang="en-US" dirty="0"/>
          </a:p>
        </p:txBody>
      </p:sp>
      <p:sp>
        <p:nvSpPr>
          <p:cNvPr id="7" name="Rectangle 3"/>
          <p:cNvSpPr>
            <a:spLocks noGrp="1" noChangeArrowheads="1"/>
          </p:cNvSpPr>
          <p:nvPr>
            <p:ph type="body" sz="half" idx="4294967295"/>
          </p:nvPr>
        </p:nvSpPr>
        <p:spPr>
          <a:xfrm>
            <a:off x="1981200" y="1371600"/>
            <a:ext cx="3962400" cy="4648200"/>
          </a:xfrm>
        </p:spPr>
        <p:txBody>
          <a:bodyPr/>
          <a:lstStyle/>
          <a:p>
            <a:r>
              <a:rPr lang="en-US" altLang="en-US" sz="2400" dirty="0"/>
              <a:t>Plots are made to show the energy possessed by the particles as the reaction proceeds.</a:t>
            </a:r>
          </a:p>
          <a:p>
            <a:r>
              <a:rPr lang="en-US" altLang="en-US" sz="2400" dirty="0"/>
              <a:t>At the highest energy state, the transition state is formed.</a:t>
            </a:r>
          </a:p>
          <a:p>
            <a:r>
              <a:rPr lang="en-US" altLang="en-US" sz="2400" dirty="0"/>
              <a:t>Reactions can be endothermic or exothermic after this. </a:t>
            </a:r>
          </a:p>
          <a:p>
            <a:r>
              <a:rPr lang="en-US" altLang="en-US" sz="2400" dirty="0"/>
              <a:t>Rate constant depends on the magnitude of E</a:t>
            </a:r>
            <a:r>
              <a:rPr lang="en-US" altLang="en-US" sz="2400" baseline="-25000" dirty="0"/>
              <a:t>a</a:t>
            </a:r>
            <a:r>
              <a:rPr lang="en-US" altLang="en-US" sz="2400" dirty="0"/>
              <a: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546"/>
          <a:stretch/>
        </p:blipFill>
        <p:spPr>
          <a:xfrm>
            <a:off x="6096000" y="1676401"/>
            <a:ext cx="4364736" cy="3514831"/>
          </a:xfrm>
          <a:prstGeom prst="rect">
            <a:avLst/>
          </a:prstGeom>
        </p:spPr>
      </p:pic>
      <p:sp>
        <p:nvSpPr>
          <p:cNvPr id="4" name="מציין מיקום של כותרת תחתונה 3">
            <a:extLst>
              <a:ext uri="{FF2B5EF4-FFF2-40B4-BE49-F238E27FC236}">
                <a16:creationId xmlns:a16="http://schemas.microsoft.com/office/drawing/2014/main" id="{A4E68A9B-9F39-3C13-9D02-8932FBAD75B9}"/>
              </a:ext>
            </a:extLst>
          </p:cNvPr>
          <p:cNvSpPr>
            <a:spLocks noGrp="1"/>
          </p:cNvSpPr>
          <p:nvPr>
            <p:ph type="ftr" sz="quarter" idx="12"/>
          </p:nvPr>
        </p:nvSpPr>
        <p:spPr>
          <a:xfrm>
            <a:off x="2546525" y="6248400"/>
            <a:ext cx="6299200" cy="457200"/>
          </a:xfrm>
        </p:spPr>
        <p:txBody>
          <a:bodyPr/>
          <a:lstStyle/>
          <a:p>
            <a:pPr>
              <a:defRPr/>
            </a:pPr>
            <a:r>
              <a:rPr lang="he-IL" dirty="0"/>
              <a:t>קינטיקה כימית</a:t>
            </a:r>
            <a:endParaRPr lang="en-US" dirty="0"/>
          </a:p>
        </p:txBody>
      </p:sp>
      <p:sp>
        <p:nvSpPr>
          <p:cNvPr id="5" name="מציין מיקום של מספר שקופית 4">
            <a:extLst>
              <a:ext uri="{FF2B5EF4-FFF2-40B4-BE49-F238E27FC236}">
                <a16:creationId xmlns:a16="http://schemas.microsoft.com/office/drawing/2014/main" id="{0ED2F912-28C0-59B7-BEA3-195DA869358F}"/>
              </a:ext>
            </a:extLst>
          </p:cNvPr>
          <p:cNvSpPr>
            <a:spLocks noGrp="1"/>
          </p:cNvSpPr>
          <p:nvPr>
            <p:ph type="sldNum" sz="quarter" idx="10"/>
          </p:nvPr>
        </p:nvSpPr>
        <p:spPr>
          <a:xfrm>
            <a:off x="4962555" y="6276441"/>
            <a:ext cx="2540000" cy="457200"/>
          </a:xfrm>
        </p:spPr>
        <p:txBody>
          <a:bodyPr/>
          <a:lstStyle/>
          <a:p>
            <a:pPr>
              <a:defRPr/>
            </a:pPr>
            <a:fld id="{2B6C1EE1-16AC-884A-B029-CEA4E2EE6F25}" type="slidenum">
              <a:rPr lang="en-US" smtClean="0"/>
              <a:pPr>
                <a:defRPr/>
              </a:pPr>
              <a:t>22</a:t>
            </a:fld>
            <a:endParaRPr lang="en-US" dirty="0"/>
          </a:p>
        </p:txBody>
      </p:sp>
    </p:spTree>
    <p:extLst>
      <p:ext uri="{BB962C8B-B14F-4D97-AF65-F5344CB8AC3E}">
        <p14:creationId xmlns:p14="http://schemas.microsoft.com/office/powerpoint/2010/main" val="238474284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Distribution of the Energy of Molecules</a:t>
            </a:r>
            <a:endParaRPr lang="en-US" dirty="0"/>
          </a:p>
        </p:txBody>
      </p:sp>
      <p:sp>
        <p:nvSpPr>
          <p:cNvPr id="7" name="Rectangle 3"/>
          <p:cNvSpPr>
            <a:spLocks noGrp="1" noChangeArrowheads="1"/>
          </p:cNvSpPr>
          <p:nvPr>
            <p:ph type="body" sz="half" idx="4294967295"/>
          </p:nvPr>
        </p:nvSpPr>
        <p:spPr>
          <a:xfrm>
            <a:off x="1981200" y="1371600"/>
            <a:ext cx="8382000" cy="2286000"/>
          </a:xfrm>
        </p:spPr>
        <p:txBody>
          <a:bodyPr/>
          <a:lstStyle/>
          <a:p>
            <a:r>
              <a:rPr lang="en-US" altLang="en-US" sz="2800" dirty="0"/>
              <a:t>Gases have an average temperature, but each individual molecule has its own energy.</a:t>
            </a:r>
          </a:p>
          <a:p>
            <a:r>
              <a:rPr lang="en-US" altLang="en-US" sz="2800" dirty="0"/>
              <a:t>At higher energies, more molecules possess the energy needed for the reaction to occur.</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859"/>
          <a:stretch/>
        </p:blipFill>
        <p:spPr>
          <a:xfrm>
            <a:off x="3505200" y="3581400"/>
            <a:ext cx="4820402" cy="2749350"/>
          </a:xfrm>
          <a:prstGeom prst="rect">
            <a:avLst/>
          </a:prstGeom>
        </p:spPr>
      </p:pic>
      <p:sp>
        <p:nvSpPr>
          <p:cNvPr id="2" name="מציין מיקום של כותרת תחתונה 1">
            <a:extLst>
              <a:ext uri="{FF2B5EF4-FFF2-40B4-BE49-F238E27FC236}">
                <a16:creationId xmlns:a16="http://schemas.microsoft.com/office/drawing/2014/main" id="{5BEF60C5-98F0-119D-AD8C-46B42705B3E5}"/>
              </a:ext>
            </a:extLst>
          </p:cNvPr>
          <p:cNvSpPr>
            <a:spLocks noGrp="1"/>
          </p:cNvSpPr>
          <p:nvPr>
            <p:ph type="ftr" sz="quarter" idx="12"/>
          </p:nvPr>
        </p:nvSpPr>
        <p:spPr>
          <a:xfrm>
            <a:off x="2232401" y="6330750"/>
            <a:ext cx="6299200" cy="457200"/>
          </a:xfrm>
        </p:spPr>
        <p:txBody>
          <a:bodyPr/>
          <a:lstStyle/>
          <a:p>
            <a:pPr>
              <a:defRPr/>
            </a:pPr>
            <a:r>
              <a:rPr lang="he-IL" dirty="0"/>
              <a:t>קינטיקה כימית</a:t>
            </a:r>
            <a:endParaRPr lang="en-US" dirty="0"/>
          </a:p>
        </p:txBody>
      </p:sp>
      <p:sp>
        <p:nvSpPr>
          <p:cNvPr id="5" name="מציין מיקום של מספר שקופית 4">
            <a:extLst>
              <a:ext uri="{FF2B5EF4-FFF2-40B4-BE49-F238E27FC236}">
                <a16:creationId xmlns:a16="http://schemas.microsoft.com/office/drawing/2014/main" id="{63A2BCCB-3A02-7CD2-0E52-DBAA04478417}"/>
              </a:ext>
            </a:extLst>
          </p:cNvPr>
          <p:cNvSpPr>
            <a:spLocks noGrp="1"/>
          </p:cNvSpPr>
          <p:nvPr>
            <p:ph type="sldNum" sz="quarter" idx="10"/>
          </p:nvPr>
        </p:nvSpPr>
        <p:spPr>
          <a:xfrm>
            <a:off x="4509549" y="6376332"/>
            <a:ext cx="2540000" cy="457200"/>
          </a:xfrm>
        </p:spPr>
        <p:txBody>
          <a:bodyPr/>
          <a:lstStyle/>
          <a:p>
            <a:pPr>
              <a:defRPr/>
            </a:pPr>
            <a:fld id="{2B6C1EE1-16AC-884A-B029-CEA4E2EE6F25}" type="slidenum">
              <a:rPr lang="en-US" smtClean="0"/>
              <a:pPr>
                <a:defRPr/>
              </a:pPr>
              <a:t>23</a:t>
            </a:fld>
            <a:endParaRPr lang="en-US" dirty="0"/>
          </a:p>
        </p:txBody>
      </p:sp>
    </p:spTree>
    <p:extLst>
      <p:ext uri="{BB962C8B-B14F-4D97-AF65-F5344CB8AC3E}">
        <p14:creationId xmlns:p14="http://schemas.microsoft.com/office/powerpoint/2010/main" val="185626537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FD04609-81E4-46B3-B9E7-ECAC0293B63F}" type="slidenum">
              <a:rPr lang="he-IL" smtClean="0"/>
              <a:t>24</a:t>
            </a:fld>
            <a:endParaRPr lang="he-IL"/>
          </a:p>
        </p:txBody>
      </p:sp>
      <p:sp>
        <p:nvSpPr>
          <p:cNvPr id="2" name="Footer Placeholder 1"/>
          <p:cNvSpPr>
            <a:spLocks noGrp="1"/>
          </p:cNvSpPr>
          <p:nvPr>
            <p:ph type="ftr" sz="quarter" idx="3"/>
          </p:nvPr>
        </p:nvSpPr>
        <p:spPr/>
        <p:txBody>
          <a:bodyPr/>
          <a:lstStyle/>
          <a:p>
            <a:r>
              <a:rPr lang="he-IL"/>
              <a:t>קינטיקה כימית</a:t>
            </a:r>
          </a:p>
        </p:txBody>
      </p:sp>
      <p:sp>
        <p:nvSpPr>
          <p:cNvPr id="5" name="Rectangle 2"/>
          <p:cNvSpPr txBox="1">
            <a:spLocks noChangeArrowheads="1"/>
          </p:cNvSpPr>
          <p:nvPr/>
        </p:nvSpPr>
        <p:spPr>
          <a:xfrm>
            <a:off x="1865376" y="1213104"/>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dirty="0"/>
              <a:t>Rate constants for most chemical reactions closely follow an equation in the following form:</a:t>
            </a:r>
          </a:p>
          <a:p>
            <a:pPr marL="0" indent="0" eaLnBrk="1" hangingPunct="1">
              <a:buFontTx/>
              <a:buNone/>
            </a:pPr>
            <a:endParaRPr lang="en-US" altLang="en-US" kern="0" dirty="0"/>
          </a:p>
          <a:p>
            <a:pPr marL="0" indent="0" eaLnBrk="1" hangingPunct="1">
              <a:buFontTx/>
              <a:buNone/>
            </a:pPr>
            <a:endParaRPr lang="en-US" altLang="en-US" kern="0" dirty="0"/>
          </a:p>
          <a:p>
            <a:pPr marL="0" indent="0" eaLnBrk="1" hangingPunct="1">
              <a:buFontTx/>
              <a:buNone/>
            </a:pPr>
            <a:r>
              <a:rPr lang="en-US" altLang="en-US" kern="0" dirty="0"/>
              <a:t>This is called the Arrhenius equation, where </a:t>
            </a:r>
          </a:p>
          <a:p>
            <a:pPr marL="873125" lvl="1" indent="0" eaLnBrk="1" hangingPunct="1">
              <a:buFontTx/>
              <a:buNone/>
            </a:pPr>
            <a:r>
              <a:rPr lang="en-US" altLang="en-US" i="1" kern="0" dirty="0"/>
              <a:t>e </a:t>
            </a:r>
            <a:r>
              <a:rPr lang="en-US" altLang="en-US" kern="0" dirty="0"/>
              <a:t>is the base of natural logarithms.</a:t>
            </a:r>
          </a:p>
          <a:p>
            <a:pPr marL="873125" lvl="1" indent="0" eaLnBrk="1" hangingPunct="1">
              <a:buFontTx/>
              <a:buNone/>
            </a:pPr>
            <a:r>
              <a:rPr lang="en-IN" altLang="en-US" i="1" kern="0" dirty="0" err="1"/>
              <a:t>E</a:t>
            </a:r>
            <a:r>
              <a:rPr lang="en-IN" altLang="en-US" i="1" kern="0" baseline="-25000" dirty="0" err="1"/>
              <a:t>a</a:t>
            </a:r>
            <a:r>
              <a:rPr lang="en-IN" altLang="en-US" i="1" kern="0" dirty="0"/>
              <a:t> </a:t>
            </a:r>
            <a:r>
              <a:rPr lang="en-IN" altLang="en-US" kern="0" dirty="0"/>
              <a:t>is the activation energy.</a:t>
            </a:r>
          </a:p>
          <a:p>
            <a:pPr marL="873125" lvl="1" indent="0" eaLnBrk="1" hangingPunct="1">
              <a:buFontTx/>
              <a:buNone/>
            </a:pPr>
            <a:r>
              <a:rPr lang="en-IN" altLang="en-US" i="1" kern="0" dirty="0"/>
              <a:t>R</a:t>
            </a:r>
            <a:r>
              <a:rPr lang="en-IN" altLang="en-US" kern="0" dirty="0"/>
              <a:t> is the gas constant, 8.31 J/(</a:t>
            </a:r>
            <a:r>
              <a:rPr lang="en-IN" altLang="en-US" kern="0" dirty="0" err="1"/>
              <a:t>K·mol</a:t>
            </a:r>
            <a:r>
              <a:rPr lang="en-IN" altLang="en-US" kern="0" dirty="0"/>
              <a:t>).</a:t>
            </a:r>
          </a:p>
          <a:p>
            <a:pPr marL="873125" lvl="1" indent="0" eaLnBrk="1" hangingPunct="1">
              <a:buFontTx/>
              <a:buNone/>
            </a:pPr>
            <a:r>
              <a:rPr lang="en-IN" altLang="en-US" i="1" kern="0" dirty="0"/>
              <a:t>T</a:t>
            </a:r>
            <a:r>
              <a:rPr lang="en-IN" altLang="en-US" kern="0" dirty="0"/>
              <a:t> is the absolute temperature. </a:t>
            </a:r>
            <a:endParaRPr lang="en-US" altLang="en-US" kern="0" dirty="0"/>
          </a:p>
          <a:p>
            <a:pPr marL="873125" lvl="1" indent="0" eaLnBrk="1" hangingPunct="1">
              <a:buFontTx/>
              <a:buNone/>
            </a:pPr>
            <a:r>
              <a:rPr lang="en-US" altLang="en-US" i="1" kern="0" dirty="0"/>
              <a:t>A</a:t>
            </a:r>
            <a:r>
              <a:rPr lang="en-US" altLang="en-US" kern="0" dirty="0"/>
              <a:t> is the </a:t>
            </a:r>
            <a:r>
              <a:rPr lang="en-US" altLang="en-US" b="1" kern="0" dirty="0"/>
              <a:t>frequency factor</a:t>
            </a:r>
            <a:r>
              <a:rPr lang="en-US" altLang="en-US" kern="0" dirty="0"/>
              <a:t>, a constant.</a:t>
            </a:r>
          </a:p>
        </p:txBody>
      </p:sp>
      <p:graphicFrame>
        <p:nvGraphicFramePr>
          <p:cNvPr id="6" name="Object 3"/>
          <p:cNvGraphicFramePr>
            <a:graphicFrameLocks noChangeAspect="1"/>
          </p:cNvGraphicFramePr>
          <p:nvPr>
            <p:extLst>
              <p:ext uri="{D42A27DB-BD31-4B8C-83A1-F6EECF244321}">
                <p14:modId xmlns:p14="http://schemas.microsoft.com/office/powerpoint/2010/main" val="746997080"/>
              </p:ext>
            </p:extLst>
          </p:nvPr>
        </p:nvGraphicFramePr>
        <p:xfrm>
          <a:off x="4684776" y="2203704"/>
          <a:ext cx="1917700" cy="487362"/>
        </p:xfrm>
        <a:graphic>
          <a:graphicData uri="http://schemas.openxmlformats.org/presentationml/2006/ole">
            <mc:AlternateContent xmlns:mc="http://schemas.openxmlformats.org/markup-compatibility/2006">
              <mc:Choice xmlns:v="urn:schemas-microsoft-com:vml" Requires="v">
                <p:oleObj name="Equation" r:id="rId2" imgW="799920" imgH="203040" progId="Equation.DSMT4">
                  <p:embed/>
                </p:oleObj>
              </mc:Choice>
              <mc:Fallback>
                <p:oleObj name="Equation" r:id="rId2" imgW="799920" imgH="203040" progId="Equation.DSMT4">
                  <p:embed/>
                  <p:pic>
                    <p:nvPicPr>
                      <p:cNvPr id="0" name=""/>
                      <p:cNvPicPr>
                        <a:picLocks noChangeAspect="1" noChangeArrowheads="1"/>
                      </p:cNvPicPr>
                      <p:nvPr/>
                    </p:nvPicPr>
                    <p:blipFill>
                      <a:blip r:embed="rId3"/>
                      <a:srcRect/>
                      <a:stretch>
                        <a:fillRect/>
                      </a:stretch>
                    </p:blipFill>
                    <p:spPr bwMode="auto">
                      <a:xfrm>
                        <a:off x="4684776" y="2203704"/>
                        <a:ext cx="1917700"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 name="Rectangle 6"/>
          <p:cNvSpPr/>
          <p:nvPr/>
        </p:nvSpPr>
        <p:spPr>
          <a:xfrm>
            <a:off x="3340505" y="536253"/>
            <a:ext cx="3986990" cy="584775"/>
          </a:xfrm>
          <a:prstGeom prst="rect">
            <a:avLst/>
          </a:prstGeom>
        </p:spPr>
        <p:txBody>
          <a:bodyPr wrap="none">
            <a:spAutoFit/>
          </a:bodyPr>
          <a:lstStyle/>
          <a:p>
            <a:r>
              <a:rPr lang="en-US" altLang="en-US" sz="3200" b="1" kern="0" dirty="0"/>
              <a:t>Arrhenius Equation</a:t>
            </a:r>
            <a:endParaRPr lang="he-IL" sz="3200" b="1" dirty="0"/>
          </a:p>
        </p:txBody>
      </p:sp>
    </p:spTree>
    <p:extLst>
      <p:ext uri="{BB962C8B-B14F-4D97-AF65-F5344CB8AC3E}">
        <p14:creationId xmlns:p14="http://schemas.microsoft.com/office/powerpoint/2010/main" val="837148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The Relationship between Activation Energy and Temperature</a:t>
            </a:r>
            <a:endParaRPr lang="en-US" dirty="0"/>
          </a:p>
        </p:txBody>
      </p:sp>
      <p:sp>
        <p:nvSpPr>
          <p:cNvPr id="7" name="Rectangle 3"/>
          <p:cNvSpPr>
            <a:spLocks noGrp="1" noChangeArrowheads="1"/>
          </p:cNvSpPr>
          <p:nvPr>
            <p:ph type="body" sz="half" idx="4294967295"/>
          </p:nvPr>
        </p:nvSpPr>
        <p:spPr>
          <a:xfrm>
            <a:off x="1981200" y="1371600"/>
            <a:ext cx="8382000" cy="2286000"/>
          </a:xfrm>
        </p:spPr>
        <p:txBody>
          <a:bodyPr/>
          <a:lstStyle/>
          <a:p>
            <a:pPr>
              <a:defRPr/>
            </a:pPr>
            <a:r>
              <a:rPr lang="en-US" sz="2800" dirty="0"/>
              <a:t>Arrhenius noted the relationship between activation energy and temperature: </a:t>
            </a:r>
            <a:r>
              <a:rPr lang="en-US" sz="2800" i="1" dirty="0"/>
              <a:t>k</a:t>
            </a:r>
            <a:r>
              <a:rPr lang="en-US" sz="2800" dirty="0"/>
              <a:t> = </a:t>
            </a:r>
            <a:r>
              <a:rPr lang="en-US" sz="2800" i="1" dirty="0" err="1"/>
              <a:t>Ae</a:t>
            </a:r>
            <a:r>
              <a:rPr lang="en-US" sz="2800" baseline="30000" dirty="0" err="1"/>
              <a:t>−</a:t>
            </a:r>
            <a:r>
              <a:rPr lang="en-US" sz="2800" i="1" baseline="30000" dirty="0" err="1"/>
              <a:t>E</a:t>
            </a:r>
            <a:r>
              <a:rPr lang="en-US" sz="2800" i="1" spc="-200" baseline="30000" dirty="0" err="1"/>
              <a:t>a</a:t>
            </a:r>
            <a:r>
              <a:rPr lang="en-US" sz="2800" baseline="30000" dirty="0"/>
              <a:t>/</a:t>
            </a:r>
            <a:r>
              <a:rPr lang="en-US" sz="2800" i="1" baseline="30000" dirty="0"/>
              <a:t>RT</a:t>
            </a:r>
            <a:endParaRPr lang="en-US" sz="2800" i="1" dirty="0"/>
          </a:p>
          <a:p>
            <a:pPr>
              <a:defRPr/>
            </a:pPr>
            <a:r>
              <a:rPr lang="en-US" sz="2800" dirty="0"/>
              <a:t>Activation energy can be determined graphically by reorganizing the equation: </a:t>
            </a:r>
            <a:r>
              <a:rPr lang="en-US" sz="2800" dirty="0" err="1"/>
              <a:t>ln</a:t>
            </a:r>
            <a:r>
              <a:rPr lang="en-US" sz="2800" dirty="0"/>
              <a:t> </a:t>
            </a:r>
            <a:r>
              <a:rPr lang="en-US" sz="2800" i="1" dirty="0"/>
              <a:t>k</a:t>
            </a:r>
            <a:r>
              <a:rPr lang="en-US" sz="2800" dirty="0"/>
              <a:t> = −</a:t>
            </a:r>
            <a:r>
              <a:rPr lang="en-US" sz="2800" i="1" dirty="0" err="1"/>
              <a:t>E</a:t>
            </a:r>
            <a:r>
              <a:rPr lang="en-US" sz="2800" i="1" baseline="-25000" dirty="0" err="1"/>
              <a:t>a</a:t>
            </a:r>
            <a:r>
              <a:rPr lang="en-US" sz="2800" dirty="0"/>
              <a:t>/</a:t>
            </a:r>
            <a:r>
              <a:rPr lang="en-US" sz="2800" i="1" dirty="0"/>
              <a:t>RT</a:t>
            </a:r>
            <a:r>
              <a:rPr lang="en-US" sz="2800" dirty="0"/>
              <a:t> + </a:t>
            </a:r>
            <a:r>
              <a:rPr lang="en-US" sz="2800" dirty="0" err="1"/>
              <a:t>ln</a:t>
            </a:r>
            <a:r>
              <a:rPr lang="en-US" sz="2800" dirty="0"/>
              <a:t> </a:t>
            </a:r>
            <a:r>
              <a:rPr lang="en-US" sz="2800" i="1" dirty="0"/>
              <a:t>A</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335"/>
          <a:stretch/>
        </p:blipFill>
        <p:spPr>
          <a:xfrm>
            <a:off x="4191000" y="4211616"/>
            <a:ext cx="4114800" cy="241778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60897"/>
          <a:stretch/>
        </p:blipFill>
        <p:spPr>
          <a:xfrm>
            <a:off x="5017368" y="3416752"/>
            <a:ext cx="2678833" cy="682777"/>
          </a:xfrm>
          <a:prstGeom prst="rect">
            <a:avLst/>
          </a:prstGeom>
        </p:spPr>
      </p:pic>
      <p:sp>
        <p:nvSpPr>
          <p:cNvPr id="4" name="מציין מיקום של כותרת תחתונה 3">
            <a:extLst>
              <a:ext uri="{FF2B5EF4-FFF2-40B4-BE49-F238E27FC236}">
                <a16:creationId xmlns:a16="http://schemas.microsoft.com/office/drawing/2014/main" id="{FA80AAF5-22D9-0381-5170-A092A5410FE7}"/>
              </a:ext>
            </a:extLst>
          </p:cNvPr>
          <p:cNvSpPr>
            <a:spLocks noGrp="1"/>
          </p:cNvSpPr>
          <p:nvPr>
            <p:ph type="ftr" sz="quarter" idx="12"/>
          </p:nvPr>
        </p:nvSpPr>
        <p:spPr>
          <a:xfrm>
            <a:off x="-1949975" y="6350809"/>
            <a:ext cx="6299200" cy="457200"/>
          </a:xfrm>
        </p:spPr>
        <p:txBody>
          <a:bodyPr/>
          <a:lstStyle/>
          <a:p>
            <a:pPr>
              <a:defRPr/>
            </a:pPr>
            <a:r>
              <a:rPr lang="he-IL" dirty="0"/>
              <a:t>קינטיקה כימית</a:t>
            </a:r>
            <a:endParaRPr lang="en-US" dirty="0"/>
          </a:p>
        </p:txBody>
      </p:sp>
      <p:sp>
        <p:nvSpPr>
          <p:cNvPr id="6" name="מציין מיקום של מספר שקופית 5">
            <a:extLst>
              <a:ext uri="{FF2B5EF4-FFF2-40B4-BE49-F238E27FC236}">
                <a16:creationId xmlns:a16="http://schemas.microsoft.com/office/drawing/2014/main" id="{B90672BF-D4DC-A7B1-8FBF-1041E2CC4F6E}"/>
              </a:ext>
            </a:extLst>
          </p:cNvPr>
          <p:cNvSpPr>
            <a:spLocks noGrp="1"/>
          </p:cNvSpPr>
          <p:nvPr>
            <p:ph type="sldNum" sz="quarter" idx="10"/>
          </p:nvPr>
        </p:nvSpPr>
        <p:spPr>
          <a:xfrm>
            <a:off x="335472" y="6400800"/>
            <a:ext cx="2540000" cy="457200"/>
          </a:xfrm>
        </p:spPr>
        <p:txBody>
          <a:bodyPr/>
          <a:lstStyle/>
          <a:p>
            <a:pPr>
              <a:defRPr/>
            </a:pPr>
            <a:fld id="{2B6C1EE1-16AC-884A-B029-CEA4E2EE6F25}" type="slidenum">
              <a:rPr lang="en-US" smtClean="0"/>
              <a:pPr>
                <a:defRPr/>
              </a:pPr>
              <a:t>25</a:t>
            </a:fld>
            <a:endParaRPr lang="en-US" dirty="0"/>
          </a:p>
        </p:txBody>
      </p:sp>
    </p:spTree>
    <p:extLst>
      <p:ext uri="{BB962C8B-B14F-4D97-AF65-F5344CB8AC3E}">
        <p14:creationId xmlns:p14="http://schemas.microsoft.com/office/powerpoint/2010/main" val="119190981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FD04609-81E4-46B3-B9E7-ECAC0293B63F}" type="slidenum">
              <a:rPr lang="he-IL" smtClean="0"/>
              <a:t>26</a:t>
            </a:fld>
            <a:endParaRPr lang="he-IL"/>
          </a:p>
        </p:txBody>
      </p:sp>
      <p:sp>
        <p:nvSpPr>
          <p:cNvPr id="2" name="Footer Placeholder 1"/>
          <p:cNvSpPr>
            <a:spLocks noGrp="1"/>
          </p:cNvSpPr>
          <p:nvPr>
            <p:ph type="ftr" sz="quarter" idx="3"/>
          </p:nvPr>
        </p:nvSpPr>
        <p:spPr/>
        <p:txBody>
          <a:bodyPr/>
          <a:lstStyle/>
          <a:p>
            <a:r>
              <a:rPr lang="he-IL"/>
              <a:t>קינטיקה כימית</a:t>
            </a:r>
          </a:p>
        </p:txBody>
      </p:sp>
      <p:sp>
        <p:nvSpPr>
          <p:cNvPr id="5" name="Rectangle 2"/>
          <p:cNvSpPr txBox="1">
            <a:spLocks noChangeArrowheads="1"/>
          </p:cNvSpPr>
          <p:nvPr/>
        </p:nvSpPr>
        <p:spPr>
          <a:xfrm>
            <a:off x="508000" y="664464"/>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sz="3600" b="1" kern="0" dirty="0"/>
              <a:t>Reaction Mechanism</a:t>
            </a:r>
          </a:p>
          <a:p>
            <a:pPr marL="0" indent="0" eaLnBrk="1" hangingPunct="1">
              <a:buFontTx/>
              <a:buNone/>
            </a:pPr>
            <a:r>
              <a:rPr lang="en-US" altLang="en-US" kern="0" dirty="0"/>
              <a:t>A balanced chemical equation is a description of the overall result of a chemical reaction. However, what actually happens on a molecular level may be more involved than what is represented by this single equation. For example, the reaction may take place in several steps. </a:t>
            </a:r>
          </a:p>
        </p:txBody>
      </p:sp>
    </p:spTree>
    <p:extLst>
      <p:ext uri="{BB962C8B-B14F-4D97-AF65-F5344CB8AC3E}">
        <p14:creationId xmlns:p14="http://schemas.microsoft.com/office/powerpoint/2010/main" val="1669129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FD04609-81E4-46B3-B9E7-ECAC0293B63F}" type="slidenum">
              <a:rPr lang="he-IL" smtClean="0"/>
              <a:t>27</a:t>
            </a:fld>
            <a:endParaRPr lang="he-IL"/>
          </a:p>
        </p:txBody>
      </p:sp>
      <p:sp>
        <p:nvSpPr>
          <p:cNvPr id="2" name="Footer Placeholder 1"/>
          <p:cNvSpPr>
            <a:spLocks noGrp="1"/>
          </p:cNvSpPr>
          <p:nvPr>
            <p:ph type="ftr" sz="quarter" idx="3"/>
          </p:nvPr>
        </p:nvSpPr>
        <p:spPr/>
        <p:txBody>
          <a:bodyPr/>
          <a:lstStyle/>
          <a:p>
            <a:r>
              <a:rPr lang="he-IL"/>
              <a:t>קינטיקה כימית</a:t>
            </a:r>
          </a:p>
        </p:txBody>
      </p:sp>
      <p:sp>
        <p:nvSpPr>
          <p:cNvPr id="4" name="Rectangle 2"/>
          <p:cNvSpPr txBox="1">
            <a:spLocks noChangeArrowheads="1"/>
          </p:cNvSpPr>
          <p:nvPr/>
        </p:nvSpPr>
        <p:spPr>
          <a:xfrm>
            <a:off x="1051560" y="1355724"/>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dirty="0"/>
              <a:t>Each step in the reaction mechanism is called an </a:t>
            </a:r>
            <a:r>
              <a:rPr lang="en-US" altLang="en-US" b="1" kern="0" dirty="0"/>
              <a:t>elementary reaction</a:t>
            </a:r>
            <a:r>
              <a:rPr lang="en-US" altLang="en-US" kern="0" dirty="0"/>
              <a:t>. It is a single molecular event.</a:t>
            </a:r>
          </a:p>
          <a:p>
            <a:pPr marL="0" indent="0" eaLnBrk="1" hangingPunct="1">
              <a:buFontTx/>
              <a:buNone/>
            </a:pPr>
            <a:r>
              <a:rPr lang="en-US" altLang="en-US" kern="0" dirty="0"/>
              <a:t>The set of elementary reactions whose overall effect is given by the net chemical equation is called the </a:t>
            </a:r>
            <a:r>
              <a:rPr lang="en-US" altLang="en-US" b="1" kern="0" dirty="0"/>
              <a:t>reaction mechanism.</a:t>
            </a:r>
          </a:p>
        </p:txBody>
      </p:sp>
      <p:sp>
        <p:nvSpPr>
          <p:cNvPr id="5" name="Rectangle 4"/>
          <p:cNvSpPr/>
          <p:nvPr/>
        </p:nvSpPr>
        <p:spPr>
          <a:xfrm>
            <a:off x="2436503" y="432524"/>
            <a:ext cx="4259500" cy="584775"/>
          </a:xfrm>
          <a:prstGeom prst="rect">
            <a:avLst/>
          </a:prstGeom>
        </p:spPr>
        <p:txBody>
          <a:bodyPr wrap="none">
            <a:spAutoFit/>
          </a:bodyPr>
          <a:lstStyle/>
          <a:p>
            <a:r>
              <a:rPr lang="en-US" altLang="en-US" sz="3200" b="1" kern="0" dirty="0"/>
              <a:t>Reaction Mechanism</a:t>
            </a:r>
          </a:p>
        </p:txBody>
      </p:sp>
      <p:sp>
        <p:nvSpPr>
          <p:cNvPr id="6" name="Rectangle 2"/>
          <p:cNvSpPr txBox="1">
            <a:spLocks noChangeArrowheads="1"/>
          </p:cNvSpPr>
          <p:nvPr/>
        </p:nvSpPr>
        <p:spPr>
          <a:xfrm>
            <a:off x="914400" y="4283076"/>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a:t>A </a:t>
            </a:r>
            <a:r>
              <a:rPr lang="en-US" altLang="en-US" b="1" kern="0"/>
              <a:t>reaction intermediate</a:t>
            </a:r>
            <a:r>
              <a:rPr lang="en-US" altLang="en-US" kern="0"/>
              <a:t> is a species produced during a reaction that does not appear in the net equation because it reacts in a subsequent step in the mechanism.</a:t>
            </a:r>
            <a:endParaRPr lang="en-US" altLang="en-US" kern="0" dirty="0"/>
          </a:p>
        </p:txBody>
      </p:sp>
    </p:spTree>
    <p:extLst>
      <p:ext uri="{BB962C8B-B14F-4D97-AF65-F5344CB8AC3E}">
        <p14:creationId xmlns:p14="http://schemas.microsoft.com/office/powerpoint/2010/main" val="1021839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FD04609-81E4-46B3-B9E7-ECAC0293B63F}" type="slidenum">
              <a:rPr lang="he-IL" smtClean="0"/>
              <a:t>28</a:t>
            </a:fld>
            <a:endParaRPr lang="he-IL"/>
          </a:p>
        </p:txBody>
      </p:sp>
      <p:sp>
        <p:nvSpPr>
          <p:cNvPr id="2" name="Footer Placeholder 1"/>
          <p:cNvSpPr>
            <a:spLocks noGrp="1"/>
          </p:cNvSpPr>
          <p:nvPr>
            <p:ph type="ftr" sz="quarter" idx="3"/>
          </p:nvPr>
        </p:nvSpPr>
        <p:spPr/>
        <p:txBody>
          <a:bodyPr/>
          <a:lstStyle/>
          <a:p>
            <a:r>
              <a:rPr lang="he-IL"/>
              <a:t>קינטיקה כימית</a:t>
            </a:r>
          </a:p>
        </p:txBody>
      </p:sp>
      <p:sp>
        <p:nvSpPr>
          <p:cNvPr id="4" name="Rectangle 2"/>
          <p:cNvSpPr txBox="1">
            <a:spLocks noChangeArrowheads="1"/>
          </p:cNvSpPr>
          <p:nvPr/>
        </p:nvSpPr>
        <p:spPr>
          <a:xfrm>
            <a:off x="1219200" y="1409700"/>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eaLnBrk="1" hangingPunct="1"/>
            <a:r>
              <a:rPr lang="en-US" altLang="en-US" kern="0" dirty="0"/>
              <a:t>Elementary reactions are classified according to their</a:t>
            </a:r>
            <a:r>
              <a:rPr lang="en-US" altLang="en-US" b="1" kern="0" dirty="0"/>
              <a:t> molecularity</a:t>
            </a:r>
            <a:r>
              <a:rPr lang="en-US" altLang="en-US" kern="0" dirty="0"/>
              <a:t>, the number of molecules on the reactant side of an elementary reaction. </a:t>
            </a:r>
          </a:p>
          <a:p>
            <a:pPr eaLnBrk="1" hangingPunct="1"/>
            <a:r>
              <a:rPr lang="en-IN" altLang="en-US" b="1" kern="0" dirty="0"/>
              <a:t>Unimolecular reactions </a:t>
            </a:r>
            <a:r>
              <a:rPr lang="en-IN" altLang="en-US" kern="0" dirty="0"/>
              <a:t>involve one reactant molecule.</a:t>
            </a:r>
          </a:p>
          <a:p>
            <a:pPr eaLnBrk="1" hangingPunct="1"/>
            <a:r>
              <a:rPr lang="en-IN" altLang="en-US" b="1" kern="0" dirty="0"/>
              <a:t>Bimolecular reactions </a:t>
            </a:r>
            <a:r>
              <a:rPr lang="en-IN" altLang="en-US" kern="0" dirty="0"/>
              <a:t>involve two reactant molecules. </a:t>
            </a:r>
          </a:p>
          <a:p>
            <a:pPr eaLnBrk="1" hangingPunct="1"/>
            <a:r>
              <a:rPr lang="en-IN" altLang="en-US" b="1" kern="0" dirty="0" err="1"/>
              <a:t>Termolecular</a:t>
            </a:r>
            <a:r>
              <a:rPr lang="en-IN" altLang="en-US" b="1" kern="0" dirty="0"/>
              <a:t> reactions </a:t>
            </a:r>
            <a:r>
              <a:rPr lang="en-IN" altLang="en-US" kern="0" dirty="0"/>
              <a:t>involve three reactant molecules. </a:t>
            </a:r>
          </a:p>
        </p:txBody>
      </p:sp>
      <p:sp>
        <p:nvSpPr>
          <p:cNvPr id="5" name="Rectangle 4"/>
          <p:cNvSpPr/>
          <p:nvPr/>
        </p:nvSpPr>
        <p:spPr>
          <a:xfrm>
            <a:off x="3826918" y="427982"/>
            <a:ext cx="2574744" cy="584775"/>
          </a:xfrm>
          <a:prstGeom prst="rect">
            <a:avLst/>
          </a:prstGeom>
        </p:spPr>
        <p:txBody>
          <a:bodyPr wrap="none">
            <a:spAutoFit/>
          </a:bodyPr>
          <a:lstStyle/>
          <a:p>
            <a:r>
              <a:rPr lang="en-US" altLang="en-US" sz="3200" b="1" kern="0" dirty="0">
                <a:solidFill>
                  <a:srgbClr val="000000"/>
                </a:solidFill>
              </a:rPr>
              <a:t>Molecularity</a:t>
            </a:r>
            <a:endParaRPr lang="he-IL" sz="3200" dirty="0"/>
          </a:p>
        </p:txBody>
      </p:sp>
    </p:spTree>
    <p:extLst>
      <p:ext uri="{BB962C8B-B14F-4D97-AF65-F5344CB8AC3E}">
        <p14:creationId xmlns:p14="http://schemas.microsoft.com/office/powerpoint/2010/main" val="3802540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קינטיקה כימית</a:t>
            </a:r>
          </a:p>
        </p:txBody>
      </p:sp>
      <p:sp>
        <p:nvSpPr>
          <p:cNvPr id="3" name="Slide Number Placeholder 2"/>
          <p:cNvSpPr>
            <a:spLocks noGrp="1"/>
          </p:cNvSpPr>
          <p:nvPr>
            <p:ph type="sldNum" sz="quarter" idx="12"/>
          </p:nvPr>
        </p:nvSpPr>
        <p:spPr/>
        <p:txBody>
          <a:bodyPr/>
          <a:lstStyle/>
          <a:p>
            <a:fld id="{6FD04609-81E4-46B3-B9E7-ECAC0293B63F}" type="slidenum">
              <a:rPr lang="he-IL" smtClean="0"/>
              <a:t>29</a:t>
            </a:fld>
            <a:endParaRPr lang="he-IL"/>
          </a:p>
        </p:txBody>
      </p:sp>
      <p:sp>
        <p:nvSpPr>
          <p:cNvPr id="4" name="Title 1"/>
          <p:cNvSpPr txBox="1">
            <a:spLocks/>
          </p:cNvSpPr>
          <p:nvPr/>
        </p:nvSpPr>
        <p:spPr bwMode="auto">
          <a:xfrm>
            <a:off x="1115568" y="25603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S PGothic" pitchFamily="34" charset="-128"/>
                <a:cs typeface="Times New Roman"/>
              </a:rPr>
              <a:t>Reaction Mechanisms-Molecularity</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sp>
        <p:nvSpPr>
          <p:cNvPr id="5" name="Rectangle 8"/>
          <p:cNvSpPr>
            <a:spLocks noChangeArrowheads="1"/>
          </p:cNvSpPr>
          <p:nvPr/>
        </p:nvSpPr>
        <p:spPr bwMode="auto">
          <a:xfrm>
            <a:off x="3664810" y="1437132"/>
            <a:ext cx="380104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altLang="en-US" sz="2600" b="1" dirty="0" err="1">
                <a:solidFill>
                  <a:srgbClr val="000000"/>
                </a:solidFill>
                <a:latin typeface="Arial"/>
                <a:ea typeface="MS PGothic" pitchFamily="34" charset="-128"/>
              </a:rPr>
              <a:t>Unimolecular</a:t>
            </a:r>
            <a:r>
              <a:rPr lang="en-US" altLang="en-US" sz="2600" b="1" dirty="0">
                <a:solidFill>
                  <a:srgbClr val="000000"/>
                </a:solidFill>
                <a:latin typeface="Arial"/>
                <a:ea typeface="MS PGothic" pitchFamily="34" charset="-128"/>
              </a:rPr>
              <a:t> Reaction</a:t>
            </a:r>
          </a:p>
        </p:txBody>
      </p:sp>
      <p:grpSp>
        <p:nvGrpSpPr>
          <p:cNvPr id="6" name="Group 14"/>
          <p:cNvGrpSpPr>
            <a:grpSpLocks/>
          </p:cNvGrpSpPr>
          <p:nvPr/>
        </p:nvGrpSpPr>
        <p:grpSpPr bwMode="auto">
          <a:xfrm>
            <a:off x="3730973" y="2246757"/>
            <a:ext cx="3668713" cy="492125"/>
            <a:chOff x="1682" y="1680"/>
            <a:chExt cx="2311" cy="310"/>
          </a:xfrm>
        </p:grpSpPr>
        <p:sp>
          <p:nvSpPr>
            <p:cNvPr id="7" name="Text Box 15"/>
            <p:cNvSpPr txBox="1">
              <a:spLocks noChangeArrowheads="1"/>
            </p:cNvSpPr>
            <p:nvPr/>
          </p:nvSpPr>
          <p:spPr bwMode="auto">
            <a:xfrm>
              <a:off x="1682" y="1680"/>
              <a:ext cx="66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dirty="0">
                  <a:solidFill>
                    <a:srgbClr val="000000"/>
                  </a:solidFill>
                  <a:latin typeface="Arial"/>
                </a:rPr>
                <a:t>O</a:t>
              </a:r>
              <a:r>
                <a:rPr lang="en-US" altLang="en-US" sz="2600" baseline="-25000" dirty="0">
                  <a:solidFill>
                    <a:srgbClr val="000000"/>
                  </a:solidFill>
                  <a:latin typeface="Arial"/>
                </a:rPr>
                <a:t>3</a:t>
              </a:r>
              <a:r>
                <a:rPr lang="en-US" altLang="en-US" sz="2600" baseline="30000" dirty="0">
                  <a:solidFill>
                    <a:srgbClr val="000000"/>
                  </a:solidFill>
                  <a:latin typeface="Arial"/>
                </a:rPr>
                <a:t>*</a:t>
              </a:r>
              <a:r>
                <a:rPr lang="en-US" altLang="en-US" sz="2600" dirty="0">
                  <a:solidFill>
                    <a:srgbClr val="000000"/>
                  </a:solidFill>
                  <a:latin typeface="Arial"/>
                </a:rPr>
                <a:t>(</a:t>
              </a:r>
              <a:r>
                <a:rPr lang="en-US" altLang="en-US" sz="2600" i="1" dirty="0">
                  <a:solidFill>
                    <a:srgbClr val="000000"/>
                  </a:solidFill>
                  <a:latin typeface="Arial"/>
                </a:rPr>
                <a:t>g</a:t>
              </a:r>
              <a:r>
                <a:rPr lang="en-US" altLang="en-US" sz="2600" dirty="0">
                  <a:solidFill>
                    <a:srgbClr val="000000"/>
                  </a:solidFill>
                  <a:latin typeface="Arial"/>
                </a:rPr>
                <a:t>)</a:t>
              </a:r>
            </a:p>
          </p:txBody>
        </p:sp>
        <p:sp>
          <p:nvSpPr>
            <p:cNvPr id="8" name="Text Box 16"/>
            <p:cNvSpPr txBox="1">
              <a:spLocks noChangeArrowheads="1"/>
            </p:cNvSpPr>
            <p:nvPr/>
          </p:nvSpPr>
          <p:spPr bwMode="auto">
            <a:xfrm>
              <a:off x="2719" y="1680"/>
              <a:ext cx="127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dirty="0">
                  <a:solidFill>
                    <a:srgbClr val="000000"/>
                  </a:solidFill>
                  <a:latin typeface="Arial"/>
                </a:rPr>
                <a:t>O</a:t>
              </a:r>
              <a:r>
                <a:rPr lang="en-US" altLang="en-US" sz="2600" baseline="-25000" dirty="0">
                  <a:solidFill>
                    <a:srgbClr val="000000"/>
                  </a:solidFill>
                  <a:latin typeface="Arial"/>
                </a:rPr>
                <a:t>2</a:t>
              </a:r>
              <a:r>
                <a:rPr lang="en-US" altLang="en-US" sz="2600" dirty="0">
                  <a:solidFill>
                    <a:srgbClr val="000000"/>
                  </a:solidFill>
                  <a:latin typeface="Arial"/>
                </a:rPr>
                <a:t>(</a:t>
              </a:r>
              <a:r>
                <a:rPr lang="en-US" altLang="en-US" sz="2600" i="1" dirty="0">
                  <a:solidFill>
                    <a:srgbClr val="000000"/>
                  </a:solidFill>
                  <a:latin typeface="Arial"/>
                </a:rPr>
                <a:t>g</a:t>
              </a:r>
              <a:r>
                <a:rPr lang="en-US" altLang="en-US" sz="2600" dirty="0">
                  <a:solidFill>
                    <a:srgbClr val="000000"/>
                  </a:solidFill>
                  <a:latin typeface="Arial"/>
                </a:rPr>
                <a:t>) + O(</a:t>
              </a:r>
              <a:r>
                <a:rPr lang="en-US" altLang="en-US" sz="2600" i="1" dirty="0">
                  <a:solidFill>
                    <a:srgbClr val="000000"/>
                  </a:solidFill>
                  <a:latin typeface="Arial"/>
                </a:rPr>
                <a:t>g</a:t>
              </a:r>
              <a:r>
                <a:rPr lang="en-US" altLang="en-US" sz="2600" dirty="0">
                  <a:solidFill>
                    <a:srgbClr val="000000"/>
                  </a:solidFill>
                  <a:latin typeface="Arial"/>
                </a:rPr>
                <a:t>)</a:t>
              </a:r>
            </a:p>
          </p:txBody>
        </p:sp>
        <p:sp>
          <p:nvSpPr>
            <p:cNvPr id="9" name="Line 17"/>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20431" b="4513"/>
          <a:stretch/>
        </p:blipFill>
        <p:spPr>
          <a:xfrm>
            <a:off x="1796605" y="3067496"/>
            <a:ext cx="7553325" cy="2462080"/>
          </a:xfrm>
          <a:prstGeom prst="rect">
            <a:avLst/>
          </a:prstGeom>
        </p:spPr>
      </p:pic>
    </p:spTree>
    <p:extLst>
      <p:ext uri="{BB962C8B-B14F-4D97-AF65-F5344CB8AC3E}">
        <p14:creationId xmlns:p14="http://schemas.microsoft.com/office/powerpoint/2010/main" val="275135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FD04609-81E4-46B3-B9E7-ECAC0293B63F}" type="slidenum">
              <a:rPr lang="he-IL" smtClean="0"/>
              <a:t>3</a:t>
            </a:fld>
            <a:endParaRPr lang="he-IL"/>
          </a:p>
        </p:txBody>
      </p:sp>
      <p:sp>
        <p:nvSpPr>
          <p:cNvPr id="2" name="Footer Placeholder 1"/>
          <p:cNvSpPr>
            <a:spLocks noGrp="1"/>
          </p:cNvSpPr>
          <p:nvPr>
            <p:ph type="ftr" sz="quarter" idx="3"/>
          </p:nvPr>
        </p:nvSpPr>
        <p:spPr/>
        <p:txBody>
          <a:bodyPr/>
          <a:lstStyle/>
          <a:p>
            <a:r>
              <a:rPr lang="he-IL"/>
              <a:t>קינטיקה כימית</a:t>
            </a:r>
          </a:p>
        </p:txBody>
      </p:sp>
      <p:sp>
        <p:nvSpPr>
          <p:cNvPr id="11" name="Rectangle 3"/>
          <p:cNvSpPr txBox="1">
            <a:spLocks noChangeArrowheads="1"/>
          </p:cNvSpPr>
          <p:nvPr/>
        </p:nvSpPr>
        <p:spPr>
          <a:xfrm>
            <a:off x="1837944" y="517524"/>
            <a:ext cx="8229600" cy="56388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dirty="0"/>
              <a:t>Calculate the </a:t>
            </a:r>
            <a:r>
              <a:rPr lang="en-US" altLang="en-US" b="1" kern="0" dirty="0"/>
              <a:t>average rate </a:t>
            </a:r>
            <a:r>
              <a:rPr lang="en-US" altLang="en-US" kern="0" dirty="0"/>
              <a:t>of decomposition of N</a:t>
            </a:r>
            <a:r>
              <a:rPr lang="en-US" altLang="en-US" kern="0" baseline="-25000" dirty="0"/>
              <a:t>2</a:t>
            </a:r>
            <a:r>
              <a:rPr lang="en-US" altLang="en-US" kern="0" dirty="0"/>
              <a:t>O</a:t>
            </a:r>
            <a:r>
              <a:rPr lang="en-US" altLang="en-US" kern="0" baseline="-25000" dirty="0"/>
              <a:t>5</a:t>
            </a:r>
            <a:r>
              <a:rPr lang="en-US" altLang="en-US" kern="0" dirty="0"/>
              <a:t>, – </a:t>
            </a:r>
            <a:r>
              <a:rPr lang="el-GR" altLang="en-US" kern="0" dirty="0"/>
              <a:t>Δ</a:t>
            </a:r>
            <a:r>
              <a:rPr lang="en-IN" altLang="en-US" kern="0" dirty="0"/>
              <a:t>[N</a:t>
            </a:r>
            <a:r>
              <a:rPr lang="en-IN" altLang="en-US" kern="0" baseline="-25000" dirty="0"/>
              <a:t>2</a:t>
            </a:r>
            <a:r>
              <a:rPr lang="en-IN" altLang="en-US" kern="0" dirty="0"/>
              <a:t>O</a:t>
            </a:r>
            <a:r>
              <a:rPr lang="en-IN" altLang="en-US" kern="0" baseline="-25000" dirty="0"/>
              <a:t>5</a:t>
            </a:r>
            <a:r>
              <a:rPr lang="en-IN" altLang="en-US" kern="0" dirty="0"/>
              <a:t>]/</a:t>
            </a:r>
            <a:r>
              <a:rPr lang="el-GR" altLang="en-US" kern="0" dirty="0"/>
              <a:t>Δ</a:t>
            </a:r>
            <a:r>
              <a:rPr lang="en-IN" altLang="en-US" i="1" kern="0" dirty="0"/>
              <a:t>t</a:t>
            </a:r>
            <a:r>
              <a:rPr lang="en-IN" altLang="en-US" kern="0" dirty="0"/>
              <a:t>, by the reaction</a:t>
            </a:r>
          </a:p>
          <a:p>
            <a:pPr marL="0" indent="0" eaLnBrk="1" hangingPunct="1">
              <a:buFontTx/>
              <a:buNone/>
            </a:pPr>
            <a:endParaRPr lang="en-IN" altLang="en-US" kern="0" dirty="0"/>
          </a:p>
          <a:p>
            <a:pPr marL="0" indent="0" eaLnBrk="1" hangingPunct="1">
              <a:buFontTx/>
              <a:buNone/>
            </a:pPr>
            <a:r>
              <a:rPr lang="en-IN" altLang="en-US" kern="0" dirty="0"/>
              <a:t>During the time interval from </a:t>
            </a:r>
            <a:r>
              <a:rPr lang="en-IN" altLang="en-US" i="1" kern="0" dirty="0"/>
              <a:t>t </a:t>
            </a:r>
            <a:r>
              <a:rPr lang="en-IN" altLang="en-US" kern="0" dirty="0"/>
              <a:t>= 600s to </a:t>
            </a:r>
            <a:r>
              <a:rPr lang="en-IN" altLang="en-US" i="1" kern="0" dirty="0"/>
              <a:t>t </a:t>
            </a:r>
            <a:r>
              <a:rPr lang="en-IN" altLang="en-US" kern="0" dirty="0"/>
              <a:t>= 1200s (regard all time figures as significant). Use the following data:</a:t>
            </a:r>
          </a:p>
          <a:p>
            <a:pPr marL="0" indent="0" eaLnBrk="1" hangingPunct="1">
              <a:buFontTx/>
              <a:buNone/>
            </a:pPr>
            <a:endParaRPr lang="en-IN" altLang="en-US" kern="0" dirty="0"/>
          </a:p>
        </p:txBody>
      </p:sp>
      <p:graphicFrame>
        <p:nvGraphicFramePr>
          <p:cNvPr id="12" name="Object 1"/>
          <p:cNvGraphicFramePr>
            <a:graphicFrameLocks noChangeAspect="1"/>
          </p:cNvGraphicFramePr>
          <p:nvPr>
            <p:extLst>
              <p:ext uri="{D42A27DB-BD31-4B8C-83A1-F6EECF244321}">
                <p14:modId xmlns:p14="http://schemas.microsoft.com/office/powerpoint/2010/main" val="2005783518"/>
              </p:ext>
            </p:extLst>
          </p:nvPr>
        </p:nvGraphicFramePr>
        <p:xfrm>
          <a:off x="3514344" y="1508124"/>
          <a:ext cx="4056063" cy="468313"/>
        </p:xfrm>
        <a:graphic>
          <a:graphicData uri="http://schemas.openxmlformats.org/presentationml/2006/ole">
            <mc:AlternateContent xmlns:mc="http://schemas.openxmlformats.org/markup-compatibility/2006">
              <mc:Choice xmlns:v="urn:schemas-microsoft-com:vml" Requires="v">
                <p:oleObj name="Equation" r:id="rId2" imgW="1981200" imgH="228600" progId="Equation.DSMT4">
                  <p:embed/>
                </p:oleObj>
              </mc:Choice>
              <mc:Fallback>
                <p:oleObj name="Equation" r:id="rId2" imgW="1981200" imgH="2286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344" y="1508124"/>
                        <a:ext cx="40560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3"/>
          <p:cNvSpPr txBox="1">
            <a:spLocks noChangeArrowheads="1"/>
          </p:cNvSpPr>
          <p:nvPr/>
        </p:nvSpPr>
        <p:spPr bwMode="auto">
          <a:xfrm>
            <a:off x="3742944" y="4403724"/>
            <a:ext cx="4572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322388" indent="-577850" algn="l" rtl="0" eaLnBrk="0" fontAlgn="base" hangingPunct="0">
              <a:spcBef>
                <a:spcPct val="20000"/>
              </a:spcBef>
              <a:spcAft>
                <a:spcPct val="0"/>
              </a:spcAft>
              <a:buChar char="–"/>
              <a:defRPr sz="2800">
                <a:solidFill>
                  <a:schemeClr val="tx1"/>
                </a:solidFill>
                <a:latin typeface="+mn-lt"/>
                <a:ea typeface="+mn-ea"/>
              </a:defRPr>
            </a:lvl2pPr>
            <a:lvl3pPr marL="1931988" indent="-495300" algn="l" rtl="0" eaLnBrk="0" fontAlgn="base" hangingPunct="0">
              <a:spcBef>
                <a:spcPct val="20000"/>
              </a:spcBef>
              <a:spcAft>
                <a:spcPct val="0"/>
              </a:spcAft>
              <a:buAutoNum type="romanLcPeriod"/>
              <a:defRPr sz="2400">
                <a:solidFill>
                  <a:schemeClr val="tx1"/>
                </a:solidFill>
                <a:latin typeface="+mn-lt"/>
                <a:ea typeface="+mn-ea"/>
              </a:defRPr>
            </a:lvl3pPr>
            <a:lvl4pPr marL="2459038" indent="-412750" algn="l" rtl="0" eaLnBrk="0" fontAlgn="base" hangingPunct="0">
              <a:spcBef>
                <a:spcPct val="20000"/>
              </a:spcBef>
              <a:spcAft>
                <a:spcPct val="0"/>
              </a:spcAft>
              <a:buChar char="–"/>
              <a:defRPr sz="2000">
                <a:solidFill>
                  <a:schemeClr val="tx1"/>
                </a:solidFill>
                <a:latin typeface="+mn-lt"/>
                <a:ea typeface="+mn-ea"/>
              </a:defRPr>
            </a:lvl4pPr>
            <a:lvl5pPr marL="2986088" indent="-412750" algn="l" rtl="0" eaLnBrk="0" fontAlgn="base" hangingPunct="0">
              <a:spcBef>
                <a:spcPct val="20000"/>
              </a:spcBef>
              <a:spcAft>
                <a:spcPct val="0"/>
              </a:spcAft>
              <a:buChar char="»"/>
              <a:defRPr sz="2000">
                <a:solidFill>
                  <a:schemeClr val="tx1"/>
                </a:solidFill>
                <a:latin typeface="+mn-lt"/>
                <a:ea typeface="+mn-ea"/>
              </a:defRPr>
            </a:lvl5pPr>
            <a:lvl6pPr marL="3443288" indent="-412750" algn="l" rtl="0" fontAlgn="base">
              <a:spcBef>
                <a:spcPct val="20000"/>
              </a:spcBef>
              <a:spcAft>
                <a:spcPct val="0"/>
              </a:spcAft>
              <a:buChar char="»"/>
              <a:defRPr sz="2000">
                <a:solidFill>
                  <a:schemeClr val="tx1"/>
                </a:solidFill>
                <a:latin typeface="+mn-lt"/>
                <a:ea typeface="+mn-ea"/>
              </a:defRPr>
            </a:lvl6pPr>
            <a:lvl7pPr marL="3900488" indent="-412750" algn="l" rtl="0" fontAlgn="base">
              <a:spcBef>
                <a:spcPct val="20000"/>
              </a:spcBef>
              <a:spcAft>
                <a:spcPct val="0"/>
              </a:spcAft>
              <a:buChar char="»"/>
              <a:defRPr sz="2000">
                <a:solidFill>
                  <a:schemeClr val="tx1"/>
                </a:solidFill>
                <a:latin typeface="+mn-lt"/>
                <a:ea typeface="+mn-ea"/>
              </a:defRPr>
            </a:lvl7pPr>
            <a:lvl8pPr marL="4357688" indent="-412750" algn="l" rtl="0" fontAlgn="base">
              <a:spcBef>
                <a:spcPct val="20000"/>
              </a:spcBef>
              <a:spcAft>
                <a:spcPct val="0"/>
              </a:spcAft>
              <a:buChar char="»"/>
              <a:defRPr sz="2000">
                <a:solidFill>
                  <a:schemeClr val="tx1"/>
                </a:solidFill>
                <a:latin typeface="+mn-lt"/>
                <a:ea typeface="+mn-ea"/>
              </a:defRPr>
            </a:lvl8pPr>
            <a:lvl9pPr marL="4814888" indent="-41275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defRPr/>
            </a:pPr>
            <a:r>
              <a:rPr lang="en-IN" altLang="en-US" kern="0" baseline="0" dirty="0"/>
              <a:t>Time</a:t>
            </a:r>
            <a:r>
              <a:rPr lang="en-IN" altLang="en-US" i="0" kern="0" baseline="0" dirty="0"/>
              <a:t> 		</a:t>
            </a:r>
            <a:r>
              <a:rPr lang="en-IN" altLang="en-US" kern="0" baseline="0" dirty="0"/>
              <a:t>[N</a:t>
            </a:r>
            <a:r>
              <a:rPr lang="en-IN" altLang="en-US" kern="0" baseline="-25000" dirty="0"/>
              <a:t>2</a:t>
            </a:r>
            <a:r>
              <a:rPr lang="en-IN" altLang="en-US" kern="0" baseline="0" dirty="0"/>
              <a:t>O</a:t>
            </a:r>
            <a:r>
              <a:rPr lang="en-IN" altLang="en-US" kern="0" baseline="-25000" dirty="0"/>
              <a:t>5</a:t>
            </a:r>
            <a:r>
              <a:rPr lang="en-IN" altLang="en-US" kern="0" baseline="0" dirty="0"/>
              <a:t>]</a:t>
            </a:r>
          </a:p>
          <a:p>
            <a:pPr marL="0" indent="0" eaLnBrk="1" hangingPunct="1">
              <a:buFontTx/>
              <a:buNone/>
              <a:defRPr/>
            </a:pPr>
            <a:r>
              <a:rPr lang="en-IN" altLang="en-US" i="0" kern="0" baseline="0" dirty="0"/>
              <a:t>600s</a:t>
            </a:r>
          </a:p>
          <a:p>
            <a:pPr marL="0" indent="0" eaLnBrk="1" hangingPunct="1">
              <a:buFontTx/>
              <a:buNone/>
              <a:defRPr/>
            </a:pPr>
            <a:r>
              <a:rPr lang="en-IN" altLang="en-US" i="0" kern="0" baseline="0" dirty="0"/>
              <a:t>1200s		</a:t>
            </a:r>
          </a:p>
        </p:txBody>
      </p:sp>
      <p:graphicFrame>
        <p:nvGraphicFramePr>
          <p:cNvPr id="14" name="Object 2"/>
          <p:cNvGraphicFramePr>
            <a:graphicFrameLocks noChangeAspect="1"/>
          </p:cNvGraphicFramePr>
          <p:nvPr>
            <p:extLst>
              <p:ext uri="{D42A27DB-BD31-4B8C-83A1-F6EECF244321}">
                <p14:modId xmlns:p14="http://schemas.microsoft.com/office/powerpoint/2010/main" val="2744220511"/>
              </p:ext>
            </p:extLst>
          </p:nvPr>
        </p:nvGraphicFramePr>
        <p:xfrm>
          <a:off x="6252782" y="5035549"/>
          <a:ext cx="2030412" cy="463550"/>
        </p:xfrm>
        <a:graphic>
          <a:graphicData uri="http://schemas.openxmlformats.org/presentationml/2006/ole">
            <mc:AlternateContent xmlns:mc="http://schemas.openxmlformats.org/markup-compatibility/2006">
              <mc:Choice xmlns:v="urn:schemas-microsoft-com:vml" Requires="v">
                <p:oleObj name="Equation" r:id="rId4" imgW="888840" imgH="203040" progId="Equation.DSMT4">
                  <p:embed/>
                </p:oleObj>
              </mc:Choice>
              <mc:Fallback>
                <p:oleObj name="Equation" r:id="rId4" imgW="888840" imgH="203040" progId="Equation.DSMT4">
                  <p:embed/>
                  <p:pic>
                    <p:nvPicPr>
                      <p:cNvPr id="0" name=""/>
                      <p:cNvPicPr>
                        <a:picLocks noChangeAspect="1" noChangeArrowheads="1"/>
                      </p:cNvPicPr>
                      <p:nvPr/>
                    </p:nvPicPr>
                    <p:blipFill>
                      <a:blip r:embed="rId5"/>
                      <a:srcRect/>
                      <a:stretch>
                        <a:fillRect/>
                      </a:stretch>
                    </p:blipFill>
                    <p:spPr bwMode="auto">
                      <a:xfrm>
                        <a:off x="6252782" y="5035549"/>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3"/>
          <p:cNvGraphicFramePr>
            <a:graphicFrameLocks noChangeAspect="1"/>
          </p:cNvGraphicFramePr>
          <p:nvPr>
            <p:extLst>
              <p:ext uri="{D42A27DB-BD31-4B8C-83A1-F6EECF244321}">
                <p14:modId xmlns:p14="http://schemas.microsoft.com/office/powerpoint/2010/main" val="3608235306"/>
              </p:ext>
            </p:extLst>
          </p:nvPr>
        </p:nvGraphicFramePr>
        <p:xfrm>
          <a:off x="6335332" y="5607049"/>
          <a:ext cx="2071687" cy="473075"/>
        </p:xfrm>
        <a:graphic>
          <a:graphicData uri="http://schemas.openxmlformats.org/presentationml/2006/ole">
            <mc:AlternateContent xmlns:mc="http://schemas.openxmlformats.org/markup-compatibility/2006">
              <mc:Choice xmlns:v="urn:schemas-microsoft-com:vml" Requires="v">
                <p:oleObj name="Equation" r:id="rId6" imgW="888840" imgH="203040" progId="Equation.DSMT4">
                  <p:embed/>
                </p:oleObj>
              </mc:Choice>
              <mc:Fallback>
                <p:oleObj name="Equation" r:id="rId6" imgW="888840" imgH="203040" progId="Equation.DSMT4">
                  <p:embed/>
                  <p:pic>
                    <p:nvPicPr>
                      <p:cNvPr id="0" name=""/>
                      <p:cNvPicPr>
                        <a:picLocks noChangeAspect="1" noChangeArrowheads="1"/>
                      </p:cNvPicPr>
                      <p:nvPr/>
                    </p:nvPicPr>
                    <p:blipFill>
                      <a:blip r:embed="rId7"/>
                      <a:srcRect/>
                      <a:stretch>
                        <a:fillRect/>
                      </a:stretch>
                    </p:blipFill>
                    <p:spPr bwMode="auto">
                      <a:xfrm>
                        <a:off x="6335332" y="5607049"/>
                        <a:ext cx="20716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5334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קינטיקה כימית</a:t>
            </a:r>
          </a:p>
        </p:txBody>
      </p:sp>
      <p:sp>
        <p:nvSpPr>
          <p:cNvPr id="3" name="Slide Number Placeholder 2"/>
          <p:cNvSpPr>
            <a:spLocks noGrp="1"/>
          </p:cNvSpPr>
          <p:nvPr>
            <p:ph type="sldNum" sz="quarter" idx="12"/>
          </p:nvPr>
        </p:nvSpPr>
        <p:spPr/>
        <p:txBody>
          <a:bodyPr/>
          <a:lstStyle/>
          <a:p>
            <a:fld id="{6FD04609-81E4-46B3-B9E7-ECAC0293B63F}" type="slidenum">
              <a:rPr lang="he-IL" smtClean="0"/>
              <a:t>30</a:t>
            </a:fld>
            <a:endParaRPr lang="he-IL"/>
          </a:p>
        </p:txBody>
      </p:sp>
      <p:sp>
        <p:nvSpPr>
          <p:cNvPr id="4" name="Title 1"/>
          <p:cNvSpPr txBox="1">
            <a:spLocks/>
          </p:cNvSpPr>
          <p:nvPr/>
        </p:nvSpPr>
        <p:spPr bwMode="auto">
          <a:xfrm>
            <a:off x="838200" y="17373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S PGothic" pitchFamily="34" charset="-128"/>
                <a:cs typeface="Times New Roman"/>
              </a:rPr>
              <a:t>Reaction Mechanisms-Molecularity</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sp>
        <p:nvSpPr>
          <p:cNvPr id="5" name="Rectangle 4"/>
          <p:cNvSpPr>
            <a:spLocks noChangeArrowheads="1"/>
          </p:cNvSpPr>
          <p:nvPr/>
        </p:nvSpPr>
        <p:spPr bwMode="auto">
          <a:xfrm>
            <a:off x="3496377" y="1354836"/>
            <a:ext cx="359746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altLang="en-US" sz="2600" b="1" dirty="0">
                <a:solidFill>
                  <a:srgbClr val="000000"/>
                </a:solidFill>
                <a:latin typeface="Arial"/>
                <a:ea typeface="MS PGothic" pitchFamily="34" charset="-128"/>
              </a:rPr>
              <a:t>Bimolecular Reaction</a:t>
            </a:r>
            <a:endParaRPr lang="en-US" altLang="en-US" sz="2600" dirty="0">
              <a:solidFill>
                <a:srgbClr val="000000"/>
              </a:solidFill>
              <a:latin typeface="Arial"/>
              <a:ea typeface="MS PGothic" pitchFamily="34" charset="-128"/>
            </a:endParaRPr>
          </a:p>
        </p:txBody>
      </p:sp>
      <p:grpSp>
        <p:nvGrpSpPr>
          <p:cNvPr id="6" name="Group 14"/>
          <p:cNvGrpSpPr>
            <a:grpSpLocks/>
          </p:cNvGrpSpPr>
          <p:nvPr/>
        </p:nvGrpSpPr>
        <p:grpSpPr bwMode="auto">
          <a:xfrm>
            <a:off x="3373438" y="2210498"/>
            <a:ext cx="3835401" cy="492125"/>
            <a:chOff x="1093" y="1680"/>
            <a:chExt cx="2416" cy="310"/>
          </a:xfrm>
        </p:grpSpPr>
        <p:sp>
          <p:nvSpPr>
            <p:cNvPr id="7" name="Text Box 15"/>
            <p:cNvSpPr txBox="1">
              <a:spLocks noChangeArrowheads="1"/>
            </p:cNvSpPr>
            <p:nvPr/>
          </p:nvSpPr>
          <p:spPr bwMode="auto">
            <a:xfrm>
              <a:off x="1093" y="1680"/>
              <a:ext cx="127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dirty="0">
                  <a:solidFill>
                    <a:srgbClr val="000000"/>
                  </a:solidFill>
                  <a:latin typeface="Arial"/>
                </a:rPr>
                <a:t>O</a:t>
              </a:r>
              <a:r>
                <a:rPr lang="en-US" altLang="en-US" sz="2600" baseline="-25000" dirty="0">
                  <a:solidFill>
                    <a:srgbClr val="000000"/>
                  </a:solidFill>
                  <a:latin typeface="Arial"/>
                </a:rPr>
                <a:t>3</a:t>
              </a:r>
              <a:r>
                <a:rPr lang="en-US" altLang="en-US" sz="2600" dirty="0">
                  <a:solidFill>
                    <a:srgbClr val="000000"/>
                  </a:solidFill>
                  <a:latin typeface="Arial"/>
                </a:rPr>
                <a:t>(</a:t>
              </a:r>
              <a:r>
                <a:rPr lang="en-US" altLang="en-US" sz="2600" i="1" dirty="0">
                  <a:solidFill>
                    <a:srgbClr val="000000"/>
                  </a:solidFill>
                  <a:latin typeface="Arial"/>
                </a:rPr>
                <a:t>g</a:t>
              </a:r>
              <a:r>
                <a:rPr lang="en-US" altLang="en-US" sz="2600" dirty="0">
                  <a:solidFill>
                    <a:srgbClr val="000000"/>
                  </a:solidFill>
                  <a:latin typeface="Arial"/>
                </a:rPr>
                <a:t>) + O(</a:t>
              </a:r>
              <a:r>
                <a:rPr lang="en-US" altLang="en-US" sz="2600" i="1" dirty="0">
                  <a:solidFill>
                    <a:srgbClr val="000000"/>
                  </a:solidFill>
                  <a:latin typeface="Arial"/>
                </a:rPr>
                <a:t>g</a:t>
              </a:r>
              <a:r>
                <a:rPr lang="en-US" altLang="en-US" sz="2600" dirty="0">
                  <a:solidFill>
                    <a:srgbClr val="000000"/>
                  </a:solidFill>
                  <a:latin typeface="Arial"/>
                </a:rPr>
                <a:t>)</a:t>
              </a:r>
            </a:p>
          </p:txBody>
        </p:sp>
        <p:sp>
          <p:nvSpPr>
            <p:cNvPr id="8" name="Text Box 16"/>
            <p:cNvSpPr txBox="1">
              <a:spLocks noChangeArrowheads="1"/>
            </p:cNvSpPr>
            <p:nvPr/>
          </p:nvSpPr>
          <p:spPr bwMode="auto">
            <a:xfrm>
              <a:off x="2719" y="1680"/>
              <a:ext cx="79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dirty="0">
                  <a:solidFill>
                    <a:srgbClr val="000000"/>
                  </a:solidFill>
                  <a:latin typeface="Arial"/>
                </a:rPr>
                <a:t>2 O</a:t>
              </a:r>
              <a:r>
                <a:rPr lang="en-US" altLang="en-US" sz="2600" baseline="-25000" dirty="0">
                  <a:solidFill>
                    <a:srgbClr val="000000"/>
                  </a:solidFill>
                  <a:latin typeface="Arial"/>
                </a:rPr>
                <a:t>2</a:t>
              </a:r>
              <a:r>
                <a:rPr lang="en-US" altLang="en-US" sz="2600" dirty="0">
                  <a:solidFill>
                    <a:srgbClr val="000000"/>
                  </a:solidFill>
                  <a:latin typeface="Arial"/>
                </a:rPr>
                <a:t>(</a:t>
              </a:r>
              <a:r>
                <a:rPr lang="en-US" altLang="en-US" sz="2600" i="1" dirty="0">
                  <a:solidFill>
                    <a:srgbClr val="000000"/>
                  </a:solidFill>
                  <a:latin typeface="Arial"/>
                </a:rPr>
                <a:t>g</a:t>
              </a:r>
              <a:r>
                <a:rPr lang="en-US" altLang="en-US" sz="2600" dirty="0">
                  <a:solidFill>
                    <a:srgbClr val="000000"/>
                  </a:solidFill>
                  <a:latin typeface="Arial"/>
                </a:rPr>
                <a:t>)</a:t>
              </a:r>
            </a:p>
          </p:txBody>
        </p:sp>
        <p:sp>
          <p:nvSpPr>
            <p:cNvPr id="9" name="Line 17"/>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19639" b="5939"/>
          <a:stretch/>
        </p:blipFill>
        <p:spPr>
          <a:xfrm>
            <a:off x="1027907" y="3316986"/>
            <a:ext cx="8534400" cy="1914525"/>
          </a:xfrm>
          <a:prstGeom prst="rect">
            <a:avLst/>
          </a:prstGeom>
        </p:spPr>
      </p:pic>
    </p:spTree>
    <p:extLst>
      <p:ext uri="{BB962C8B-B14F-4D97-AF65-F5344CB8AC3E}">
        <p14:creationId xmlns:p14="http://schemas.microsoft.com/office/powerpoint/2010/main" val="2287763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קינטיקה כימית</a:t>
            </a:r>
          </a:p>
        </p:txBody>
      </p:sp>
      <p:sp>
        <p:nvSpPr>
          <p:cNvPr id="3" name="Slide Number Placeholder 2"/>
          <p:cNvSpPr>
            <a:spLocks noGrp="1"/>
          </p:cNvSpPr>
          <p:nvPr>
            <p:ph type="sldNum" sz="quarter" idx="12"/>
          </p:nvPr>
        </p:nvSpPr>
        <p:spPr/>
        <p:txBody>
          <a:bodyPr/>
          <a:lstStyle/>
          <a:p>
            <a:fld id="{6FD04609-81E4-46B3-B9E7-ECAC0293B63F}" type="slidenum">
              <a:rPr lang="he-IL" smtClean="0"/>
              <a:t>31</a:t>
            </a:fld>
            <a:endParaRPr lang="he-IL"/>
          </a:p>
        </p:txBody>
      </p:sp>
      <p:sp>
        <p:nvSpPr>
          <p:cNvPr id="11" name="Title 1"/>
          <p:cNvSpPr txBox="1">
            <a:spLocks/>
          </p:cNvSpPr>
          <p:nvPr/>
        </p:nvSpPr>
        <p:spPr bwMode="auto">
          <a:xfrm>
            <a:off x="1060704" y="246888"/>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S PGothic" pitchFamily="34" charset="-128"/>
                <a:cs typeface="Times New Roman"/>
              </a:rPr>
              <a:t>Reaction Mechanisms-Molecularity</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sp>
        <p:nvSpPr>
          <p:cNvPr id="12" name="Rectangle 4"/>
          <p:cNvSpPr>
            <a:spLocks noChangeArrowheads="1"/>
          </p:cNvSpPr>
          <p:nvPr/>
        </p:nvSpPr>
        <p:spPr bwMode="auto">
          <a:xfrm>
            <a:off x="3635107" y="1418463"/>
            <a:ext cx="375865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altLang="en-US" sz="2600" b="1" dirty="0" err="1">
                <a:solidFill>
                  <a:srgbClr val="000000"/>
                </a:solidFill>
                <a:latin typeface="Arial"/>
                <a:ea typeface="MS PGothic" pitchFamily="34" charset="-128"/>
              </a:rPr>
              <a:t>Termolecular</a:t>
            </a:r>
            <a:r>
              <a:rPr lang="en-US" altLang="en-US" sz="2600" b="1" dirty="0">
                <a:solidFill>
                  <a:srgbClr val="000000"/>
                </a:solidFill>
                <a:latin typeface="Arial"/>
                <a:ea typeface="MS PGothic" pitchFamily="34" charset="-128"/>
              </a:rPr>
              <a:t> Reaction</a:t>
            </a:r>
            <a:endParaRPr lang="en-US" altLang="en-US" sz="2600" dirty="0">
              <a:solidFill>
                <a:srgbClr val="000000"/>
              </a:solidFill>
              <a:latin typeface="Arial"/>
              <a:ea typeface="MS PGothic" pitchFamily="34" charset="-128"/>
            </a:endParaRPr>
          </a:p>
        </p:txBody>
      </p:sp>
      <p:grpSp>
        <p:nvGrpSpPr>
          <p:cNvPr id="13" name="Group 12"/>
          <p:cNvGrpSpPr>
            <a:grpSpLocks/>
          </p:cNvGrpSpPr>
          <p:nvPr/>
        </p:nvGrpSpPr>
        <p:grpSpPr bwMode="auto">
          <a:xfrm>
            <a:off x="2733929" y="2256663"/>
            <a:ext cx="5554663" cy="492125"/>
            <a:chOff x="505" y="1680"/>
            <a:chExt cx="3499" cy="310"/>
          </a:xfrm>
        </p:grpSpPr>
        <p:sp>
          <p:nvSpPr>
            <p:cNvPr id="14" name="Text Box 15"/>
            <p:cNvSpPr txBox="1">
              <a:spLocks noChangeArrowheads="1"/>
            </p:cNvSpPr>
            <p:nvPr/>
          </p:nvSpPr>
          <p:spPr bwMode="auto">
            <a:xfrm>
              <a:off x="505" y="1680"/>
              <a:ext cx="185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dirty="0">
                  <a:solidFill>
                    <a:srgbClr val="000000"/>
                  </a:solidFill>
                  <a:latin typeface="Arial"/>
                </a:rPr>
                <a:t>O(</a:t>
              </a:r>
              <a:r>
                <a:rPr lang="en-US" altLang="en-US" sz="2600" i="1" dirty="0">
                  <a:solidFill>
                    <a:srgbClr val="000000"/>
                  </a:solidFill>
                  <a:latin typeface="Arial"/>
                </a:rPr>
                <a:t>g</a:t>
              </a:r>
              <a:r>
                <a:rPr lang="en-US" altLang="en-US" sz="2600" dirty="0">
                  <a:solidFill>
                    <a:srgbClr val="000000"/>
                  </a:solidFill>
                  <a:latin typeface="Arial"/>
                </a:rPr>
                <a:t>) + O(</a:t>
              </a:r>
              <a:r>
                <a:rPr lang="en-US" altLang="en-US" sz="2600" i="1" dirty="0">
                  <a:solidFill>
                    <a:srgbClr val="000000"/>
                  </a:solidFill>
                  <a:latin typeface="Arial"/>
                </a:rPr>
                <a:t>g</a:t>
              </a:r>
              <a:r>
                <a:rPr lang="en-US" altLang="en-US" sz="2600" dirty="0">
                  <a:solidFill>
                    <a:srgbClr val="000000"/>
                  </a:solidFill>
                  <a:latin typeface="Arial"/>
                </a:rPr>
                <a:t>) + M(</a:t>
              </a:r>
              <a:r>
                <a:rPr lang="en-US" altLang="en-US" sz="2600" i="1" dirty="0">
                  <a:solidFill>
                    <a:srgbClr val="000000"/>
                  </a:solidFill>
                  <a:latin typeface="Arial"/>
                </a:rPr>
                <a:t>g</a:t>
              </a:r>
              <a:r>
                <a:rPr lang="en-US" altLang="en-US" sz="2600" dirty="0">
                  <a:solidFill>
                    <a:srgbClr val="000000"/>
                  </a:solidFill>
                  <a:latin typeface="Arial"/>
                </a:rPr>
                <a:t>)</a:t>
              </a:r>
            </a:p>
          </p:txBody>
        </p:sp>
        <p:sp>
          <p:nvSpPr>
            <p:cNvPr id="15" name="Text Box 16"/>
            <p:cNvSpPr txBox="1">
              <a:spLocks noChangeArrowheads="1"/>
            </p:cNvSpPr>
            <p:nvPr/>
          </p:nvSpPr>
          <p:spPr bwMode="auto">
            <a:xfrm>
              <a:off x="2719" y="1680"/>
              <a:ext cx="1285"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a:solidFill>
                    <a:srgbClr val="000000"/>
                  </a:solidFill>
                  <a:latin typeface="Arial"/>
                </a:rPr>
                <a:t>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 + M(</a:t>
              </a:r>
              <a:r>
                <a:rPr lang="en-US" altLang="en-US" sz="2600" i="1">
                  <a:solidFill>
                    <a:srgbClr val="000000"/>
                  </a:solidFill>
                  <a:latin typeface="Arial"/>
                </a:rPr>
                <a:t>g</a:t>
              </a:r>
              <a:r>
                <a:rPr lang="en-US" altLang="en-US" sz="2600">
                  <a:solidFill>
                    <a:srgbClr val="000000"/>
                  </a:solidFill>
                  <a:latin typeface="Arial"/>
                </a:rPr>
                <a:t>)</a:t>
              </a:r>
            </a:p>
          </p:txBody>
        </p:sp>
        <p:sp>
          <p:nvSpPr>
            <p:cNvPr id="16" name="Line 17"/>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29951" b="10591"/>
          <a:stretch/>
        </p:blipFill>
        <p:spPr>
          <a:xfrm>
            <a:off x="1247236" y="3399663"/>
            <a:ext cx="8534400" cy="819150"/>
          </a:xfrm>
          <a:prstGeom prst="rect">
            <a:avLst/>
          </a:prstGeom>
        </p:spPr>
      </p:pic>
    </p:spTree>
    <p:extLst>
      <p:ext uri="{BB962C8B-B14F-4D97-AF65-F5344CB8AC3E}">
        <p14:creationId xmlns:p14="http://schemas.microsoft.com/office/powerpoint/2010/main" val="3530049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FD04609-81E4-46B3-B9E7-ECAC0293B63F}" type="slidenum">
              <a:rPr lang="he-IL" smtClean="0"/>
              <a:t>32</a:t>
            </a:fld>
            <a:endParaRPr lang="he-IL"/>
          </a:p>
        </p:txBody>
      </p:sp>
      <p:sp>
        <p:nvSpPr>
          <p:cNvPr id="2" name="Footer Placeholder 1"/>
          <p:cNvSpPr>
            <a:spLocks noGrp="1"/>
          </p:cNvSpPr>
          <p:nvPr>
            <p:ph type="ftr" sz="quarter" idx="3"/>
          </p:nvPr>
        </p:nvSpPr>
        <p:spPr/>
        <p:txBody>
          <a:bodyPr/>
          <a:lstStyle/>
          <a:p>
            <a:r>
              <a:rPr lang="he-IL"/>
              <a:t>קינטיקה כימית</a:t>
            </a:r>
          </a:p>
        </p:txBody>
      </p:sp>
      <p:sp>
        <p:nvSpPr>
          <p:cNvPr id="4" name="Rectangle 2"/>
          <p:cNvSpPr txBox="1">
            <a:spLocks noChangeArrowheads="1"/>
          </p:cNvSpPr>
          <p:nvPr/>
        </p:nvSpPr>
        <p:spPr>
          <a:xfrm>
            <a:off x="978408" y="1222248"/>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dirty="0"/>
              <a:t>Because an elementary reaction is an actual molecular event, the rate of an elementary reaction is proportional to the concentration of each reactant molecule. This means we can write the rate law directly from an elementary reaction.</a:t>
            </a:r>
          </a:p>
        </p:txBody>
      </p:sp>
      <p:sp>
        <p:nvSpPr>
          <p:cNvPr id="5" name="Title 1"/>
          <p:cNvSpPr txBox="1">
            <a:spLocks/>
          </p:cNvSpPr>
          <p:nvPr/>
        </p:nvSpPr>
        <p:spPr bwMode="auto">
          <a:xfrm>
            <a:off x="886968" y="41192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eaLnBrk="1" hangingPunct="1"/>
            <a:r>
              <a:rPr lang="en-US" altLang="en-US" kern="0" dirty="0">
                <a:solidFill>
                  <a:schemeClr val="tx1"/>
                </a:solidFill>
                <a:cs typeface="Times New Roman"/>
              </a:rPr>
              <a:t>Rate Laws for Elementary Reactions</a:t>
            </a:r>
            <a:endParaRPr lang="en-US" kern="0" dirty="0">
              <a:solidFill>
                <a:schemeClr val="tx1"/>
              </a:solidFill>
              <a:cs typeface="Times New Roman"/>
            </a:endParaRPr>
          </a:p>
        </p:txBody>
      </p:sp>
    </p:spTree>
    <p:extLst>
      <p:ext uri="{BB962C8B-B14F-4D97-AF65-F5344CB8AC3E}">
        <p14:creationId xmlns:p14="http://schemas.microsoft.com/office/powerpoint/2010/main" val="1454652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solidFill>
                  <a:prstClr val="black">
                    <a:tint val="75000"/>
                  </a:prstClr>
                </a:solidFill>
              </a:rPr>
              <a:t>קינטיקה כימית</a:t>
            </a:r>
          </a:p>
        </p:txBody>
      </p:sp>
      <p:sp>
        <p:nvSpPr>
          <p:cNvPr id="3" name="Slide Number Placeholder 2"/>
          <p:cNvSpPr>
            <a:spLocks noGrp="1"/>
          </p:cNvSpPr>
          <p:nvPr>
            <p:ph type="sldNum" sz="quarter" idx="12"/>
          </p:nvPr>
        </p:nvSpPr>
        <p:spPr/>
        <p:txBody>
          <a:bodyPr/>
          <a:lstStyle/>
          <a:p>
            <a:fld id="{6FD04609-81E4-46B3-B9E7-ECAC0293B63F}" type="slidenum">
              <a:rPr lang="he-IL" smtClean="0">
                <a:solidFill>
                  <a:prstClr val="black">
                    <a:tint val="75000"/>
                  </a:prstClr>
                </a:solidFill>
              </a:rPr>
              <a:pPr/>
              <a:t>33</a:t>
            </a:fld>
            <a:endParaRPr lang="he-IL">
              <a:solidFill>
                <a:prstClr val="black">
                  <a:tint val="75000"/>
                </a:prstClr>
              </a:solidFill>
            </a:endParaRPr>
          </a:p>
        </p:txBody>
      </p:sp>
      <p:sp>
        <p:nvSpPr>
          <p:cNvPr id="4" name="Title 1"/>
          <p:cNvSpPr txBox="1">
            <a:spLocks/>
          </p:cNvSpPr>
          <p:nvPr/>
        </p:nvSpPr>
        <p:spPr bwMode="auto">
          <a:xfrm>
            <a:off x="838200" y="82624"/>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rPr>
              <a:t>Rate Laws for Elementary Reactions</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sp>
        <p:nvSpPr>
          <p:cNvPr id="5" name="Rectangle 4"/>
          <p:cNvSpPr>
            <a:spLocks noChangeArrowheads="1"/>
          </p:cNvSpPr>
          <p:nvPr/>
        </p:nvSpPr>
        <p:spPr bwMode="auto">
          <a:xfrm>
            <a:off x="3429874" y="4248054"/>
            <a:ext cx="375865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altLang="en-US" sz="2600" b="1">
                <a:solidFill>
                  <a:srgbClr val="000000"/>
                </a:solidFill>
                <a:latin typeface="Arial"/>
                <a:ea typeface="MS PGothic" pitchFamily="34" charset="-128"/>
              </a:rPr>
              <a:t>Termolecular Reaction</a:t>
            </a:r>
          </a:p>
        </p:txBody>
      </p:sp>
      <p:grpSp>
        <p:nvGrpSpPr>
          <p:cNvPr id="6" name="Group 5"/>
          <p:cNvGrpSpPr>
            <a:grpSpLocks/>
          </p:cNvGrpSpPr>
          <p:nvPr/>
        </p:nvGrpSpPr>
        <p:grpSpPr bwMode="auto">
          <a:xfrm>
            <a:off x="2938272" y="2038254"/>
            <a:ext cx="3600449" cy="492125"/>
            <a:chOff x="1725" y="1680"/>
            <a:chExt cx="2268" cy="310"/>
          </a:xfrm>
        </p:grpSpPr>
        <p:sp>
          <p:nvSpPr>
            <p:cNvPr id="7" name="Text Box 6"/>
            <p:cNvSpPr txBox="1">
              <a:spLocks noChangeArrowheads="1"/>
            </p:cNvSpPr>
            <p:nvPr/>
          </p:nvSpPr>
          <p:spPr bwMode="auto">
            <a:xfrm>
              <a:off x="1725" y="1680"/>
              <a:ext cx="66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a:solidFill>
                    <a:srgbClr val="000000"/>
                  </a:solidFill>
                  <a:latin typeface="Arial"/>
                </a:rPr>
                <a:t>O</a:t>
              </a:r>
              <a:r>
                <a:rPr lang="en-US" altLang="en-US" sz="2600" baseline="-25000">
                  <a:solidFill>
                    <a:srgbClr val="000000"/>
                  </a:solidFill>
                  <a:latin typeface="Arial"/>
                </a:rPr>
                <a:t>3</a:t>
              </a:r>
              <a:r>
                <a:rPr lang="en-US" altLang="en-US" sz="2600" baseline="30000">
                  <a:solidFill>
                    <a:srgbClr val="000000"/>
                  </a:solidFill>
                  <a:latin typeface="Arial"/>
                </a:rPr>
                <a:t>*</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a:t>
              </a:r>
            </a:p>
          </p:txBody>
        </p:sp>
        <p:sp>
          <p:nvSpPr>
            <p:cNvPr id="8" name="Text Box 7"/>
            <p:cNvSpPr txBox="1">
              <a:spLocks noChangeArrowheads="1"/>
            </p:cNvSpPr>
            <p:nvPr/>
          </p:nvSpPr>
          <p:spPr bwMode="auto">
            <a:xfrm>
              <a:off x="2719" y="1680"/>
              <a:ext cx="127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a:solidFill>
                    <a:srgbClr val="000000"/>
                  </a:solidFill>
                  <a:latin typeface="Arial"/>
                </a:rPr>
                <a:t>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 + O(</a:t>
              </a:r>
              <a:r>
                <a:rPr lang="en-US" altLang="en-US" sz="2600" i="1">
                  <a:solidFill>
                    <a:srgbClr val="000000"/>
                  </a:solidFill>
                  <a:latin typeface="Arial"/>
                </a:rPr>
                <a:t>g</a:t>
              </a:r>
              <a:r>
                <a:rPr lang="en-US" altLang="en-US" sz="2600">
                  <a:solidFill>
                    <a:srgbClr val="000000"/>
                  </a:solidFill>
                  <a:latin typeface="Arial"/>
                </a:rPr>
                <a:t>)</a:t>
              </a:r>
            </a:p>
          </p:txBody>
        </p:sp>
        <p:sp>
          <p:nvSpPr>
            <p:cNvPr id="9" name="Line 8"/>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600">
                <a:solidFill>
                  <a:srgbClr val="000000"/>
                </a:solidFill>
                <a:latin typeface="Arial"/>
                <a:ea typeface="MS PGothic" pitchFamily="34" charset="-128"/>
              </a:endParaRPr>
            </a:p>
          </p:txBody>
        </p:sp>
      </p:grpSp>
      <p:sp>
        <p:nvSpPr>
          <p:cNvPr id="10" name="Rectangle 9"/>
          <p:cNvSpPr>
            <a:spLocks noChangeArrowheads="1"/>
          </p:cNvSpPr>
          <p:nvPr/>
        </p:nvSpPr>
        <p:spPr bwMode="auto">
          <a:xfrm>
            <a:off x="6721284" y="2055876"/>
            <a:ext cx="187583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600">
                <a:solidFill>
                  <a:srgbClr val="000000"/>
                </a:solidFill>
                <a:latin typeface="Arial"/>
                <a:ea typeface="MS PGothic" pitchFamily="34" charset="-128"/>
              </a:rPr>
              <a:t>rate = </a:t>
            </a:r>
            <a:r>
              <a:rPr lang="en-US" altLang="en-US" sz="2600" i="1">
                <a:solidFill>
                  <a:srgbClr val="000000"/>
                </a:solidFill>
                <a:latin typeface="Arial"/>
                <a:ea typeface="MS PGothic" pitchFamily="34" charset="-128"/>
              </a:rPr>
              <a:t>k</a:t>
            </a:r>
            <a:r>
              <a:rPr lang="en-US" altLang="en-US" sz="2600">
                <a:solidFill>
                  <a:srgbClr val="000000"/>
                </a:solidFill>
                <a:latin typeface="Arial"/>
                <a:ea typeface="MS PGothic" pitchFamily="34" charset="-128"/>
              </a:rPr>
              <a:t>[O</a:t>
            </a:r>
            <a:r>
              <a:rPr lang="en-US" altLang="en-US" sz="2600" baseline="-25000">
                <a:solidFill>
                  <a:srgbClr val="000000"/>
                </a:solidFill>
                <a:latin typeface="Arial"/>
                <a:ea typeface="MS PGothic" pitchFamily="34" charset="-128"/>
              </a:rPr>
              <a:t>3</a:t>
            </a:r>
            <a:r>
              <a:rPr lang="en-US" altLang="en-US" sz="2600">
                <a:solidFill>
                  <a:srgbClr val="000000"/>
                </a:solidFill>
                <a:latin typeface="Arial"/>
                <a:ea typeface="MS PGothic" pitchFamily="34" charset="-128"/>
              </a:rPr>
              <a:t>]</a:t>
            </a:r>
          </a:p>
        </p:txBody>
      </p:sp>
      <p:sp>
        <p:nvSpPr>
          <p:cNvPr id="11" name="Rectangle 10"/>
          <p:cNvSpPr>
            <a:spLocks noChangeArrowheads="1"/>
          </p:cNvSpPr>
          <p:nvPr/>
        </p:nvSpPr>
        <p:spPr bwMode="auto">
          <a:xfrm>
            <a:off x="3389632" y="1428654"/>
            <a:ext cx="380104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altLang="en-US" sz="2600" b="1">
                <a:solidFill>
                  <a:srgbClr val="000000"/>
                </a:solidFill>
                <a:latin typeface="Arial"/>
                <a:ea typeface="MS PGothic" pitchFamily="34" charset="-128"/>
              </a:rPr>
              <a:t>Unimolecular Reaction</a:t>
            </a:r>
          </a:p>
        </p:txBody>
      </p:sp>
      <p:sp>
        <p:nvSpPr>
          <p:cNvPr id="12" name="Rectangle 11"/>
          <p:cNvSpPr>
            <a:spLocks noChangeArrowheads="1"/>
          </p:cNvSpPr>
          <p:nvPr/>
        </p:nvSpPr>
        <p:spPr bwMode="auto">
          <a:xfrm>
            <a:off x="6746684" y="3486054"/>
            <a:ext cx="232146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600">
                <a:solidFill>
                  <a:srgbClr val="000000"/>
                </a:solidFill>
                <a:latin typeface="Arial"/>
                <a:ea typeface="MS PGothic" pitchFamily="34" charset="-128"/>
              </a:rPr>
              <a:t>rate = </a:t>
            </a:r>
            <a:r>
              <a:rPr lang="en-US" altLang="en-US" sz="2600" i="1">
                <a:solidFill>
                  <a:srgbClr val="000000"/>
                </a:solidFill>
                <a:latin typeface="Arial"/>
                <a:ea typeface="MS PGothic" pitchFamily="34" charset="-128"/>
              </a:rPr>
              <a:t>k</a:t>
            </a:r>
            <a:r>
              <a:rPr lang="en-US" altLang="en-US" sz="2600">
                <a:solidFill>
                  <a:srgbClr val="000000"/>
                </a:solidFill>
                <a:latin typeface="Arial"/>
                <a:ea typeface="MS PGothic" pitchFamily="34" charset="-128"/>
              </a:rPr>
              <a:t>[O</a:t>
            </a:r>
            <a:r>
              <a:rPr lang="en-US" altLang="en-US" sz="2600" baseline="-25000">
                <a:solidFill>
                  <a:srgbClr val="000000"/>
                </a:solidFill>
                <a:latin typeface="Arial"/>
                <a:ea typeface="MS PGothic" pitchFamily="34" charset="-128"/>
              </a:rPr>
              <a:t>3</a:t>
            </a:r>
            <a:r>
              <a:rPr lang="en-US" altLang="en-US" sz="2600">
                <a:solidFill>
                  <a:srgbClr val="000000"/>
                </a:solidFill>
                <a:latin typeface="Arial"/>
                <a:ea typeface="MS PGothic" pitchFamily="34" charset="-128"/>
              </a:rPr>
              <a:t>][O]</a:t>
            </a:r>
          </a:p>
        </p:txBody>
      </p:sp>
      <p:grpSp>
        <p:nvGrpSpPr>
          <p:cNvPr id="13" name="Group 12"/>
          <p:cNvGrpSpPr>
            <a:grpSpLocks/>
          </p:cNvGrpSpPr>
          <p:nvPr/>
        </p:nvGrpSpPr>
        <p:grpSpPr bwMode="auto">
          <a:xfrm>
            <a:off x="1954022" y="3454304"/>
            <a:ext cx="3816351" cy="492125"/>
            <a:chOff x="1105" y="1680"/>
            <a:chExt cx="2404" cy="310"/>
          </a:xfrm>
        </p:grpSpPr>
        <p:sp>
          <p:nvSpPr>
            <p:cNvPr id="14" name="Text Box 13"/>
            <p:cNvSpPr txBox="1">
              <a:spLocks noChangeArrowheads="1"/>
            </p:cNvSpPr>
            <p:nvPr/>
          </p:nvSpPr>
          <p:spPr bwMode="auto">
            <a:xfrm>
              <a:off x="1105" y="1680"/>
              <a:ext cx="127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a:solidFill>
                    <a:srgbClr val="000000"/>
                  </a:solidFill>
                  <a:latin typeface="Arial"/>
                </a:rPr>
                <a:t>O</a:t>
              </a:r>
              <a:r>
                <a:rPr lang="en-US" altLang="en-US" sz="2600" baseline="-25000">
                  <a:solidFill>
                    <a:srgbClr val="000000"/>
                  </a:solidFill>
                  <a:latin typeface="Arial"/>
                </a:rPr>
                <a:t>3</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 + O(</a:t>
              </a:r>
              <a:r>
                <a:rPr lang="en-US" altLang="en-US" sz="2600" i="1">
                  <a:solidFill>
                    <a:srgbClr val="000000"/>
                  </a:solidFill>
                  <a:latin typeface="Arial"/>
                </a:rPr>
                <a:t>g</a:t>
              </a:r>
              <a:r>
                <a:rPr lang="en-US" altLang="en-US" sz="2600">
                  <a:solidFill>
                    <a:srgbClr val="000000"/>
                  </a:solidFill>
                  <a:latin typeface="Arial"/>
                </a:rPr>
                <a:t>)</a:t>
              </a:r>
            </a:p>
          </p:txBody>
        </p:sp>
        <p:sp>
          <p:nvSpPr>
            <p:cNvPr id="15" name="Text Box 14"/>
            <p:cNvSpPr txBox="1">
              <a:spLocks noChangeArrowheads="1"/>
            </p:cNvSpPr>
            <p:nvPr/>
          </p:nvSpPr>
          <p:spPr bwMode="auto">
            <a:xfrm>
              <a:off x="2719" y="1680"/>
              <a:ext cx="79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a:solidFill>
                    <a:srgbClr val="000000"/>
                  </a:solidFill>
                  <a:latin typeface="Arial"/>
                </a:rPr>
                <a:t>2 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a:t>
              </a:r>
            </a:p>
          </p:txBody>
        </p:sp>
        <p:sp>
          <p:nvSpPr>
            <p:cNvPr id="16" name="Line 15"/>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600">
                <a:solidFill>
                  <a:srgbClr val="000000"/>
                </a:solidFill>
                <a:latin typeface="Arial"/>
                <a:ea typeface="MS PGothic" pitchFamily="34" charset="-128"/>
              </a:endParaRPr>
            </a:p>
          </p:txBody>
        </p:sp>
      </p:grpSp>
      <p:sp>
        <p:nvSpPr>
          <p:cNvPr id="17" name="Rectangle 16"/>
          <p:cNvSpPr>
            <a:spLocks noChangeArrowheads="1"/>
          </p:cNvSpPr>
          <p:nvPr/>
        </p:nvSpPr>
        <p:spPr bwMode="auto">
          <a:xfrm>
            <a:off x="3491423" y="2817876"/>
            <a:ext cx="359746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altLang="en-US" sz="2600" b="1">
                <a:solidFill>
                  <a:srgbClr val="000000"/>
                </a:solidFill>
                <a:latin typeface="Arial"/>
                <a:ea typeface="MS PGothic" pitchFamily="34" charset="-128"/>
              </a:rPr>
              <a:t>Bimolecular Reaction</a:t>
            </a:r>
          </a:p>
        </p:txBody>
      </p:sp>
      <p:grpSp>
        <p:nvGrpSpPr>
          <p:cNvPr id="18" name="Group 17"/>
          <p:cNvGrpSpPr>
            <a:grpSpLocks/>
          </p:cNvGrpSpPr>
          <p:nvPr/>
        </p:nvGrpSpPr>
        <p:grpSpPr bwMode="auto">
          <a:xfrm>
            <a:off x="998347" y="5103876"/>
            <a:ext cx="5540374" cy="492125"/>
            <a:chOff x="514" y="1680"/>
            <a:chExt cx="3490" cy="310"/>
          </a:xfrm>
        </p:grpSpPr>
        <p:sp>
          <p:nvSpPr>
            <p:cNvPr id="19" name="Text Box 18"/>
            <p:cNvSpPr txBox="1">
              <a:spLocks noChangeArrowheads="1"/>
            </p:cNvSpPr>
            <p:nvPr/>
          </p:nvSpPr>
          <p:spPr bwMode="auto">
            <a:xfrm>
              <a:off x="514" y="1680"/>
              <a:ext cx="185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a:solidFill>
                    <a:srgbClr val="000000"/>
                  </a:solidFill>
                  <a:latin typeface="Arial"/>
                </a:rPr>
                <a:t>O(</a:t>
              </a:r>
              <a:r>
                <a:rPr lang="en-US" altLang="en-US" sz="2600" i="1">
                  <a:solidFill>
                    <a:srgbClr val="000000"/>
                  </a:solidFill>
                  <a:latin typeface="Arial"/>
                </a:rPr>
                <a:t>g</a:t>
              </a:r>
              <a:r>
                <a:rPr lang="en-US" altLang="en-US" sz="2600">
                  <a:solidFill>
                    <a:srgbClr val="000000"/>
                  </a:solidFill>
                  <a:latin typeface="Arial"/>
                </a:rPr>
                <a:t>) + O(</a:t>
              </a:r>
              <a:r>
                <a:rPr lang="en-US" altLang="en-US" sz="2600" i="1">
                  <a:solidFill>
                    <a:srgbClr val="000000"/>
                  </a:solidFill>
                  <a:latin typeface="Arial"/>
                </a:rPr>
                <a:t>g</a:t>
              </a:r>
              <a:r>
                <a:rPr lang="en-US" altLang="en-US" sz="2600">
                  <a:solidFill>
                    <a:srgbClr val="000000"/>
                  </a:solidFill>
                  <a:latin typeface="Arial"/>
                </a:rPr>
                <a:t>) + M(</a:t>
              </a:r>
              <a:r>
                <a:rPr lang="en-US" altLang="en-US" sz="2600" i="1">
                  <a:solidFill>
                    <a:srgbClr val="000000"/>
                  </a:solidFill>
                  <a:latin typeface="Arial"/>
                </a:rPr>
                <a:t>g</a:t>
              </a:r>
              <a:r>
                <a:rPr lang="en-US" altLang="en-US" sz="2600">
                  <a:solidFill>
                    <a:srgbClr val="000000"/>
                  </a:solidFill>
                  <a:latin typeface="Arial"/>
                </a:rPr>
                <a:t>)</a:t>
              </a:r>
            </a:p>
          </p:txBody>
        </p:sp>
        <p:sp>
          <p:nvSpPr>
            <p:cNvPr id="20" name="Text Box 19"/>
            <p:cNvSpPr txBox="1">
              <a:spLocks noChangeArrowheads="1"/>
            </p:cNvSpPr>
            <p:nvPr/>
          </p:nvSpPr>
          <p:spPr bwMode="auto">
            <a:xfrm>
              <a:off x="2719" y="1680"/>
              <a:ext cx="1285"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a:solidFill>
                    <a:srgbClr val="000000"/>
                  </a:solidFill>
                  <a:latin typeface="Arial"/>
                </a:rPr>
                <a:t>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 + M(</a:t>
              </a:r>
              <a:r>
                <a:rPr lang="en-US" altLang="en-US" sz="2600" i="1">
                  <a:solidFill>
                    <a:srgbClr val="000000"/>
                  </a:solidFill>
                  <a:latin typeface="Arial"/>
                </a:rPr>
                <a:t>g</a:t>
              </a:r>
              <a:r>
                <a:rPr lang="en-US" altLang="en-US" sz="2600">
                  <a:solidFill>
                    <a:srgbClr val="000000"/>
                  </a:solidFill>
                  <a:latin typeface="Arial"/>
                </a:rPr>
                <a:t>)</a:t>
              </a:r>
            </a:p>
          </p:txBody>
        </p:sp>
        <p:sp>
          <p:nvSpPr>
            <p:cNvPr id="21" name="Line 20"/>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600">
                <a:solidFill>
                  <a:srgbClr val="000000"/>
                </a:solidFill>
                <a:latin typeface="Arial"/>
                <a:ea typeface="MS PGothic" pitchFamily="34" charset="-128"/>
              </a:endParaRPr>
            </a:p>
          </p:txBody>
        </p:sp>
      </p:grpSp>
      <p:sp>
        <p:nvSpPr>
          <p:cNvPr id="22" name="Rectangle 21"/>
          <p:cNvSpPr>
            <a:spLocks noChangeArrowheads="1"/>
          </p:cNvSpPr>
          <p:nvPr/>
        </p:nvSpPr>
        <p:spPr bwMode="auto">
          <a:xfrm>
            <a:off x="6719697" y="5086254"/>
            <a:ext cx="233910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600">
                <a:solidFill>
                  <a:srgbClr val="000000"/>
                </a:solidFill>
                <a:latin typeface="Arial"/>
                <a:ea typeface="MS PGothic" pitchFamily="34" charset="-128"/>
              </a:rPr>
              <a:t>rate = </a:t>
            </a:r>
            <a:r>
              <a:rPr lang="en-US" altLang="en-US" sz="2600" i="1">
                <a:solidFill>
                  <a:srgbClr val="000000"/>
                </a:solidFill>
                <a:latin typeface="Arial"/>
                <a:ea typeface="MS PGothic" pitchFamily="34" charset="-128"/>
              </a:rPr>
              <a:t>k</a:t>
            </a:r>
            <a:r>
              <a:rPr lang="en-US" altLang="en-US" sz="2600">
                <a:solidFill>
                  <a:srgbClr val="000000"/>
                </a:solidFill>
                <a:latin typeface="Arial"/>
                <a:ea typeface="MS PGothic" pitchFamily="34" charset="-128"/>
              </a:rPr>
              <a:t>[O]</a:t>
            </a:r>
            <a:r>
              <a:rPr lang="en-US" altLang="en-US" sz="2600" b="1" baseline="30000">
                <a:solidFill>
                  <a:srgbClr val="000000"/>
                </a:solidFill>
                <a:latin typeface="Arial"/>
                <a:ea typeface="MS PGothic" pitchFamily="34" charset="-128"/>
              </a:rPr>
              <a:t>2</a:t>
            </a:r>
            <a:r>
              <a:rPr lang="en-US" altLang="en-US" sz="2600">
                <a:solidFill>
                  <a:srgbClr val="000000"/>
                </a:solidFill>
                <a:latin typeface="Arial"/>
                <a:ea typeface="MS PGothic" pitchFamily="34" charset="-128"/>
              </a:rPr>
              <a:t>[M]</a:t>
            </a:r>
          </a:p>
        </p:txBody>
      </p:sp>
    </p:spTree>
    <p:extLst>
      <p:ext uri="{BB962C8B-B14F-4D97-AF65-F5344CB8AC3E}">
        <p14:creationId xmlns:p14="http://schemas.microsoft.com/office/powerpoint/2010/main" val="4194580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קינטיקה כימית</a:t>
            </a:r>
          </a:p>
        </p:txBody>
      </p:sp>
      <p:sp>
        <p:nvSpPr>
          <p:cNvPr id="3" name="Slide Number Placeholder 2"/>
          <p:cNvSpPr>
            <a:spLocks noGrp="1"/>
          </p:cNvSpPr>
          <p:nvPr>
            <p:ph type="sldNum" sz="quarter" idx="12"/>
          </p:nvPr>
        </p:nvSpPr>
        <p:spPr/>
        <p:txBody>
          <a:bodyPr/>
          <a:lstStyle/>
          <a:p>
            <a:fld id="{6FD04609-81E4-46B3-B9E7-ECAC0293B63F}" type="slidenum">
              <a:rPr lang="he-IL" smtClean="0"/>
              <a:t>34</a:t>
            </a:fld>
            <a:endParaRPr lang="he-IL"/>
          </a:p>
        </p:txBody>
      </p:sp>
      <p:sp>
        <p:nvSpPr>
          <p:cNvPr id="4" name="Title 1"/>
          <p:cNvSpPr txBox="1">
            <a:spLocks/>
          </p:cNvSpPr>
          <p:nvPr/>
        </p:nvSpPr>
        <p:spPr bwMode="auto">
          <a:xfrm>
            <a:off x="838200" y="26517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S PGothic" pitchFamily="34" charset="-128"/>
                <a:cs typeface="Times New Roman"/>
              </a:rPr>
              <a:t>Rate Laws for Elementary Reactions</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6117"/>
          <a:stretch/>
        </p:blipFill>
        <p:spPr>
          <a:xfrm>
            <a:off x="1069848" y="1338072"/>
            <a:ext cx="8534400" cy="2689860"/>
          </a:xfrm>
          <a:prstGeom prst="rect">
            <a:avLst/>
          </a:prstGeom>
        </p:spPr>
      </p:pic>
    </p:spTree>
    <p:extLst>
      <p:ext uri="{BB962C8B-B14F-4D97-AF65-F5344CB8AC3E}">
        <p14:creationId xmlns:p14="http://schemas.microsoft.com/office/powerpoint/2010/main" val="1917883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קינטיקה כימית</a:t>
            </a:r>
          </a:p>
        </p:txBody>
      </p:sp>
      <p:sp>
        <p:nvSpPr>
          <p:cNvPr id="3" name="Slide Number Placeholder 2"/>
          <p:cNvSpPr>
            <a:spLocks noGrp="1"/>
          </p:cNvSpPr>
          <p:nvPr>
            <p:ph type="sldNum" sz="quarter" idx="12"/>
          </p:nvPr>
        </p:nvSpPr>
        <p:spPr/>
        <p:txBody>
          <a:bodyPr/>
          <a:lstStyle/>
          <a:p>
            <a:fld id="{6FD04609-81E4-46B3-B9E7-ECAC0293B63F}" type="slidenum">
              <a:rPr lang="he-IL" smtClean="0"/>
              <a:t>35</a:t>
            </a:fld>
            <a:endParaRPr lang="he-IL"/>
          </a:p>
        </p:txBody>
      </p:sp>
      <p:sp>
        <p:nvSpPr>
          <p:cNvPr id="4" name="Title 1"/>
          <p:cNvSpPr txBox="1">
            <a:spLocks/>
          </p:cNvSpPr>
          <p:nvPr/>
        </p:nvSpPr>
        <p:spPr bwMode="auto">
          <a:xfrm>
            <a:off x="1216152" y="21031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S PGothic" pitchFamily="34" charset="-128"/>
                <a:cs typeface="Times New Roman"/>
              </a:rPr>
              <a:t>Reaction Mechanisms</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sp>
        <p:nvSpPr>
          <p:cNvPr id="5" name="Rectangle 15"/>
          <p:cNvSpPr>
            <a:spLocks noChangeArrowheads="1"/>
          </p:cNvSpPr>
          <p:nvPr/>
        </p:nvSpPr>
        <p:spPr bwMode="auto">
          <a:xfrm>
            <a:off x="1578102" y="1177526"/>
            <a:ext cx="878205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eaLnBrk="0" fontAlgn="base" hangingPunct="0">
              <a:spcBef>
                <a:spcPct val="0"/>
              </a:spcBef>
              <a:spcAft>
                <a:spcPct val="0"/>
              </a:spcAft>
            </a:pPr>
            <a:r>
              <a:rPr lang="en-US" altLang="en-US" sz="2600" dirty="0">
                <a:solidFill>
                  <a:srgbClr val="000000"/>
                </a:solidFill>
                <a:latin typeface="Arial"/>
                <a:ea typeface="MS PGothic" pitchFamily="34" charset="-128"/>
              </a:rPr>
              <a:t>Experimental evidence suggests that the reaction between NO</a:t>
            </a:r>
            <a:r>
              <a:rPr lang="en-US" altLang="en-US" sz="2600" baseline="-25000" dirty="0">
                <a:solidFill>
                  <a:srgbClr val="000000"/>
                </a:solidFill>
                <a:latin typeface="Arial"/>
                <a:ea typeface="MS PGothic" pitchFamily="34" charset="-128"/>
              </a:rPr>
              <a:t>2</a:t>
            </a:r>
            <a:r>
              <a:rPr lang="en-US" altLang="en-US" sz="2600" dirty="0">
                <a:solidFill>
                  <a:srgbClr val="000000"/>
                </a:solidFill>
                <a:latin typeface="Arial"/>
                <a:ea typeface="MS PGothic" pitchFamily="34" charset="-128"/>
              </a:rPr>
              <a:t> and CO takes place by a two-step mechanism:</a:t>
            </a:r>
          </a:p>
        </p:txBody>
      </p:sp>
      <p:sp>
        <p:nvSpPr>
          <p:cNvPr id="6" name="Rectangle 20"/>
          <p:cNvSpPr>
            <a:spLocks noChangeArrowheads="1"/>
          </p:cNvSpPr>
          <p:nvPr/>
        </p:nvSpPr>
        <p:spPr bwMode="auto">
          <a:xfrm>
            <a:off x="1606677" y="5238351"/>
            <a:ext cx="802798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fontAlgn="base" hangingPunct="0">
              <a:spcBef>
                <a:spcPct val="0"/>
              </a:spcBef>
              <a:spcAft>
                <a:spcPct val="0"/>
              </a:spcAft>
            </a:pPr>
            <a:r>
              <a:rPr lang="en-US" altLang="en-US" sz="2600" dirty="0">
                <a:solidFill>
                  <a:srgbClr val="000000"/>
                </a:solidFill>
                <a:latin typeface="Arial"/>
                <a:ea typeface="MS PGothic" pitchFamily="34" charset="-128"/>
              </a:rPr>
              <a:t>A </a:t>
            </a:r>
            <a:r>
              <a:rPr lang="en-US" altLang="en-US" sz="2600" b="1" dirty="0">
                <a:solidFill>
                  <a:srgbClr val="000000"/>
                </a:solidFill>
                <a:latin typeface="Arial"/>
                <a:ea typeface="MS PGothic" pitchFamily="34" charset="-128"/>
              </a:rPr>
              <a:t>reactive intermediate</a:t>
            </a:r>
            <a:r>
              <a:rPr lang="en-US" altLang="en-US" sz="2600" dirty="0">
                <a:solidFill>
                  <a:srgbClr val="000000"/>
                </a:solidFill>
                <a:latin typeface="Arial"/>
                <a:ea typeface="MS PGothic" pitchFamily="34" charset="-128"/>
              </a:rPr>
              <a:t> is formed in one step and consumed in a subsequent step.</a:t>
            </a:r>
          </a:p>
        </p:txBody>
      </p:sp>
      <p:grpSp>
        <p:nvGrpSpPr>
          <p:cNvPr id="7" name="Group 23"/>
          <p:cNvGrpSpPr>
            <a:grpSpLocks/>
          </p:cNvGrpSpPr>
          <p:nvPr/>
        </p:nvGrpSpPr>
        <p:grpSpPr bwMode="auto">
          <a:xfrm>
            <a:off x="1500315" y="3295251"/>
            <a:ext cx="5743576" cy="492125"/>
            <a:chOff x="755" y="1680"/>
            <a:chExt cx="3618" cy="310"/>
          </a:xfrm>
        </p:grpSpPr>
        <p:sp>
          <p:nvSpPr>
            <p:cNvPr id="8" name="Text Box 24"/>
            <p:cNvSpPr txBox="1">
              <a:spLocks noChangeArrowheads="1"/>
            </p:cNvSpPr>
            <p:nvPr/>
          </p:nvSpPr>
          <p:spPr bwMode="auto">
            <a:xfrm>
              <a:off x="755" y="1680"/>
              <a:ext cx="157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dirty="0">
                  <a:solidFill>
                    <a:srgbClr val="000000"/>
                  </a:solidFill>
                  <a:latin typeface="Arial"/>
                </a:rPr>
                <a:t>NO</a:t>
              </a:r>
              <a:r>
                <a:rPr lang="en-US" altLang="en-US" sz="2600" baseline="-25000" dirty="0">
                  <a:solidFill>
                    <a:srgbClr val="000000"/>
                  </a:solidFill>
                  <a:latin typeface="Arial"/>
                </a:rPr>
                <a:t>3</a:t>
              </a:r>
              <a:r>
                <a:rPr lang="en-US" altLang="en-US" sz="2600" dirty="0">
                  <a:solidFill>
                    <a:srgbClr val="000000"/>
                  </a:solidFill>
                  <a:latin typeface="Arial"/>
                </a:rPr>
                <a:t>(</a:t>
              </a:r>
              <a:r>
                <a:rPr lang="en-US" altLang="en-US" sz="2600" i="1" dirty="0">
                  <a:solidFill>
                    <a:srgbClr val="000000"/>
                  </a:solidFill>
                  <a:latin typeface="Arial"/>
                </a:rPr>
                <a:t>g</a:t>
              </a:r>
              <a:r>
                <a:rPr lang="en-US" altLang="en-US" sz="2600" dirty="0">
                  <a:solidFill>
                    <a:srgbClr val="000000"/>
                  </a:solidFill>
                  <a:latin typeface="Arial"/>
                </a:rPr>
                <a:t>) + CO(</a:t>
              </a:r>
              <a:r>
                <a:rPr lang="en-US" altLang="en-US" sz="2600" i="1" dirty="0">
                  <a:solidFill>
                    <a:srgbClr val="000000"/>
                  </a:solidFill>
                  <a:latin typeface="Arial"/>
                </a:rPr>
                <a:t>g</a:t>
              </a:r>
              <a:r>
                <a:rPr lang="en-US" altLang="en-US" sz="2600" dirty="0">
                  <a:solidFill>
                    <a:srgbClr val="000000"/>
                  </a:solidFill>
                  <a:latin typeface="Arial"/>
                </a:rPr>
                <a:t>)</a:t>
              </a:r>
            </a:p>
          </p:txBody>
        </p:sp>
        <p:sp>
          <p:nvSpPr>
            <p:cNvPr id="9" name="Text Box 25"/>
            <p:cNvSpPr txBox="1">
              <a:spLocks noChangeArrowheads="1"/>
            </p:cNvSpPr>
            <p:nvPr/>
          </p:nvSpPr>
          <p:spPr bwMode="auto">
            <a:xfrm>
              <a:off x="2719" y="1680"/>
              <a:ext cx="165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a:solidFill>
                    <a:srgbClr val="000000"/>
                  </a:solidFill>
                  <a:latin typeface="Arial"/>
                </a:rPr>
                <a:t>NO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 + CO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a:t>
              </a:r>
            </a:p>
          </p:txBody>
        </p:sp>
        <p:sp>
          <p:nvSpPr>
            <p:cNvPr id="10" name="Line 26"/>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grpSp>
        <p:nvGrpSpPr>
          <p:cNvPr id="11" name="Group 27"/>
          <p:cNvGrpSpPr>
            <a:grpSpLocks/>
          </p:cNvGrpSpPr>
          <p:nvPr/>
        </p:nvGrpSpPr>
        <p:grpSpPr bwMode="auto">
          <a:xfrm>
            <a:off x="1441577" y="2609451"/>
            <a:ext cx="5678486" cy="492125"/>
            <a:chOff x="718" y="1680"/>
            <a:chExt cx="3577" cy="310"/>
          </a:xfrm>
        </p:grpSpPr>
        <p:sp>
          <p:nvSpPr>
            <p:cNvPr id="12" name="Text Box 28"/>
            <p:cNvSpPr txBox="1">
              <a:spLocks noChangeArrowheads="1"/>
            </p:cNvSpPr>
            <p:nvPr/>
          </p:nvSpPr>
          <p:spPr bwMode="auto">
            <a:xfrm>
              <a:off x="718" y="1680"/>
              <a:ext cx="165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a:solidFill>
                    <a:srgbClr val="000000"/>
                  </a:solidFill>
                  <a:latin typeface="Arial"/>
                </a:rPr>
                <a:t>NO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 + NO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a:t>
              </a:r>
            </a:p>
          </p:txBody>
        </p:sp>
        <p:sp>
          <p:nvSpPr>
            <p:cNvPr id="13" name="Text Box 29"/>
            <p:cNvSpPr txBox="1">
              <a:spLocks noChangeArrowheads="1"/>
            </p:cNvSpPr>
            <p:nvPr/>
          </p:nvSpPr>
          <p:spPr bwMode="auto">
            <a:xfrm>
              <a:off x="2719" y="1680"/>
              <a:ext cx="157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a:solidFill>
                    <a:srgbClr val="000000"/>
                  </a:solidFill>
                  <a:latin typeface="Arial"/>
                </a:rPr>
                <a:t>NO(</a:t>
              </a:r>
              <a:r>
                <a:rPr lang="en-US" altLang="en-US" sz="2600" i="1">
                  <a:solidFill>
                    <a:srgbClr val="000000"/>
                  </a:solidFill>
                  <a:latin typeface="Arial"/>
                </a:rPr>
                <a:t>g</a:t>
              </a:r>
              <a:r>
                <a:rPr lang="en-US" altLang="en-US" sz="2600">
                  <a:solidFill>
                    <a:srgbClr val="000000"/>
                  </a:solidFill>
                  <a:latin typeface="Arial"/>
                </a:rPr>
                <a:t>) + NO</a:t>
              </a:r>
              <a:r>
                <a:rPr lang="en-US" altLang="en-US" sz="2600" baseline="-25000">
                  <a:solidFill>
                    <a:srgbClr val="000000"/>
                  </a:solidFill>
                  <a:latin typeface="Arial"/>
                </a:rPr>
                <a:t>3</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a:t>
              </a:r>
            </a:p>
          </p:txBody>
        </p:sp>
        <p:sp>
          <p:nvSpPr>
            <p:cNvPr id="14" name="Line 30"/>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grpSp>
        <p:nvGrpSpPr>
          <p:cNvPr id="15" name="Group 31"/>
          <p:cNvGrpSpPr>
            <a:grpSpLocks/>
          </p:cNvGrpSpPr>
          <p:nvPr/>
        </p:nvGrpSpPr>
        <p:grpSpPr bwMode="auto">
          <a:xfrm>
            <a:off x="1498728" y="4057251"/>
            <a:ext cx="5619751" cy="492125"/>
            <a:chOff x="755" y="1680"/>
            <a:chExt cx="3540" cy="310"/>
          </a:xfrm>
        </p:grpSpPr>
        <p:sp>
          <p:nvSpPr>
            <p:cNvPr id="16" name="Text Box 32"/>
            <p:cNvSpPr txBox="1">
              <a:spLocks noChangeArrowheads="1"/>
            </p:cNvSpPr>
            <p:nvPr/>
          </p:nvSpPr>
          <p:spPr bwMode="auto">
            <a:xfrm>
              <a:off x="755" y="1680"/>
              <a:ext cx="157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a:solidFill>
                    <a:srgbClr val="000000"/>
                  </a:solidFill>
                  <a:latin typeface="Arial"/>
                </a:rPr>
                <a:t>NO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 + CO(</a:t>
              </a:r>
              <a:r>
                <a:rPr lang="en-US" altLang="en-US" sz="2600" i="1">
                  <a:solidFill>
                    <a:srgbClr val="000000"/>
                  </a:solidFill>
                  <a:latin typeface="Arial"/>
                </a:rPr>
                <a:t>g</a:t>
              </a:r>
              <a:r>
                <a:rPr lang="en-US" altLang="en-US" sz="2600">
                  <a:solidFill>
                    <a:srgbClr val="000000"/>
                  </a:solidFill>
                  <a:latin typeface="Arial"/>
                </a:rPr>
                <a:t>)</a:t>
              </a:r>
            </a:p>
          </p:txBody>
        </p:sp>
        <p:sp>
          <p:nvSpPr>
            <p:cNvPr id="17" name="Text Box 33"/>
            <p:cNvSpPr txBox="1">
              <a:spLocks noChangeArrowheads="1"/>
            </p:cNvSpPr>
            <p:nvPr/>
          </p:nvSpPr>
          <p:spPr bwMode="auto">
            <a:xfrm>
              <a:off x="2719" y="1680"/>
              <a:ext cx="157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a:solidFill>
                    <a:srgbClr val="000000"/>
                  </a:solidFill>
                  <a:latin typeface="Arial"/>
                </a:rPr>
                <a:t>NO(</a:t>
              </a:r>
              <a:r>
                <a:rPr lang="en-US" altLang="en-US" sz="2600" i="1">
                  <a:solidFill>
                    <a:srgbClr val="000000"/>
                  </a:solidFill>
                  <a:latin typeface="Arial"/>
                </a:rPr>
                <a:t>g</a:t>
              </a:r>
              <a:r>
                <a:rPr lang="en-US" altLang="en-US" sz="2600">
                  <a:solidFill>
                    <a:srgbClr val="000000"/>
                  </a:solidFill>
                  <a:latin typeface="Arial"/>
                </a:rPr>
                <a:t>) + CO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a:t>
              </a:r>
            </a:p>
          </p:txBody>
        </p:sp>
        <p:sp>
          <p:nvSpPr>
            <p:cNvPr id="18" name="Line 34"/>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sp>
        <p:nvSpPr>
          <p:cNvPr id="19" name="Line 35"/>
          <p:cNvSpPr>
            <a:spLocks noChangeShapeType="1"/>
          </p:cNvSpPr>
          <p:nvPr/>
        </p:nvSpPr>
        <p:spPr bwMode="auto">
          <a:xfrm>
            <a:off x="1509840" y="3904851"/>
            <a:ext cx="5638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20" name="Rectangle 36"/>
          <p:cNvSpPr>
            <a:spLocks noChangeArrowheads="1"/>
          </p:cNvSpPr>
          <p:nvPr/>
        </p:nvSpPr>
        <p:spPr bwMode="auto">
          <a:xfrm>
            <a:off x="7189835" y="3339701"/>
            <a:ext cx="30941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b="1">
                <a:solidFill>
                  <a:srgbClr val="000000"/>
                </a:solidFill>
                <a:latin typeface="Arial"/>
                <a:ea typeface="MS PGothic" pitchFamily="34" charset="-128"/>
              </a:rPr>
              <a:t>elementary reaction</a:t>
            </a:r>
          </a:p>
        </p:txBody>
      </p:sp>
      <p:sp>
        <p:nvSpPr>
          <p:cNvPr id="21" name="Rectangle 37"/>
          <p:cNvSpPr>
            <a:spLocks noChangeArrowheads="1"/>
          </p:cNvSpPr>
          <p:nvPr/>
        </p:nvSpPr>
        <p:spPr bwMode="auto">
          <a:xfrm>
            <a:off x="7248652" y="4101701"/>
            <a:ext cx="2436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b="1">
                <a:solidFill>
                  <a:srgbClr val="000000"/>
                </a:solidFill>
                <a:latin typeface="Arial"/>
                <a:ea typeface="MS PGothic" pitchFamily="34" charset="-128"/>
              </a:rPr>
              <a:t>overall reaction</a:t>
            </a:r>
          </a:p>
        </p:txBody>
      </p:sp>
      <p:sp>
        <p:nvSpPr>
          <p:cNvPr id="22" name="Rectangle 38"/>
          <p:cNvSpPr>
            <a:spLocks noChangeArrowheads="1"/>
          </p:cNvSpPr>
          <p:nvPr/>
        </p:nvSpPr>
        <p:spPr bwMode="auto">
          <a:xfrm>
            <a:off x="7189835" y="2653901"/>
            <a:ext cx="30941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fontAlgn="base" hangingPunct="0">
              <a:spcBef>
                <a:spcPct val="0"/>
              </a:spcBef>
              <a:spcAft>
                <a:spcPct val="0"/>
              </a:spcAft>
            </a:pPr>
            <a:r>
              <a:rPr lang="en-US" altLang="en-US" sz="2400" b="1">
                <a:solidFill>
                  <a:srgbClr val="000000"/>
                </a:solidFill>
                <a:latin typeface="Arial"/>
                <a:ea typeface="MS PGothic" pitchFamily="34" charset="-128"/>
              </a:rPr>
              <a:t>elementary reaction</a:t>
            </a:r>
          </a:p>
        </p:txBody>
      </p:sp>
      <p:sp>
        <p:nvSpPr>
          <p:cNvPr id="23" name="AutoShape 39"/>
          <p:cNvSpPr>
            <a:spLocks noChangeArrowheads="1"/>
          </p:cNvSpPr>
          <p:nvPr/>
        </p:nvSpPr>
        <p:spPr bwMode="auto">
          <a:xfrm>
            <a:off x="1530477" y="3292076"/>
            <a:ext cx="1143000" cy="533400"/>
          </a:xfrm>
          <a:prstGeom prst="roundRect">
            <a:avLst>
              <a:gd name="adj" fmla="val 16667"/>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24" name="AutoShape 40"/>
          <p:cNvSpPr>
            <a:spLocks noChangeArrowheads="1"/>
          </p:cNvSpPr>
          <p:nvPr/>
        </p:nvSpPr>
        <p:spPr bwMode="auto">
          <a:xfrm>
            <a:off x="5921502" y="2606276"/>
            <a:ext cx="1143000" cy="533400"/>
          </a:xfrm>
          <a:prstGeom prst="roundRect">
            <a:avLst>
              <a:gd name="adj" fmla="val 16667"/>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Tree>
    <p:extLst>
      <p:ext uri="{BB962C8B-B14F-4D97-AF65-F5344CB8AC3E}">
        <p14:creationId xmlns:p14="http://schemas.microsoft.com/office/powerpoint/2010/main" val="1859962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קינטיקה כימית</a:t>
            </a:r>
          </a:p>
        </p:txBody>
      </p:sp>
      <p:sp>
        <p:nvSpPr>
          <p:cNvPr id="3" name="Slide Number Placeholder 2"/>
          <p:cNvSpPr>
            <a:spLocks noGrp="1"/>
          </p:cNvSpPr>
          <p:nvPr>
            <p:ph type="sldNum" sz="quarter" idx="12"/>
          </p:nvPr>
        </p:nvSpPr>
        <p:spPr/>
        <p:txBody>
          <a:bodyPr/>
          <a:lstStyle/>
          <a:p>
            <a:fld id="{6FD04609-81E4-46B3-B9E7-ECAC0293B63F}" type="slidenum">
              <a:rPr lang="he-IL" smtClean="0"/>
              <a:t>36</a:t>
            </a:fld>
            <a:endParaRPr lang="he-IL"/>
          </a:p>
        </p:txBody>
      </p:sp>
      <p:sp>
        <p:nvSpPr>
          <p:cNvPr id="4" name="Title 1"/>
          <p:cNvSpPr txBox="1">
            <a:spLocks/>
          </p:cNvSpPr>
          <p:nvPr/>
        </p:nvSpPr>
        <p:spPr bwMode="auto">
          <a:xfrm>
            <a:off x="1417320" y="155448"/>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S PGothic" pitchFamily="34" charset="-128"/>
                <a:cs typeface="Times New Roman"/>
              </a:rPr>
              <a:t>Reaction Mechanisms</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grpSp>
        <p:nvGrpSpPr>
          <p:cNvPr id="5" name="Group 4"/>
          <p:cNvGrpSpPr>
            <a:grpSpLocks/>
          </p:cNvGrpSpPr>
          <p:nvPr/>
        </p:nvGrpSpPr>
        <p:grpSpPr bwMode="auto">
          <a:xfrm>
            <a:off x="2997677" y="5754561"/>
            <a:ext cx="5743576" cy="492125"/>
            <a:chOff x="755" y="1680"/>
            <a:chExt cx="3618" cy="310"/>
          </a:xfrm>
        </p:grpSpPr>
        <p:sp>
          <p:nvSpPr>
            <p:cNvPr id="6" name="Text Box 5"/>
            <p:cNvSpPr txBox="1">
              <a:spLocks noChangeArrowheads="1"/>
            </p:cNvSpPr>
            <p:nvPr/>
          </p:nvSpPr>
          <p:spPr bwMode="auto">
            <a:xfrm>
              <a:off x="755" y="1680"/>
              <a:ext cx="157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a:solidFill>
                    <a:srgbClr val="000000"/>
                  </a:solidFill>
                  <a:latin typeface="Arial"/>
                </a:rPr>
                <a:t>NO</a:t>
              </a:r>
              <a:r>
                <a:rPr lang="en-US" altLang="en-US" sz="2600" baseline="-25000">
                  <a:solidFill>
                    <a:srgbClr val="000000"/>
                  </a:solidFill>
                  <a:latin typeface="Arial"/>
                </a:rPr>
                <a:t>3</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 + CO(</a:t>
              </a:r>
              <a:r>
                <a:rPr lang="en-US" altLang="en-US" sz="2600" i="1">
                  <a:solidFill>
                    <a:srgbClr val="000000"/>
                  </a:solidFill>
                  <a:latin typeface="Arial"/>
                </a:rPr>
                <a:t>g</a:t>
              </a:r>
              <a:r>
                <a:rPr lang="en-US" altLang="en-US" sz="2600">
                  <a:solidFill>
                    <a:srgbClr val="000000"/>
                  </a:solidFill>
                  <a:latin typeface="Arial"/>
                </a:rPr>
                <a:t>)</a:t>
              </a:r>
            </a:p>
          </p:txBody>
        </p:sp>
        <p:sp>
          <p:nvSpPr>
            <p:cNvPr id="7" name="Text Box 6"/>
            <p:cNvSpPr txBox="1">
              <a:spLocks noChangeArrowheads="1"/>
            </p:cNvSpPr>
            <p:nvPr/>
          </p:nvSpPr>
          <p:spPr bwMode="auto">
            <a:xfrm>
              <a:off x="2719" y="1680"/>
              <a:ext cx="165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dirty="0">
                  <a:solidFill>
                    <a:srgbClr val="000000"/>
                  </a:solidFill>
                  <a:latin typeface="Arial"/>
                </a:rPr>
                <a:t>NO</a:t>
              </a:r>
              <a:r>
                <a:rPr lang="en-US" altLang="en-US" sz="2600" baseline="-25000" dirty="0">
                  <a:solidFill>
                    <a:srgbClr val="000000"/>
                  </a:solidFill>
                  <a:latin typeface="Arial"/>
                </a:rPr>
                <a:t>2</a:t>
              </a:r>
              <a:r>
                <a:rPr lang="en-US" altLang="en-US" sz="2600" dirty="0">
                  <a:solidFill>
                    <a:srgbClr val="000000"/>
                  </a:solidFill>
                  <a:latin typeface="Arial"/>
                </a:rPr>
                <a:t>(</a:t>
              </a:r>
              <a:r>
                <a:rPr lang="en-US" altLang="en-US" sz="2600" i="1" dirty="0">
                  <a:solidFill>
                    <a:srgbClr val="000000"/>
                  </a:solidFill>
                  <a:latin typeface="Arial"/>
                </a:rPr>
                <a:t>g</a:t>
              </a:r>
              <a:r>
                <a:rPr lang="en-US" altLang="en-US" sz="2600" dirty="0">
                  <a:solidFill>
                    <a:srgbClr val="000000"/>
                  </a:solidFill>
                  <a:latin typeface="Arial"/>
                </a:rPr>
                <a:t>) + CO</a:t>
              </a:r>
              <a:r>
                <a:rPr lang="en-US" altLang="en-US" sz="2600" baseline="-25000" dirty="0">
                  <a:solidFill>
                    <a:srgbClr val="000000"/>
                  </a:solidFill>
                  <a:latin typeface="Arial"/>
                </a:rPr>
                <a:t>2</a:t>
              </a:r>
              <a:r>
                <a:rPr lang="en-US" altLang="en-US" sz="2600" dirty="0">
                  <a:solidFill>
                    <a:srgbClr val="000000"/>
                  </a:solidFill>
                  <a:latin typeface="Arial"/>
                </a:rPr>
                <a:t>(</a:t>
              </a:r>
              <a:r>
                <a:rPr lang="en-US" altLang="en-US" sz="2600" i="1" dirty="0">
                  <a:solidFill>
                    <a:srgbClr val="000000"/>
                  </a:solidFill>
                  <a:latin typeface="Arial"/>
                </a:rPr>
                <a:t>g</a:t>
              </a:r>
              <a:r>
                <a:rPr lang="en-US" altLang="en-US" sz="2600" dirty="0">
                  <a:solidFill>
                    <a:srgbClr val="000000"/>
                  </a:solidFill>
                  <a:latin typeface="Arial"/>
                </a:rPr>
                <a:t>)</a:t>
              </a:r>
            </a:p>
          </p:txBody>
        </p:sp>
        <p:sp>
          <p:nvSpPr>
            <p:cNvPr id="8" name="Line 7"/>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grpSp>
        <p:nvGrpSpPr>
          <p:cNvPr id="9" name="Group 8"/>
          <p:cNvGrpSpPr>
            <a:grpSpLocks/>
          </p:cNvGrpSpPr>
          <p:nvPr/>
        </p:nvGrpSpPr>
        <p:grpSpPr bwMode="auto">
          <a:xfrm>
            <a:off x="3007202" y="1087311"/>
            <a:ext cx="5722939" cy="492125"/>
            <a:chOff x="690" y="1680"/>
            <a:chExt cx="3605" cy="310"/>
          </a:xfrm>
        </p:grpSpPr>
        <p:sp>
          <p:nvSpPr>
            <p:cNvPr id="10" name="Text Box 9"/>
            <p:cNvSpPr txBox="1">
              <a:spLocks noChangeArrowheads="1"/>
            </p:cNvSpPr>
            <p:nvPr/>
          </p:nvSpPr>
          <p:spPr bwMode="auto">
            <a:xfrm>
              <a:off x="690" y="1680"/>
              <a:ext cx="165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a:solidFill>
                    <a:srgbClr val="000000"/>
                  </a:solidFill>
                  <a:latin typeface="Arial"/>
                </a:rPr>
                <a:t>NO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 + NO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a:t>
              </a:r>
            </a:p>
          </p:txBody>
        </p:sp>
        <p:sp>
          <p:nvSpPr>
            <p:cNvPr id="11" name="Text Box 10"/>
            <p:cNvSpPr txBox="1">
              <a:spLocks noChangeArrowheads="1"/>
            </p:cNvSpPr>
            <p:nvPr/>
          </p:nvSpPr>
          <p:spPr bwMode="auto">
            <a:xfrm>
              <a:off x="2719" y="1680"/>
              <a:ext cx="157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a:solidFill>
                    <a:srgbClr val="000000"/>
                  </a:solidFill>
                  <a:latin typeface="Arial"/>
                </a:rPr>
                <a:t>NO(</a:t>
              </a:r>
              <a:r>
                <a:rPr lang="en-US" altLang="en-US" sz="2600" i="1">
                  <a:solidFill>
                    <a:srgbClr val="000000"/>
                  </a:solidFill>
                  <a:latin typeface="Arial"/>
                </a:rPr>
                <a:t>g</a:t>
              </a:r>
              <a:r>
                <a:rPr lang="en-US" altLang="en-US" sz="2600">
                  <a:solidFill>
                    <a:srgbClr val="000000"/>
                  </a:solidFill>
                  <a:latin typeface="Arial"/>
                </a:rPr>
                <a:t>) + NO</a:t>
              </a:r>
              <a:r>
                <a:rPr lang="en-US" altLang="en-US" sz="2600" baseline="-25000">
                  <a:solidFill>
                    <a:srgbClr val="000000"/>
                  </a:solidFill>
                  <a:latin typeface="Arial"/>
                </a:rPr>
                <a:t>3</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a:t>
              </a:r>
            </a:p>
          </p:txBody>
        </p:sp>
        <p:sp>
          <p:nvSpPr>
            <p:cNvPr id="12" name="Line 11"/>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gr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b="2963"/>
          <a:stretch/>
        </p:blipFill>
        <p:spPr>
          <a:xfrm>
            <a:off x="2371279" y="1796797"/>
            <a:ext cx="7007482" cy="3759326"/>
          </a:xfrm>
          <a:prstGeom prst="rect">
            <a:avLst/>
          </a:prstGeom>
        </p:spPr>
      </p:pic>
    </p:spTree>
    <p:extLst>
      <p:ext uri="{BB962C8B-B14F-4D97-AF65-F5344CB8AC3E}">
        <p14:creationId xmlns:p14="http://schemas.microsoft.com/office/powerpoint/2010/main" val="3133248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FD04609-81E4-46B3-B9E7-ECAC0293B63F}" type="slidenum">
              <a:rPr lang="he-IL" smtClean="0"/>
              <a:t>37</a:t>
            </a:fld>
            <a:endParaRPr lang="he-IL"/>
          </a:p>
        </p:txBody>
      </p:sp>
      <p:sp>
        <p:nvSpPr>
          <p:cNvPr id="2" name="Footer Placeholder 1"/>
          <p:cNvSpPr>
            <a:spLocks noGrp="1"/>
          </p:cNvSpPr>
          <p:nvPr>
            <p:ph type="ftr" sz="quarter" idx="3"/>
          </p:nvPr>
        </p:nvSpPr>
        <p:spPr/>
        <p:txBody>
          <a:bodyPr/>
          <a:lstStyle/>
          <a:p>
            <a:r>
              <a:rPr lang="he-IL"/>
              <a:t>קינטיקה כימית</a:t>
            </a:r>
          </a:p>
        </p:txBody>
      </p:sp>
      <p:sp>
        <p:nvSpPr>
          <p:cNvPr id="4" name="Rectangle 2"/>
          <p:cNvSpPr txBox="1">
            <a:spLocks noChangeArrowheads="1"/>
          </p:cNvSpPr>
          <p:nvPr/>
        </p:nvSpPr>
        <p:spPr>
          <a:xfrm>
            <a:off x="1219200" y="609600"/>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sz="3600" b="1" kern="0"/>
              <a:t>Rate Law and Reaction Mechanism</a:t>
            </a:r>
          </a:p>
          <a:p>
            <a:pPr marL="0" indent="0" eaLnBrk="1" hangingPunct="1">
              <a:buFontTx/>
              <a:buNone/>
            </a:pPr>
            <a:r>
              <a:rPr lang="en-US" altLang="en-US" kern="0"/>
              <a:t>A reaction mechanism cannot be directly observed.</a:t>
            </a:r>
          </a:p>
          <a:p>
            <a:pPr marL="0" indent="0" eaLnBrk="1" hangingPunct="1">
              <a:buFontTx/>
              <a:buNone/>
            </a:pPr>
            <a:endParaRPr lang="en-US" altLang="en-US" kern="0"/>
          </a:p>
          <a:p>
            <a:pPr marL="0" indent="0" eaLnBrk="1" hangingPunct="1">
              <a:buFontTx/>
              <a:buNone/>
            </a:pPr>
            <a:r>
              <a:rPr lang="en-US" altLang="en-US" kern="0"/>
              <a:t>We can, however, determine the rate law by experiment and decide if the reaction mechanism is consistent with that rate law.</a:t>
            </a:r>
          </a:p>
          <a:p>
            <a:pPr marL="0" indent="0" eaLnBrk="1" hangingPunct="1">
              <a:buFontTx/>
              <a:buNone/>
            </a:pPr>
            <a:endParaRPr lang="en-US" altLang="en-US" kern="0"/>
          </a:p>
          <a:p>
            <a:pPr marL="0" indent="0" eaLnBrk="1" hangingPunct="1">
              <a:buFontTx/>
              <a:buNone/>
            </a:pPr>
            <a:r>
              <a:rPr lang="en-US" altLang="en-US" kern="0"/>
              <a:t>The rate of a reaction is determined completely by the rate-determining step. </a:t>
            </a:r>
            <a:endParaRPr lang="en-US" altLang="en-US" kern="0" dirty="0"/>
          </a:p>
        </p:txBody>
      </p:sp>
    </p:spTree>
    <p:extLst>
      <p:ext uri="{BB962C8B-B14F-4D97-AF65-F5344CB8AC3E}">
        <p14:creationId xmlns:p14="http://schemas.microsoft.com/office/powerpoint/2010/main" val="1639555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What Limits the Rate?</a:t>
            </a:r>
            <a:endParaRPr lang="en-US" dirty="0"/>
          </a:p>
        </p:txBody>
      </p:sp>
      <p:sp>
        <p:nvSpPr>
          <p:cNvPr id="7" name="Rectangle 3"/>
          <p:cNvSpPr>
            <a:spLocks noGrp="1" noChangeArrowheads="1"/>
          </p:cNvSpPr>
          <p:nvPr>
            <p:ph type="body" sz="half" idx="4294967295"/>
          </p:nvPr>
        </p:nvSpPr>
        <p:spPr>
          <a:xfrm>
            <a:off x="1981200" y="1400908"/>
            <a:ext cx="8382000" cy="1676400"/>
          </a:xfrm>
        </p:spPr>
        <p:txBody>
          <a:bodyPr/>
          <a:lstStyle/>
          <a:p>
            <a:pPr eaLnBrk="1" hangingPunct="1"/>
            <a:r>
              <a:rPr lang="en-US" altLang="en-US" sz="2800" dirty="0"/>
              <a:t>The overall reaction cannot occur faster than the slowest reaction in the mechanism.</a:t>
            </a:r>
          </a:p>
          <a:p>
            <a:pPr eaLnBrk="1" hangingPunct="1"/>
            <a:r>
              <a:rPr lang="en-US" altLang="en-US" sz="2800" dirty="0"/>
              <a:t>We call that the </a:t>
            </a:r>
            <a:r>
              <a:rPr lang="en-US" altLang="en-US" sz="2800" b="1" dirty="0"/>
              <a:t>rate-determining step</a:t>
            </a:r>
            <a:r>
              <a:rPr lang="en-US" altLang="en-US" sz="2800" dirty="0"/>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384"/>
          <a:stretch/>
        </p:blipFill>
        <p:spPr>
          <a:xfrm>
            <a:off x="3048000" y="2981752"/>
            <a:ext cx="6019800" cy="3419048"/>
          </a:xfrm>
          <a:prstGeom prst="rect">
            <a:avLst/>
          </a:prstGeom>
        </p:spPr>
      </p:pic>
      <p:sp>
        <p:nvSpPr>
          <p:cNvPr id="4" name="מציין מיקום של כותרת תחתונה 3">
            <a:extLst>
              <a:ext uri="{FF2B5EF4-FFF2-40B4-BE49-F238E27FC236}">
                <a16:creationId xmlns:a16="http://schemas.microsoft.com/office/drawing/2014/main" id="{77C8C938-9FEB-4374-3856-249341C8BBF6}"/>
              </a:ext>
            </a:extLst>
          </p:cNvPr>
          <p:cNvSpPr>
            <a:spLocks noGrp="1"/>
          </p:cNvSpPr>
          <p:nvPr>
            <p:ph type="ftr" sz="quarter" idx="12"/>
          </p:nvPr>
        </p:nvSpPr>
        <p:spPr>
          <a:xfrm>
            <a:off x="-3334158" y="6322503"/>
            <a:ext cx="6299200" cy="457200"/>
          </a:xfrm>
        </p:spPr>
        <p:txBody>
          <a:bodyPr/>
          <a:lstStyle/>
          <a:p>
            <a:pPr>
              <a:defRPr/>
            </a:pPr>
            <a:r>
              <a:rPr lang="he-IL" dirty="0"/>
              <a:t>קינטיקה כימית</a:t>
            </a:r>
            <a:endParaRPr lang="en-US" dirty="0"/>
          </a:p>
        </p:txBody>
      </p:sp>
      <p:sp>
        <p:nvSpPr>
          <p:cNvPr id="5" name="מציין מיקום של מספר שקופית 4">
            <a:extLst>
              <a:ext uri="{FF2B5EF4-FFF2-40B4-BE49-F238E27FC236}">
                <a16:creationId xmlns:a16="http://schemas.microsoft.com/office/drawing/2014/main" id="{D2C78A23-4EFD-BF96-5819-2891B56507D8}"/>
              </a:ext>
            </a:extLst>
          </p:cNvPr>
          <p:cNvSpPr>
            <a:spLocks noGrp="1"/>
          </p:cNvSpPr>
          <p:nvPr>
            <p:ph type="sldNum" sz="quarter" idx="10"/>
          </p:nvPr>
        </p:nvSpPr>
        <p:spPr>
          <a:xfrm>
            <a:off x="-1053381" y="6391511"/>
            <a:ext cx="2540000" cy="457200"/>
          </a:xfrm>
        </p:spPr>
        <p:txBody>
          <a:bodyPr/>
          <a:lstStyle/>
          <a:p>
            <a:pPr>
              <a:defRPr/>
            </a:pPr>
            <a:fld id="{2B6C1EE1-16AC-884A-B029-CEA4E2EE6F25}" type="slidenum">
              <a:rPr lang="en-US" smtClean="0"/>
              <a:pPr>
                <a:defRPr/>
              </a:pPr>
              <a:t>38</a:t>
            </a:fld>
            <a:endParaRPr lang="en-US" dirty="0"/>
          </a:p>
        </p:txBody>
      </p:sp>
    </p:spTree>
    <p:extLst>
      <p:ext uri="{BB962C8B-B14F-4D97-AF65-F5344CB8AC3E}">
        <p14:creationId xmlns:p14="http://schemas.microsoft.com/office/powerpoint/2010/main" val="34895839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קינטיקה כימית</a:t>
            </a:r>
          </a:p>
        </p:txBody>
      </p:sp>
      <p:sp>
        <p:nvSpPr>
          <p:cNvPr id="3" name="Slide Number Placeholder 2"/>
          <p:cNvSpPr>
            <a:spLocks noGrp="1"/>
          </p:cNvSpPr>
          <p:nvPr>
            <p:ph type="sldNum" sz="quarter" idx="12"/>
          </p:nvPr>
        </p:nvSpPr>
        <p:spPr/>
        <p:txBody>
          <a:bodyPr/>
          <a:lstStyle/>
          <a:p>
            <a:fld id="{6FD04609-81E4-46B3-B9E7-ECAC0293B63F}" type="slidenum">
              <a:rPr lang="he-IL" smtClean="0"/>
              <a:t>39</a:t>
            </a:fld>
            <a:endParaRPr lang="he-IL"/>
          </a:p>
        </p:txBody>
      </p:sp>
      <p:sp>
        <p:nvSpPr>
          <p:cNvPr id="4" name="Title 1"/>
          <p:cNvSpPr txBox="1">
            <a:spLocks/>
          </p:cNvSpPr>
          <p:nvPr/>
        </p:nvSpPr>
        <p:spPr bwMode="auto">
          <a:xfrm>
            <a:off x="1225296" y="53949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S PGothic" pitchFamily="34" charset="-128"/>
                <a:cs typeface="Times New Roman"/>
              </a:rPr>
              <a:t>Rate Laws for Overall Reactions</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grpSp>
        <p:nvGrpSpPr>
          <p:cNvPr id="5" name="Group 3"/>
          <p:cNvGrpSpPr>
            <a:grpSpLocks/>
          </p:cNvGrpSpPr>
          <p:nvPr/>
        </p:nvGrpSpPr>
        <p:grpSpPr bwMode="auto">
          <a:xfrm>
            <a:off x="2014225" y="3336671"/>
            <a:ext cx="5743576" cy="492125"/>
            <a:chOff x="755" y="1680"/>
            <a:chExt cx="3618" cy="310"/>
          </a:xfrm>
        </p:grpSpPr>
        <p:sp>
          <p:nvSpPr>
            <p:cNvPr id="6" name="Text Box 4"/>
            <p:cNvSpPr txBox="1">
              <a:spLocks noChangeArrowheads="1"/>
            </p:cNvSpPr>
            <p:nvPr/>
          </p:nvSpPr>
          <p:spPr bwMode="auto">
            <a:xfrm>
              <a:off x="755" y="1680"/>
              <a:ext cx="157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a:solidFill>
                    <a:srgbClr val="000000"/>
                  </a:solidFill>
                  <a:latin typeface="Arial"/>
                </a:rPr>
                <a:t>NO</a:t>
              </a:r>
              <a:r>
                <a:rPr lang="en-US" altLang="en-US" sz="2600" baseline="-25000">
                  <a:solidFill>
                    <a:srgbClr val="000000"/>
                  </a:solidFill>
                  <a:latin typeface="Arial"/>
                </a:rPr>
                <a:t>3</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 + CO(</a:t>
              </a:r>
              <a:r>
                <a:rPr lang="en-US" altLang="en-US" sz="2600" i="1">
                  <a:solidFill>
                    <a:srgbClr val="000000"/>
                  </a:solidFill>
                  <a:latin typeface="Arial"/>
                </a:rPr>
                <a:t>g</a:t>
              </a:r>
              <a:r>
                <a:rPr lang="en-US" altLang="en-US" sz="2600">
                  <a:solidFill>
                    <a:srgbClr val="000000"/>
                  </a:solidFill>
                  <a:latin typeface="Arial"/>
                </a:rPr>
                <a:t>)</a:t>
              </a:r>
            </a:p>
          </p:txBody>
        </p:sp>
        <p:sp>
          <p:nvSpPr>
            <p:cNvPr id="7" name="Text Box 5"/>
            <p:cNvSpPr txBox="1">
              <a:spLocks noChangeArrowheads="1"/>
            </p:cNvSpPr>
            <p:nvPr/>
          </p:nvSpPr>
          <p:spPr bwMode="auto">
            <a:xfrm>
              <a:off x="2719" y="1680"/>
              <a:ext cx="165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a:solidFill>
                    <a:srgbClr val="000000"/>
                  </a:solidFill>
                  <a:latin typeface="Arial"/>
                </a:rPr>
                <a:t>NO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 + CO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a:t>
              </a:r>
            </a:p>
          </p:txBody>
        </p:sp>
        <p:sp>
          <p:nvSpPr>
            <p:cNvPr id="8" name="Line 6"/>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600">
                <a:solidFill>
                  <a:srgbClr val="000000"/>
                </a:solidFill>
                <a:latin typeface="Arial"/>
                <a:ea typeface="MS PGothic" pitchFamily="34" charset="-128"/>
              </a:endParaRPr>
            </a:p>
          </p:txBody>
        </p:sp>
      </p:grpSp>
      <p:grpSp>
        <p:nvGrpSpPr>
          <p:cNvPr id="9" name="Group 7"/>
          <p:cNvGrpSpPr>
            <a:grpSpLocks/>
          </p:cNvGrpSpPr>
          <p:nvPr/>
        </p:nvGrpSpPr>
        <p:grpSpPr bwMode="auto">
          <a:xfrm>
            <a:off x="1901512" y="2498471"/>
            <a:ext cx="5732464" cy="492125"/>
            <a:chOff x="684" y="1680"/>
            <a:chExt cx="3611" cy="310"/>
          </a:xfrm>
        </p:grpSpPr>
        <p:sp>
          <p:nvSpPr>
            <p:cNvPr id="10" name="Text Box 8"/>
            <p:cNvSpPr txBox="1">
              <a:spLocks noChangeArrowheads="1"/>
            </p:cNvSpPr>
            <p:nvPr/>
          </p:nvSpPr>
          <p:spPr bwMode="auto">
            <a:xfrm>
              <a:off x="684" y="1680"/>
              <a:ext cx="165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a:solidFill>
                    <a:srgbClr val="000000"/>
                  </a:solidFill>
                  <a:latin typeface="Arial"/>
                </a:rPr>
                <a:t>NO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 + NO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a:t>
              </a:r>
            </a:p>
          </p:txBody>
        </p:sp>
        <p:sp>
          <p:nvSpPr>
            <p:cNvPr id="11" name="Text Box 9"/>
            <p:cNvSpPr txBox="1">
              <a:spLocks noChangeArrowheads="1"/>
            </p:cNvSpPr>
            <p:nvPr/>
          </p:nvSpPr>
          <p:spPr bwMode="auto">
            <a:xfrm>
              <a:off x="2719" y="1680"/>
              <a:ext cx="157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a:solidFill>
                    <a:srgbClr val="000000"/>
                  </a:solidFill>
                  <a:latin typeface="Arial"/>
                </a:rPr>
                <a:t>NO(</a:t>
              </a:r>
              <a:r>
                <a:rPr lang="en-US" altLang="en-US" sz="2600" i="1">
                  <a:solidFill>
                    <a:srgbClr val="000000"/>
                  </a:solidFill>
                  <a:latin typeface="Arial"/>
                </a:rPr>
                <a:t>g</a:t>
              </a:r>
              <a:r>
                <a:rPr lang="en-US" altLang="en-US" sz="2600">
                  <a:solidFill>
                    <a:srgbClr val="000000"/>
                  </a:solidFill>
                  <a:latin typeface="Arial"/>
                </a:rPr>
                <a:t>) + NO</a:t>
              </a:r>
              <a:r>
                <a:rPr lang="en-US" altLang="en-US" sz="2600" baseline="-25000">
                  <a:solidFill>
                    <a:srgbClr val="000000"/>
                  </a:solidFill>
                  <a:latin typeface="Arial"/>
                </a:rPr>
                <a:t>3</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a:t>
              </a:r>
            </a:p>
          </p:txBody>
        </p:sp>
        <p:sp>
          <p:nvSpPr>
            <p:cNvPr id="12" name="Line 10"/>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600">
                <a:solidFill>
                  <a:srgbClr val="000000"/>
                </a:solidFill>
                <a:latin typeface="Arial"/>
                <a:ea typeface="MS PGothic" pitchFamily="34" charset="-128"/>
              </a:endParaRPr>
            </a:p>
          </p:txBody>
        </p:sp>
      </p:grpSp>
      <p:grpSp>
        <p:nvGrpSpPr>
          <p:cNvPr id="13" name="Group 11"/>
          <p:cNvGrpSpPr>
            <a:grpSpLocks/>
          </p:cNvGrpSpPr>
          <p:nvPr/>
        </p:nvGrpSpPr>
        <p:grpSpPr bwMode="auto">
          <a:xfrm>
            <a:off x="2012637" y="4174871"/>
            <a:ext cx="5619751" cy="492125"/>
            <a:chOff x="755" y="1680"/>
            <a:chExt cx="3540" cy="310"/>
          </a:xfrm>
        </p:grpSpPr>
        <p:sp>
          <p:nvSpPr>
            <p:cNvPr id="14" name="Text Box 12"/>
            <p:cNvSpPr txBox="1">
              <a:spLocks noChangeArrowheads="1"/>
            </p:cNvSpPr>
            <p:nvPr/>
          </p:nvSpPr>
          <p:spPr bwMode="auto">
            <a:xfrm>
              <a:off x="755" y="1680"/>
              <a:ext cx="157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a:solidFill>
                    <a:srgbClr val="000000"/>
                  </a:solidFill>
                  <a:latin typeface="Arial"/>
                </a:rPr>
                <a:t>NO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 + CO(</a:t>
              </a:r>
              <a:r>
                <a:rPr lang="en-US" altLang="en-US" sz="2600" i="1">
                  <a:solidFill>
                    <a:srgbClr val="000000"/>
                  </a:solidFill>
                  <a:latin typeface="Arial"/>
                </a:rPr>
                <a:t>g</a:t>
              </a:r>
              <a:r>
                <a:rPr lang="en-US" altLang="en-US" sz="2600">
                  <a:solidFill>
                    <a:srgbClr val="000000"/>
                  </a:solidFill>
                  <a:latin typeface="Arial"/>
                </a:rPr>
                <a:t>)</a:t>
              </a:r>
            </a:p>
          </p:txBody>
        </p:sp>
        <p:sp>
          <p:nvSpPr>
            <p:cNvPr id="15" name="Text Box 13"/>
            <p:cNvSpPr txBox="1">
              <a:spLocks noChangeArrowheads="1"/>
            </p:cNvSpPr>
            <p:nvPr/>
          </p:nvSpPr>
          <p:spPr bwMode="auto">
            <a:xfrm>
              <a:off x="2719" y="1680"/>
              <a:ext cx="157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a:solidFill>
                    <a:srgbClr val="000000"/>
                  </a:solidFill>
                  <a:latin typeface="Arial"/>
                </a:rPr>
                <a:t>NO(</a:t>
              </a:r>
              <a:r>
                <a:rPr lang="en-US" altLang="en-US" sz="2600" i="1">
                  <a:solidFill>
                    <a:srgbClr val="000000"/>
                  </a:solidFill>
                  <a:latin typeface="Arial"/>
                </a:rPr>
                <a:t>g</a:t>
              </a:r>
              <a:r>
                <a:rPr lang="en-US" altLang="en-US" sz="2600">
                  <a:solidFill>
                    <a:srgbClr val="000000"/>
                  </a:solidFill>
                  <a:latin typeface="Arial"/>
                </a:rPr>
                <a:t>) + CO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a:t>
              </a:r>
            </a:p>
          </p:txBody>
        </p:sp>
        <p:sp>
          <p:nvSpPr>
            <p:cNvPr id="16" name="Line 14"/>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600">
                <a:solidFill>
                  <a:srgbClr val="000000"/>
                </a:solidFill>
                <a:latin typeface="Arial"/>
                <a:ea typeface="MS PGothic" pitchFamily="34" charset="-128"/>
              </a:endParaRPr>
            </a:p>
          </p:txBody>
        </p:sp>
      </p:grpSp>
      <p:sp>
        <p:nvSpPr>
          <p:cNvPr id="17" name="Line 15"/>
          <p:cNvSpPr>
            <a:spLocks noChangeShapeType="1"/>
          </p:cNvSpPr>
          <p:nvPr/>
        </p:nvSpPr>
        <p:spPr bwMode="auto">
          <a:xfrm>
            <a:off x="2195199" y="3946271"/>
            <a:ext cx="539273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8" name="Rectangle 16"/>
          <p:cNvSpPr>
            <a:spLocks noChangeArrowheads="1"/>
          </p:cNvSpPr>
          <p:nvPr/>
        </p:nvSpPr>
        <p:spPr bwMode="auto">
          <a:xfrm>
            <a:off x="7713349" y="3336671"/>
            <a:ext cx="14478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600">
                <a:solidFill>
                  <a:srgbClr val="000000"/>
                </a:solidFill>
                <a:latin typeface="Arial"/>
                <a:ea typeface="MS PGothic" pitchFamily="34" charset="-128"/>
              </a:rPr>
              <a:t>fast step</a:t>
            </a:r>
          </a:p>
        </p:txBody>
      </p:sp>
      <p:sp>
        <p:nvSpPr>
          <p:cNvPr id="19" name="Rectangle 17"/>
          <p:cNvSpPr>
            <a:spLocks noChangeArrowheads="1"/>
          </p:cNvSpPr>
          <p:nvPr/>
        </p:nvSpPr>
        <p:spPr bwMode="auto">
          <a:xfrm>
            <a:off x="7713349" y="4174871"/>
            <a:ext cx="244810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600">
                <a:solidFill>
                  <a:srgbClr val="000000"/>
                </a:solidFill>
                <a:latin typeface="Arial"/>
                <a:ea typeface="MS PGothic" pitchFamily="34" charset="-128"/>
              </a:rPr>
              <a:t>overall reaction</a:t>
            </a:r>
          </a:p>
        </p:txBody>
      </p:sp>
      <p:sp>
        <p:nvSpPr>
          <p:cNvPr id="20" name="Rectangle 18"/>
          <p:cNvSpPr>
            <a:spLocks noChangeArrowheads="1"/>
          </p:cNvSpPr>
          <p:nvPr/>
        </p:nvSpPr>
        <p:spPr bwMode="auto">
          <a:xfrm>
            <a:off x="7713349" y="2498471"/>
            <a:ext cx="170591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600" b="1">
                <a:solidFill>
                  <a:srgbClr val="000000"/>
                </a:solidFill>
                <a:latin typeface="Arial"/>
                <a:ea typeface="MS PGothic" pitchFamily="34" charset="-128"/>
              </a:rPr>
              <a:t>slow step</a:t>
            </a:r>
            <a:endParaRPr lang="en-US" altLang="en-US" sz="2600">
              <a:solidFill>
                <a:srgbClr val="000000"/>
              </a:solidFill>
              <a:latin typeface="Arial"/>
              <a:ea typeface="MS PGothic" pitchFamily="34" charset="-128"/>
            </a:endParaRPr>
          </a:p>
        </p:txBody>
      </p:sp>
      <p:sp>
        <p:nvSpPr>
          <p:cNvPr id="21" name="Rectangle 19"/>
          <p:cNvSpPr>
            <a:spLocks noChangeArrowheads="1"/>
          </p:cNvSpPr>
          <p:nvPr/>
        </p:nvSpPr>
        <p:spPr bwMode="auto">
          <a:xfrm>
            <a:off x="1938556" y="5151025"/>
            <a:ext cx="609493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600">
                <a:solidFill>
                  <a:srgbClr val="000000"/>
                </a:solidFill>
                <a:latin typeface="Arial"/>
                <a:ea typeface="MS PGothic" pitchFamily="34" charset="-128"/>
              </a:rPr>
              <a:t>Based on the slow step: </a:t>
            </a:r>
            <a:r>
              <a:rPr lang="en-US" altLang="en-US" sz="2600" b="1">
                <a:solidFill>
                  <a:srgbClr val="000000"/>
                </a:solidFill>
                <a:latin typeface="Arial"/>
                <a:ea typeface="MS PGothic" pitchFamily="34" charset="-128"/>
              </a:rPr>
              <a:t>rate = </a:t>
            </a:r>
            <a:r>
              <a:rPr lang="en-US" altLang="en-US" sz="2600" b="1" i="1">
                <a:solidFill>
                  <a:srgbClr val="000000"/>
                </a:solidFill>
                <a:latin typeface="Arial"/>
                <a:ea typeface="MS PGothic" pitchFamily="34" charset="-128"/>
              </a:rPr>
              <a:t>k</a:t>
            </a:r>
            <a:r>
              <a:rPr lang="en-US" altLang="en-US" sz="2600" b="1" baseline="-25000">
                <a:solidFill>
                  <a:srgbClr val="000000"/>
                </a:solidFill>
                <a:latin typeface="Arial"/>
                <a:ea typeface="MS PGothic" pitchFamily="34" charset="-128"/>
              </a:rPr>
              <a:t>1</a:t>
            </a:r>
            <a:r>
              <a:rPr lang="en-US" altLang="en-US" sz="2600" b="1">
                <a:solidFill>
                  <a:srgbClr val="000000"/>
                </a:solidFill>
                <a:latin typeface="Arial"/>
                <a:ea typeface="MS PGothic" pitchFamily="34" charset="-128"/>
              </a:rPr>
              <a:t>[NO</a:t>
            </a:r>
            <a:r>
              <a:rPr lang="en-US" altLang="en-US" sz="2600" b="1" baseline="-25000">
                <a:solidFill>
                  <a:srgbClr val="000000"/>
                </a:solidFill>
                <a:latin typeface="Arial"/>
                <a:ea typeface="MS PGothic" pitchFamily="34" charset="-128"/>
              </a:rPr>
              <a:t>2</a:t>
            </a:r>
            <a:r>
              <a:rPr lang="en-US" altLang="en-US" sz="2600" b="1">
                <a:solidFill>
                  <a:srgbClr val="000000"/>
                </a:solidFill>
                <a:latin typeface="Arial"/>
                <a:ea typeface="MS PGothic" pitchFamily="34" charset="-128"/>
              </a:rPr>
              <a:t>]</a:t>
            </a:r>
            <a:r>
              <a:rPr lang="en-US" altLang="en-US" sz="2600" b="1" baseline="30000">
                <a:solidFill>
                  <a:srgbClr val="000000"/>
                </a:solidFill>
                <a:latin typeface="Arial"/>
                <a:ea typeface="MS PGothic" pitchFamily="34" charset="-128"/>
              </a:rPr>
              <a:t>2</a:t>
            </a:r>
            <a:endParaRPr lang="en-US" altLang="en-US" sz="2600" b="1">
              <a:solidFill>
                <a:srgbClr val="000000"/>
              </a:solidFill>
              <a:latin typeface="Arial"/>
              <a:ea typeface="MS PGothic" pitchFamily="34" charset="-128"/>
            </a:endParaRPr>
          </a:p>
        </p:txBody>
      </p:sp>
      <p:sp>
        <p:nvSpPr>
          <p:cNvPr id="22" name="Rectangle 20"/>
          <p:cNvSpPr>
            <a:spLocks noChangeArrowheads="1"/>
          </p:cNvSpPr>
          <p:nvPr/>
        </p:nvSpPr>
        <p:spPr bwMode="auto">
          <a:xfrm>
            <a:off x="4579551" y="3062669"/>
            <a:ext cx="47481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600" i="1">
                <a:solidFill>
                  <a:srgbClr val="000000"/>
                </a:solidFill>
                <a:latin typeface="Arial"/>
                <a:ea typeface="MS PGothic" pitchFamily="34" charset="-128"/>
              </a:rPr>
              <a:t>k</a:t>
            </a:r>
            <a:r>
              <a:rPr lang="en-US" altLang="en-US" sz="2600" baseline="-25000">
                <a:solidFill>
                  <a:srgbClr val="000000"/>
                </a:solidFill>
                <a:latin typeface="Arial"/>
                <a:ea typeface="MS PGothic" pitchFamily="34" charset="-128"/>
              </a:rPr>
              <a:t>2</a:t>
            </a:r>
            <a:endParaRPr lang="en-US" altLang="en-US" sz="2600" i="1">
              <a:solidFill>
                <a:srgbClr val="000000"/>
              </a:solidFill>
              <a:latin typeface="Arial"/>
              <a:ea typeface="MS PGothic" pitchFamily="34" charset="-128"/>
            </a:endParaRPr>
          </a:p>
        </p:txBody>
      </p:sp>
      <p:sp>
        <p:nvSpPr>
          <p:cNvPr id="23" name="Rectangle 21"/>
          <p:cNvSpPr>
            <a:spLocks noChangeArrowheads="1"/>
          </p:cNvSpPr>
          <p:nvPr/>
        </p:nvSpPr>
        <p:spPr bwMode="auto">
          <a:xfrm>
            <a:off x="4579551" y="2224469"/>
            <a:ext cx="47481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600" i="1">
                <a:solidFill>
                  <a:srgbClr val="000000"/>
                </a:solidFill>
                <a:latin typeface="Arial"/>
                <a:ea typeface="MS PGothic" pitchFamily="34" charset="-128"/>
              </a:rPr>
              <a:t>k</a:t>
            </a:r>
            <a:r>
              <a:rPr lang="en-US" altLang="en-US" sz="2600" baseline="-25000">
                <a:solidFill>
                  <a:srgbClr val="000000"/>
                </a:solidFill>
                <a:latin typeface="Arial"/>
                <a:ea typeface="MS PGothic" pitchFamily="34" charset="-128"/>
              </a:rPr>
              <a:t>1</a:t>
            </a:r>
            <a:endParaRPr lang="en-US" altLang="en-US" sz="2600" i="1">
              <a:solidFill>
                <a:srgbClr val="000000"/>
              </a:solidFill>
              <a:latin typeface="Arial"/>
              <a:ea typeface="MS PGothic" pitchFamily="34" charset="-128"/>
            </a:endParaRPr>
          </a:p>
        </p:txBody>
      </p:sp>
      <p:sp>
        <p:nvSpPr>
          <p:cNvPr id="24" name="Rectangle 22"/>
          <p:cNvSpPr>
            <a:spLocks noChangeArrowheads="1"/>
          </p:cNvSpPr>
          <p:nvPr/>
        </p:nvSpPr>
        <p:spPr bwMode="auto">
          <a:xfrm>
            <a:off x="2064028" y="1722025"/>
            <a:ext cx="723146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600" b="1">
                <a:solidFill>
                  <a:srgbClr val="000000"/>
                </a:solidFill>
                <a:latin typeface="Arial"/>
                <a:ea typeface="MS PGothic" pitchFamily="34" charset="-128"/>
              </a:rPr>
              <a:t>Multistep Reactions with an Initial Slow Step</a:t>
            </a:r>
          </a:p>
        </p:txBody>
      </p:sp>
    </p:spTree>
    <p:extLst>
      <p:ext uri="{BB962C8B-B14F-4D97-AF65-F5344CB8AC3E}">
        <p14:creationId xmlns:p14="http://schemas.microsoft.com/office/powerpoint/2010/main" val="158787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FD04609-81E4-46B3-B9E7-ECAC0293B63F}" type="slidenum">
              <a:rPr lang="he-IL" smtClean="0"/>
              <a:t>4</a:t>
            </a:fld>
            <a:endParaRPr lang="he-IL"/>
          </a:p>
        </p:txBody>
      </p:sp>
      <p:sp>
        <p:nvSpPr>
          <p:cNvPr id="2" name="Footer Placeholder 1"/>
          <p:cNvSpPr>
            <a:spLocks noGrp="1"/>
          </p:cNvSpPr>
          <p:nvPr>
            <p:ph type="ftr" sz="quarter" idx="3"/>
          </p:nvPr>
        </p:nvSpPr>
        <p:spPr/>
        <p:txBody>
          <a:bodyPr/>
          <a:lstStyle/>
          <a:p>
            <a:r>
              <a:rPr lang="he-IL"/>
              <a:t>קינטיקה כימית</a:t>
            </a:r>
          </a:p>
        </p:txBody>
      </p:sp>
      <p:sp>
        <p:nvSpPr>
          <p:cNvPr id="5" name="Rectangle 2"/>
          <p:cNvSpPr txBox="1">
            <a:spLocks noChangeArrowheads="1"/>
          </p:cNvSpPr>
          <p:nvPr/>
        </p:nvSpPr>
        <p:spPr>
          <a:xfrm>
            <a:off x="1453896" y="110046"/>
            <a:ext cx="8229600" cy="5851525"/>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eaLnBrk="1" hangingPunct="1">
              <a:defRPr/>
            </a:pPr>
            <a:endParaRPr lang="en-US" altLang="en-US" kern="0" dirty="0">
              <a:solidFill>
                <a:srgbClr val="008000"/>
              </a:solidFill>
            </a:endParaRPr>
          </a:p>
          <a:p>
            <a:pPr marL="0" indent="0" eaLnBrk="1" hangingPunct="1">
              <a:buFontTx/>
              <a:buNone/>
              <a:defRPr/>
            </a:pPr>
            <a:r>
              <a:rPr lang="en-US" altLang="en-US" kern="0" dirty="0"/>
              <a:t>Solution </a:t>
            </a:r>
          </a:p>
          <a:p>
            <a:pPr marL="0" indent="0" eaLnBrk="1" hangingPunct="1">
              <a:buFontTx/>
              <a:buNone/>
              <a:defRPr/>
            </a:pPr>
            <a:endParaRPr lang="en-US" altLang="en-US" kern="0" dirty="0">
              <a:solidFill>
                <a:srgbClr val="008000"/>
              </a:solidFill>
            </a:endParaRPr>
          </a:p>
          <a:p>
            <a:pPr marL="0" indent="0" eaLnBrk="1" hangingPunct="1">
              <a:buFontTx/>
              <a:buNone/>
              <a:defRPr/>
            </a:pPr>
            <a:endParaRPr lang="en-US" altLang="en-US" kern="0" dirty="0">
              <a:solidFill>
                <a:srgbClr val="008000"/>
              </a:solidFill>
            </a:endParaRPr>
          </a:p>
          <a:p>
            <a:pPr marL="0" indent="0" eaLnBrk="1" hangingPunct="1">
              <a:buFontTx/>
              <a:buNone/>
              <a:defRPr/>
            </a:pPr>
            <a:endParaRPr lang="en-US" altLang="en-US" kern="0" dirty="0">
              <a:solidFill>
                <a:srgbClr val="008000"/>
              </a:solidFill>
            </a:endParaRPr>
          </a:p>
          <a:p>
            <a:pPr marL="0" indent="0" eaLnBrk="1" hangingPunct="1">
              <a:buFontTx/>
              <a:buNone/>
              <a:defRPr/>
            </a:pPr>
            <a:endParaRPr lang="en-US" altLang="en-US" kern="0" dirty="0">
              <a:solidFill>
                <a:srgbClr val="008000"/>
              </a:solidFill>
            </a:endParaRPr>
          </a:p>
          <a:p>
            <a:pPr marL="0" indent="0" eaLnBrk="1" hangingPunct="1">
              <a:buFontTx/>
              <a:buNone/>
              <a:defRPr/>
            </a:pPr>
            <a:endParaRPr lang="en-US" altLang="en-US" kern="0" dirty="0">
              <a:solidFill>
                <a:srgbClr val="008000"/>
              </a:solidFill>
            </a:endParaRPr>
          </a:p>
          <a:p>
            <a:pPr marL="0" indent="0" eaLnBrk="1" hangingPunct="1">
              <a:buFontTx/>
              <a:buNone/>
              <a:defRPr/>
            </a:pPr>
            <a:endParaRPr lang="en-US" altLang="en-US" kern="0" dirty="0">
              <a:solidFill>
                <a:srgbClr val="008000"/>
              </a:solidFill>
            </a:endParaRPr>
          </a:p>
          <a:p>
            <a:pPr marL="0" indent="0" eaLnBrk="1" hangingPunct="1">
              <a:buFontTx/>
              <a:buNone/>
              <a:defRPr/>
            </a:pPr>
            <a:endParaRPr lang="en-US" altLang="en-US" kern="0" dirty="0">
              <a:solidFill>
                <a:srgbClr val="008000"/>
              </a:solidFill>
            </a:endParaRPr>
          </a:p>
          <a:p>
            <a:pPr marL="0" indent="0" eaLnBrk="1" hangingPunct="1">
              <a:buFontTx/>
              <a:buNone/>
              <a:defRPr/>
            </a:pPr>
            <a:endParaRPr lang="en-US" altLang="en-US" kern="0" dirty="0">
              <a:solidFill>
                <a:srgbClr val="008000"/>
              </a:solidFill>
            </a:endParaRPr>
          </a:p>
          <a:p>
            <a:pPr marL="0" indent="0" eaLnBrk="1" hangingPunct="1">
              <a:buFontTx/>
              <a:buNone/>
              <a:defRPr/>
            </a:pPr>
            <a:r>
              <a:rPr lang="en-US" altLang="en-US" kern="0" dirty="0"/>
              <a:t>Note that this rate is twice the rate of formation of O</a:t>
            </a:r>
            <a:r>
              <a:rPr lang="en-US" altLang="en-US" kern="0" baseline="-25000" dirty="0"/>
              <a:t>2</a:t>
            </a:r>
            <a:r>
              <a:rPr lang="en-US" altLang="en-US" kern="0" dirty="0"/>
              <a:t> in the same time interval.</a:t>
            </a:r>
          </a:p>
        </p:txBody>
      </p:sp>
      <p:graphicFrame>
        <p:nvGraphicFramePr>
          <p:cNvPr id="6" name="Object 5"/>
          <p:cNvGraphicFramePr>
            <a:graphicFrameLocks noChangeAspect="1"/>
          </p:cNvGraphicFramePr>
          <p:nvPr>
            <p:extLst>
              <p:ext uri="{D42A27DB-BD31-4B8C-83A1-F6EECF244321}">
                <p14:modId xmlns:p14="http://schemas.microsoft.com/office/powerpoint/2010/main" val="1502348246"/>
              </p:ext>
            </p:extLst>
          </p:nvPr>
        </p:nvGraphicFramePr>
        <p:xfrm>
          <a:off x="1385633" y="1388714"/>
          <a:ext cx="7966076" cy="965200"/>
        </p:xfrm>
        <a:graphic>
          <a:graphicData uri="http://schemas.openxmlformats.org/presentationml/2006/ole">
            <mc:AlternateContent xmlns:mc="http://schemas.openxmlformats.org/markup-compatibility/2006">
              <mc:Choice xmlns:v="urn:schemas-microsoft-com:vml" Requires="v">
                <p:oleObj name="Equation" r:id="rId2" imgW="3454200" imgH="419040" progId="Equation.DSMT4">
                  <p:embed/>
                </p:oleObj>
              </mc:Choice>
              <mc:Fallback>
                <p:oleObj name="Equation" r:id="rId2" imgW="3454200" imgH="419040" progId="Equation.DSMT4">
                  <p:embed/>
                  <p:pic>
                    <p:nvPicPr>
                      <p:cNvPr id="0" name=""/>
                      <p:cNvPicPr>
                        <a:picLocks noChangeAspect="1" noChangeArrowheads="1"/>
                      </p:cNvPicPr>
                      <p:nvPr/>
                    </p:nvPicPr>
                    <p:blipFill>
                      <a:blip r:embed="rId3"/>
                      <a:srcRect/>
                      <a:stretch>
                        <a:fillRect/>
                      </a:stretch>
                    </p:blipFill>
                    <p:spPr bwMode="auto">
                      <a:xfrm>
                        <a:off x="1385633" y="1388714"/>
                        <a:ext cx="7966076"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95558104"/>
              </p:ext>
            </p:extLst>
          </p:nvPr>
        </p:nvGraphicFramePr>
        <p:xfrm>
          <a:off x="3995484" y="4458208"/>
          <a:ext cx="2746375" cy="482600"/>
        </p:xfrm>
        <a:graphic>
          <a:graphicData uri="http://schemas.openxmlformats.org/presentationml/2006/ole">
            <mc:AlternateContent xmlns:mc="http://schemas.openxmlformats.org/markup-compatibility/2006">
              <mc:Choice xmlns:v="urn:schemas-microsoft-com:vml" Requires="v">
                <p:oleObj name="Equation" r:id="rId4" imgW="1155600" imgH="203040" progId="Equation.DSMT4">
                  <p:embed/>
                </p:oleObj>
              </mc:Choice>
              <mc:Fallback>
                <p:oleObj name="Equation" r:id="rId4" imgW="1155600" imgH="203040" progId="Equation.DSMT4">
                  <p:embed/>
                  <p:pic>
                    <p:nvPicPr>
                      <p:cNvPr id="0" name=""/>
                      <p:cNvPicPr>
                        <a:picLocks noChangeAspect="1" noChangeArrowheads="1"/>
                      </p:cNvPicPr>
                      <p:nvPr/>
                    </p:nvPicPr>
                    <p:blipFill>
                      <a:blip r:embed="rId5"/>
                      <a:srcRect/>
                      <a:stretch>
                        <a:fillRect/>
                      </a:stretch>
                    </p:blipFill>
                    <p:spPr bwMode="auto">
                      <a:xfrm>
                        <a:off x="3995484" y="4458208"/>
                        <a:ext cx="27463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13"/>
          <p:cNvSpPr>
            <a:spLocks noChangeArrowheads="1"/>
          </p:cNvSpPr>
          <p:nvPr/>
        </p:nvSpPr>
        <p:spPr bwMode="auto">
          <a:xfrm>
            <a:off x="3946271" y="4407408"/>
            <a:ext cx="2801938" cy="609600"/>
          </a:xfrm>
          <a:prstGeom prst="roundRect">
            <a:avLst>
              <a:gd name="adj" fmla="val 16667"/>
            </a:avLst>
          </a:prstGeom>
          <a:noFill/>
          <a:ln w="635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p>
        </p:txBody>
      </p:sp>
      <p:grpSp>
        <p:nvGrpSpPr>
          <p:cNvPr id="12" name="Group 11"/>
          <p:cNvGrpSpPr/>
          <p:nvPr/>
        </p:nvGrpSpPr>
        <p:grpSpPr>
          <a:xfrm>
            <a:off x="3417634" y="2121408"/>
            <a:ext cx="3643312" cy="2057400"/>
            <a:chOff x="3417634" y="2121408"/>
            <a:chExt cx="3643312" cy="2057400"/>
          </a:xfrm>
        </p:grpSpPr>
        <p:graphicFrame>
          <p:nvGraphicFramePr>
            <p:cNvPr id="7" name="Object 6"/>
            <p:cNvGraphicFramePr>
              <a:graphicFrameLocks noChangeAspect="1"/>
            </p:cNvGraphicFramePr>
            <p:nvPr>
              <p:extLst>
                <p:ext uri="{D42A27DB-BD31-4B8C-83A1-F6EECF244321}">
                  <p14:modId xmlns:p14="http://schemas.microsoft.com/office/powerpoint/2010/main" val="4012738173"/>
                </p:ext>
              </p:extLst>
            </p:nvPr>
          </p:nvGraphicFramePr>
          <p:xfrm>
            <a:off x="3858959" y="3221546"/>
            <a:ext cx="2668587" cy="957262"/>
          </p:xfrm>
          <a:graphic>
            <a:graphicData uri="http://schemas.openxmlformats.org/presentationml/2006/ole">
              <mc:AlternateContent xmlns:mc="http://schemas.openxmlformats.org/markup-compatibility/2006">
                <mc:Choice xmlns:v="urn:schemas-microsoft-com:vml" Requires="v">
                  <p:oleObj name="Equation" r:id="rId6" imgW="1168200" imgH="419040" progId="Equation.DSMT4">
                    <p:embed/>
                  </p:oleObj>
                </mc:Choice>
                <mc:Fallback>
                  <p:oleObj name="Equation" r:id="rId6" imgW="1168200" imgH="419040" progId="Equation.DSMT4">
                    <p:embed/>
                    <p:pic>
                      <p:nvPicPr>
                        <p:cNvPr id="0" name=""/>
                        <p:cNvPicPr>
                          <a:picLocks noChangeAspect="1" noChangeArrowheads="1"/>
                        </p:cNvPicPr>
                        <p:nvPr/>
                      </p:nvPicPr>
                      <p:blipFill>
                        <a:blip r:embed="rId7"/>
                        <a:srcRect/>
                        <a:stretch>
                          <a:fillRect/>
                        </a:stretch>
                      </p:blipFill>
                      <p:spPr bwMode="auto">
                        <a:xfrm>
                          <a:off x="3858959" y="3221546"/>
                          <a:ext cx="2668587"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28938241"/>
                </p:ext>
              </p:extLst>
            </p:nvPr>
          </p:nvGraphicFramePr>
          <p:xfrm>
            <a:off x="3417634" y="2121408"/>
            <a:ext cx="3643312" cy="1017588"/>
          </p:xfrm>
          <a:graphic>
            <a:graphicData uri="http://schemas.openxmlformats.org/presentationml/2006/ole">
              <mc:AlternateContent xmlns:mc="http://schemas.openxmlformats.org/markup-compatibility/2006">
                <mc:Choice xmlns:v="urn:schemas-microsoft-com:vml" Requires="v">
                  <p:oleObj name="Equation" r:id="rId8" imgW="1726920" imgH="482400" progId="Equation.DSMT4">
                    <p:embed/>
                  </p:oleObj>
                </mc:Choice>
                <mc:Fallback>
                  <p:oleObj name="Equation" r:id="rId8" imgW="1726920" imgH="482400" progId="Equation.DSMT4">
                    <p:embed/>
                    <p:pic>
                      <p:nvPicPr>
                        <p:cNvPr id="0" name=""/>
                        <p:cNvPicPr>
                          <a:picLocks noChangeAspect="1" noChangeArrowheads="1"/>
                        </p:cNvPicPr>
                        <p:nvPr/>
                      </p:nvPicPr>
                      <p:blipFill>
                        <a:blip r:embed="rId9"/>
                        <a:srcRect/>
                        <a:stretch>
                          <a:fillRect/>
                        </a:stretch>
                      </p:blipFill>
                      <p:spPr bwMode="auto">
                        <a:xfrm>
                          <a:off x="3417634" y="2121408"/>
                          <a:ext cx="3643312"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3865944" y="3503867"/>
              <a:ext cx="387096" cy="365760"/>
            </a:xfrm>
            <a:prstGeom prst="rect">
              <a:avLst/>
            </a:prstGeom>
            <a:noFill/>
          </p:spPr>
          <p:txBody>
            <a:bodyPr wrap="square" rtlCol="1">
              <a:spAutoFit/>
            </a:bodyPr>
            <a:lstStyle/>
            <a:p>
              <a:r>
                <a:rPr lang="en-US" dirty="0"/>
                <a:t>-</a:t>
              </a:r>
              <a:endParaRPr lang="he-IL" dirty="0"/>
            </a:p>
          </p:txBody>
        </p:sp>
      </p:grpSp>
      <p:sp>
        <p:nvSpPr>
          <p:cNvPr id="13" name="Rectangle 12"/>
          <p:cNvSpPr/>
          <p:nvPr/>
        </p:nvSpPr>
        <p:spPr>
          <a:xfrm>
            <a:off x="3680529" y="273734"/>
            <a:ext cx="2917786" cy="584775"/>
          </a:xfrm>
          <a:prstGeom prst="rect">
            <a:avLst/>
          </a:prstGeom>
        </p:spPr>
        <p:txBody>
          <a:bodyPr wrap="none">
            <a:spAutoFit/>
          </a:bodyPr>
          <a:lstStyle/>
          <a:p>
            <a:r>
              <a:rPr lang="en-US" altLang="en-US" sz="3200" b="1" kern="0" dirty="0"/>
              <a:t>Average Rate </a:t>
            </a:r>
            <a:endParaRPr lang="he-IL" sz="3200" dirty="0"/>
          </a:p>
        </p:txBody>
      </p:sp>
      <mc:AlternateContent xmlns:mc="http://schemas.openxmlformats.org/markup-compatibility/2006">
        <mc:Choice xmlns:a14="http://schemas.microsoft.com/office/drawing/2010/main" Requires="a14">
          <p:sp>
            <p:nvSpPr>
              <p:cNvPr id="4" name="תיבת טקסט 3">
                <a:extLst>
                  <a:ext uri="{FF2B5EF4-FFF2-40B4-BE49-F238E27FC236}">
                    <a16:creationId xmlns:a16="http://schemas.microsoft.com/office/drawing/2014/main" id="{FEB11319-F3E7-F435-4963-04D443EF55B7}"/>
                  </a:ext>
                </a:extLst>
              </p:cNvPr>
              <p:cNvSpPr txBox="1"/>
              <p:nvPr/>
            </p:nvSpPr>
            <p:spPr>
              <a:xfrm>
                <a:off x="7516560" y="3379723"/>
                <a:ext cx="4571999" cy="1035733"/>
              </a:xfrm>
              <a:prstGeom prst="rect">
                <a:avLst/>
              </a:prstGeom>
              <a:noFill/>
              <a:ln>
                <a:solidFill>
                  <a:schemeClr val="tx1"/>
                </a:solidFill>
              </a:ln>
            </p:spPr>
            <p:txBody>
              <a:bodyPr wrap="square" rtlCol="0">
                <a:spAutoFit/>
              </a:bodyPr>
              <a:lstStyle/>
              <a:p>
                <a:r>
                  <a:rPr lang="he-IL" sz="2400" dirty="0"/>
                  <a:t>קצב התגובה </a:t>
                </a:r>
                <a:r>
                  <a:rPr lang="en-US" sz="2400" dirty="0"/>
                  <a:t>( Rate)</a:t>
                </a:r>
              </a:p>
              <a:p>
                <a:pPr algn="l" rtl="0"/>
                <a:r>
                  <a:rPr lang="he-IL" sz="2400" dirty="0"/>
                  <a:t>= </a:t>
                </a:r>
                <a14:m>
                  <m:oMath xmlns:m="http://schemas.openxmlformats.org/officeDocument/2006/math">
                    <m:f>
                      <m:fPr>
                        <m:ctrlPr>
                          <a:rPr lang="he-IL" sz="240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5</m:t>
                        </m:r>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6</m:t>
                            </m:r>
                          </m:sup>
                        </m:sSup>
                        <m:r>
                          <a:rPr lang="en-US" sz="2400" b="0" i="1" smtClean="0">
                            <a:latin typeface="Cambria Math" panose="02040503050406030204" pitchFamily="18" charset="0"/>
                            <a:ea typeface="Cambria Math" panose="02040503050406030204" pitchFamily="18" charset="0"/>
                          </a:rPr>
                          <m:t>)</m:t>
                        </m:r>
                      </m:num>
                      <m:den>
                        <m:r>
                          <a:rPr lang="en-US" sz="2400" b="0" i="1" smtClean="0">
                            <a:latin typeface="Cambria Math" panose="02040503050406030204" pitchFamily="18" charset="0"/>
                          </a:rPr>
                          <m:t>2</m:t>
                        </m:r>
                      </m:den>
                    </m:f>
                    <m:r>
                      <a:rPr lang="en-US" sz="2400" b="0" i="0" smtClean="0">
                        <a:latin typeface="Cambria Math" panose="02040503050406030204" pitchFamily="18" charset="0"/>
                      </a:rPr>
                      <m:t>=</m:t>
                    </m:r>
                    <m:r>
                      <a:rPr lang="en-US" sz="2400" b="0" i="0" smtClean="0">
                        <a:latin typeface="Cambria Math" panose="02040503050406030204" pitchFamily="18" charset="0"/>
                      </a:rPr>
                      <m:t>2</m:t>
                    </m:r>
                    <m:r>
                      <a:rPr lang="en-US" sz="2400" b="0" i="0" smtClean="0">
                        <a:latin typeface="Cambria Math" panose="02040503050406030204" pitchFamily="18" charset="0"/>
                      </a:rPr>
                      <m:t>.</m:t>
                    </m:r>
                    <m:r>
                      <a:rPr lang="en-US" sz="2400" b="0" i="0" smtClean="0">
                        <a:latin typeface="Cambria Math" panose="02040503050406030204" pitchFamily="18" charset="0"/>
                      </a:rPr>
                      <m:t>6</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6</m:t>
                        </m:r>
                      </m:sup>
                    </m:sSup>
                  </m:oMath>
                </a14:m>
                <a:r>
                  <a:rPr lang="en-US" sz="2400" dirty="0"/>
                  <a:t>M/s</a:t>
                </a:r>
              </a:p>
            </p:txBody>
          </p:sp>
        </mc:Choice>
        <mc:Fallback>
          <p:sp>
            <p:nvSpPr>
              <p:cNvPr id="4" name="תיבת טקסט 3">
                <a:extLst>
                  <a:ext uri="{FF2B5EF4-FFF2-40B4-BE49-F238E27FC236}">
                    <a16:creationId xmlns:a16="http://schemas.microsoft.com/office/drawing/2014/main" id="{FEB11319-F3E7-F435-4963-04D443EF55B7}"/>
                  </a:ext>
                </a:extLst>
              </p:cNvPr>
              <p:cNvSpPr txBox="1">
                <a:spLocks noRot="1" noChangeAspect="1" noMove="1" noResize="1" noEditPoints="1" noAdjustHandles="1" noChangeArrowheads="1" noChangeShapeType="1" noTextEdit="1"/>
              </p:cNvSpPr>
              <p:nvPr/>
            </p:nvSpPr>
            <p:spPr>
              <a:xfrm>
                <a:off x="7516560" y="3379723"/>
                <a:ext cx="4571999" cy="1035733"/>
              </a:xfrm>
              <a:prstGeom prst="rect">
                <a:avLst/>
              </a:prstGeom>
              <a:blipFill>
                <a:blip r:embed="rId10"/>
                <a:stretch>
                  <a:fillRect l="-1995" t="-3488" r="-1995" b="-4070"/>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974738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Intermediates</a:t>
            </a:r>
          </a:p>
        </p:txBody>
      </p:sp>
      <p:sp>
        <p:nvSpPr>
          <p:cNvPr id="7" name="Rectangle 3"/>
          <p:cNvSpPr>
            <a:spLocks noGrp="1" noChangeArrowheads="1"/>
          </p:cNvSpPr>
          <p:nvPr>
            <p:ph type="body" sz="half" idx="4294967295"/>
          </p:nvPr>
        </p:nvSpPr>
        <p:spPr>
          <a:xfrm>
            <a:off x="1981200" y="1400908"/>
            <a:ext cx="3810000" cy="4695092"/>
          </a:xfrm>
        </p:spPr>
        <p:txBody>
          <a:bodyPr/>
          <a:lstStyle/>
          <a:p>
            <a:r>
              <a:rPr lang="en-US" sz="2800" dirty="0"/>
              <a:t>An intermediate is NOT a reactant or a product.</a:t>
            </a:r>
          </a:p>
          <a:p>
            <a:r>
              <a:rPr lang="en-US" sz="2800" dirty="0"/>
              <a:t>It is also NOT the transition state.</a:t>
            </a:r>
          </a:p>
          <a:p>
            <a:r>
              <a:rPr lang="en-US" sz="2800" dirty="0"/>
              <a:t>Intermediates </a:t>
            </a:r>
            <a:br>
              <a:rPr lang="en-US" sz="2800" dirty="0"/>
            </a:br>
            <a:r>
              <a:rPr lang="en-US" sz="2800" dirty="0"/>
              <a:t>are stable.</a:t>
            </a:r>
          </a:p>
          <a:p>
            <a:r>
              <a:rPr lang="en-US" sz="2800" dirty="0"/>
              <a:t>In some instances, it is possible to isolate or identify an intermediate.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369"/>
          <a:stretch/>
        </p:blipFill>
        <p:spPr>
          <a:xfrm>
            <a:off x="6213231" y="1905000"/>
            <a:ext cx="4214612" cy="3429000"/>
          </a:xfrm>
          <a:prstGeom prst="rect">
            <a:avLst/>
          </a:prstGeom>
        </p:spPr>
      </p:pic>
      <p:sp>
        <p:nvSpPr>
          <p:cNvPr id="4" name="מציין מיקום של כותרת תחתונה 3">
            <a:extLst>
              <a:ext uri="{FF2B5EF4-FFF2-40B4-BE49-F238E27FC236}">
                <a16:creationId xmlns:a16="http://schemas.microsoft.com/office/drawing/2014/main" id="{8D4B4563-6D36-579A-F017-D6DAB4BBB835}"/>
              </a:ext>
            </a:extLst>
          </p:cNvPr>
          <p:cNvSpPr>
            <a:spLocks noGrp="1"/>
          </p:cNvSpPr>
          <p:nvPr>
            <p:ph type="ftr" sz="quarter" idx="12"/>
          </p:nvPr>
        </p:nvSpPr>
        <p:spPr>
          <a:xfrm>
            <a:off x="1981200" y="6406393"/>
            <a:ext cx="6299200" cy="457200"/>
          </a:xfrm>
        </p:spPr>
        <p:txBody>
          <a:bodyPr/>
          <a:lstStyle/>
          <a:p>
            <a:pPr>
              <a:defRPr/>
            </a:pPr>
            <a:r>
              <a:rPr lang="he-IL" dirty="0"/>
              <a:t>קינטיקה כימית</a:t>
            </a:r>
            <a:endParaRPr lang="en-US" dirty="0"/>
          </a:p>
        </p:txBody>
      </p:sp>
      <p:sp>
        <p:nvSpPr>
          <p:cNvPr id="5" name="מציין מיקום של מספר שקופית 4">
            <a:extLst>
              <a:ext uri="{FF2B5EF4-FFF2-40B4-BE49-F238E27FC236}">
                <a16:creationId xmlns:a16="http://schemas.microsoft.com/office/drawing/2014/main" id="{68B95AC2-D7EA-6C3E-5DF1-6BC6A652ECFE}"/>
              </a:ext>
            </a:extLst>
          </p:cNvPr>
          <p:cNvSpPr>
            <a:spLocks noGrp="1"/>
          </p:cNvSpPr>
          <p:nvPr>
            <p:ph type="sldNum" sz="quarter" idx="10"/>
          </p:nvPr>
        </p:nvSpPr>
        <p:spPr>
          <a:xfrm>
            <a:off x="4022987" y="6477000"/>
            <a:ext cx="2540000" cy="457200"/>
          </a:xfrm>
        </p:spPr>
        <p:txBody>
          <a:bodyPr/>
          <a:lstStyle/>
          <a:p>
            <a:pPr>
              <a:defRPr/>
            </a:pPr>
            <a:fld id="{2B6C1EE1-16AC-884A-B029-CEA4E2EE6F25}" type="slidenum">
              <a:rPr lang="en-US" smtClean="0"/>
              <a:pPr>
                <a:defRPr/>
              </a:pPr>
              <a:t>40</a:t>
            </a:fld>
            <a:endParaRPr lang="en-US" dirty="0"/>
          </a:p>
        </p:txBody>
      </p:sp>
    </p:spTree>
    <p:extLst>
      <p:ext uri="{BB962C8B-B14F-4D97-AF65-F5344CB8AC3E}">
        <p14:creationId xmlns:p14="http://schemas.microsoft.com/office/powerpoint/2010/main" val="132111056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קינטיקה כימית</a:t>
            </a:r>
          </a:p>
        </p:txBody>
      </p:sp>
      <p:sp>
        <p:nvSpPr>
          <p:cNvPr id="3" name="Slide Number Placeholder 2"/>
          <p:cNvSpPr>
            <a:spLocks noGrp="1"/>
          </p:cNvSpPr>
          <p:nvPr>
            <p:ph type="sldNum" sz="quarter" idx="12"/>
          </p:nvPr>
        </p:nvSpPr>
        <p:spPr/>
        <p:txBody>
          <a:bodyPr/>
          <a:lstStyle/>
          <a:p>
            <a:fld id="{6FD04609-81E4-46B3-B9E7-ECAC0293B63F}" type="slidenum">
              <a:rPr lang="he-IL" smtClean="0"/>
              <a:t>41</a:t>
            </a:fld>
            <a:endParaRPr lang="he-IL"/>
          </a:p>
        </p:txBody>
      </p:sp>
      <p:sp>
        <p:nvSpPr>
          <p:cNvPr id="4" name="Title 1"/>
          <p:cNvSpPr txBox="1">
            <a:spLocks/>
          </p:cNvSpPr>
          <p:nvPr/>
        </p:nvSpPr>
        <p:spPr bwMode="auto">
          <a:xfrm>
            <a:off x="1261872" y="246888"/>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S PGothic" pitchFamily="34" charset="-128"/>
                <a:cs typeface="Times New Roman"/>
              </a:rPr>
              <a:t>Rate Laws for Overall Reactions</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grpSp>
        <p:nvGrpSpPr>
          <p:cNvPr id="5" name="Group 3"/>
          <p:cNvGrpSpPr>
            <a:grpSpLocks/>
          </p:cNvGrpSpPr>
          <p:nvPr/>
        </p:nvGrpSpPr>
        <p:grpSpPr bwMode="auto">
          <a:xfrm>
            <a:off x="1715897" y="4044188"/>
            <a:ext cx="5340350" cy="492125"/>
            <a:chOff x="846" y="1680"/>
            <a:chExt cx="3364" cy="310"/>
          </a:xfrm>
        </p:grpSpPr>
        <p:sp>
          <p:nvSpPr>
            <p:cNvPr id="6" name="Text Box 4"/>
            <p:cNvSpPr txBox="1">
              <a:spLocks noChangeArrowheads="1"/>
            </p:cNvSpPr>
            <p:nvPr/>
          </p:nvSpPr>
          <p:spPr bwMode="auto">
            <a:xfrm>
              <a:off x="846" y="1680"/>
              <a:ext cx="149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a:solidFill>
                    <a:srgbClr val="000000"/>
                  </a:solidFill>
                  <a:latin typeface="Arial"/>
                </a:rPr>
                <a:t>N</a:t>
              </a:r>
              <a:r>
                <a:rPr lang="en-US" altLang="en-US" sz="2600" baseline="-25000">
                  <a:solidFill>
                    <a:srgbClr val="000000"/>
                  </a:solidFill>
                  <a:latin typeface="Arial"/>
                </a:rPr>
                <a:t>2</a:t>
              </a:r>
              <a:r>
                <a:rPr lang="en-US" altLang="en-US" sz="2600">
                  <a:solidFill>
                    <a:srgbClr val="000000"/>
                  </a:solidFill>
                  <a:latin typeface="Arial"/>
                </a:rPr>
                <a:t>O(</a:t>
              </a:r>
              <a:r>
                <a:rPr lang="en-US" altLang="en-US" sz="2600" i="1">
                  <a:solidFill>
                    <a:srgbClr val="000000"/>
                  </a:solidFill>
                  <a:latin typeface="Arial"/>
                </a:rPr>
                <a:t>g</a:t>
              </a:r>
              <a:r>
                <a:rPr lang="en-US" altLang="en-US" sz="2600">
                  <a:solidFill>
                    <a:srgbClr val="000000"/>
                  </a:solidFill>
                  <a:latin typeface="Arial"/>
                </a:rPr>
                <a:t>) + H</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a:t>
              </a:r>
            </a:p>
          </p:txBody>
        </p:sp>
        <p:sp>
          <p:nvSpPr>
            <p:cNvPr id="7" name="Text Box 5"/>
            <p:cNvSpPr txBox="1">
              <a:spLocks noChangeArrowheads="1"/>
            </p:cNvSpPr>
            <p:nvPr/>
          </p:nvSpPr>
          <p:spPr bwMode="auto">
            <a:xfrm>
              <a:off x="2719" y="1680"/>
              <a:ext cx="149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a:solidFill>
                    <a:srgbClr val="000000"/>
                  </a:solidFill>
                  <a:latin typeface="Arial"/>
                </a:rPr>
                <a:t>N</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 + H</a:t>
              </a:r>
              <a:r>
                <a:rPr lang="en-US" altLang="en-US" sz="2600" baseline="-25000">
                  <a:solidFill>
                    <a:srgbClr val="000000"/>
                  </a:solidFill>
                  <a:latin typeface="Arial"/>
                </a:rPr>
                <a:t>2</a:t>
              </a:r>
              <a:r>
                <a:rPr lang="en-US" altLang="en-US" sz="2600">
                  <a:solidFill>
                    <a:srgbClr val="000000"/>
                  </a:solidFill>
                  <a:latin typeface="Arial"/>
                </a:rPr>
                <a:t>O(</a:t>
              </a:r>
              <a:r>
                <a:rPr lang="en-US" altLang="en-US" sz="2600" i="1">
                  <a:solidFill>
                    <a:srgbClr val="000000"/>
                  </a:solidFill>
                  <a:latin typeface="Arial"/>
                </a:rPr>
                <a:t>g</a:t>
              </a:r>
              <a:r>
                <a:rPr lang="en-US" altLang="en-US" sz="2600">
                  <a:solidFill>
                    <a:srgbClr val="000000"/>
                  </a:solidFill>
                  <a:latin typeface="Arial"/>
                </a:rPr>
                <a:t>)</a:t>
              </a:r>
            </a:p>
          </p:txBody>
        </p:sp>
        <p:sp>
          <p:nvSpPr>
            <p:cNvPr id="8" name="Line 6"/>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600">
                <a:solidFill>
                  <a:srgbClr val="000000"/>
                </a:solidFill>
                <a:latin typeface="Arial"/>
                <a:ea typeface="MS PGothic" pitchFamily="34" charset="-128"/>
              </a:endParaRPr>
            </a:p>
          </p:txBody>
        </p:sp>
      </p:grpSp>
      <p:grpSp>
        <p:nvGrpSpPr>
          <p:cNvPr id="9" name="Group 7"/>
          <p:cNvGrpSpPr>
            <a:grpSpLocks/>
          </p:cNvGrpSpPr>
          <p:nvPr/>
        </p:nvGrpSpPr>
        <p:grpSpPr bwMode="auto">
          <a:xfrm>
            <a:off x="1376172" y="4882388"/>
            <a:ext cx="5956300" cy="492125"/>
            <a:chOff x="633" y="1680"/>
            <a:chExt cx="3752" cy="310"/>
          </a:xfrm>
        </p:grpSpPr>
        <p:sp>
          <p:nvSpPr>
            <p:cNvPr id="10" name="Text Box 8"/>
            <p:cNvSpPr txBox="1">
              <a:spLocks noChangeArrowheads="1"/>
            </p:cNvSpPr>
            <p:nvPr/>
          </p:nvSpPr>
          <p:spPr bwMode="auto">
            <a:xfrm>
              <a:off x="633" y="1680"/>
              <a:ext cx="170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a:solidFill>
                    <a:srgbClr val="000000"/>
                  </a:solidFill>
                  <a:latin typeface="Arial"/>
                </a:rPr>
                <a:t>2 NO(</a:t>
              </a:r>
              <a:r>
                <a:rPr lang="en-US" altLang="en-US" sz="2600" i="1">
                  <a:solidFill>
                    <a:srgbClr val="000000"/>
                  </a:solidFill>
                  <a:latin typeface="Arial"/>
                </a:rPr>
                <a:t>g</a:t>
              </a:r>
              <a:r>
                <a:rPr lang="en-US" altLang="en-US" sz="2600">
                  <a:solidFill>
                    <a:srgbClr val="000000"/>
                  </a:solidFill>
                  <a:latin typeface="Arial"/>
                </a:rPr>
                <a:t>) + 2H</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a:t>
              </a:r>
            </a:p>
          </p:txBody>
        </p:sp>
        <p:sp>
          <p:nvSpPr>
            <p:cNvPr id="11" name="Text Box 9"/>
            <p:cNvSpPr txBox="1">
              <a:spLocks noChangeArrowheads="1"/>
            </p:cNvSpPr>
            <p:nvPr/>
          </p:nvSpPr>
          <p:spPr bwMode="auto">
            <a:xfrm>
              <a:off x="2719" y="1680"/>
              <a:ext cx="166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a:solidFill>
                    <a:srgbClr val="000000"/>
                  </a:solidFill>
                  <a:latin typeface="Arial"/>
                </a:rPr>
                <a:t>N</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 + 2 H</a:t>
              </a:r>
              <a:r>
                <a:rPr lang="en-US" altLang="en-US" sz="2600" baseline="-25000">
                  <a:solidFill>
                    <a:srgbClr val="000000"/>
                  </a:solidFill>
                  <a:latin typeface="Arial"/>
                </a:rPr>
                <a:t>2</a:t>
              </a:r>
              <a:r>
                <a:rPr lang="en-US" altLang="en-US" sz="2600">
                  <a:solidFill>
                    <a:srgbClr val="000000"/>
                  </a:solidFill>
                  <a:latin typeface="Arial"/>
                </a:rPr>
                <a:t>O(</a:t>
              </a:r>
              <a:r>
                <a:rPr lang="en-US" altLang="en-US" sz="2600" i="1">
                  <a:solidFill>
                    <a:srgbClr val="000000"/>
                  </a:solidFill>
                  <a:latin typeface="Arial"/>
                </a:rPr>
                <a:t>g</a:t>
              </a:r>
              <a:r>
                <a:rPr lang="en-US" altLang="en-US" sz="2600">
                  <a:solidFill>
                    <a:srgbClr val="000000"/>
                  </a:solidFill>
                  <a:latin typeface="Arial"/>
                </a:rPr>
                <a:t>)</a:t>
              </a:r>
            </a:p>
          </p:txBody>
        </p:sp>
        <p:sp>
          <p:nvSpPr>
            <p:cNvPr id="12" name="Line 10"/>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600">
                <a:solidFill>
                  <a:srgbClr val="000000"/>
                </a:solidFill>
                <a:latin typeface="Arial"/>
                <a:ea typeface="MS PGothic" pitchFamily="34" charset="-128"/>
              </a:endParaRPr>
            </a:p>
          </p:txBody>
        </p:sp>
      </p:grpSp>
      <p:sp>
        <p:nvSpPr>
          <p:cNvPr id="13" name="Line 11"/>
          <p:cNvSpPr>
            <a:spLocks noChangeShapeType="1"/>
          </p:cNvSpPr>
          <p:nvPr/>
        </p:nvSpPr>
        <p:spPr bwMode="auto">
          <a:xfrm>
            <a:off x="1752410" y="4653788"/>
            <a:ext cx="5392737"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4" name="Rectangle 12"/>
          <p:cNvSpPr>
            <a:spLocks noChangeArrowheads="1"/>
          </p:cNvSpPr>
          <p:nvPr/>
        </p:nvSpPr>
        <p:spPr bwMode="auto">
          <a:xfrm>
            <a:off x="7270560" y="3266313"/>
            <a:ext cx="157607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600">
                <a:solidFill>
                  <a:srgbClr val="000000"/>
                </a:solidFill>
                <a:latin typeface="Arial"/>
                <a:ea typeface="MS PGothic" pitchFamily="34" charset="-128"/>
              </a:rPr>
              <a:t>slow step</a:t>
            </a:r>
          </a:p>
        </p:txBody>
      </p:sp>
      <p:sp>
        <p:nvSpPr>
          <p:cNvPr id="15" name="Rectangle 13"/>
          <p:cNvSpPr>
            <a:spLocks noChangeArrowheads="1"/>
          </p:cNvSpPr>
          <p:nvPr/>
        </p:nvSpPr>
        <p:spPr bwMode="auto">
          <a:xfrm>
            <a:off x="7270560" y="4882388"/>
            <a:ext cx="244810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600">
                <a:solidFill>
                  <a:srgbClr val="000000"/>
                </a:solidFill>
                <a:latin typeface="Arial"/>
                <a:ea typeface="MS PGothic" pitchFamily="34" charset="-128"/>
              </a:rPr>
              <a:t>overall reaction</a:t>
            </a:r>
          </a:p>
        </p:txBody>
      </p:sp>
      <p:sp>
        <p:nvSpPr>
          <p:cNvPr id="16" name="Rectangle 14"/>
          <p:cNvSpPr>
            <a:spLocks noChangeArrowheads="1"/>
          </p:cNvSpPr>
          <p:nvPr/>
        </p:nvSpPr>
        <p:spPr bwMode="auto">
          <a:xfrm>
            <a:off x="7202297" y="2196338"/>
            <a:ext cx="30796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600">
                <a:solidFill>
                  <a:srgbClr val="000000"/>
                </a:solidFill>
                <a:latin typeface="Arial"/>
                <a:ea typeface="MS PGothic" pitchFamily="34" charset="-128"/>
              </a:rPr>
              <a:t>fast step, reversible</a:t>
            </a:r>
          </a:p>
        </p:txBody>
      </p:sp>
      <p:sp>
        <p:nvSpPr>
          <p:cNvPr id="17" name="Rectangle 15"/>
          <p:cNvSpPr>
            <a:spLocks noChangeArrowheads="1"/>
          </p:cNvSpPr>
          <p:nvPr/>
        </p:nvSpPr>
        <p:spPr bwMode="auto">
          <a:xfrm>
            <a:off x="1752410" y="5552313"/>
            <a:ext cx="668003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600">
                <a:solidFill>
                  <a:srgbClr val="000000"/>
                </a:solidFill>
                <a:latin typeface="Arial"/>
                <a:ea typeface="MS PGothic" pitchFamily="34" charset="-128"/>
              </a:rPr>
              <a:t>Based on the slow step: </a:t>
            </a:r>
            <a:r>
              <a:rPr lang="en-US" altLang="en-US" sz="2600" b="1">
                <a:solidFill>
                  <a:srgbClr val="000000"/>
                </a:solidFill>
                <a:latin typeface="Arial"/>
                <a:ea typeface="MS PGothic" pitchFamily="34" charset="-128"/>
              </a:rPr>
              <a:t>rate = </a:t>
            </a:r>
            <a:r>
              <a:rPr lang="en-US" altLang="en-US" sz="2600" b="1" i="1">
                <a:solidFill>
                  <a:srgbClr val="000000"/>
                </a:solidFill>
                <a:latin typeface="Arial"/>
                <a:ea typeface="MS PGothic" pitchFamily="34" charset="-128"/>
              </a:rPr>
              <a:t>k</a:t>
            </a:r>
            <a:r>
              <a:rPr lang="en-US" altLang="en-US" sz="2600" b="1" baseline="-25000">
                <a:solidFill>
                  <a:srgbClr val="000000"/>
                </a:solidFill>
                <a:latin typeface="Arial"/>
                <a:ea typeface="MS PGothic" pitchFamily="34" charset="-128"/>
              </a:rPr>
              <a:t>2</a:t>
            </a:r>
            <a:r>
              <a:rPr lang="en-US" altLang="en-US" sz="2600" b="1">
                <a:solidFill>
                  <a:srgbClr val="000000"/>
                </a:solidFill>
                <a:latin typeface="Arial"/>
                <a:ea typeface="MS PGothic" pitchFamily="34" charset="-128"/>
              </a:rPr>
              <a:t>[N</a:t>
            </a:r>
            <a:r>
              <a:rPr lang="en-US" altLang="en-US" sz="2600" b="1" baseline="-25000">
                <a:solidFill>
                  <a:srgbClr val="000000"/>
                </a:solidFill>
                <a:latin typeface="Arial"/>
                <a:ea typeface="MS PGothic" pitchFamily="34" charset="-128"/>
              </a:rPr>
              <a:t>2</a:t>
            </a:r>
            <a:r>
              <a:rPr lang="en-US" altLang="en-US" sz="2600" b="1">
                <a:solidFill>
                  <a:srgbClr val="000000"/>
                </a:solidFill>
                <a:latin typeface="Arial"/>
                <a:ea typeface="MS PGothic" pitchFamily="34" charset="-128"/>
              </a:rPr>
              <a:t>O</a:t>
            </a:r>
            <a:r>
              <a:rPr lang="en-US" altLang="en-US" sz="2600" b="1" baseline="-25000">
                <a:solidFill>
                  <a:srgbClr val="000000"/>
                </a:solidFill>
                <a:latin typeface="Arial"/>
                <a:ea typeface="MS PGothic" pitchFamily="34" charset="-128"/>
              </a:rPr>
              <a:t>2</a:t>
            </a:r>
            <a:r>
              <a:rPr lang="en-US" altLang="en-US" sz="2600" b="1">
                <a:solidFill>
                  <a:srgbClr val="000000"/>
                </a:solidFill>
                <a:latin typeface="Arial"/>
                <a:ea typeface="MS PGothic" pitchFamily="34" charset="-128"/>
              </a:rPr>
              <a:t>][H</a:t>
            </a:r>
            <a:r>
              <a:rPr lang="en-US" altLang="en-US" sz="2600" b="1" baseline="-25000">
                <a:solidFill>
                  <a:srgbClr val="000000"/>
                </a:solidFill>
                <a:latin typeface="Arial"/>
                <a:ea typeface="MS PGothic" pitchFamily="34" charset="-128"/>
              </a:rPr>
              <a:t>2</a:t>
            </a:r>
            <a:r>
              <a:rPr lang="en-US" altLang="en-US" sz="2600" b="1">
                <a:solidFill>
                  <a:srgbClr val="000000"/>
                </a:solidFill>
                <a:latin typeface="Arial"/>
                <a:ea typeface="MS PGothic" pitchFamily="34" charset="-128"/>
              </a:rPr>
              <a:t>]</a:t>
            </a:r>
          </a:p>
        </p:txBody>
      </p:sp>
      <p:sp>
        <p:nvSpPr>
          <p:cNvPr id="18" name="Rectangle 16"/>
          <p:cNvSpPr>
            <a:spLocks noChangeArrowheads="1"/>
          </p:cNvSpPr>
          <p:nvPr/>
        </p:nvSpPr>
        <p:spPr bwMode="auto">
          <a:xfrm>
            <a:off x="4136761" y="3751136"/>
            <a:ext cx="47481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600" i="1">
                <a:solidFill>
                  <a:srgbClr val="000000"/>
                </a:solidFill>
                <a:latin typeface="Arial"/>
                <a:ea typeface="MS PGothic" pitchFamily="34" charset="-128"/>
              </a:rPr>
              <a:t>k</a:t>
            </a:r>
            <a:r>
              <a:rPr lang="en-US" altLang="en-US" sz="2600" baseline="-25000">
                <a:solidFill>
                  <a:srgbClr val="000000"/>
                </a:solidFill>
                <a:latin typeface="Arial"/>
                <a:ea typeface="MS PGothic" pitchFamily="34" charset="-128"/>
              </a:rPr>
              <a:t>3</a:t>
            </a:r>
            <a:endParaRPr lang="en-US" altLang="en-US" sz="2600" i="1">
              <a:solidFill>
                <a:srgbClr val="000000"/>
              </a:solidFill>
              <a:latin typeface="Arial"/>
              <a:ea typeface="MS PGothic" pitchFamily="34" charset="-128"/>
            </a:endParaRPr>
          </a:p>
        </p:txBody>
      </p:sp>
      <p:sp>
        <p:nvSpPr>
          <p:cNvPr id="19" name="Rectangle 18"/>
          <p:cNvSpPr>
            <a:spLocks noChangeArrowheads="1"/>
          </p:cNvSpPr>
          <p:nvPr/>
        </p:nvSpPr>
        <p:spPr bwMode="auto">
          <a:xfrm>
            <a:off x="2150325" y="1419892"/>
            <a:ext cx="713849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600" b="1">
                <a:solidFill>
                  <a:srgbClr val="000000"/>
                </a:solidFill>
                <a:latin typeface="Arial"/>
                <a:ea typeface="MS PGothic" pitchFamily="34" charset="-128"/>
              </a:rPr>
              <a:t>Multistep Reactions with an Initial Fast Step</a:t>
            </a:r>
          </a:p>
        </p:txBody>
      </p:sp>
      <p:grpSp>
        <p:nvGrpSpPr>
          <p:cNvPr id="20" name="Group 30"/>
          <p:cNvGrpSpPr>
            <a:grpSpLocks/>
          </p:cNvGrpSpPr>
          <p:nvPr/>
        </p:nvGrpSpPr>
        <p:grpSpPr bwMode="auto">
          <a:xfrm>
            <a:off x="1593660" y="3266313"/>
            <a:ext cx="5721351" cy="492125"/>
            <a:chOff x="769" y="1680"/>
            <a:chExt cx="3604" cy="310"/>
          </a:xfrm>
        </p:grpSpPr>
        <p:sp>
          <p:nvSpPr>
            <p:cNvPr id="21" name="Text Box 31"/>
            <p:cNvSpPr txBox="1">
              <a:spLocks noChangeArrowheads="1"/>
            </p:cNvSpPr>
            <p:nvPr/>
          </p:nvSpPr>
          <p:spPr bwMode="auto">
            <a:xfrm>
              <a:off x="769" y="1680"/>
              <a:ext cx="156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rtl="0" eaLnBrk="0" fontAlgn="base" hangingPunct="0">
                <a:spcBef>
                  <a:spcPct val="0"/>
                </a:spcBef>
                <a:spcAft>
                  <a:spcPct val="0"/>
                </a:spcAft>
              </a:pPr>
              <a:r>
                <a:rPr lang="en-US" altLang="en-US" sz="2600">
                  <a:solidFill>
                    <a:srgbClr val="000000"/>
                  </a:solidFill>
                  <a:latin typeface="Arial"/>
                </a:rPr>
                <a:t>N</a:t>
              </a:r>
              <a:r>
                <a:rPr lang="en-US" altLang="en-US" sz="2600" baseline="-25000">
                  <a:solidFill>
                    <a:srgbClr val="000000"/>
                  </a:solidFill>
                  <a:latin typeface="Arial"/>
                </a:rPr>
                <a:t>2</a:t>
              </a:r>
              <a:r>
                <a:rPr lang="en-US" altLang="en-US" sz="2600">
                  <a:solidFill>
                    <a:srgbClr val="000000"/>
                  </a:solidFill>
                  <a:latin typeface="Arial"/>
                </a:rPr>
                <a:t>O</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 + H</a:t>
              </a:r>
              <a:r>
                <a:rPr lang="en-US" altLang="en-US" sz="2600" baseline="-25000">
                  <a:solidFill>
                    <a:srgbClr val="000000"/>
                  </a:solidFill>
                  <a:latin typeface="Arial"/>
                </a:rPr>
                <a:t>2</a:t>
              </a:r>
              <a:r>
                <a:rPr lang="en-US" altLang="en-US" sz="2600">
                  <a:solidFill>
                    <a:srgbClr val="000000"/>
                  </a:solidFill>
                  <a:latin typeface="Arial"/>
                </a:rPr>
                <a:t>(</a:t>
              </a:r>
              <a:r>
                <a:rPr lang="en-US" altLang="en-US" sz="2600" i="1">
                  <a:solidFill>
                    <a:srgbClr val="000000"/>
                  </a:solidFill>
                  <a:latin typeface="Arial"/>
                </a:rPr>
                <a:t>g</a:t>
              </a:r>
              <a:r>
                <a:rPr lang="en-US" altLang="en-US" sz="2600">
                  <a:solidFill>
                    <a:srgbClr val="000000"/>
                  </a:solidFill>
                  <a:latin typeface="Arial"/>
                </a:rPr>
                <a:t>)</a:t>
              </a:r>
            </a:p>
          </p:txBody>
        </p:sp>
        <p:sp>
          <p:nvSpPr>
            <p:cNvPr id="22" name="Text Box 32"/>
            <p:cNvSpPr txBox="1">
              <a:spLocks noChangeArrowheads="1"/>
            </p:cNvSpPr>
            <p:nvPr/>
          </p:nvSpPr>
          <p:spPr bwMode="auto">
            <a:xfrm>
              <a:off x="2719" y="1680"/>
              <a:ext cx="165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lgn="l" rtl="0" eaLnBrk="0" fontAlgn="base" hangingPunct="0">
                <a:spcBef>
                  <a:spcPct val="0"/>
                </a:spcBef>
                <a:spcAft>
                  <a:spcPct val="0"/>
                </a:spcAft>
              </a:pPr>
              <a:r>
                <a:rPr lang="en-US" altLang="en-US" sz="2600" dirty="0">
                  <a:solidFill>
                    <a:srgbClr val="000000"/>
                  </a:solidFill>
                  <a:latin typeface="Arial"/>
                </a:rPr>
                <a:t>N</a:t>
              </a:r>
              <a:r>
                <a:rPr lang="en-US" altLang="en-US" sz="2600" baseline="-25000" dirty="0">
                  <a:solidFill>
                    <a:srgbClr val="000000"/>
                  </a:solidFill>
                  <a:latin typeface="Arial"/>
                </a:rPr>
                <a:t>2</a:t>
              </a:r>
              <a:r>
                <a:rPr lang="en-US" altLang="en-US" sz="2600" dirty="0">
                  <a:solidFill>
                    <a:srgbClr val="000000"/>
                  </a:solidFill>
                  <a:latin typeface="Arial"/>
                </a:rPr>
                <a:t>O(</a:t>
              </a:r>
              <a:r>
                <a:rPr lang="en-US" altLang="en-US" sz="2600" i="1" dirty="0">
                  <a:solidFill>
                    <a:srgbClr val="000000"/>
                  </a:solidFill>
                  <a:latin typeface="Arial"/>
                </a:rPr>
                <a:t>g</a:t>
              </a:r>
              <a:r>
                <a:rPr lang="en-US" altLang="en-US" sz="2600" dirty="0">
                  <a:solidFill>
                    <a:srgbClr val="000000"/>
                  </a:solidFill>
                  <a:latin typeface="Arial"/>
                </a:rPr>
                <a:t>) + H</a:t>
              </a:r>
              <a:r>
                <a:rPr lang="en-US" altLang="en-US" sz="2600" baseline="-25000" dirty="0">
                  <a:solidFill>
                    <a:srgbClr val="000000"/>
                  </a:solidFill>
                  <a:latin typeface="Arial"/>
                </a:rPr>
                <a:t>2</a:t>
              </a:r>
              <a:r>
                <a:rPr lang="en-US" altLang="en-US" sz="2600" dirty="0">
                  <a:solidFill>
                    <a:srgbClr val="000000"/>
                  </a:solidFill>
                  <a:latin typeface="Arial"/>
                </a:rPr>
                <a:t>O(</a:t>
              </a:r>
              <a:r>
                <a:rPr lang="en-US" altLang="en-US" sz="2600" i="1" dirty="0">
                  <a:solidFill>
                    <a:srgbClr val="000000"/>
                  </a:solidFill>
                  <a:latin typeface="Arial"/>
                </a:rPr>
                <a:t>g</a:t>
              </a:r>
              <a:r>
                <a:rPr lang="en-US" altLang="en-US" sz="2600" dirty="0">
                  <a:solidFill>
                    <a:srgbClr val="000000"/>
                  </a:solidFill>
                  <a:latin typeface="Arial"/>
                </a:rPr>
                <a:t>)</a:t>
              </a:r>
            </a:p>
          </p:txBody>
        </p:sp>
        <p:sp>
          <p:nvSpPr>
            <p:cNvPr id="23" name="Line 33"/>
            <p:cNvSpPr>
              <a:spLocks noChangeShapeType="1"/>
            </p:cNvSpPr>
            <p:nvPr/>
          </p:nvSpPr>
          <p:spPr bwMode="auto">
            <a:xfrm>
              <a:off x="2383" y="1824"/>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600">
                <a:solidFill>
                  <a:srgbClr val="000000"/>
                </a:solidFill>
                <a:latin typeface="Arial"/>
                <a:ea typeface="MS PGothic" pitchFamily="34" charset="-128"/>
              </a:endParaRPr>
            </a:p>
          </p:txBody>
        </p:sp>
      </p:grpSp>
      <p:sp>
        <p:nvSpPr>
          <p:cNvPr id="24" name="Rectangle 34"/>
          <p:cNvSpPr>
            <a:spLocks noChangeArrowheads="1"/>
          </p:cNvSpPr>
          <p:nvPr/>
        </p:nvSpPr>
        <p:spPr bwMode="auto">
          <a:xfrm>
            <a:off x="4136761" y="2973261"/>
            <a:ext cx="47481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600" i="1">
                <a:solidFill>
                  <a:srgbClr val="000000"/>
                </a:solidFill>
                <a:latin typeface="Arial"/>
                <a:ea typeface="MS PGothic" pitchFamily="34" charset="-128"/>
              </a:rPr>
              <a:t>k</a:t>
            </a:r>
            <a:r>
              <a:rPr lang="en-US" altLang="en-US" sz="2600" baseline="-25000">
                <a:solidFill>
                  <a:srgbClr val="000000"/>
                </a:solidFill>
                <a:latin typeface="Arial"/>
                <a:ea typeface="MS PGothic" pitchFamily="34" charset="-128"/>
              </a:rPr>
              <a:t>2</a:t>
            </a:r>
            <a:endParaRPr lang="en-US" altLang="en-US" sz="2600" i="1">
              <a:solidFill>
                <a:srgbClr val="000000"/>
              </a:solidFill>
              <a:latin typeface="Arial"/>
              <a:ea typeface="MS PGothic" pitchFamily="34" charset="-128"/>
            </a:endParaRPr>
          </a:p>
        </p:txBody>
      </p:sp>
      <p:sp>
        <p:nvSpPr>
          <p:cNvPr id="25" name="Rectangle 35"/>
          <p:cNvSpPr>
            <a:spLocks noChangeArrowheads="1"/>
          </p:cNvSpPr>
          <p:nvPr/>
        </p:nvSpPr>
        <p:spPr bwMode="auto">
          <a:xfrm>
            <a:off x="7270560" y="4044188"/>
            <a:ext cx="14478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600">
                <a:solidFill>
                  <a:srgbClr val="000000"/>
                </a:solidFill>
                <a:latin typeface="Arial"/>
                <a:ea typeface="MS PGothic" pitchFamily="34" charset="-128"/>
              </a:rPr>
              <a:t>fast step</a:t>
            </a:r>
          </a:p>
        </p:txBody>
      </p:sp>
      <p:sp>
        <p:nvSpPr>
          <p:cNvPr id="26" name="Rectangle 17"/>
          <p:cNvSpPr>
            <a:spLocks noChangeArrowheads="1"/>
          </p:cNvSpPr>
          <p:nvPr/>
        </p:nvSpPr>
        <p:spPr bwMode="auto">
          <a:xfrm>
            <a:off x="4099528" y="2473517"/>
            <a:ext cx="579437"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200" i="1" dirty="0">
                <a:solidFill>
                  <a:srgbClr val="000000"/>
                </a:solidFill>
                <a:latin typeface="Arial"/>
                <a:ea typeface="MS PGothic" pitchFamily="34" charset="-128"/>
              </a:rPr>
              <a:t>K</a:t>
            </a:r>
            <a:r>
              <a:rPr lang="en-US" altLang="en-US" sz="2200" baseline="-25000" dirty="0">
                <a:solidFill>
                  <a:srgbClr val="000000"/>
                </a:solidFill>
                <a:latin typeface="Arial"/>
                <a:ea typeface="MS PGothic" pitchFamily="34" charset="-128"/>
              </a:rPr>
              <a:t>–1</a:t>
            </a:r>
            <a:endParaRPr lang="en-US" altLang="en-US" sz="2400" i="1" dirty="0">
              <a:solidFill>
                <a:srgbClr val="000000"/>
              </a:solidFill>
              <a:latin typeface="Arial"/>
              <a:ea typeface="MS PGothic" pitchFamily="34" charset="-128"/>
            </a:endParaRPr>
          </a:p>
        </p:txBody>
      </p:sp>
      <p:grpSp>
        <p:nvGrpSpPr>
          <p:cNvPr id="27" name="Group 19"/>
          <p:cNvGrpSpPr>
            <a:grpSpLocks/>
          </p:cNvGrpSpPr>
          <p:nvPr/>
        </p:nvGrpSpPr>
        <p:grpSpPr bwMode="auto">
          <a:xfrm>
            <a:off x="2724753" y="2198879"/>
            <a:ext cx="3316287" cy="492125"/>
            <a:chOff x="963" y="1582"/>
            <a:chExt cx="2089" cy="310"/>
          </a:xfrm>
        </p:grpSpPr>
        <p:sp>
          <p:nvSpPr>
            <p:cNvPr id="28" name="Text Box 20"/>
            <p:cNvSpPr txBox="1">
              <a:spLocks noChangeArrowheads="1"/>
            </p:cNvSpPr>
            <p:nvPr/>
          </p:nvSpPr>
          <p:spPr bwMode="auto">
            <a:xfrm>
              <a:off x="963" y="1582"/>
              <a:ext cx="86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000000"/>
                  </a:solidFill>
                  <a:effectLst/>
                  <a:uLnTx/>
                  <a:uFillTx/>
                  <a:latin typeface="Arial"/>
                  <a:ea typeface="ＭＳ Ｐゴシック" charset="-128"/>
                </a:rPr>
                <a:t>2 NO(</a:t>
              </a:r>
              <a:r>
                <a:rPr kumimoji="0" lang="en-US" altLang="en-US" sz="2600" b="0" i="1" u="none" strike="noStrike" kern="0" cap="none" spc="0" normalizeH="0" baseline="0" noProof="0" dirty="0">
                  <a:ln>
                    <a:noFill/>
                  </a:ln>
                  <a:solidFill>
                    <a:srgbClr val="000000"/>
                  </a:solidFill>
                  <a:effectLst/>
                  <a:uLnTx/>
                  <a:uFillTx/>
                  <a:latin typeface="Arial"/>
                  <a:ea typeface="ＭＳ Ｐゴシック" charset="-128"/>
                </a:rPr>
                <a:t>g</a:t>
              </a:r>
              <a:r>
                <a:rPr kumimoji="0" lang="en-US" altLang="en-US" sz="2600" b="0" i="0" u="none" strike="noStrike" kern="0" cap="none" spc="0" normalizeH="0" baseline="0" noProof="0" dirty="0">
                  <a:ln>
                    <a:noFill/>
                  </a:ln>
                  <a:solidFill>
                    <a:srgbClr val="000000"/>
                  </a:solidFill>
                  <a:effectLst/>
                  <a:uLnTx/>
                  <a:uFillTx/>
                  <a:latin typeface="Arial"/>
                  <a:ea typeface="ＭＳ Ｐゴシック" charset="-128"/>
                </a:rPr>
                <a:t>)</a:t>
              </a:r>
            </a:p>
          </p:txBody>
        </p:sp>
        <p:sp>
          <p:nvSpPr>
            <p:cNvPr id="29" name="Text Box 21"/>
            <p:cNvSpPr txBox="1">
              <a:spLocks noChangeArrowheads="1"/>
            </p:cNvSpPr>
            <p:nvPr/>
          </p:nvSpPr>
          <p:spPr bwMode="auto">
            <a:xfrm>
              <a:off x="2209" y="1582"/>
              <a:ext cx="84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000000"/>
                  </a:solidFill>
                  <a:effectLst/>
                  <a:uLnTx/>
                  <a:uFillTx/>
                  <a:latin typeface="Arial"/>
                  <a:ea typeface="ＭＳ Ｐゴシック" charset="-128"/>
                </a:rPr>
                <a:t>N</a:t>
              </a:r>
              <a:r>
                <a:rPr kumimoji="0" lang="en-US" altLang="en-US" sz="2600" b="0" i="0" u="none" strike="noStrike" kern="0" cap="none" spc="0" normalizeH="0" baseline="-25000" noProof="0" dirty="0">
                  <a:ln>
                    <a:noFill/>
                  </a:ln>
                  <a:solidFill>
                    <a:srgbClr val="000000"/>
                  </a:solidFill>
                  <a:effectLst/>
                  <a:uLnTx/>
                  <a:uFillTx/>
                  <a:latin typeface="Arial"/>
                  <a:ea typeface="ＭＳ Ｐゴシック" charset="-128"/>
                </a:rPr>
                <a:t>2</a:t>
              </a:r>
              <a:r>
                <a:rPr kumimoji="0" lang="en-US" altLang="en-US" sz="2600" b="0" i="0" u="none" strike="noStrike" kern="0" cap="none" spc="0" normalizeH="0" baseline="0" noProof="0" dirty="0">
                  <a:ln>
                    <a:noFill/>
                  </a:ln>
                  <a:solidFill>
                    <a:srgbClr val="000000"/>
                  </a:solidFill>
                  <a:effectLst/>
                  <a:uLnTx/>
                  <a:uFillTx/>
                  <a:latin typeface="Arial"/>
                  <a:ea typeface="ＭＳ Ｐゴシック" charset="-128"/>
                </a:rPr>
                <a:t>O</a:t>
              </a:r>
              <a:r>
                <a:rPr kumimoji="0" lang="en-US" altLang="en-US" sz="2600" b="0" i="0" u="none" strike="noStrike" kern="0" cap="none" spc="0" normalizeH="0" baseline="-25000" noProof="0" dirty="0">
                  <a:ln>
                    <a:noFill/>
                  </a:ln>
                  <a:solidFill>
                    <a:srgbClr val="000000"/>
                  </a:solidFill>
                  <a:effectLst/>
                  <a:uLnTx/>
                  <a:uFillTx/>
                  <a:latin typeface="Arial"/>
                  <a:ea typeface="ＭＳ Ｐゴシック" charset="-128"/>
                </a:rPr>
                <a:t>2</a:t>
              </a:r>
              <a:r>
                <a:rPr kumimoji="0" lang="en-US" altLang="en-US" sz="2600" b="0" i="0" u="none" strike="noStrike" kern="0" cap="none" spc="0" normalizeH="0" baseline="0" noProof="0" dirty="0">
                  <a:ln>
                    <a:noFill/>
                  </a:ln>
                  <a:solidFill>
                    <a:srgbClr val="000000"/>
                  </a:solidFill>
                  <a:effectLst/>
                  <a:uLnTx/>
                  <a:uFillTx/>
                  <a:latin typeface="Arial"/>
                  <a:ea typeface="ＭＳ Ｐゴシック" charset="-128"/>
                </a:rPr>
                <a:t>(</a:t>
              </a:r>
              <a:r>
                <a:rPr kumimoji="0" lang="en-US" altLang="en-US" sz="2600" b="0" i="1" u="none" strike="noStrike" kern="0" cap="none" spc="0" normalizeH="0" baseline="0" noProof="0" dirty="0">
                  <a:ln>
                    <a:noFill/>
                  </a:ln>
                  <a:solidFill>
                    <a:srgbClr val="000000"/>
                  </a:solidFill>
                  <a:effectLst/>
                  <a:uLnTx/>
                  <a:uFillTx/>
                  <a:latin typeface="Arial"/>
                  <a:ea typeface="ＭＳ Ｐゴシック" charset="-128"/>
                </a:rPr>
                <a:t>g</a:t>
              </a:r>
              <a:r>
                <a:rPr kumimoji="0" lang="en-US" altLang="en-US" sz="2600" b="0" i="0" u="none" strike="noStrike" kern="0" cap="none" spc="0" normalizeH="0" baseline="0" noProof="0" dirty="0">
                  <a:ln>
                    <a:noFill/>
                  </a:ln>
                  <a:solidFill>
                    <a:srgbClr val="000000"/>
                  </a:solidFill>
                  <a:effectLst/>
                  <a:uLnTx/>
                  <a:uFillTx/>
                  <a:latin typeface="Arial"/>
                  <a:ea typeface="ＭＳ Ｐゴシック" charset="-128"/>
                </a:rPr>
                <a:t>)</a:t>
              </a:r>
            </a:p>
          </p:txBody>
        </p:sp>
        <p:grpSp>
          <p:nvGrpSpPr>
            <p:cNvPr id="30" name="Group 22"/>
            <p:cNvGrpSpPr>
              <a:grpSpLocks/>
            </p:cNvGrpSpPr>
            <p:nvPr/>
          </p:nvGrpSpPr>
          <p:grpSpPr bwMode="auto">
            <a:xfrm>
              <a:off x="1847" y="1680"/>
              <a:ext cx="288" cy="144"/>
              <a:chOff x="3888" y="3792"/>
              <a:chExt cx="288" cy="144"/>
            </a:xfrm>
          </p:grpSpPr>
          <p:grpSp>
            <p:nvGrpSpPr>
              <p:cNvPr id="31" name="Group 23"/>
              <p:cNvGrpSpPr>
                <a:grpSpLocks/>
              </p:cNvGrpSpPr>
              <p:nvPr/>
            </p:nvGrpSpPr>
            <p:grpSpPr bwMode="auto">
              <a:xfrm>
                <a:off x="3888" y="3792"/>
                <a:ext cx="288" cy="48"/>
                <a:chOff x="3888" y="3792"/>
                <a:chExt cx="288" cy="48"/>
              </a:xfrm>
            </p:grpSpPr>
            <p:sp>
              <p:nvSpPr>
                <p:cNvPr id="35" name="Line 24"/>
                <p:cNvSpPr>
                  <a:spLocks noChangeShapeType="1"/>
                </p:cNvSpPr>
                <p:nvPr/>
              </p:nvSpPr>
              <p:spPr bwMode="auto">
                <a:xfrm>
                  <a:off x="3888" y="3840"/>
                  <a:ext cx="28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36" name="Line 25"/>
                <p:cNvSpPr>
                  <a:spLocks noChangeShapeType="1"/>
                </p:cNvSpPr>
                <p:nvPr/>
              </p:nvSpPr>
              <p:spPr bwMode="auto">
                <a:xfrm flipH="1" flipV="1">
                  <a:off x="4128" y="3792"/>
                  <a:ext cx="48" cy="4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grpSp>
          <p:grpSp>
            <p:nvGrpSpPr>
              <p:cNvPr id="32" name="Group 26"/>
              <p:cNvGrpSpPr>
                <a:grpSpLocks/>
              </p:cNvGrpSpPr>
              <p:nvPr/>
            </p:nvGrpSpPr>
            <p:grpSpPr bwMode="auto">
              <a:xfrm flipH="1" flipV="1">
                <a:off x="3888" y="3888"/>
                <a:ext cx="288" cy="48"/>
                <a:chOff x="3888" y="3792"/>
                <a:chExt cx="288" cy="48"/>
              </a:xfrm>
            </p:grpSpPr>
            <p:sp>
              <p:nvSpPr>
                <p:cNvPr id="33" name="Line 27"/>
                <p:cNvSpPr>
                  <a:spLocks noChangeShapeType="1"/>
                </p:cNvSpPr>
                <p:nvPr/>
              </p:nvSpPr>
              <p:spPr bwMode="auto">
                <a:xfrm>
                  <a:off x="3888" y="3840"/>
                  <a:ext cx="28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34" name="Line 28"/>
                <p:cNvSpPr>
                  <a:spLocks noChangeShapeType="1"/>
                </p:cNvSpPr>
                <p:nvPr/>
              </p:nvSpPr>
              <p:spPr bwMode="auto">
                <a:xfrm flipH="1" flipV="1">
                  <a:off x="4128" y="3792"/>
                  <a:ext cx="48" cy="4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grpSp>
        </p:grpSp>
      </p:grpSp>
      <p:sp>
        <p:nvSpPr>
          <p:cNvPr id="37" name="Rectangle 29"/>
          <p:cNvSpPr>
            <a:spLocks noChangeArrowheads="1"/>
          </p:cNvSpPr>
          <p:nvPr/>
        </p:nvSpPr>
        <p:spPr bwMode="auto">
          <a:xfrm>
            <a:off x="4172553" y="1957579"/>
            <a:ext cx="4302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200" i="1" dirty="0">
                <a:solidFill>
                  <a:srgbClr val="000000"/>
                </a:solidFill>
                <a:latin typeface="Arial"/>
                <a:ea typeface="MS PGothic" pitchFamily="34" charset="-128"/>
              </a:rPr>
              <a:t>k</a:t>
            </a:r>
            <a:r>
              <a:rPr lang="en-US" altLang="en-US" sz="2200" baseline="-25000" dirty="0">
                <a:solidFill>
                  <a:srgbClr val="000000"/>
                </a:solidFill>
                <a:latin typeface="Arial"/>
                <a:ea typeface="MS PGothic" pitchFamily="34" charset="-128"/>
              </a:rPr>
              <a:t>1</a:t>
            </a:r>
            <a:endParaRPr lang="en-US" altLang="en-US" sz="2400" i="1" dirty="0">
              <a:solidFill>
                <a:srgbClr val="000000"/>
              </a:solidFill>
              <a:latin typeface="Arial"/>
              <a:ea typeface="MS PGothic" pitchFamily="34" charset="-128"/>
            </a:endParaRPr>
          </a:p>
        </p:txBody>
      </p:sp>
    </p:spTree>
    <p:extLst>
      <p:ext uri="{BB962C8B-B14F-4D97-AF65-F5344CB8AC3E}">
        <p14:creationId xmlns:p14="http://schemas.microsoft.com/office/powerpoint/2010/main" val="3893004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קינטיקה כימית</a:t>
            </a:r>
          </a:p>
        </p:txBody>
      </p:sp>
      <p:sp>
        <p:nvSpPr>
          <p:cNvPr id="3" name="Slide Number Placeholder 2"/>
          <p:cNvSpPr>
            <a:spLocks noGrp="1"/>
          </p:cNvSpPr>
          <p:nvPr>
            <p:ph type="sldNum" sz="quarter" idx="12"/>
          </p:nvPr>
        </p:nvSpPr>
        <p:spPr/>
        <p:txBody>
          <a:bodyPr/>
          <a:lstStyle/>
          <a:p>
            <a:fld id="{6FD04609-81E4-46B3-B9E7-ECAC0293B63F}" type="slidenum">
              <a:rPr lang="he-IL" smtClean="0"/>
              <a:t>42</a:t>
            </a:fld>
            <a:endParaRPr lang="he-IL"/>
          </a:p>
        </p:txBody>
      </p:sp>
      <p:sp>
        <p:nvSpPr>
          <p:cNvPr id="4" name="Title 1"/>
          <p:cNvSpPr txBox="1">
            <a:spLocks/>
          </p:cNvSpPr>
          <p:nvPr/>
        </p:nvSpPr>
        <p:spPr bwMode="auto">
          <a:xfrm>
            <a:off x="838200" y="155448"/>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S PGothic" pitchFamily="34" charset="-128"/>
                <a:cs typeface="Times New Roman"/>
              </a:rPr>
              <a:t>Rate Laws for Overall Reactions</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sp>
        <p:nvSpPr>
          <p:cNvPr id="5" name="Rectangle 3"/>
          <p:cNvSpPr>
            <a:spLocks noChangeArrowheads="1"/>
          </p:cNvSpPr>
          <p:nvPr/>
        </p:nvSpPr>
        <p:spPr bwMode="auto">
          <a:xfrm>
            <a:off x="4313238" y="1330198"/>
            <a:ext cx="2698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rate = </a:t>
            </a:r>
            <a:r>
              <a:rPr lang="en-US" altLang="en-US" sz="2400" i="1" dirty="0">
                <a:solidFill>
                  <a:srgbClr val="000000"/>
                </a:solidFill>
                <a:latin typeface="Arial"/>
                <a:ea typeface="MS PGothic" pitchFamily="34" charset="-128"/>
              </a:rPr>
              <a:t>k</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[N</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O</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][H</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p>
        </p:txBody>
      </p:sp>
      <p:sp>
        <p:nvSpPr>
          <p:cNvPr id="6" name="Rectangle 4"/>
          <p:cNvSpPr>
            <a:spLocks noChangeArrowheads="1"/>
          </p:cNvSpPr>
          <p:nvPr/>
        </p:nvSpPr>
        <p:spPr bwMode="auto">
          <a:xfrm>
            <a:off x="6867798" y="2166165"/>
            <a:ext cx="18806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a:solidFill>
                  <a:srgbClr val="000000"/>
                </a:solidFill>
                <a:latin typeface="Arial"/>
                <a:ea typeface="MS PGothic" pitchFamily="34" charset="-128"/>
              </a:rPr>
              <a:t>intermediate</a:t>
            </a:r>
          </a:p>
        </p:txBody>
      </p:sp>
      <p:sp>
        <p:nvSpPr>
          <p:cNvPr id="7" name="Freeform 5"/>
          <p:cNvSpPr>
            <a:spLocks/>
          </p:cNvSpPr>
          <p:nvPr/>
        </p:nvSpPr>
        <p:spPr bwMode="auto">
          <a:xfrm>
            <a:off x="5919788" y="1863598"/>
            <a:ext cx="914400" cy="546100"/>
          </a:xfrm>
          <a:custGeom>
            <a:avLst/>
            <a:gdLst>
              <a:gd name="T0" fmla="*/ 2147483647 w 576"/>
              <a:gd name="T1" fmla="*/ 2147483647 h 344"/>
              <a:gd name="T2" fmla="*/ 2147483647 w 576"/>
              <a:gd name="T3" fmla="*/ 2147483647 h 344"/>
              <a:gd name="T4" fmla="*/ 0 w 576"/>
              <a:gd name="T5" fmla="*/ 0 h 344"/>
              <a:gd name="T6" fmla="*/ 0 60000 65536"/>
              <a:gd name="T7" fmla="*/ 0 60000 65536"/>
              <a:gd name="T8" fmla="*/ 0 60000 65536"/>
            </a:gdLst>
            <a:ahLst/>
            <a:cxnLst>
              <a:cxn ang="T6">
                <a:pos x="T0" y="T1"/>
              </a:cxn>
              <a:cxn ang="T7">
                <a:pos x="T2" y="T3"/>
              </a:cxn>
              <a:cxn ang="T8">
                <a:pos x="T4" y="T5"/>
              </a:cxn>
            </a:cxnLst>
            <a:rect l="0" t="0" r="r" b="b"/>
            <a:pathLst>
              <a:path w="576" h="344">
                <a:moveTo>
                  <a:pt x="576" y="336"/>
                </a:moveTo>
                <a:cubicBezTo>
                  <a:pt x="432" y="340"/>
                  <a:pt x="288" y="344"/>
                  <a:pt x="192" y="288"/>
                </a:cubicBezTo>
                <a:cubicBezTo>
                  <a:pt x="96" y="232"/>
                  <a:pt x="48" y="116"/>
                  <a:pt x="0" y="0"/>
                </a:cubicBezTo>
              </a:path>
            </a:pathLst>
          </a:custGeom>
          <a:noFill/>
          <a:ln w="25400" cap="flat" cmpd="sng">
            <a:solidFill>
              <a:srgbClr val="000000"/>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8" name="Rectangle 6"/>
          <p:cNvSpPr>
            <a:spLocks noChangeArrowheads="1"/>
          </p:cNvSpPr>
          <p:nvPr/>
        </p:nvSpPr>
        <p:spPr bwMode="auto">
          <a:xfrm>
            <a:off x="1257301" y="2777998"/>
            <a:ext cx="16722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b="1">
                <a:solidFill>
                  <a:srgbClr val="000000"/>
                </a:solidFill>
                <a:latin typeface="Arial"/>
                <a:ea typeface="MS PGothic" pitchFamily="34" charset="-128"/>
              </a:rPr>
              <a:t>First step:</a:t>
            </a:r>
          </a:p>
        </p:txBody>
      </p:sp>
      <p:sp>
        <p:nvSpPr>
          <p:cNvPr id="9" name="Rectangle 7"/>
          <p:cNvSpPr>
            <a:spLocks noChangeArrowheads="1"/>
          </p:cNvSpPr>
          <p:nvPr/>
        </p:nvSpPr>
        <p:spPr bwMode="auto">
          <a:xfrm>
            <a:off x="6704013" y="2806573"/>
            <a:ext cx="31101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a:solidFill>
                  <a:srgbClr val="000000"/>
                </a:solidFill>
                <a:latin typeface="Arial"/>
                <a:ea typeface="MS PGothic" pitchFamily="34" charset="-128"/>
              </a:rPr>
              <a:t>Rate</a:t>
            </a:r>
            <a:r>
              <a:rPr lang="en-US" altLang="en-US" sz="2400" baseline="-25000">
                <a:solidFill>
                  <a:srgbClr val="000000"/>
                </a:solidFill>
                <a:latin typeface="Arial"/>
                <a:ea typeface="MS PGothic" pitchFamily="34" charset="-128"/>
              </a:rPr>
              <a:t>reverse</a:t>
            </a:r>
            <a:r>
              <a:rPr lang="en-US" altLang="en-US" sz="2400">
                <a:solidFill>
                  <a:srgbClr val="000000"/>
                </a:solidFill>
                <a:latin typeface="Arial"/>
                <a:ea typeface="MS PGothic" pitchFamily="34" charset="-128"/>
              </a:rPr>
              <a:t> = </a:t>
            </a:r>
            <a:r>
              <a:rPr lang="en-US" altLang="en-US" sz="2400" i="1">
                <a:solidFill>
                  <a:srgbClr val="000000"/>
                </a:solidFill>
                <a:latin typeface="Arial"/>
                <a:ea typeface="MS PGothic" pitchFamily="34" charset="-128"/>
              </a:rPr>
              <a:t>k</a:t>
            </a:r>
            <a:r>
              <a:rPr lang="en-US" altLang="en-US" sz="2400" baseline="-25000">
                <a:solidFill>
                  <a:srgbClr val="000000"/>
                </a:solidFill>
                <a:latin typeface="Arial"/>
                <a:ea typeface="MS PGothic" pitchFamily="34" charset="-128"/>
              </a:rPr>
              <a:t>–1</a:t>
            </a:r>
            <a:r>
              <a:rPr lang="en-US" altLang="en-US" sz="2400">
                <a:solidFill>
                  <a:srgbClr val="000000"/>
                </a:solidFill>
                <a:latin typeface="Arial"/>
                <a:ea typeface="MS PGothic" pitchFamily="34" charset="-128"/>
              </a:rPr>
              <a:t>[N</a:t>
            </a:r>
            <a:r>
              <a:rPr lang="en-US" altLang="en-US" sz="2400" baseline="-25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O</a:t>
            </a:r>
            <a:r>
              <a:rPr lang="en-US" altLang="en-US" sz="2400" baseline="-25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a:t>
            </a:r>
          </a:p>
        </p:txBody>
      </p:sp>
      <p:sp>
        <p:nvSpPr>
          <p:cNvPr id="10" name="Rectangle 8"/>
          <p:cNvSpPr>
            <a:spLocks noChangeArrowheads="1"/>
          </p:cNvSpPr>
          <p:nvPr/>
        </p:nvSpPr>
        <p:spPr bwMode="auto">
          <a:xfrm>
            <a:off x="3100388" y="2806573"/>
            <a:ext cx="2882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a:solidFill>
                  <a:srgbClr val="000000"/>
                </a:solidFill>
                <a:latin typeface="Arial"/>
                <a:ea typeface="MS PGothic" pitchFamily="34" charset="-128"/>
              </a:rPr>
              <a:t>Rate</a:t>
            </a:r>
            <a:r>
              <a:rPr lang="en-US" altLang="en-US" sz="2400" baseline="-25000">
                <a:solidFill>
                  <a:srgbClr val="000000"/>
                </a:solidFill>
                <a:latin typeface="Arial"/>
                <a:ea typeface="MS PGothic" pitchFamily="34" charset="-128"/>
              </a:rPr>
              <a:t>forward</a:t>
            </a:r>
            <a:r>
              <a:rPr lang="en-US" altLang="en-US" sz="2400">
                <a:solidFill>
                  <a:srgbClr val="000000"/>
                </a:solidFill>
                <a:latin typeface="Arial"/>
                <a:ea typeface="MS PGothic" pitchFamily="34" charset="-128"/>
              </a:rPr>
              <a:t> = </a:t>
            </a:r>
            <a:r>
              <a:rPr lang="en-US" altLang="en-US" sz="2400" i="1">
                <a:solidFill>
                  <a:srgbClr val="000000"/>
                </a:solidFill>
                <a:latin typeface="Arial"/>
                <a:ea typeface="MS PGothic" pitchFamily="34" charset="-128"/>
              </a:rPr>
              <a:t>k</a:t>
            </a:r>
            <a:r>
              <a:rPr lang="en-US" altLang="en-US" sz="2400" baseline="-25000">
                <a:solidFill>
                  <a:srgbClr val="000000"/>
                </a:solidFill>
                <a:latin typeface="Arial"/>
                <a:ea typeface="MS PGothic" pitchFamily="34" charset="-128"/>
              </a:rPr>
              <a:t>1</a:t>
            </a:r>
            <a:r>
              <a:rPr lang="en-US" altLang="en-US" sz="2400">
                <a:solidFill>
                  <a:srgbClr val="000000"/>
                </a:solidFill>
                <a:latin typeface="Arial"/>
                <a:ea typeface="MS PGothic" pitchFamily="34" charset="-128"/>
              </a:rPr>
              <a:t>[NO]</a:t>
            </a:r>
            <a:r>
              <a:rPr lang="en-US" altLang="en-US" sz="2400" baseline="30000">
                <a:solidFill>
                  <a:srgbClr val="000000"/>
                </a:solidFill>
                <a:latin typeface="Arial"/>
                <a:ea typeface="MS PGothic" pitchFamily="34" charset="-128"/>
              </a:rPr>
              <a:t>2</a:t>
            </a:r>
            <a:endParaRPr lang="en-US" altLang="en-US" sz="2400">
              <a:solidFill>
                <a:srgbClr val="000000"/>
              </a:solidFill>
              <a:latin typeface="Arial"/>
              <a:ea typeface="MS PGothic" pitchFamily="34" charset="-128"/>
            </a:endParaRPr>
          </a:p>
        </p:txBody>
      </p:sp>
      <p:sp>
        <p:nvSpPr>
          <p:cNvPr id="11" name="Rectangle 9"/>
          <p:cNvSpPr>
            <a:spLocks noChangeArrowheads="1"/>
          </p:cNvSpPr>
          <p:nvPr/>
        </p:nvSpPr>
        <p:spPr bwMode="auto">
          <a:xfrm>
            <a:off x="4997304" y="3537766"/>
            <a:ext cx="27879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i="1">
                <a:solidFill>
                  <a:srgbClr val="000000"/>
                </a:solidFill>
                <a:latin typeface="Arial"/>
                <a:ea typeface="MS PGothic" pitchFamily="34" charset="-128"/>
              </a:rPr>
              <a:t>k</a:t>
            </a:r>
            <a:r>
              <a:rPr lang="en-US" altLang="en-US" sz="2400" baseline="-25000">
                <a:solidFill>
                  <a:srgbClr val="000000"/>
                </a:solidFill>
                <a:latin typeface="Arial"/>
                <a:ea typeface="MS PGothic" pitchFamily="34" charset="-128"/>
              </a:rPr>
              <a:t>1</a:t>
            </a:r>
            <a:r>
              <a:rPr lang="en-US" altLang="en-US" sz="2400">
                <a:solidFill>
                  <a:srgbClr val="000000"/>
                </a:solidFill>
                <a:latin typeface="Arial"/>
                <a:ea typeface="MS PGothic" pitchFamily="34" charset="-128"/>
              </a:rPr>
              <a:t>[NO]</a:t>
            </a:r>
            <a:r>
              <a:rPr lang="en-US" altLang="en-US" sz="2400" baseline="30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 = </a:t>
            </a:r>
            <a:r>
              <a:rPr lang="en-US" altLang="en-US" sz="2400" i="1">
                <a:solidFill>
                  <a:srgbClr val="000000"/>
                </a:solidFill>
                <a:latin typeface="Arial"/>
                <a:ea typeface="MS PGothic" pitchFamily="34" charset="-128"/>
              </a:rPr>
              <a:t>k</a:t>
            </a:r>
            <a:r>
              <a:rPr lang="en-US" altLang="en-US" sz="2400" baseline="-25000">
                <a:solidFill>
                  <a:srgbClr val="000000"/>
                </a:solidFill>
                <a:latin typeface="Arial"/>
                <a:ea typeface="MS PGothic" pitchFamily="34" charset="-128"/>
              </a:rPr>
              <a:t>–1</a:t>
            </a:r>
            <a:r>
              <a:rPr lang="en-US" altLang="en-US" sz="2400">
                <a:solidFill>
                  <a:srgbClr val="000000"/>
                </a:solidFill>
                <a:latin typeface="Arial"/>
                <a:ea typeface="MS PGothic" pitchFamily="34" charset="-128"/>
              </a:rPr>
              <a:t>[N</a:t>
            </a:r>
            <a:r>
              <a:rPr lang="en-US" altLang="en-US" sz="2400" baseline="-25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O</a:t>
            </a:r>
            <a:r>
              <a:rPr lang="en-US" altLang="en-US" sz="2400" baseline="-25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a:t>
            </a:r>
            <a:endParaRPr lang="en-US" altLang="en-US" sz="2400" i="1">
              <a:solidFill>
                <a:srgbClr val="000000"/>
              </a:solidFill>
              <a:latin typeface="Arial"/>
              <a:ea typeface="MS PGothic" pitchFamily="34" charset="-128"/>
            </a:endParaRPr>
          </a:p>
        </p:txBody>
      </p:sp>
      <p:grpSp>
        <p:nvGrpSpPr>
          <p:cNvPr id="12" name="Group 10"/>
          <p:cNvGrpSpPr>
            <a:grpSpLocks/>
          </p:cNvGrpSpPr>
          <p:nvPr/>
        </p:nvGrpSpPr>
        <p:grpSpPr bwMode="auto">
          <a:xfrm>
            <a:off x="5233988" y="4011486"/>
            <a:ext cx="2605088" cy="885825"/>
            <a:chOff x="1723" y="3081"/>
            <a:chExt cx="1641" cy="558"/>
          </a:xfrm>
        </p:grpSpPr>
        <p:sp>
          <p:nvSpPr>
            <p:cNvPr id="13" name="Rectangle 11"/>
            <p:cNvSpPr>
              <a:spLocks noChangeArrowheads="1"/>
            </p:cNvSpPr>
            <p:nvPr/>
          </p:nvSpPr>
          <p:spPr bwMode="auto">
            <a:xfrm>
              <a:off x="2778" y="3253"/>
              <a:ext cx="58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[NO]</a:t>
              </a:r>
              <a:r>
                <a:rPr kumimoji="0" lang="en-US" altLang="en-US" sz="2400" b="0" i="0" u="none" strike="noStrike" kern="0" cap="none" spc="0" normalizeH="0" baseline="30000" noProof="0">
                  <a:ln>
                    <a:noFill/>
                  </a:ln>
                  <a:solidFill>
                    <a:srgbClr val="000000"/>
                  </a:solidFill>
                  <a:effectLst/>
                  <a:uLnTx/>
                  <a:uFillTx/>
                  <a:latin typeface="Arial"/>
                  <a:ea typeface="MS PGothic" pitchFamily="34" charset="-128"/>
                </a:rPr>
                <a:t>2</a:t>
              </a:r>
              <a:endParaRPr kumimoji="0" lang="en-US" altLang="en-US" sz="2400" b="0" i="0" u="none" strike="noStrike" kern="0" cap="none" spc="0" normalizeH="0" baseline="0" noProof="0">
                <a:ln>
                  <a:noFill/>
                </a:ln>
                <a:solidFill>
                  <a:srgbClr val="000000"/>
                </a:solidFill>
                <a:effectLst/>
                <a:uLnTx/>
                <a:uFillTx/>
                <a:latin typeface="Arial"/>
                <a:ea typeface="MS PGothic" pitchFamily="34" charset="-128"/>
              </a:endParaRPr>
            </a:p>
          </p:txBody>
        </p:sp>
        <p:sp>
          <p:nvSpPr>
            <p:cNvPr id="14" name="Rectangle 12"/>
            <p:cNvSpPr>
              <a:spLocks noChangeArrowheads="1"/>
            </p:cNvSpPr>
            <p:nvPr/>
          </p:nvSpPr>
          <p:spPr bwMode="auto">
            <a:xfrm>
              <a:off x="1723" y="3254"/>
              <a:ext cx="8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[N</a:t>
              </a:r>
              <a:r>
                <a:rPr kumimoji="0" lang="en-US" altLang="en-US" sz="2400" b="0" i="0" u="none" strike="noStrike" kern="0" cap="none" spc="0" normalizeH="0" baseline="-25000" noProof="0">
                  <a:ln>
                    <a:noFill/>
                  </a:ln>
                  <a:solidFill>
                    <a:srgbClr val="000000"/>
                  </a:solidFill>
                  <a:effectLst/>
                  <a:uLnTx/>
                  <a:uFillTx/>
                  <a:latin typeface="Arial"/>
                  <a:ea typeface="MS PGothic" pitchFamily="34" charset="-128"/>
                </a:rPr>
                <a:t>2</a:t>
              </a: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O</a:t>
              </a:r>
              <a:r>
                <a:rPr kumimoji="0" lang="en-US" altLang="en-US" sz="2400" b="0" i="0" u="none" strike="noStrike" kern="0" cap="none" spc="0" normalizeH="0" baseline="-25000" noProof="0">
                  <a:ln>
                    <a:noFill/>
                  </a:ln>
                  <a:solidFill>
                    <a:srgbClr val="000000"/>
                  </a:solidFill>
                  <a:effectLst/>
                  <a:uLnTx/>
                  <a:uFillTx/>
                  <a:latin typeface="Arial"/>
                  <a:ea typeface="MS PGothic" pitchFamily="34" charset="-128"/>
                </a:rPr>
                <a:t>2</a:t>
              </a:r>
              <a:r>
                <a:rPr kumimoji="0" lang="en-US" altLang="en-US" sz="2400" b="0" i="0" u="none" strike="noStrike" kern="0" cap="none" spc="0" normalizeH="0" baseline="0" noProof="0">
                  <a:ln>
                    <a:noFill/>
                  </a:ln>
                  <a:solidFill>
                    <a:srgbClr val="000000"/>
                  </a:solidFill>
                  <a:effectLst/>
                  <a:uLnTx/>
                  <a:uFillTx/>
                  <a:latin typeface="Arial"/>
                  <a:ea typeface="MS PGothic" pitchFamily="34" charset="-128"/>
                </a:rPr>
                <a:t>] =</a:t>
              </a:r>
            </a:p>
          </p:txBody>
        </p:sp>
        <p:grpSp>
          <p:nvGrpSpPr>
            <p:cNvPr id="15" name="Group 13"/>
            <p:cNvGrpSpPr>
              <a:grpSpLocks/>
            </p:cNvGrpSpPr>
            <p:nvPr/>
          </p:nvGrpSpPr>
          <p:grpSpPr bwMode="auto">
            <a:xfrm>
              <a:off x="2471" y="3081"/>
              <a:ext cx="366" cy="558"/>
              <a:chOff x="3174" y="3321"/>
              <a:chExt cx="366" cy="558"/>
            </a:xfrm>
          </p:grpSpPr>
          <p:sp>
            <p:nvSpPr>
              <p:cNvPr id="16" name="Rectangle 14"/>
              <p:cNvSpPr>
                <a:spLocks noChangeArrowheads="1"/>
              </p:cNvSpPr>
              <p:nvPr/>
            </p:nvSpPr>
            <p:spPr bwMode="auto">
              <a:xfrm>
                <a:off x="3174" y="3608"/>
                <a:ext cx="36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200" b="0" i="1" u="none" strike="noStrike" kern="0" cap="none" spc="0" normalizeH="0" baseline="0" noProof="0">
                    <a:ln>
                      <a:noFill/>
                    </a:ln>
                    <a:solidFill>
                      <a:srgbClr val="000000"/>
                    </a:solidFill>
                    <a:effectLst/>
                    <a:uLnTx/>
                    <a:uFillTx/>
                    <a:latin typeface="Arial"/>
                    <a:ea typeface="MS PGothic" pitchFamily="34" charset="-128"/>
                  </a:rPr>
                  <a:t>K</a:t>
                </a:r>
                <a:r>
                  <a:rPr kumimoji="0" lang="en-US" altLang="en-US" sz="2200" b="0" i="0" u="none" strike="noStrike" kern="0" cap="none" spc="0" normalizeH="0" baseline="-25000" noProof="0">
                    <a:ln>
                      <a:noFill/>
                    </a:ln>
                    <a:solidFill>
                      <a:srgbClr val="000000"/>
                    </a:solidFill>
                    <a:effectLst/>
                    <a:uLnTx/>
                    <a:uFillTx/>
                    <a:latin typeface="Arial"/>
                    <a:ea typeface="MS PGothic" pitchFamily="34" charset="-128"/>
                  </a:rPr>
                  <a:t>–1</a:t>
                </a:r>
                <a:endParaRPr kumimoji="0" lang="en-US" altLang="en-US" sz="2400" b="0" i="1" u="none" strike="noStrike" kern="0" cap="none" spc="0" normalizeH="0" baseline="0" noProof="0">
                  <a:ln>
                    <a:noFill/>
                  </a:ln>
                  <a:solidFill>
                    <a:srgbClr val="000000"/>
                  </a:solidFill>
                  <a:effectLst/>
                  <a:uLnTx/>
                  <a:uFillTx/>
                  <a:latin typeface="Arial"/>
                  <a:ea typeface="MS PGothic" pitchFamily="34" charset="-128"/>
                </a:endParaRPr>
              </a:p>
            </p:txBody>
          </p:sp>
          <p:sp>
            <p:nvSpPr>
              <p:cNvPr id="17" name="Rectangle 15"/>
              <p:cNvSpPr>
                <a:spLocks noChangeArrowheads="1"/>
              </p:cNvSpPr>
              <p:nvPr/>
            </p:nvSpPr>
            <p:spPr bwMode="auto">
              <a:xfrm>
                <a:off x="3222" y="3321"/>
                <a:ext cx="27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200" b="0" i="1" u="none" strike="noStrike" kern="0" cap="none" spc="0" normalizeH="0" baseline="0" noProof="0">
                    <a:ln>
                      <a:noFill/>
                    </a:ln>
                    <a:solidFill>
                      <a:srgbClr val="000000"/>
                    </a:solidFill>
                    <a:effectLst/>
                    <a:uLnTx/>
                    <a:uFillTx/>
                    <a:latin typeface="Arial"/>
                    <a:ea typeface="MS PGothic" pitchFamily="34" charset="-128"/>
                  </a:rPr>
                  <a:t>k</a:t>
                </a:r>
                <a:r>
                  <a:rPr kumimoji="0" lang="en-US" altLang="en-US" sz="2200" b="0" i="0" u="none" strike="noStrike" kern="0" cap="none" spc="0" normalizeH="0" baseline="-25000" noProof="0">
                    <a:ln>
                      <a:noFill/>
                    </a:ln>
                    <a:solidFill>
                      <a:srgbClr val="000000"/>
                    </a:solidFill>
                    <a:effectLst/>
                    <a:uLnTx/>
                    <a:uFillTx/>
                    <a:latin typeface="Arial"/>
                    <a:ea typeface="MS PGothic" pitchFamily="34" charset="-128"/>
                  </a:rPr>
                  <a:t>1</a:t>
                </a:r>
                <a:endParaRPr kumimoji="0" lang="en-US" altLang="en-US" sz="2400" b="0" i="1" u="none" strike="noStrike" kern="0" cap="none" spc="0" normalizeH="0" baseline="0" noProof="0">
                  <a:ln>
                    <a:noFill/>
                  </a:ln>
                  <a:solidFill>
                    <a:srgbClr val="000000"/>
                  </a:solidFill>
                  <a:effectLst/>
                  <a:uLnTx/>
                  <a:uFillTx/>
                  <a:latin typeface="Arial"/>
                  <a:ea typeface="MS PGothic" pitchFamily="34" charset="-128"/>
                </a:endParaRPr>
              </a:p>
            </p:txBody>
          </p:sp>
          <p:sp>
            <p:nvSpPr>
              <p:cNvPr id="18" name="Line 16"/>
              <p:cNvSpPr>
                <a:spLocks noChangeShapeType="1"/>
              </p:cNvSpPr>
              <p:nvPr/>
            </p:nvSpPr>
            <p:spPr bwMode="auto">
              <a:xfrm>
                <a:off x="3237" y="3648"/>
                <a:ext cx="24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grpSp>
      </p:grpSp>
      <p:sp>
        <p:nvSpPr>
          <p:cNvPr id="19" name="Line 17"/>
          <p:cNvSpPr>
            <a:spLocks noChangeShapeType="1"/>
          </p:cNvSpPr>
          <p:nvPr/>
        </p:nvSpPr>
        <p:spPr bwMode="auto">
          <a:xfrm flipH="1">
            <a:off x="4548188" y="4759198"/>
            <a:ext cx="1295400" cy="6096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20" name="Rectangle 18"/>
          <p:cNvSpPr>
            <a:spLocks noChangeArrowheads="1"/>
          </p:cNvSpPr>
          <p:nvPr/>
        </p:nvSpPr>
        <p:spPr bwMode="auto">
          <a:xfrm>
            <a:off x="1239510" y="5290365"/>
            <a:ext cx="43027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b="1">
                <a:solidFill>
                  <a:srgbClr val="000000"/>
                </a:solidFill>
                <a:latin typeface="Arial"/>
                <a:ea typeface="MS PGothic" pitchFamily="34" charset="-128"/>
              </a:rPr>
              <a:t>Slow step</a:t>
            </a:r>
            <a:r>
              <a:rPr lang="en-US" altLang="en-US" sz="2400">
                <a:solidFill>
                  <a:srgbClr val="000000"/>
                </a:solidFill>
                <a:latin typeface="Arial"/>
                <a:ea typeface="MS PGothic" pitchFamily="34" charset="-128"/>
              </a:rPr>
              <a:t>: rate = </a:t>
            </a:r>
            <a:r>
              <a:rPr lang="en-US" altLang="en-US" sz="2400" i="1">
                <a:solidFill>
                  <a:srgbClr val="000000"/>
                </a:solidFill>
                <a:latin typeface="Arial"/>
                <a:ea typeface="MS PGothic" pitchFamily="34" charset="-128"/>
              </a:rPr>
              <a:t>k</a:t>
            </a:r>
            <a:r>
              <a:rPr lang="en-US" altLang="en-US" sz="2400" baseline="-25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[N</a:t>
            </a:r>
            <a:r>
              <a:rPr lang="en-US" altLang="en-US" sz="2400" baseline="-25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O</a:t>
            </a:r>
            <a:r>
              <a:rPr lang="en-US" altLang="en-US" sz="2400" baseline="-25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][H</a:t>
            </a:r>
            <a:r>
              <a:rPr lang="en-US" altLang="en-US" sz="2400" baseline="-25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a:t>
            </a:r>
          </a:p>
        </p:txBody>
      </p:sp>
      <p:sp>
        <p:nvSpPr>
          <p:cNvPr id="21" name="Rectangle 19"/>
          <p:cNvSpPr>
            <a:spLocks noChangeArrowheads="1"/>
          </p:cNvSpPr>
          <p:nvPr/>
        </p:nvSpPr>
        <p:spPr bwMode="auto">
          <a:xfrm>
            <a:off x="6451601" y="5292598"/>
            <a:ext cx="1332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a:solidFill>
                  <a:srgbClr val="000000"/>
                </a:solidFill>
                <a:latin typeface="Arial"/>
                <a:ea typeface="MS PGothic" pitchFamily="34" charset="-128"/>
              </a:rPr>
              <a:t>rate = </a:t>
            </a:r>
            <a:r>
              <a:rPr lang="en-US" altLang="en-US" sz="2400" i="1">
                <a:solidFill>
                  <a:srgbClr val="000000"/>
                </a:solidFill>
                <a:latin typeface="Arial"/>
                <a:ea typeface="MS PGothic" pitchFamily="34" charset="-128"/>
              </a:rPr>
              <a:t>k</a:t>
            </a:r>
            <a:r>
              <a:rPr lang="en-US" altLang="en-US" sz="2400" baseline="-25000">
                <a:solidFill>
                  <a:srgbClr val="000000"/>
                </a:solidFill>
                <a:latin typeface="Arial"/>
                <a:ea typeface="MS PGothic" pitchFamily="34" charset="-128"/>
              </a:rPr>
              <a:t>2</a:t>
            </a:r>
            <a:endParaRPr lang="en-US" altLang="en-US" sz="2400">
              <a:solidFill>
                <a:srgbClr val="000000"/>
              </a:solidFill>
              <a:latin typeface="Arial"/>
              <a:ea typeface="MS PGothic" pitchFamily="34" charset="-128"/>
            </a:endParaRPr>
          </a:p>
        </p:txBody>
      </p:sp>
      <p:sp>
        <p:nvSpPr>
          <p:cNvPr id="22" name="Rectangle 20"/>
          <p:cNvSpPr>
            <a:spLocks noChangeArrowheads="1"/>
          </p:cNvSpPr>
          <p:nvPr/>
        </p:nvSpPr>
        <p:spPr bwMode="auto">
          <a:xfrm>
            <a:off x="8148676" y="5350690"/>
            <a:ext cx="14366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a:solidFill>
                  <a:srgbClr val="000000"/>
                </a:solidFill>
                <a:latin typeface="Arial"/>
                <a:ea typeface="MS PGothic" pitchFamily="34" charset="-128"/>
              </a:rPr>
              <a:t>[NO]</a:t>
            </a:r>
            <a:r>
              <a:rPr lang="en-US" altLang="en-US" sz="2400" baseline="30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[H</a:t>
            </a:r>
            <a:r>
              <a:rPr lang="en-US" altLang="en-US" sz="2400" baseline="-25000">
                <a:solidFill>
                  <a:srgbClr val="000000"/>
                </a:solidFill>
                <a:latin typeface="Arial"/>
                <a:ea typeface="MS PGothic" pitchFamily="34" charset="-128"/>
              </a:rPr>
              <a:t>2</a:t>
            </a:r>
            <a:r>
              <a:rPr lang="en-US" altLang="en-US" sz="2400">
                <a:solidFill>
                  <a:srgbClr val="000000"/>
                </a:solidFill>
                <a:latin typeface="Arial"/>
                <a:ea typeface="MS PGothic" pitchFamily="34" charset="-128"/>
              </a:rPr>
              <a:t>]</a:t>
            </a:r>
          </a:p>
        </p:txBody>
      </p:sp>
      <p:grpSp>
        <p:nvGrpSpPr>
          <p:cNvPr id="23" name="Group 21"/>
          <p:cNvGrpSpPr>
            <a:grpSpLocks/>
          </p:cNvGrpSpPr>
          <p:nvPr/>
        </p:nvGrpSpPr>
        <p:grpSpPr bwMode="auto">
          <a:xfrm>
            <a:off x="7699380" y="5062410"/>
            <a:ext cx="617538" cy="919163"/>
            <a:chOff x="3163" y="3311"/>
            <a:chExt cx="389" cy="579"/>
          </a:xfrm>
        </p:grpSpPr>
        <p:sp>
          <p:nvSpPr>
            <p:cNvPr id="24" name="Rectangle 22"/>
            <p:cNvSpPr>
              <a:spLocks noChangeArrowheads="1"/>
            </p:cNvSpPr>
            <p:nvPr/>
          </p:nvSpPr>
          <p:spPr bwMode="auto">
            <a:xfrm>
              <a:off x="3163" y="3599"/>
              <a:ext cx="38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0" cap="none" spc="0" normalizeH="0" baseline="0" noProof="0">
                  <a:ln>
                    <a:noFill/>
                  </a:ln>
                  <a:solidFill>
                    <a:srgbClr val="000000"/>
                  </a:solidFill>
                  <a:effectLst/>
                  <a:uLnTx/>
                  <a:uFillTx/>
                  <a:latin typeface="Arial"/>
                  <a:ea typeface="MS PGothic" pitchFamily="34" charset="-128"/>
                </a:rPr>
                <a:t>K</a:t>
              </a:r>
              <a:r>
                <a:rPr kumimoji="0" lang="en-US" altLang="en-US" sz="2400" b="0" i="0" u="none" strike="noStrike" kern="0" cap="none" spc="0" normalizeH="0" baseline="-25000" noProof="0">
                  <a:ln>
                    <a:noFill/>
                  </a:ln>
                  <a:solidFill>
                    <a:srgbClr val="000000"/>
                  </a:solidFill>
                  <a:effectLst/>
                  <a:uLnTx/>
                  <a:uFillTx/>
                  <a:latin typeface="Arial"/>
                  <a:ea typeface="MS PGothic" pitchFamily="34" charset="-128"/>
                </a:rPr>
                <a:t>–1</a:t>
              </a:r>
              <a:endParaRPr kumimoji="0" lang="en-US" altLang="en-US" sz="2400" b="0" i="1" u="none" strike="noStrike" kern="0" cap="none" spc="0" normalizeH="0" baseline="0" noProof="0">
                <a:ln>
                  <a:noFill/>
                </a:ln>
                <a:solidFill>
                  <a:srgbClr val="000000"/>
                </a:solidFill>
                <a:effectLst/>
                <a:uLnTx/>
                <a:uFillTx/>
                <a:latin typeface="Arial"/>
                <a:ea typeface="MS PGothic" pitchFamily="34" charset="-128"/>
              </a:endParaRPr>
            </a:p>
          </p:txBody>
        </p:sp>
        <p:sp>
          <p:nvSpPr>
            <p:cNvPr id="25" name="Rectangle 23"/>
            <p:cNvSpPr>
              <a:spLocks noChangeArrowheads="1"/>
            </p:cNvSpPr>
            <p:nvPr/>
          </p:nvSpPr>
          <p:spPr bwMode="auto">
            <a:xfrm>
              <a:off x="3215" y="3311"/>
              <a:ext cx="28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0" cap="none" spc="0" normalizeH="0" baseline="0" noProof="0">
                  <a:ln>
                    <a:noFill/>
                  </a:ln>
                  <a:solidFill>
                    <a:srgbClr val="000000"/>
                  </a:solidFill>
                  <a:effectLst/>
                  <a:uLnTx/>
                  <a:uFillTx/>
                  <a:latin typeface="Arial"/>
                  <a:ea typeface="MS PGothic" pitchFamily="34" charset="-128"/>
                </a:rPr>
                <a:t>k</a:t>
              </a:r>
              <a:r>
                <a:rPr kumimoji="0" lang="en-US" altLang="en-US" sz="2400" b="0" i="0" u="none" strike="noStrike" kern="0" cap="none" spc="0" normalizeH="0" baseline="-25000" noProof="0">
                  <a:ln>
                    <a:noFill/>
                  </a:ln>
                  <a:solidFill>
                    <a:srgbClr val="000000"/>
                  </a:solidFill>
                  <a:effectLst/>
                  <a:uLnTx/>
                  <a:uFillTx/>
                  <a:latin typeface="Arial"/>
                  <a:ea typeface="MS PGothic" pitchFamily="34" charset="-128"/>
                </a:rPr>
                <a:t>1</a:t>
              </a:r>
              <a:endParaRPr kumimoji="0" lang="en-US" altLang="en-US" sz="2400" b="0" i="1" u="none" strike="noStrike" kern="0" cap="none" spc="0" normalizeH="0" baseline="0" noProof="0">
                <a:ln>
                  <a:noFill/>
                </a:ln>
                <a:solidFill>
                  <a:srgbClr val="000000"/>
                </a:solidFill>
                <a:effectLst/>
                <a:uLnTx/>
                <a:uFillTx/>
                <a:latin typeface="Arial"/>
                <a:ea typeface="MS PGothic" pitchFamily="34" charset="-128"/>
              </a:endParaRPr>
            </a:p>
          </p:txBody>
        </p:sp>
        <p:sp>
          <p:nvSpPr>
            <p:cNvPr id="26" name="Line 24"/>
            <p:cNvSpPr>
              <a:spLocks noChangeShapeType="1"/>
            </p:cNvSpPr>
            <p:nvPr/>
          </p:nvSpPr>
          <p:spPr bwMode="auto">
            <a:xfrm>
              <a:off x="3237" y="3648"/>
              <a:ext cx="24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grpSp>
      <p:sp>
        <p:nvSpPr>
          <p:cNvPr id="27" name="AutoShape 25"/>
          <p:cNvSpPr>
            <a:spLocks noChangeArrowheads="1"/>
          </p:cNvSpPr>
          <p:nvPr/>
        </p:nvSpPr>
        <p:spPr bwMode="auto">
          <a:xfrm>
            <a:off x="6453188" y="5063998"/>
            <a:ext cx="3200400" cy="990600"/>
          </a:xfrm>
          <a:prstGeom prst="roundRect">
            <a:avLst>
              <a:gd name="adj" fmla="val 16667"/>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Tree>
    <p:extLst>
      <p:ext uri="{BB962C8B-B14F-4D97-AF65-F5344CB8AC3E}">
        <p14:creationId xmlns:p14="http://schemas.microsoft.com/office/powerpoint/2010/main" val="4211884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Catalysts</a:t>
            </a:r>
            <a:endParaRPr lang="en-US" dirty="0"/>
          </a:p>
        </p:txBody>
      </p:sp>
      <p:sp>
        <p:nvSpPr>
          <p:cNvPr id="7" name="Rectangle 3"/>
          <p:cNvSpPr>
            <a:spLocks noGrp="1" noChangeArrowheads="1"/>
          </p:cNvSpPr>
          <p:nvPr>
            <p:ph type="body" sz="half" idx="4294967295"/>
          </p:nvPr>
        </p:nvSpPr>
        <p:spPr>
          <a:xfrm>
            <a:off x="1981200" y="1400908"/>
            <a:ext cx="8382000" cy="2028092"/>
          </a:xfrm>
        </p:spPr>
        <p:txBody>
          <a:bodyPr/>
          <a:lstStyle/>
          <a:p>
            <a:pPr eaLnBrk="1" hangingPunct="1"/>
            <a:r>
              <a:rPr lang="en-US" altLang="en-US" sz="2800" dirty="0"/>
              <a:t>Catalysts increase the rate of a reaction by decreasing the activation energy of the reaction.</a:t>
            </a:r>
          </a:p>
          <a:p>
            <a:pPr eaLnBrk="1" hangingPunct="1"/>
            <a:r>
              <a:rPr lang="en-US" altLang="en-US" sz="2800" dirty="0"/>
              <a:t>Catalysts change the mechanism by which the process occurs.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508"/>
          <a:stretch/>
        </p:blipFill>
        <p:spPr>
          <a:xfrm>
            <a:off x="3810000" y="3276600"/>
            <a:ext cx="4572000" cy="3139230"/>
          </a:xfrm>
          <a:prstGeom prst="rect">
            <a:avLst/>
          </a:prstGeom>
        </p:spPr>
      </p:pic>
      <p:sp>
        <p:nvSpPr>
          <p:cNvPr id="4" name="מציין מיקום של כותרת תחתונה 3">
            <a:extLst>
              <a:ext uri="{FF2B5EF4-FFF2-40B4-BE49-F238E27FC236}">
                <a16:creationId xmlns:a16="http://schemas.microsoft.com/office/drawing/2014/main" id="{78A52CBC-3B41-B5B4-677A-CFEDBB2339FD}"/>
              </a:ext>
            </a:extLst>
          </p:cNvPr>
          <p:cNvSpPr>
            <a:spLocks noGrp="1"/>
          </p:cNvSpPr>
          <p:nvPr>
            <p:ph type="ftr" sz="quarter" idx="12"/>
          </p:nvPr>
        </p:nvSpPr>
        <p:spPr>
          <a:xfrm>
            <a:off x="-3015376" y="6339281"/>
            <a:ext cx="6299200" cy="457200"/>
          </a:xfrm>
        </p:spPr>
        <p:txBody>
          <a:bodyPr/>
          <a:lstStyle/>
          <a:p>
            <a:pPr>
              <a:defRPr/>
            </a:pPr>
            <a:r>
              <a:rPr lang="he-IL" dirty="0"/>
              <a:t>קינטיקה כימית</a:t>
            </a:r>
            <a:endParaRPr lang="en-US" dirty="0"/>
          </a:p>
        </p:txBody>
      </p:sp>
      <p:sp>
        <p:nvSpPr>
          <p:cNvPr id="5" name="מציין מיקום של מספר שקופית 4">
            <a:extLst>
              <a:ext uri="{FF2B5EF4-FFF2-40B4-BE49-F238E27FC236}">
                <a16:creationId xmlns:a16="http://schemas.microsoft.com/office/drawing/2014/main" id="{43C57E76-3CD8-7D51-AD28-AE0D603A97B9}"/>
              </a:ext>
            </a:extLst>
          </p:cNvPr>
          <p:cNvSpPr>
            <a:spLocks noGrp="1"/>
          </p:cNvSpPr>
          <p:nvPr>
            <p:ph type="sldNum" sz="quarter" idx="10"/>
          </p:nvPr>
        </p:nvSpPr>
        <p:spPr>
          <a:xfrm>
            <a:off x="-914400" y="6382411"/>
            <a:ext cx="2540000" cy="457200"/>
          </a:xfrm>
        </p:spPr>
        <p:txBody>
          <a:bodyPr/>
          <a:lstStyle/>
          <a:p>
            <a:pPr>
              <a:defRPr/>
            </a:pPr>
            <a:fld id="{2B6C1EE1-16AC-884A-B029-CEA4E2EE6F25}" type="slidenum">
              <a:rPr lang="en-US" smtClean="0"/>
              <a:pPr>
                <a:defRPr/>
              </a:pPr>
              <a:t>43</a:t>
            </a:fld>
            <a:endParaRPr lang="en-US" dirty="0"/>
          </a:p>
        </p:txBody>
      </p:sp>
    </p:spTree>
    <p:extLst>
      <p:ext uri="{BB962C8B-B14F-4D97-AF65-F5344CB8AC3E}">
        <p14:creationId xmlns:p14="http://schemas.microsoft.com/office/powerpoint/2010/main" val="197989142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קינטיקה כימית</a:t>
            </a:r>
          </a:p>
        </p:txBody>
      </p:sp>
      <p:sp>
        <p:nvSpPr>
          <p:cNvPr id="3" name="Slide Number Placeholder 2"/>
          <p:cNvSpPr>
            <a:spLocks noGrp="1"/>
          </p:cNvSpPr>
          <p:nvPr>
            <p:ph type="sldNum" sz="quarter" idx="12"/>
          </p:nvPr>
        </p:nvSpPr>
        <p:spPr/>
        <p:txBody>
          <a:bodyPr/>
          <a:lstStyle/>
          <a:p>
            <a:fld id="{6FD04609-81E4-46B3-B9E7-ECAC0293B63F}" type="slidenum">
              <a:rPr lang="he-IL" smtClean="0"/>
              <a:t>44</a:t>
            </a:fld>
            <a:endParaRPr lang="he-IL"/>
          </a:p>
        </p:txBody>
      </p:sp>
      <p:sp>
        <p:nvSpPr>
          <p:cNvPr id="4" name="Title 1"/>
          <p:cNvSpPr txBox="1">
            <a:spLocks/>
          </p:cNvSpPr>
          <p:nvPr/>
        </p:nvSpPr>
        <p:spPr bwMode="auto">
          <a:xfrm>
            <a:off x="1353630" y="58521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a:ln>
                  <a:noFill/>
                </a:ln>
                <a:solidFill>
                  <a:srgbClr val="ED6B06"/>
                </a:solidFill>
                <a:effectLst/>
                <a:uLnTx/>
                <a:uFillTx/>
                <a:latin typeface="Arial"/>
                <a:ea typeface="MS PGothic" pitchFamily="34" charset="-128"/>
                <a:cs typeface="Times New Roman"/>
              </a:rPr>
              <a:t>Catalysis</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sp>
        <p:nvSpPr>
          <p:cNvPr id="5" name="Rectangle 15"/>
          <p:cNvSpPr>
            <a:spLocks noChangeArrowheads="1"/>
          </p:cNvSpPr>
          <p:nvPr/>
        </p:nvSpPr>
        <p:spPr bwMode="auto">
          <a:xfrm>
            <a:off x="1731455" y="1547241"/>
            <a:ext cx="8096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Since the catalyst is involved in the </a:t>
            </a:r>
            <a:r>
              <a:rPr lang="en-US" altLang="en-US" sz="2400" b="1" dirty="0">
                <a:solidFill>
                  <a:srgbClr val="000000"/>
                </a:solidFill>
                <a:latin typeface="Arial"/>
                <a:ea typeface="MS PGothic" pitchFamily="34" charset="-128"/>
              </a:rPr>
              <a:t>rate determining step</a:t>
            </a:r>
            <a:r>
              <a:rPr lang="en-US" altLang="en-US" sz="2400" dirty="0">
                <a:solidFill>
                  <a:srgbClr val="000000"/>
                </a:solidFill>
                <a:latin typeface="Arial"/>
                <a:ea typeface="MS PGothic" pitchFamily="34" charset="-128"/>
              </a:rPr>
              <a:t>, it often appears in the rate law.</a:t>
            </a:r>
            <a:endParaRPr lang="en-US" altLang="en-US" sz="2400" b="1" dirty="0">
              <a:solidFill>
                <a:srgbClr val="000000"/>
              </a:solidFill>
              <a:latin typeface="Arial"/>
              <a:ea typeface="MS PGothic" pitchFamily="34" charset="-128"/>
            </a:endParaRPr>
          </a:p>
        </p:txBody>
      </p:sp>
      <p:sp>
        <p:nvSpPr>
          <p:cNvPr id="6" name="Rectangle 16"/>
          <p:cNvSpPr>
            <a:spLocks noChangeArrowheads="1"/>
          </p:cNvSpPr>
          <p:nvPr/>
        </p:nvSpPr>
        <p:spPr bwMode="auto">
          <a:xfrm>
            <a:off x="4731073" y="2580059"/>
            <a:ext cx="25859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eaLnBrk="0" fontAlgn="base" hangingPunct="0">
              <a:spcBef>
                <a:spcPct val="0"/>
              </a:spcBef>
              <a:spcAft>
                <a:spcPct val="0"/>
              </a:spcAft>
            </a:pPr>
            <a:r>
              <a:rPr lang="en-US" altLang="en-US" sz="2400" dirty="0">
                <a:solidFill>
                  <a:srgbClr val="000000"/>
                </a:solidFill>
                <a:latin typeface="Arial"/>
                <a:ea typeface="MS PGothic" pitchFamily="34" charset="-128"/>
              </a:rPr>
              <a:t>rate = </a:t>
            </a:r>
            <a:r>
              <a:rPr lang="en-US" altLang="en-US" sz="2400" i="1" dirty="0">
                <a:solidFill>
                  <a:srgbClr val="000000"/>
                </a:solidFill>
                <a:latin typeface="Arial"/>
                <a:ea typeface="MS PGothic" pitchFamily="34" charset="-128"/>
              </a:rPr>
              <a:t>k</a:t>
            </a:r>
            <a:r>
              <a:rPr lang="en-US" altLang="en-US" sz="2400" dirty="0">
                <a:solidFill>
                  <a:srgbClr val="000000"/>
                </a:solidFill>
                <a:latin typeface="Arial"/>
                <a:ea typeface="MS PGothic" pitchFamily="34" charset="-128"/>
              </a:rPr>
              <a:t>[H</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O</a:t>
            </a:r>
            <a:r>
              <a:rPr lang="en-US" altLang="en-US" sz="2400" baseline="-25000" dirty="0">
                <a:solidFill>
                  <a:srgbClr val="000000"/>
                </a:solidFill>
                <a:latin typeface="Arial"/>
                <a:ea typeface="MS PGothic" pitchFamily="34" charset="-128"/>
              </a:rPr>
              <a:t>2</a:t>
            </a:r>
            <a:r>
              <a:rPr lang="en-US" altLang="en-US" sz="2400" dirty="0">
                <a:solidFill>
                  <a:srgbClr val="000000"/>
                </a:solidFill>
                <a:latin typeface="Arial"/>
                <a:ea typeface="MS PGothic" pitchFamily="34" charset="-128"/>
              </a:rPr>
              <a:t>][</a:t>
            </a:r>
            <a:r>
              <a:rPr lang="en-US" altLang="en-US" sz="2400" dirty="0">
                <a:solidFill>
                  <a:srgbClr val="000000"/>
                </a:solidFill>
                <a:latin typeface="Tahoma" pitchFamily="34" charset="0"/>
                <a:ea typeface="MS PGothic" pitchFamily="34" charset="-128"/>
              </a:rPr>
              <a:t>I</a:t>
            </a:r>
            <a:r>
              <a:rPr lang="en-US" altLang="en-US" sz="2400" baseline="30000" dirty="0">
                <a:solidFill>
                  <a:srgbClr val="000000"/>
                </a:solidFill>
                <a:latin typeface="Arial"/>
                <a:ea typeface="MS PGothic" pitchFamily="34" charset="-128"/>
              </a:rPr>
              <a:t>1–</a:t>
            </a:r>
            <a:r>
              <a:rPr lang="en-US" altLang="en-US" sz="2400" dirty="0">
                <a:solidFill>
                  <a:srgbClr val="000000"/>
                </a:solidFill>
                <a:latin typeface="Arial"/>
                <a:ea typeface="MS PGothic" pitchFamily="34" charset="-128"/>
              </a:rPr>
              <a:t>]</a:t>
            </a:r>
          </a:p>
        </p:txBody>
      </p:sp>
      <p:sp>
        <p:nvSpPr>
          <p:cNvPr id="7" name="Text Box 23"/>
          <p:cNvSpPr txBox="1">
            <a:spLocks noChangeArrowheads="1"/>
          </p:cNvSpPr>
          <p:nvPr/>
        </p:nvSpPr>
        <p:spPr bwMode="auto">
          <a:xfrm>
            <a:off x="1829880" y="3436366"/>
            <a:ext cx="28702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H</a:t>
            </a:r>
            <a:r>
              <a:rPr kumimoji="0" lang="en-US" altLang="en-US" sz="2600" b="0" i="0" u="none" strike="noStrike" kern="0" cap="none" spc="0" normalizeH="0" baseline="-25000" noProof="0" dirty="0">
                <a:ln>
                  <a:noFill/>
                </a:ln>
                <a:solidFill>
                  <a:srgbClr val="000000"/>
                </a:solidFill>
                <a:effectLst/>
                <a:uLnTx/>
                <a:uFillTx/>
                <a:latin typeface="Arial" charset="0"/>
                <a:ea typeface="ＭＳ Ｐゴシック" charset="-128"/>
              </a:rPr>
              <a:t>2</a:t>
            </a: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O</a:t>
            </a:r>
            <a:r>
              <a:rPr kumimoji="0" lang="en-US" altLang="en-US" sz="2600" b="0" i="0" u="none" strike="noStrike" kern="0" cap="none" spc="0" normalizeH="0" baseline="-25000" noProof="0" dirty="0">
                <a:ln>
                  <a:noFill/>
                </a:ln>
                <a:solidFill>
                  <a:srgbClr val="000000"/>
                </a:solidFill>
                <a:effectLst/>
                <a:uLnTx/>
                <a:uFillTx/>
                <a:latin typeface="Arial" charset="0"/>
                <a:ea typeface="ＭＳ Ｐゴシック" charset="-128"/>
              </a:rPr>
              <a:t>2</a:t>
            </a: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a:t>
            </a:r>
            <a:r>
              <a:rPr kumimoji="0" lang="en-US" altLang="en-US" sz="2600" b="0" i="1" u="none" strike="noStrike" kern="0" cap="none" spc="0" normalizeH="0" baseline="0" noProof="0" dirty="0" err="1">
                <a:ln>
                  <a:noFill/>
                </a:ln>
                <a:solidFill>
                  <a:srgbClr val="000000"/>
                </a:solidFill>
                <a:effectLst/>
                <a:uLnTx/>
                <a:uFillTx/>
                <a:latin typeface="Arial" charset="0"/>
                <a:ea typeface="ＭＳ Ｐゴシック" charset="-128"/>
              </a:rPr>
              <a:t>aq</a:t>
            </a: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 + </a:t>
            </a:r>
            <a:r>
              <a:rPr kumimoji="0" lang="en-US" altLang="en-US" sz="2600" b="0" i="0" u="none" strike="noStrike" kern="0" cap="none" spc="0" normalizeH="0" baseline="0" noProof="0" dirty="0">
                <a:ln>
                  <a:noFill/>
                </a:ln>
                <a:solidFill>
                  <a:srgbClr val="000000"/>
                </a:solidFill>
                <a:effectLst/>
                <a:uLnTx/>
                <a:uFillTx/>
                <a:latin typeface="Tahoma" pitchFamily="34" charset="0"/>
                <a:ea typeface="ＭＳ Ｐゴシック" charset="-128"/>
              </a:rPr>
              <a:t>I</a:t>
            </a:r>
            <a:r>
              <a:rPr kumimoji="0" lang="en-US" altLang="en-US" sz="2600" b="0" i="0" u="none" strike="noStrike" kern="0" cap="none" spc="0" normalizeH="0" baseline="30000" noProof="0" dirty="0">
                <a:ln>
                  <a:noFill/>
                </a:ln>
                <a:solidFill>
                  <a:srgbClr val="000000"/>
                </a:solidFill>
                <a:effectLst/>
                <a:uLnTx/>
                <a:uFillTx/>
                <a:latin typeface="Arial" charset="0"/>
                <a:ea typeface="ＭＳ Ｐゴシック" charset="-128"/>
              </a:rPr>
              <a:t>1–</a:t>
            </a: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a:t>
            </a:r>
            <a:r>
              <a:rPr kumimoji="0" lang="en-US" altLang="en-US" sz="2600" b="0" i="1" u="none" strike="noStrike" kern="0" cap="none" spc="0" normalizeH="0" baseline="0" noProof="0" dirty="0" err="1">
                <a:ln>
                  <a:noFill/>
                </a:ln>
                <a:solidFill>
                  <a:srgbClr val="000000"/>
                </a:solidFill>
                <a:effectLst/>
                <a:uLnTx/>
                <a:uFillTx/>
                <a:latin typeface="Arial" charset="0"/>
                <a:ea typeface="ＭＳ Ｐゴシック" charset="-128"/>
              </a:rPr>
              <a:t>aq</a:t>
            </a: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a:t>
            </a:r>
          </a:p>
        </p:txBody>
      </p:sp>
      <p:sp>
        <p:nvSpPr>
          <p:cNvPr id="8" name="Text Box 24"/>
          <p:cNvSpPr txBox="1">
            <a:spLocks noChangeArrowheads="1"/>
          </p:cNvSpPr>
          <p:nvPr/>
        </p:nvSpPr>
        <p:spPr bwMode="auto">
          <a:xfrm>
            <a:off x="5171568" y="3436366"/>
            <a:ext cx="27082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H</a:t>
            </a:r>
            <a:r>
              <a:rPr kumimoji="0" lang="en-US" altLang="en-US" sz="2600" b="0" i="0" u="none" strike="noStrike" kern="0" cap="none" spc="0" normalizeH="0" baseline="-25000" noProof="0" dirty="0">
                <a:ln>
                  <a:noFill/>
                </a:ln>
                <a:solidFill>
                  <a:srgbClr val="000000"/>
                </a:solidFill>
                <a:effectLst/>
                <a:uLnTx/>
                <a:uFillTx/>
                <a:latin typeface="Arial" charset="0"/>
                <a:ea typeface="ＭＳ Ｐゴシック" charset="-128"/>
              </a:rPr>
              <a:t>2</a:t>
            </a: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O(</a:t>
            </a:r>
            <a:r>
              <a:rPr kumimoji="0" lang="en-US" altLang="en-US" sz="2600" b="0" i="1" u="none" strike="noStrike" kern="0" cap="none" spc="0" normalizeH="0" baseline="0" noProof="0" dirty="0">
                <a:ln>
                  <a:noFill/>
                </a:ln>
                <a:solidFill>
                  <a:srgbClr val="000000"/>
                </a:solidFill>
                <a:effectLst/>
                <a:uLnTx/>
                <a:uFillTx/>
                <a:latin typeface="Arial" charset="0"/>
                <a:ea typeface="ＭＳ Ｐゴシック" charset="-128"/>
              </a:rPr>
              <a:t>l</a:t>
            </a: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 + </a:t>
            </a:r>
            <a:r>
              <a:rPr kumimoji="0" lang="en-US" altLang="en-US" sz="2600" b="0" i="0" u="none" strike="noStrike" kern="0" cap="none" spc="0" normalizeH="0" baseline="0" noProof="0" dirty="0">
                <a:ln>
                  <a:noFill/>
                </a:ln>
                <a:solidFill>
                  <a:srgbClr val="000000"/>
                </a:solidFill>
                <a:effectLst/>
                <a:uLnTx/>
                <a:uFillTx/>
                <a:latin typeface="Tahoma" pitchFamily="34" charset="0"/>
                <a:ea typeface="ＭＳ Ｐゴシック" charset="-128"/>
              </a:rPr>
              <a:t>I</a:t>
            </a: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O</a:t>
            </a:r>
            <a:r>
              <a:rPr kumimoji="0" lang="en-US" altLang="en-US" sz="2600" b="0" i="0" u="none" strike="noStrike" kern="0" cap="none" spc="0" normalizeH="0" baseline="30000" noProof="0" dirty="0">
                <a:ln>
                  <a:noFill/>
                </a:ln>
                <a:solidFill>
                  <a:srgbClr val="000000"/>
                </a:solidFill>
                <a:effectLst/>
                <a:uLnTx/>
                <a:uFillTx/>
                <a:latin typeface="Arial" charset="0"/>
                <a:ea typeface="ＭＳ Ｐゴシック" charset="-128"/>
              </a:rPr>
              <a:t>1–</a:t>
            </a: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a:t>
            </a:r>
            <a:r>
              <a:rPr kumimoji="0" lang="en-US" altLang="en-US" sz="2600" b="0" i="1" u="none" strike="noStrike" kern="0" cap="none" spc="0" normalizeH="0" baseline="0" noProof="0" dirty="0" err="1">
                <a:ln>
                  <a:noFill/>
                </a:ln>
                <a:solidFill>
                  <a:srgbClr val="000000"/>
                </a:solidFill>
                <a:effectLst/>
                <a:uLnTx/>
                <a:uFillTx/>
                <a:latin typeface="Arial" charset="0"/>
                <a:ea typeface="ＭＳ Ｐゴシック" charset="-128"/>
              </a:rPr>
              <a:t>aq</a:t>
            </a: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a:t>
            </a:r>
          </a:p>
        </p:txBody>
      </p:sp>
      <p:sp>
        <p:nvSpPr>
          <p:cNvPr id="9" name="Line 25"/>
          <p:cNvSpPr>
            <a:spLocks noChangeShapeType="1"/>
          </p:cNvSpPr>
          <p:nvPr/>
        </p:nvSpPr>
        <p:spPr bwMode="auto">
          <a:xfrm>
            <a:off x="4723892" y="3741166"/>
            <a:ext cx="4572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10" name="Text Box 26"/>
          <p:cNvSpPr txBox="1">
            <a:spLocks noChangeArrowheads="1"/>
          </p:cNvSpPr>
          <p:nvPr/>
        </p:nvSpPr>
        <p:spPr bwMode="auto">
          <a:xfrm>
            <a:off x="1453642" y="4274566"/>
            <a:ext cx="31289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H</a:t>
            </a:r>
            <a:r>
              <a:rPr kumimoji="0" lang="en-US" altLang="en-US" sz="2600" b="0" i="0" u="none" strike="noStrike" kern="0" cap="none" spc="0" normalizeH="0" baseline="-25000" noProof="0">
                <a:ln>
                  <a:noFill/>
                </a:ln>
                <a:solidFill>
                  <a:srgbClr val="000000"/>
                </a:solidFill>
                <a:effectLst/>
                <a:uLnTx/>
                <a:uFillTx/>
                <a:latin typeface="Arial" charset="0"/>
                <a:ea typeface="ＭＳ Ｐゴシック" charset="-128"/>
              </a:rPr>
              <a:t>2</a:t>
            </a: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O</a:t>
            </a:r>
            <a:r>
              <a:rPr kumimoji="0" lang="en-US" altLang="en-US" sz="2600" b="0" i="0" u="none" strike="noStrike" kern="0" cap="none" spc="0" normalizeH="0" baseline="-25000" noProof="0">
                <a:ln>
                  <a:noFill/>
                </a:ln>
                <a:solidFill>
                  <a:srgbClr val="000000"/>
                </a:solidFill>
                <a:effectLst/>
                <a:uLnTx/>
                <a:uFillTx/>
                <a:latin typeface="Arial" charset="0"/>
                <a:ea typeface="ＭＳ Ｐゴシック" charset="-128"/>
              </a:rPr>
              <a:t>2</a:t>
            </a: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a:t>
            </a:r>
            <a:r>
              <a:rPr kumimoji="0" lang="en-US" altLang="en-US" sz="2600" b="0" i="1" u="none" strike="noStrike" kern="0" cap="none" spc="0" normalizeH="0" baseline="0" noProof="0">
                <a:ln>
                  <a:noFill/>
                </a:ln>
                <a:solidFill>
                  <a:srgbClr val="000000"/>
                </a:solidFill>
                <a:effectLst/>
                <a:uLnTx/>
                <a:uFillTx/>
                <a:latin typeface="Arial" charset="0"/>
                <a:ea typeface="ＭＳ Ｐゴシック" charset="-128"/>
              </a:rPr>
              <a:t>aq</a:t>
            </a: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 + </a:t>
            </a:r>
            <a:r>
              <a:rPr kumimoji="0" lang="en-US" altLang="en-US" sz="2600" b="0" i="0" u="none" strike="noStrike" kern="0" cap="none" spc="0" normalizeH="0" baseline="0" noProof="0">
                <a:ln>
                  <a:noFill/>
                </a:ln>
                <a:solidFill>
                  <a:srgbClr val="000000"/>
                </a:solidFill>
                <a:effectLst/>
                <a:uLnTx/>
                <a:uFillTx/>
                <a:latin typeface="Tahoma" pitchFamily="34" charset="0"/>
                <a:ea typeface="ＭＳ Ｐゴシック" charset="-128"/>
              </a:rPr>
              <a:t>I</a:t>
            </a: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O</a:t>
            </a:r>
            <a:r>
              <a:rPr kumimoji="0" lang="en-US" altLang="en-US" sz="2600" b="0" i="0" u="none" strike="noStrike" kern="0" cap="none" spc="0" normalizeH="0" baseline="30000" noProof="0">
                <a:ln>
                  <a:noFill/>
                </a:ln>
                <a:solidFill>
                  <a:srgbClr val="000000"/>
                </a:solidFill>
                <a:effectLst/>
                <a:uLnTx/>
                <a:uFillTx/>
                <a:latin typeface="Arial" charset="0"/>
                <a:ea typeface="ＭＳ Ｐゴシック" charset="-128"/>
              </a:rPr>
              <a:t>1–</a:t>
            </a: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a:t>
            </a:r>
            <a:r>
              <a:rPr kumimoji="0" lang="en-US" altLang="en-US" sz="2600" b="0" i="1" u="none" strike="noStrike" kern="0" cap="none" spc="0" normalizeH="0" baseline="0" noProof="0">
                <a:ln>
                  <a:noFill/>
                </a:ln>
                <a:solidFill>
                  <a:srgbClr val="000000"/>
                </a:solidFill>
                <a:effectLst/>
                <a:uLnTx/>
                <a:uFillTx/>
                <a:latin typeface="Arial" charset="0"/>
                <a:ea typeface="ＭＳ Ｐゴシック" charset="-128"/>
              </a:rPr>
              <a:t>aq</a:t>
            </a: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a:t>
            </a:r>
          </a:p>
        </p:txBody>
      </p:sp>
      <p:sp>
        <p:nvSpPr>
          <p:cNvPr id="11" name="Text Box 27"/>
          <p:cNvSpPr txBox="1">
            <a:spLocks noChangeArrowheads="1"/>
          </p:cNvSpPr>
          <p:nvPr/>
        </p:nvSpPr>
        <p:spPr bwMode="auto">
          <a:xfrm>
            <a:off x="5171568" y="4274566"/>
            <a:ext cx="361791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H</a:t>
            </a:r>
            <a:r>
              <a:rPr kumimoji="0" lang="en-US" altLang="en-US" sz="2600" b="0" i="0" u="none" strike="noStrike" kern="0" cap="none" spc="0" normalizeH="0" baseline="-25000" noProof="0">
                <a:ln>
                  <a:noFill/>
                </a:ln>
                <a:solidFill>
                  <a:srgbClr val="000000"/>
                </a:solidFill>
                <a:effectLst/>
                <a:uLnTx/>
                <a:uFillTx/>
                <a:latin typeface="Arial" charset="0"/>
                <a:ea typeface="ＭＳ Ｐゴシック" charset="-128"/>
              </a:rPr>
              <a:t>2</a:t>
            </a: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O(</a:t>
            </a:r>
            <a:r>
              <a:rPr kumimoji="0" lang="en-US" altLang="en-US" sz="2600" b="0" i="1" u="none" strike="noStrike" kern="0" cap="none" spc="0" normalizeH="0" baseline="0" noProof="0">
                <a:ln>
                  <a:noFill/>
                </a:ln>
                <a:solidFill>
                  <a:srgbClr val="000000"/>
                </a:solidFill>
                <a:effectLst/>
                <a:uLnTx/>
                <a:uFillTx/>
                <a:latin typeface="Arial" charset="0"/>
                <a:ea typeface="ＭＳ Ｐゴシック" charset="-128"/>
              </a:rPr>
              <a:t>l</a:t>
            </a: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 + O</a:t>
            </a:r>
            <a:r>
              <a:rPr kumimoji="0" lang="en-US" altLang="en-US" sz="2600" b="0" i="0" u="none" strike="noStrike" kern="0" cap="none" spc="0" normalizeH="0" baseline="-25000" noProof="0">
                <a:ln>
                  <a:noFill/>
                </a:ln>
                <a:solidFill>
                  <a:srgbClr val="000000"/>
                </a:solidFill>
                <a:effectLst/>
                <a:uLnTx/>
                <a:uFillTx/>
                <a:latin typeface="Arial" charset="0"/>
                <a:ea typeface="ＭＳ Ｐゴシック" charset="-128"/>
              </a:rPr>
              <a:t>2</a:t>
            </a: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a:t>
            </a:r>
            <a:r>
              <a:rPr kumimoji="0" lang="en-US" altLang="en-US" sz="2600" b="0" i="1" u="none" strike="noStrike" kern="0" cap="none" spc="0" normalizeH="0" baseline="0" noProof="0">
                <a:ln>
                  <a:noFill/>
                </a:ln>
                <a:solidFill>
                  <a:srgbClr val="000000"/>
                </a:solidFill>
                <a:effectLst/>
                <a:uLnTx/>
                <a:uFillTx/>
                <a:latin typeface="Arial" charset="0"/>
                <a:ea typeface="ＭＳ Ｐゴシック" charset="-128"/>
              </a:rPr>
              <a:t>g</a:t>
            </a: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 + </a:t>
            </a:r>
            <a:r>
              <a:rPr kumimoji="0" lang="en-US" altLang="en-US" sz="2600" b="0" i="0" u="none" strike="noStrike" kern="0" cap="none" spc="0" normalizeH="0" baseline="0" noProof="0">
                <a:ln>
                  <a:noFill/>
                </a:ln>
                <a:solidFill>
                  <a:srgbClr val="000000"/>
                </a:solidFill>
                <a:effectLst/>
                <a:uLnTx/>
                <a:uFillTx/>
                <a:latin typeface="Tahoma" pitchFamily="34" charset="0"/>
                <a:ea typeface="ＭＳ Ｐゴシック" charset="-128"/>
              </a:rPr>
              <a:t>I</a:t>
            </a:r>
            <a:r>
              <a:rPr kumimoji="0" lang="en-US" altLang="en-US" sz="2600" b="0" i="0" u="none" strike="noStrike" kern="0" cap="none" spc="0" normalizeH="0" baseline="30000" noProof="0">
                <a:ln>
                  <a:noFill/>
                </a:ln>
                <a:solidFill>
                  <a:srgbClr val="000000"/>
                </a:solidFill>
                <a:effectLst/>
                <a:uLnTx/>
                <a:uFillTx/>
                <a:latin typeface="Arial" charset="0"/>
                <a:ea typeface="ＭＳ Ｐゴシック" charset="-128"/>
              </a:rPr>
              <a:t>1–</a:t>
            </a: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a:t>
            </a:r>
            <a:r>
              <a:rPr kumimoji="0" lang="en-US" altLang="en-US" sz="2600" b="0" i="1" u="none" strike="noStrike" kern="0" cap="none" spc="0" normalizeH="0" baseline="0" noProof="0">
                <a:ln>
                  <a:noFill/>
                </a:ln>
                <a:solidFill>
                  <a:srgbClr val="000000"/>
                </a:solidFill>
                <a:effectLst/>
                <a:uLnTx/>
                <a:uFillTx/>
                <a:latin typeface="Arial" charset="0"/>
                <a:ea typeface="ＭＳ Ｐゴシック" charset="-128"/>
              </a:rPr>
              <a:t>aq</a:t>
            </a: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a:t>
            </a:r>
          </a:p>
        </p:txBody>
      </p:sp>
      <p:sp>
        <p:nvSpPr>
          <p:cNvPr id="12" name="Line 28"/>
          <p:cNvSpPr>
            <a:spLocks noChangeShapeType="1"/>
          </p:cNvSpPr>
          <p:nvPr/>
        </p:nvSpPr>
        <p:spPr bwMode="auto">
          <a:xfrm>
            <a:off x="4723892" y="4579366"/>
            <a:ext cx="4572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13" name="AutoShape 30"/>
          <p:cNvSpPr>
            <a:spLocks noChangeArrowheads="1"/>
          </p:cNvSpPr>
          <p:nvPr/>
        </p:nvSpPr>
        <p:spPr bwMode="auto">
          <a:xfrm>
            <a:off x="3557080" y="3436366"/>
            <a:ext cx="1056882" cy="533400"/>
          </a:xfrm>
          <a:prstGeom prst="roundRect">
            <a:avLst>
              <a:gd name="adj" fmla="val 16667"/>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14" name="Line 31"/>
          <p:cNvSpPr>
            <a:spLocks noChangeShapeType="1"/>
          </p:cNvSpPr>
          <p:nvPr/>
        </p:nvSpPr>
        <p:spPr bwMode="auto">
          <a:xfrm>
            <a:off x="1858455" y="4884166"/>
            <a:ext cx="6599237"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15" name="Text Box 32"/>
          <p:cNvSpPr txBox="1">
            <a:spLocks noChangeArrowheads="1"/>
          </p:cNvSpPr>
          <p:nvPr/>
        </p:nvSpPr>
        <p:spPr bwMode="auto">
          <a:xfrm>
            <a:off x="3028443" y="5036566"/>
            <a:ext cx="16906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2H</a:t>
            </a:r>
            <a:r>
              <a:rPr kumimoji="0" lang="en-US" altLang="en-US" sz="2600" b="0" i="0" u="none" strike="noStrike" kern="0" cap="none" spc="0" normalizeH="0" baseline="-25000" noProof="0">
                <a:ln>
                  <a:noFill/>
                </a:ln>
                <a:solidFill>
                  <a:srgbClr val="000000"/>
                </a:solidFill>
                <a:effectLst/>
                <a:uLnTx/>
                <a:uFillTx/>
                <a:latin typeface="Arial" charset="0"/>
                <a:ea typeface="ＭＳ Ｐゴシック" charset="-128"/>
              </a:rPr>
              <a:t>2</a:t>
            </a: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O</a:t>
            </a:r>
            <a:r>
              <a:rPr kumimoji="0" lang="en-US" altLang="en-US" sz="2600" b="0" i="0" u="none" strike="noStrike" kern="0" cap="none" spc="0" normalizeH="0" baseline="-25000" noProof="0">
                <a:ln>
                  <a:noFill/>
                </a:ln>
                <a:solidFill>
                  <a:srgbClr val="000000"/>
                </a:solidFill>
                <a:effectLst/>
                <a:uLnTx/>
                <a:uFillTx/>
                <a:latin typeface="Arial" charset="0"/>
                <a:ea typeface="ＭＳ Ｐゴシック" charset="-128"/>
              </a:rPr>
              <a:t>2</a:t>
            </a: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a:t>
            </a:r>
            <a:r>
              <a:rPr kumimoji="0" lang="en-US" altLang="en-US" sz="2600" b="0" i="1" u="none" strike="noStrike" kern="0" cap="none" spc="0" normalizeH="0" baseline="0" noProof="0">
                <a:ln>
                  <a:noFill/>
                </a:ln>
                <a:solidFill>
                  <a:srgbClr val="000000"/>
                </a:solidFill>
                <a:effectLst/>
                <a:uLnTx/>
                <a:uFillTx/>
                <a:latin typeface="Arial" charset="0"/>
                <a:ea typeface="ＭＳ Ｐゴシック" charset="-128"/>
              </a:rPr>
              <a:t>aq</a:t>
            </a:r>
            <a:r>
              <a:rPr kumimoji="0" lang="en-US" altLang="en-US" sz="2600" b="0" i="0" u="none" strike="noStrike" kern="0" cap="none" spc="0" normalizeH="0" baseline="0" noProof="0">
                <a:ln>
                  <a:noFill/>
                </a:ln>
                <a:solidFill>
                  <a:srgbClr val="000000"/>
                </a:solidFill>
                <a:effectLst/>
                <a:uLnTx/>
                <a:uFillTx/>
                <a:latin typeface="Arial" charset="0"/>
                <a:ea typeface="ＭＳ Ｐゴシック" charset="-128"/>
              </a:rPr>
              <a:t>)</a:t>
            </a:r>
          </a:p>
        </p:txBody>
      </p:sp>
      <p:sp>
        <p:nvSpPr>
          <p:cNvPr id="16" name="Text Box 33"/>
          <p:cNvSpPr txBox="1">
            <a:spLocks noChangeArrowheads="1"/>
          </p:cNvSpPr>
          <p:nvPr/>
        </p:nvSpPr>
        <p:spPr bwMode="auto">
          <a:xfrm>
            <a:off x="5139817" y="5036566"/>
            <a:ext cx="24336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2H</a:t>
            </a:r>
            <a:r>
              <a:rPr kumimoji="0" lang="en-US" altLang="en-US" sz="2600" b="0" i="0" u="none" strike="noStrike" kern="0" cap="none" spc="0" normalizeH="0" baseline="-25000" noProof="0" dirty="0">
                <a:ln>
                  <a:noFill/>
                </a:ln>
                <a:solidFill>
                  <a:srgbClr val="000000"/>
                </a:solidFill>
                <a:effectLst/>
                <a:uLnTx/>
                <a:uFillTx/>
                <a:latin typeface="Arial" charset="0"/>
                <a:ea typeface="ＭＳ Ｐゴシック" charset="-128"/>
              </a:rPr>
              <a:t>2</a:t>
            </a: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O(</a:t>
            </a:r>
            <a:r>
              <a:rPr kumimoji="0" lang="en-US" altLang="en-US" sz="2600" b="0" i="1" u="none" strike="noStrike" kern="0" cap="none" spc="0" normalizeH="0" baseline="0" noProof="0" dirty="0">
                <a:ln>
                  <a:noFill/>
                </a:ln>
                <a:solidFill>
                  <a:srgbClr val="000000"/>
                </a:solidFill>
                <a:effectLst/>
                <a:uLnTx/>
                <a:uFillTx/>
                <a:latin typeface="Arial" charset="0"/>
                <a:ea typeface="ＭＳ Ｐゴシック" charset="-128"/>
              </a:rPr>
              <a:t>l</a:t>
            </a: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 + O</a:t>
            </a:r>
            <a:r>
              <a:rPr kumimoji="0" lang="en-US" altLang="en-US" sz="2600" b="0" i="0" u="none" strike="noStrike" kern="0" cap="none" spc="0" normalizeH="0" baseline="-25000" noProof="0" dirty="0">
                <a:ln>
                  <a:noFill/>
                </a:ln>
                <a:solidFill>
                  <a:srgbClr val="000000"/>
                </a:solidFill>
                <a:effectLst/>
                <a:uLnTx/>
                <a:uFillTx/>
                <a:latin typeface="Arial" charset="0"/>
                <a:ea typeface="ＭＳ Ｐゴシック" charset="-128"/>
              </a:rPr>
              <a:t>2</a:t>
            </a: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a:t>
            </a:r>
            <a:r>
              <a:rPr kumimoji="0" lang="en-US" altLang="en-US" sz="2600" b="0" i="1" u="none" strike="noStrike" kern="0" cap="none" spc="0" normalizeH="0" baseline="0" noProof="0" dirty="0">
                <a:ln>
                  <a:noFill/>
                </a:ln>
                <a:solidFill>
                  <a:srgbClr val="000000"/>
                </a:solidFill>
                <a:effectLst/>
                <a:uLnTx/>
                <a:uFillTx/>
                <a:latin typeface="Arial" charset="0"/>
                <a:ea typeface="ＭＳ Ｐゴシック" charset="-128"/>
              </a:rPr>
              <a:t>g</a:t>
            </a:r>
            <a:r>
              <a:rPr kumimoji="0" lang="en-US" altLang="en-US" sz="2600" b="0" i="0" u="none" strike="noStrike" kern="0" cap="none" spc="0" normalizeH="0" baseline="0" noProof="0" dirty="0">
                <a:ln>
                  <a:noFill/>
                </a:ln>
                <a:solidFill>
                  <a:srgbClr val="000000"/>
                </a:solidFill>
                <a:effectLst/>
                <a:uLnTx/>
                <a:uFillTx/>
                <a:latin typeface="Arial" charset="0"/>
                <a:ea typeface="ＭＳ Ｐゴシック" charset="-128"/>
              </a:rPr>
              <a:t>)</a:t>
            </a:r>
          </a:p>
        </p:txBody>
      </p:sp>
      <p:sp>
        <p:nvSpPr>
          <p:cNvPr id="17" name="Line 34"/>
          <p:cNvSpPr>
            <a:spLocks noChangeShapeType="1"/>
          </p:cNvSpPr>
          <p:nvPr/>
        </p:nvSpPr>
        <p:spPr bwMode="auto">
          <a:xfrm>
            <a:off x="4700080" y="5265166"/>
            <a:ext cx="4572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18" name="Rectangle 35"/>
          <p:cNvSpPr>
            <a:spLocks noChangeArrowheads="1"/>
          </p:cNvSpPr>
          <p:nvPr/>
        </p:nvSpPr>
        <p:spPr bwMode="auto">
          <a:xfrm>
            <a:off x="8075105" y="5036566"/>
            <a:ext cx="22749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overall reaction</a:t>
            </a:r>
          </a:p>
        </p:txBody>
      </p:sp>
      <p:sp>
        <p:nvSpPr>
          <p:cNvPr id="19" name="Rectangle 36"/>
          <p:cNvSpPr>
            <a:spLocks noChangeArrowheads="1"/>
          </p:cNvSpPr>
          <p:nvPr/>
        </p:nvSpPr>
        <p:spPr bwMode="auto">
          <a:xfrm>
            <a:off x="7837678" y="3283966"/>
            <a:ext cx="26132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altLang="en-US" sz="2400" b="1" dirty="0">
                <a:solidFill>
                  <a:srgbClr val="000000"/>
                </a:solidFill>
                <a:latin typeface="Arial"/>
                <a:ea typeface="MS PGothic" pitchFamily="34" charset="-128"/>
              </a:rPr>
              <a:t>rate-determining</a:t>
            </a:r>
          </a:p>
          <a:p>
            <a:pPr algn="ctr" rtl="0" eaLnBrk="0" fontAlgn="base" hangingPunct="0">
              <a:spcBef>
                <a:spcPct val="0"/>
              </a:spcBef>
              <a:spcAft>
                <a:spcPct val="0"/>
              </a:spcAft>
            </a:pPr>
            <a:r>
              <a:rPr lang="en-US" altLang="en-US" sz="2400" b="1" dirty="0">
                <a:solidFill>
                  <a:srgbClr val="000000"/>
                </a:solidFill>
                <a:latin typeface="Arial"/>
                <a:ea typeface="MS PGothic" pitchFamily="34" charset="-128"/>
              </a:rPr>
              <a:t>step</a:t>
            </a:r>
          </a:p>
        </p:txBody>
      </p:sp>
      <p:sp>
        <p:nvSpPr>
          <p:cNvPr id="20" name="Rectangle 37"/>
          <p:cNvSpPr>
            <a:spLocks noChangeArrowheads="1"/>
          </p:cNvSpPr>
          <p:nvPr/>
        </p:nvSpPr>
        <p:spPr bwMode="auto">
          <a:xfrm>
            <a:off x="9000617" y="4274566"/>
            <a:ext cx="133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400" dirty="0">
                <a:solidFill>
                  <a:srgbClr val="000000"/>
                </a:solidFill>
                <a:latin typeface="Arial"/>
                <a:ea typeface="MS PGothic" pitchFamily="34" charset="-128"/>
              </a:rPr>
              <a:t>fast step</a:t>
            </a:r>
          </a:p>
        </p:txBody>
      </p:sp>
      <p:sp>
        <p:nvSpPr>
          <p:cNvPr id="21" name="AutoShape 12"/>
          <p:cNvSpPr>
            <a:spLocks noChangeArrowheads="1"/>
          </p:cNvSpPr>
          <p:nvPr/>
        </p:nvSpPr>
        <p:spPr bwMode="auto">
          <a:xfrm>
            <a:off x="7605640" y="4272772"/>
            <a:ext cx="1143000" cy="533400"/>
          </a:xfrm>
          <a:prstGeom prst="roundRect">
            <a:avLst>
              <a:gd name="adj" fmla="val 16667"/>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Tree>
    <p:extLst>
      <p:ext uri="{BB962C8B-B14F-4D97-AF65-F5344CB8AC3E}">
        <p14:creationId xmlns:p14="http://schemas.microsoft.com/office/powerpoint/2010/main" val="637366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קינטיקה כימית</a:t>
            </a:r>
          </a:p>
        </p:txBody>
      </p:sp>
      <p:sp>
        <p:nvSpPr>
          <p:cNvPr id="3" name="Slide Number Placeholder 2"/>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FD04609-81E4-46B3-B9E7-ECAC0293B63F}"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45</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Title 1"/>
          <p:cNvSpPr txBox="1">
            <a:spLocks/>
          </p:cNvSpPr>
          <p:nvPr/>
        </p:nvSpPr>
        <p:spPr bwMode="auto">
          <a:xfrm>
            <a:off x="1865376" y="9144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rtlCol="0"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rPr>
              <a:t>Catalysis</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546"/>
          <a:stretch/>
        </p:blipFill>
        <p:spPr>
          <a:xfrm>
            <a:off x="5306568" y="879357"/>
            <a:ext cx="5771007" cy="5476993"/>
          </a:xfrm>
          <a:prstGeom prst="rect">
            <a:avLst/>
          </a:prstGeom>
        </p:spPr>
      </p:pic>
      <p:sp>
        <p:nvSpPr>
          <p:cNvPr id="6" name="Text Box 32"/>
          <p:cNvSpPr txBox="1">
            <a:spLocks noChangeArrowheads="1"/>
          </p:cNvSpPr>
          <p:nvPr/>
        </p:nvSpPr>
        <p:spPr bwMode="auto">
          <a:xfrm>
            <a:off x="275781" y="2933446"/>
            <a:ext cx="16906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altLang="en-US" sz="2600" b="0" i="0" u="none" strike="noStrike" kern="1200" cap="none" spc="0" normalizeH="0" baseline="0" noProof="0" dirty="0">
                <a:ln>
                  <a:noFill/>
                </a:ln>
                <a:solidFill>
                  <a:prstClr val="black"/>
                </a:solidFill>
                <a:effectLst/>
                <a:uLnTx/>
                <a:uFillTx/>
                <a:latin typeface="Arial" charset="0"/>
                <a:ea typeface="ＭＳ Ｐゴシック" charset="-128"/>
                <a:cs typeface="+mn-cs"/>
              </a:rPr>
              <a:t>2H</a:t>
            </a:r>
            <a:r>
              <a:rPr kumimoji="0" lang="en-US" altLang="en-US" sz="2600" b="0" i="0" u="none" strike="noStrike" kern="1200" cap="none" spc="0" normalizeH="0" baseline="-25000" noProof="0" dirty="0">
                <a:ln>
                  <a:noFill/>
                </a:ln>
                <a:solidFill>
                  <a:prstClr val="black"/>
                </a:solidFill>
                <a:effectLst/>
                <a:uLnTx/>
                <a:uFillTx/>
                <a:latin typeface="Arial" charset="0"/>
                <a:ea typeface="ＭＳ Ｐゴシック" charset="-128"/>
                <a:cs typeface="+mn-cs"/>
              </a:rPr>
              <a:t>2</a:t>
            </a:r>
            <a:r>
              <a:rPr kumimoji="0" lang="en-US" altLang="en-US" sz="2600" b="0" i="0" u="none" strike="noStrike" kern="1200" cap="none" spc="0" normalizeH="0" baseline="0" noProof="0" dirty="0">
                <a:ln>
                  <a:noFill/>
                </a:ln>
                <a:solidFill>
                  <a:prstClr val="black"/>
                </a:solidFill>
                <a:effectLst/>
                <a:uLnTx/>
                <a:uFillTx/>
                <a:latin typeface="Arial" charset="0"/>
                <a:ea typeface="ＭＳ Ｐゴシック" charset="-128"/>
                <a:cs typeface="+mn-cs"/>
              </a:rPr>
              <a:t>O</a:t>
            </a:r>
            <a:r>
              <a:rPr kumimoji="0" lang="en-US" altLang="en-US" sz="2600" b="0" i="0" u="none" strike="noStrike" kern="1200" cap="none" spc="0" normalizeH="0" baseline="-25000" noProof="0" dirty="0">
                <a:ln>
                  <a:noFill/>
                </a:ln>
                <a:solidFill>
                  <a:prstClr val="black"/>
                </a:solidFill>
                <a:effectLst/>
                <a:uLnTx/>
                <a:uFillTx/>
                <a:latin typeface="Arial" charset="0"/>
                <a:ea typeface="ＭＳ Ｐゴシック" charset="-128"/>
                <a:cs typeface="+mn-cs"/>
              </a:rPr>
              <a:t>2</a:t>
            </a:r>
            <a:r>
              <a:rPr kumimoji="0" lang="en-US" altLang="en-US" sz="26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US" altLang="en-US" sz="2600" b="0" i="1" u="none" strike="noStrike" kern="1200" cap="none" spc="0" normalizeH="0" baseline="0" noProof="0" dirty="0" err="1">
                <a:ln>
                  <a:noFill/>
                </a:ln>
                <a:solidFill>
                  <a:prstClr val="black"/>
                </a:solidFill>
                <a:effectLst/>
                <a:uLnTx/>
                <a:uFillTx/>
                <a:latin typeface="Arial" charset="0"/>
                <a:ea typeface="ＭＳ Ｐゴシック" charset="-128"/>
                <a:cs typeface="+mn-cs"/>
              </a:rPr>
              <a:t>aq</a:t>
            </a:r>
            <a:r>
              <a:rPr kumimoji="0" lang="en-US" altLang="en-US" sz="26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p>
        </p:txBody>
      </p:sp>
      <p:sp>
        <p:nvSpPr>
          <p:cNvPr id="7" name="Text Box 33"/>
          <p:cNvSpPr txBox="1">
            <a:spLocks noChangeArrowheads="1"/>
          </p:cNvSpPr>
          <p:nvPr/>
        </p:nvSpPr>
        <p:spPr bwMode="auto">
          <a:xfrm>
            <a:off x="2433193" y="2933446"/>
            <a:ext cx="24336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altLang="en-US" sz="2600" b="0" i="0" u="none" strike="noStrike" kern="1200" cap="none" spc="0" normalizeH="0" baseline="0" noProof="0" dirty="0">
                <a:ln>
                  <a:noFill/>
                </a:ln>
                <a:solidFill>
                  <a:prstClr val="black"/>
                </a:solidFill>
                <a:effectLst/>
                <a:uLnTx/>
                <a:uFillTx/>
                <a:latin typeface="Arial" charset="0"/>
                <a:ea typeface="ＭＳ Ｐゴシック" charset="-128"/>
                <a:cs typeface="+mn-cs"/>
              </a:rPr>
              <a:t>2H</a:t>
            </a:r>
            <a:r>
              <a:rPr kumimoji="0" lang="en-US" altLang="en-US" sz="2600" b="0" i="0" u="none" strike="noStrike" kern="1200" cap="none" spc="0" normalizeH="0" baseline="-25000" noProof="0" dirty="0">
                <a:ln>
                  <a:noFill/>
                </a:ln>
                <a:solidFill>
                  <a:prstClr val="black"/>
                </a:solidFill>
                <a:effectLst/>
                <a:uLnTx/>
                <a:uFillTx/>
                <a:latin typeface="Arial" charset="0"/>
                <a:ea typeface="ＭＳ Ｐゴシック" charset="-128"/>
                <a:cs typeface="+mn-cs"/>
              </a:rPr>
              <a:t>2</a:t>
            </a:r>
            <a:r>
              <a:rPr kumimoji="0" lang="en-US" altLang="en-US" sz="2600" b="0" i="0" u="none" strike="noStrike" kern="1200" cap="none" spc="0" normalizeH="0" baseline="0" noProof="0" dirty="0">
                <a:ln>
                  <a:noFill/>
                </a:ln>
                <a:solidFill>
                  <a:prstClr val="black"/>
                </a:solidFill>
                <a:effectLst/>
                <a:uLnTx/>
                <a:uFillTx/>
                <a:latin typeface="Arial" charset="0"/>
                <a:ea typeface="ＭＳ Ｐゴシック" charset="-128"/>
                <a:cs typeface="+mn-cs"/>
              </a:rPr>
              <a:t>O(</a:t>
            </a:r>
            <a:r>
              <a:rPr kumimoji="0" lang="en-US" altLang="en-US" sz="2600" b="0" i="1" u="none" strike="noStrike" kern="1200" cap="none" spc="0" normalizeH="0" baseline="0" noProof="0" dirty="0">
                <a:ln>
                  <a:noFill/>
                </a:ln>
                <a:solidFill>
                  <a:prstClr val="black"/>
                </a:solidFill>
                <a:effectLst/>
                <a:uLnTx/>
                <a:uFillTx/>
                <a:latin typeface="Arial" charset="0"/>
                <a:ea typeface="ＭＳ Ｐゴシック" charset="-128"/>
                <a:cs typeface="+mn-cs"/>
              </a:rPr>
              <a:t>l</a:t>
            </a:r>
            <a:r>
              <a:rPr kumimoji="0" lang="en-US" altLang="en-US" sz="2600" b="0" i="0" u="none" strike="noStrike" kern="1200" cap="none" spc="0" normalizeH="0" baseline="0" noProof="0" dirty="0">
                <a:ln>
                  <a:noFill/>
                </a:ln>
                <a:solidFill>
                  <a:prstClr val="black"/>
                </a:solidFill>
                <a:effectLst/>
                <a:uLnTx/>
                <a:uFillTx/>
                <a:latin typeface="Arial" charset="0"/>
                <a:ea typeface="ＭＳ Ｐゴシック" charset="-128"/>
                <a:cs typeface="+mn-cs"/>
              </a:rPr>
              <a:t>) + O</a:t>
            </a:r>
            <a:r>
              <a:rPr kumimoji="0" lang="en-US" altLang="en-US" sz="2600" b="0" i="0" u="none" strike="noStrike" kern="1200" cap="none" spc="0" normalizeH="0" baseline="-25000" noProof="0" dirty="0">
                <a:ln>
                  <a:noFill/>
                </a:ln>
                <a:solidFill>
                  <a:prstClr val="black"/>
                </a:solidFill>
                <a:effectLst/>
                <a:uLnTx/>
                <a:uFillTx/>
                <a:latin typeface="Arial" charset="0"/>
                <a:ea typeface="ＭＳ Ｐゴシック" charset="-128"/>
                <a:cs typeface="+mn-cs"/>
              </a:rPr>
              <a:t>2</a:t>
            </a:r>
            <a:r>
              <a:rPr kumimoji="0" lang="en-US" altLang="en-US" sz="26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US" altLang="en-US" sz="2600" b="0" i="1" u="none" strike="noStrike" kern="1200" cap="none" spc="0" normalizeH="0" baseline="0" noProof="0" dirty="0">
                <a:ln>
                  <a:noFill/>
                </a:ln>
                <a:solidFill>
                  <a:prstClr val="black"/>
                </a:solidFill>
                <a:effectLst/>
                <a:uLnTx/>
                <a:uFillTx/>
                <a:latin typeface="Arial" charset="0"/>
                <a:ea typeface="ＭＳ Ｐゴシック" charset="-128"/>
                <a:cs typeface="+mn-cs"/>
              </a:rPr>
              <a:t>g</a:t>
            </a:r>
            <a:r>
              <a:rPr kumimoji="0" lang="en-US" altLang="en-US" sz="26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p>
        </p:txBody>
      </p:sp>
      <p:sp>
        <p:nvSpPr>
          <p:cNvPr id="8" name="Line 34"/>
          <p:cNvSpPr>
            <a:spLocks noChangeShapeType="1"/>
          </p:cNvSpPr>
          <p:nvPr/>
        </p:nvSpPr>
        <p:spPr bwMode="auto">
          <a:xfrm>
            <a:off x="1993456" y="3162046"/>
            <a:ext cx="4572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8952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Enzymes</a:t>
            </a:r>
            <a:endParaRPr lang="en-US" dirty="0"/>
          </a:p>
        </p:txBody>
      </p:sp>
      <p:sp>
        <p:nvSpPr>
          <p:cNvPr id="7" name="Rectangle 3"/>
          <p:cNvSpPr>
            <a:spLocks noGrp="1" noChangeArrowheads="1"/>
          </p:cNvSpPr>
          <p:nvPr>
            <p:ph type="body" sz="half" idx="4294967295"/>
          </p:nvPr>
        </p:nvSpPr>
        <p:spPr>
          <a:xfrm>
            <a:off x="1981200" y="1400908"/>
            <a:ext cx="3733800" cy="4542692"/>
          </a:xfrm>
        </p:spPr>
        <p:txBody>
          <a:bodyPr/>
          <a:lstStyle/>
          <a:p>
            <a:r>
              <a:rPr lang="en-US" altLang="en-US" sz="2800" b="1" dirty="0"/>
              <a:t>Enzymes</a:t>
            </a:r>
            <a:r>
              <a:rPr lang="en-US" altLang="en-US" sz="2800" dirty="0"/>
              <a:t> are biological catalysts.</a:t>
            </a:r>
          </a:p>
          <a:p>
            <a:r>
              <a:rPr lang="en-US" altLang="en-US" sz="2800" dirty="0"/>
              <a:t>They have a region where the reactants attach. That region </a:t>
            </a:r>
            <a:br>
              <a:rPr lang="en-US" altLang="en-US" sz="2800" dirty="0"/>
            </a:br>
            <a:r>
              <a:rPr lang="en-US" altLang="en-US" sz="2800" dirty="0"/>
              <a:t>is called the </a:t>
            </a:r>
            <a:r>
              <a:rPr lang="en-US" altLang="en-US" sz="2800" b="1" dirty="0"/>
              <a:t>active site</a:t>
            </a:r>
            <a:r>
              <a:rPr lang="en-US" altLang="en-US" sz="2800" dirty="0"/>
              <a:t>. The reactants are referred to as </a:t>
            </a:r>
            <a:r>
              <a:rPr lang="en-US" altLang="en-US" sz="2800" b="1" dirty="0"/>
              <a:t>substrates</a:t>
            </a:r>
            <a:r>
              <a:rPr lang="en-US" altLang="en-US" sz="2800" dirty="0"/>
              <a: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724"/>
          <a:stretch/>
        </p:blipFill>
        <p:spPr>
          <a:xfrm>
            <a:off x="6019800" y="1767556"/>
            <a:ext cx="4267200" cy="3566445"/>
          </a:xfrm>
          <a:prstGeom prst="rect">
            <a:avLst/>
          </a:prstGeom>
        </p:spPr>
      </p:pic>
      <p:sp>
        <p:nvSpPr>
          <p:cNvPr id="4" name="מציין מיקום של כותרת תחתונה 3">
            <a:extLst>
              <a:ext uri="{FF2B5EF4-FFF2-40B4-BE49-F238E27FC236}">
                <a16:creationId xmlns:a16="http://schemas.microsoft.com/office/drawing/2014/main" id="{59B181FC-7923-C49A-B871-7FC765DF9776}"/>
              </a:ext>
            </a:extLst>
          </p:cNvPr>
          <p:cNvSpPr>
            <a:spLocks noGrp="1"/>
          </p:cNvSpPr>
          <p:nvPr>
            <p:ph type="ftr" sz="quarter" idx="12"/>
          </p:nvPr>
        </p:nvSpPr>
        <p:spPr>
          <a:xfrm>
            <a:off x="1648902" y="6248400"/>
            <a:ext cx="6299200" cy="457200"/>
          </a:xfrm>
        </p:spPr>
        <p:txBody>
          <a:bodyPr/>
          <a:lstStyle/>
          <a:p>
            <a:pPr>
              <a:defRPr/>
            </a:pPr>
            <a:r>
              <a:rPr lang="he-IL" dirty="0"/>
              <a:t>קינטיקה כימית</a:t>
            </a:r>
            <a:endParaRPr lang="en-US" dirty="0"/>
          </a:p>
        </p:txBody>
      </p:sp>
      <p:sp>
        <p:nvSpPr>
          <p:cNvPr id="5" name="מציין מיקום של מספר שקופית 4">
            <a:extLst>
              <a:ext uri="{FF2B5EF4-FFF2-40B4-BE49-F238E27FC236}">
                <a16:creationId xmlns:a16="http://schemas.microsoft.com/office/drawing/2014/main" id="{43920FE2-B9E9-7BD1-3AC0-8077DE131828}"/>
              </a:ext>
            </a:extLst>
          </p:cNvPr>
          <p:cNvSpPr>
            <a:spLocks noGrp="1"/>
          </p:cNvSpPr>
          <p:nvPr>
            <p:ph type="sldNum" sz="quarter" idx="10"/>
          </p:nvPr>
        </p:nvSpPr>
        <p:spPr>
          <a:xfrm>
            <a:off x="3848100" y="6298034"/>
            <a:ext cx="2540000" cy="457200"/>
          </a:xfrm>
        </p:spPr>
        <p:txBody>
          <a:bodyPr/>
          <a:lstStyle/>
          <a:p>
            <a:pPr>
              <a:defRPr/>
            </a:pPr>
            <a:fld id="{2B6C1EE1-16AC-884A-B029-CEA4E2EE6F25}" type="slidenum">
              <a:rPr lang="en-US" smtClean="0"/>
              <a:pPr>
                <a:defRPr/>
              </a:pPr>
              <a:t>46</a:t>
            </a:fld>
            <a:endParaRPr lang="en-US" dirty="0"/>
          </a:p>
        </p:txBody>
      </p:sp>
    </p:spTree>
    <p:extLst>
      <p:ext uri="{BB962C8B-B14F-4D97-AF65-F5344CB8AC3E}">
        <p14:creationId xmlns:p14="http://schemas.microsoft.com/office/powerpoint/2010/main" val="3399581219"/>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415"/>
            <a:ext cx="12192000" cy="1143000"/>
          </a:xfrm>
        </p:spPr>
        <p:txBody>
          <a:bodyPr/>
          <a:lstStyle/>
          <a:p>
            <a:r>
              <a:rPr lang="en-US" altLang="en-US" dirty="0"/>
              <a:t>Lock-and-Key Model</a:t>
            </a:r>
            <a:endParaRPr lang="en-US" dirty="0"/>
          </a:p>
        </p:txBody>
      </p:sp>
      <p:sp>
        <p:nvSpPr>
          <p:cNvPr id="7" name="Rectangle 3"/>
          <p:cNvSpPr>
            <a:spLocks noGrp="1" noChangeArrowheads="1"/>
          </p:cNvSpPr>
          <p:nvPr>
            <p:ph type="body" sz="half" idx="4294967295"/>
          </p:nvPr>
        </p:nvSpPr>
        <p:spPr>
          <a:xfrm>
            <a:off x="1981200" y="4724400"/>
            <a:ext cx="6019800" cy="1723292"/>
          </a:xfrm>
        </p:spPr>
        <p:txBody>
          <a:bodyPr/>
          <a:lstStyle/>
          <a:p>
            <a:r>
              <a:rPr lang="en-US" altLang="en-US" sz="2400" dirty="0"/>
              <a:t>In the enzyme–substrate model, the substrate fits into the active site of an enzyme, much like a key fits into a lock.</a:t>
            </a:r>
          </a:p>
          <a:p>
            <a:r>
              <a:rPr lang="en-US" altLang="en-US" sz="2400" dirty="0"/>
              <a:t>They are specific.</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731"/>
          <a:stretch/>
        </p:blipFill>
        <p:spPr>
          <a:xfrm>
            <a:off x="1676400" y="1693633"/>
            <a:ext cx="5731820" cy="25146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50000" b="4176"/>
          <a:stretch/>
        </p:blipFill>
        <p:spPr>
          <a:xfrm>
            <a:off x="8129016" y="3200604"/>
            <a:ext cx="2194560" cy="1859588"/>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51923" b="4176"/>
          <a:stretch/>
        </p:blipFill>
        <p:spPr>
          <a:xfrm>
            <a:off x="8153400" y="1143000"/>
            <a:ext cx="2194560" cy="1933972"/>
          </a:xfrm>
          <a:prstGeom prst="rect">
            <a:avLst/>
          </a:prstGeom>
        </p:spPr>
      </p:pic>
      <p:graphicFrame>
        <p:nvGraphicFramePr>
          <p:cNvPr id="9" name="Object 6">
            <a:extLst>
              <a:ext uri="{FF2B5EF4-FFF2-40B4-BE49-F238E27FC236}">
                <a16:creationId xmlns:a16="http://schemas.microsoft.com/office/drawing/2014/main" id="{639AE405-B4AF-A79F-A0C8-A14644A51008}"/>
              </a:ext>
            </a:extLst>
          </p:cNvPr>
          <p:cNvGraphicFramePr>
            <a:graphicFrameLocks noChangeAspect="1"/>
          </p:cNvGraphicFramePr>
          <p:nvPr>
            <p:extLst>
              <p:ext uri="{D42A27DB-BD31-4B8C-83A1-F6EECF244321}">
                <p14:modId xmlns:p14="http://schemas.microsoft.com/office/powerpoint/2010/main" val="2333433593"/>
              </p:ext>
            </p:extLst>
          </p:nvPr>
        </p:nvGraphicFramePr>
        <p:xfrm>
          <a:off x="873641" y="959781"/>
          <a:ext cx="3203059" cy="435370"/>
        </p:xfrm>
        <a:graphic>
          <a:graphicData uri="http://schemas.openxmlformats.org/presentationml/2006/ole">
            <mc:AlternateContent xmlns:mc="http://schemas.openxmlformats.org/markup-compatibility/2006">
              <mc:Choice xmlns:v="urn:schemas-microsoft-com:vml" Requires="v">
                <p:oleObj name="Equation" r:id="rId6" imgW="1307880" imgH="177480" progId="Equation.DSMT4">
                  <p:embed/>
                </p:oleObj>
              </mc:Choice>
              <mc:Fallback>
                <p:oleObj name="Equation" r:id="rId6" imgW="1307880" imgH="177480" progId="Equation.DSMT4">
                  <p:embed/>
                  <p:pic>
                    <p:nvPicPr>
                      <p:cNvPr id="7" name="Object 6"/>
                      <p:cNvPicPr/>
                      <p:nvPr/>
                    </p:nvPicPr>
                    <p:blipFill>
                      <a:blip r:embed="rId7"/>
                      <a:stretch>
                        <a:fillRect/>
                      </a:stretch>
                    </p:blipFill>
                    <p:spPr>
                      <a:xfrm>
                        <a:off x="873641" y="959781"/>
                        <a:ext cx="3203059" cy="435370"/>
                      </a:xfrm>
                      <a:prstGeom prst="rect">
                        <a:avLst/>
                      </a:prstGeom>
                    </p:spPr>
                  </p:pic>
                </p:oleObj>
              </mc:Fallback>
            </mc:AlternateContent>
          </a:graphicData>
        </a:graphic>
      </p:graphicFrame>
      <p:sp>
        <p:nvSpPr>
          <p:cNvPr id="2" name="מציין מיקום של כותרת תחתונה 1">
            <a:extLst>
              <a:ext uri="{FF2B5EF4-FFF2-40B4-BE49-F238E27FC236}">
                <a16:creationId xmlns:a16="http://schemas.microsoft.com/office/drawing/2014/main" id="{C329067A-2F98-C1FA-B12D-4E8B0FB7172A}"/>
              </a:ext>
            </a:extLst>
          </p:cNvPr>
          <p:cNvSpPr>
            <a:spLocks noGrp="1"/>
          </p:cNvSpPr>
          <p:nvPr>
            <p:ph type="ftr" sz="quarter" idx="12"/>
          </p:nvPr>
        </p:nvSpPr>
        <p:spPr>
          <a:xfrm>
            <a:off x="2438400" y="6278252"/>
            <a:ext cx="6299200" cy="457200"/>
          </a:xfrm>
        </p:spPr>
        <p:txBody>
          <a:bodyPr/>
          <a:lstStyle/>
          <a:p>
            <a:pPr>
              <a:defRPr/>
            </a:pPr>
            <a:r>
              <a:rPr lang="he-IL" dirty="0"/>
              <a:t>קינטיקה כימית</a:t>
            </a:r>
            <a:endParaRPr lang="en-US" dirty="0"/>
          </a:p>
        </p:txBody>
      </p:sp>
      <p:sp>
        <p:nvSpPr>
          <p:cNvPr id="6" name="מציין מיקום של מספר שקופית 5">
            <a:extLst>
              <a:ext uri="{FF2B5EF4-FFF2-40B4-BE49-F238E27FC236}">
                <a16:creationId xmlns:a16="http://schemas.microsoft.com/office/drawing/2014/main" id="{C01BE227-451C-9E44-FDF8-9DA158B33339}"/>
              </a:ext>
            </a:extLst>
          </p:cNvPr>
          <p:cNvSpPr>
            <a:spLocks noGrp="1"/>
          </p:cNvSpPr>
          <p:nvPr>
            <p:ph type="sldNum" sz="quarter" idx="10"/>
          </p:nvPr>
        </p:nvSpPr>
        <p:spPr>
          <a:xfrm>
            <a:off x="4677329" y="6328586"/>
            <a:ext cx="2540000" cy="457200"/>
          </a:xfrm>
        </p:spPr>
        <p:txBody>
          <a:bodyPr/>
          <a:lstStyle/>
          <a:p>
            <a:pPr>
              <a:defRPr/>
            </a:pPr>
            <a:fld id="{2B6C1EE1-16AC-884A-B029-CEA4E2EE6F25}" type="slidenum">
              <a:rPr lang="en-US" smtClean="0"/>
              <a:pPr>
                <a:defRPr/>
              </a:pPr>
              <a:t>47</a:t>
            </a:fld>
            <a:endParaRPr lang="en-US" dirty="0"/>
          </a:p>
        </p:txBody>
      </p:sp>
    </p:spTree>
    <p:extLst>
      <p:ext uri="{BB962C8B-B14F-4D97-AF65-F5344CB8AC3E}">
        <p14:creationId xmlns:p14="http://schemas.microsoft.com/office/powerpoint/2010/main" val="55288912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FD04609-81E4-46B3-B9E7-ECAC0293B63F}" type="slidenum">
              <a:rPr lang="he-IL" smtClean="0"/>
              <a:t>5</a:t>
            </a:fld>
            <a:endParaRPr lang="he-IL"/>
          </a:p>
        </p:txBody>
      </p:sp>
      <p:sp>
        <p:nvSpPr>
          <p:cNvPr id="2" name="Footer Placeholder 1"/>
          <p:cNvSpPr>
            <a:spLocks noGrp="1"/>
          </p:cNvSpPr>
          <p:nvPr>
            <p:ph type="ftr" sz="quarter" idx="3"/>
          </p:nvPr>
        </p:nvSpPr>
        <p:spPr/>
        <p:txBody>
          <a:bodyPr/>
          <a:lstStyle/>
          <a:p>
            <a:r>
              <a:rPr lang="he-IL" dirty="0"/>
              <a:t>קינטיקה כימית</a:t>
            </a:r>
          </a:p>
        </p:txBody>
      </p:sp>
      <p:sp>
        <p:nvSpPr>
          <p:cNvPr id="4" name="Rectangle 2"/>
          <p:cNvSpPr txBox="1">
            <a:spLocks noChangeArrowheads="1"/>
          </p:cNvSpPr>
          <p:nvPr/>
        </p:nvSpPr>
        <p:spPr>
          <a:xfrm>
            <a:off x="1307592" y="1355724"/>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dirty="0"/>
              <a:t>Experimentally, it has been found that a reaction rate depends on the concentration of one or more reactants as well as the concentration of catalyst (if any). </a:t>
            </a:r>
          </a:p>
          <a:p>
            <a:pPr marL="0" indent="0" eaLnBrk="1" hangingPunct="1">
              <a:buFontTx/>
              <a:buNone/>
            </a:pPr>
            <a:r>
              <a:rPr lang="en-US" altLang="en-US" kern="0" dirty="0"/>
              <a:t>This information is captured in the </a:t>
            </a:r>
            <a:r>
              <a:rPr lang="en-US" altLang="en-US" b="1" kern="0" dirty="0"/>
              <a:t>rate law,</a:t>
            </a:r>
            <a:r>
              <a:rPr lang="en-US" altLang="en-US" kern="0" dirty="0"/>
              <a:t> an equation that relates the rate of a reaction to the concentration of a reactant (and catalyst) raised to various powers. The proportionality constant, </a:t>
            </a:r>
            <a:r>
              <a:rPr lang="en-US" altLang="en-US" i="1" kern="0" dirty="0"/>
              <a:t>k</a:t>
            </a:r>
            <a:r>
              <a:rPr lang="en-US" altLang="en-US" kern="0" dirty="0"/>
              <a:t>, is the </a:t>
            </a:r>
            <a:r>
              <a:rPr lang="en-US" altLang="en-US" b="1" kern="0" dirty="0"/>
              <a:t>rate constant</a:t>
            </a:r>
            <a:r>
              <a:rPr lang="en-US" altLang="en-US" kern="0" dirty="0"/>
              <a:t>.</a:t>
            </a:r>
          </a:p>
        </p:txBody>
      </p:sp>
      <p:sp>
        <p:nvSpPr>
          <p:cNvPr id="6" name="Rectangle 5"/>
          <p:cNvSpPr/>
          <p:nvPr/>
        </p:nvSpPr>
        <p:spPr>
          <a:xfrm>
            <a:off x="2038096" y="456481"/>
            <a:ext cx="7645400" cy="523220"/>
          </a:xfrm>
          <a:prstGeom prst="rect">
            <a:avLst/>
          </a:prstGeom>
        </p:spPr>
        <p:txBody>
          <a:bodyPr wrap="square">
            <a:spAutoFit/>
          </a:bodyPr>
          <a:lstStyle/>
          <a:p>
            <a:pPr lvl="0" algn="l" rtl="0" fontAlgn="base">
              <a:spcBef>
                <a:spcPct val="20000"/>
              </a:spcBef>
              <a:spcAft>
                <a:spcPct val="0"/>
              </a:spcAft>
              <a:defRPr/>
            </a:pPr>
            <a:r>
              <a:rPr lang="en-US" altLang="en-US" sz="2800" b="1" kern="0" dirty="0">
                <a:solidFill>
                  <a:srgbClr val="000000"/>
                </a:solidFill>
              </a:rPr>
              <a:t>Dependence of Rate on Concentration</a:t>
            </a:r>
          </a:p>
        </p:txBody>
      </p:sp>
      <p:sp>
        <p:nvSpPr>
          <p:cNvPr id="7" name="תיבת טקסט 6">
            <a:extLst>
              <a:ext uri="{FF2B5EF4-FFF2-40B4-BE49-F238E27FC236}">
                <a16:creationId xmlns:a16="http://schemas.microsoft.com/office/drawing/2014/main" id="{907A7B6D-4D73-845A-332D-8E53B319D5E7}"/>
              </a:ext>
            </a:extLst>
          </p:cNvPr>
          <p:cNvSpPr txBox="1"/>
          <p:nvPr/>
        </p:nvSpPr>
        <p:spPr>
          <a:xfrm>
            <a:off x="905521" y="5502276"/>
            <a:ext cx="1074236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kern="0" dirty="0"/>
              <a:t>The rate law for a reaction must be determined experimentally. </a:t>
            </a:r>
          </a:p>
        </p:txBody>
      </p:sp>
    </p:spTree>
    <p:extLst>
      <p:ext uri="{BB962C8B-B14F-4D97-AF65-F5344CB8AC3E}">
        <p14:creationId xmlns:p14="http://schemas.microsoft.com/office/powerpoint/2010/main" val="2003454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FD04609-81E4-46B3-B9E7-ECAC0293B63F}" type="slidenum">
              <a:rPr lang="he-IL" smtClean="0"/>
              <a:t>6</a:t>
            </a:fld>
            <a:endParaRPr lang="he-IL"/>
          </a:p>
        </p:txBody>
      </p:sp>
      <p:sp>
        <p:nvSpPr>
          <p:cNvPr id="2" name="Footer Placeholder 1"/>
          <p:cNvSpPr>
            <a:spLocks noGrp="1"/>
          </p:cNvSpPr>
          <p:nvPr>
            <p:ph type="ftr" sz="quarter" idx="3"/>
          </p:nvPr>
        </p:nvSpPr>
        <p:spPr/>
        <p:txBody>
          <a:bodyPr/>
          <a:lstStyle/>
          <a:p>
            <a:r>
              <a:rPr lang="he-IL"/>
              <a:t>קינטיקה כימית</a:t>
            </a:r>
          </a:p>
        </p:txBody>
      </p:sp>
      <p:sp>
        <p:nvSpPr>
          <p:cNvPr id="6" name="Rectangle 2"/>
          <p:cNvSpPr txBox="1">
            <a:spLocks noChangeArrowheads="1"/>
          </p:cNvSpPr>
          <p:nvPr/>
        </p:nvSpPr>
        <p:spPr>
          <a:xfrm>
            <a:off x="1517904" y="1121664"/>
            <a:ext cx="8229600" cy="4983163"/>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a:t>For the generic reaction</a:t>
            </a:r>
          </a:p>
          <a:p>
            <a:pPr marL="0" indent="0" eaLnBrk="1" hangingPunct="1">
              <a:buFontTx/>
              <a:buNone/>
            </a:pPr>
            <a:endParaRPr lang="en-US" altLang="en-US" kern="0"/>
          </a:p>
          <a:p>
            <a:pPr marL="0" indent="0" eaLnBrk="1" hangingPunct="1">
              <a:buFontTx/>
              <a:buNone/>
            </a:pPr>
            <a:endParaRPr lang="en-US" altLang="en-US" kern="0">
              <a:sym typeface="Wingdings" panose="05000000000000000000" pitchFamily="2" charset="2"/>
            </a:endParaRPr>
          </a:p>
          <a:p>
            <a:pPr marL="0" indent="0" eaLnBrk="1" hangingPunct="1">
              <a:buFontTx/>
              <a:buNone/>
            </a:pPr>
            <a:r>
              <a:rPr lang="en-US" altLang="en-US" kern="0">
                <a:sym typeface="Wingdings" panose="05000000000000000000" pitchFamily="2" charset="2"/>
              </a:rPr>
              <a:t>the rate law can be written in the following manner:</a:t>
            </a:r>
          </a:p>
          <a:p>
            <a:pPr marL="0" indent="0" eaLnBrk="1" hangingPunct="1">
              <a:buFontTx/>
              <a:buNone/>
            </a:pPr>
            <a:endParaRPr lang="en-US" altLang="en-US" kern="0">
              <a:sym typeface="Wingdings" panose="05000000000000000000" pitchFamily="2" charset="2"/>
            </a:endParaRPr>
          </a:p>
          <a:p>
            <a:pPr marL="0" indent="0" eaLnBrk="1" hangingPunct="1">
              <a:buFontTx/>
              <a:buNone/>
            </a:pPr>
            <a:r>
              <a:rPr lang="en-US" altLang="en-US" kern="0">
                <a:sym typeface="Wingdings" panose="05000000000000000000" pitchFamily="2" charset="2"/>
              </a:rPr>
              <a:t> </a:t>
            </a:r>
          </a:p>
          <a:p>
            <a:pPr marL="0" indent="0" eaLnBrk="1" hangingPunct="1">
              <a:buFontTx/>
              <a:buNone/>
            </a:pPr>
            <a:r>
              <a:rPr lang="en-US" altLang="en-US" kern="0">
                <a:sym typeface="Wingdings" panose="05000000000000000000" pitchFamily="2" charset="2"/>
              </a:rPr>
              <a:t>The exponents </a:t>
            </a:r>
            <a:r>
              <a:rPr lang="en-US" altLang="en-US" i="1" kern="0">
                <a:sym typeface="Wingdings" panose="05000000000000000000" pitchFamily="2" charset="2"/>
              </a:rPr>
              <a:t>m</a:t>
            </a:r>
            <a:r>
              <a:rPr lang="en-US" altLang="en-US" kern="0">
                <a:sym typeface="Wingdings" panose="05000000000000000000" pitchFamily="2" charset="2"/>
              </a:rPr>
              <a:t>, </a:t>
            </a:r>
            <a:r>
              <a:rPr lang="en-US" altLang="en-US" i="1" kern="0">
                <a:sym typeface="Wingdings" panose="05000000000000000000" pitchFamily="2" charset="2"/>
              </a:rPr>
              <a:t>n</a:t>
            </a:r>
            <a:r>
              <a:rPr lang="en-US" altLang="en-US" kern="0">
                <a:sym typeface="Wingdings" panose="05000000000000000000" pitchFamily="2" charset="2"/>
              </a:rPr>
              <a:t>, and </a:t>
            </a:r>
            <a:r>
              <a:rPr lang="en-US" altLang="en-US" i="1" kern="0">
                <a:sym typeface="Wingdings" panose="05000000000000000000" pitchFamily="2" charset="2"/>
              </a:rPr>
              <a:t>p</a:t>
            </a:r>
            <a:r>
              <a:rPr lang="en-US" altLang="en-US" kern="0">
                <a:sym typeface="Wingdings" panose="05000000000000000000" pitchFamily="2" charset="2"/>
              </a:rPr>
              <a:t> are frequently integers and must be experimentally determined. </a:t>
            </a:r>
            <a:endParaRPr lang="en-US" altLang="en-US" kern="0" dirty="0">
              <a:sym typeface="Wingdings" panose="05000000000000000000" pitchFamily="2" charset="2"/>
            </a:endParaRPr>
          </a:p>
        </p:txBody>
      </p:sp>
      <p:graphicFrame>
        <p:nvGraphicFramePr>
          <p:cNvPr id="7" name="Object 1"/>
          <p:cNvGraphicFramePr>
            <a:graphicFrameLocks noChangeAspect="1"/>
          </p:cNvGraphicFramePr>
          <p:nvPr>
            <p:extLst>
              <p:ext uri="{D42A27DB-BD31-4B8C-83A1-F6EECF244321}">
                <p14:modId xmlns:p14="http://schemas.microsoft.com/office/powerpoint/2010/main" val="945564295"/>
              </p:ext>
            </p:extLst>
          </p:nvPr>
        </p:nvGraphicFramePr>
        <p:xfrm>
          <a:off x="2727579" y="2028127"/>
          <a:ext cx="5856288" cy="538162"/>
        </p:xfrm>
        <a:graphic>
          <a:graphicData uri="http://schemas.openxmlformats.org/presentationml/2006/ole">
            <mc:AlternateContent xmlns:mc="http://schemas.openxmlformats.org/markup-compatibility/2006">
              <mc:Choice xmlns:v="urn:schemas-microsoft-com:vml" Requires="v">
                <p:oleObj name="Equation" r:id="rId2" imgW="2489200" imgH="228600" progId="Equation.DSMT4">
                  <p:embed/>
                </p:oleObj>
              </mc:Choice>
              <mc:Fallback>
                <p:oleObj name="Equation" r:id="rId2" imgW="2489200" imgH="2286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579" y="2028127"/>
                        <a:ext cx="585628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2447120284"/>
              </p:ext>
            </p:extLst>
          </p:nvPr>
        </p:nvGraphicFramePr>
        <p:xfrm>
          <a:off x="3467354" y="3483864"/>
          <a:ext cx="3530600" cy="663575"/>
        </p:xfrm>
        <a:graphic>
          <a:graphicData uri="http://schemas.openxmlformats.org/presentationml/2006/ole">
            <mc:AlternateContent xmlns:mc="http://schemas.openxmlformats.org/markup-compatibility/2006">
              <mc:Choice xmlns:v="urn:schemas-microsoft-com:vml" Requires="v">
                <p:oleObj name="Equation" r:id="rId4" imgW="1485900" imgH="279400" progId="Equation.DSMT4">
                  <p:embed/>
                </p:oleObj>
              </mc:Choice>
              <mc:Fallback>
                <p:oleObj name="Equation" r:id="rId4" imgW="1485900" imgH="279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354" y="3483864"/>
                        <a:ext cx="35306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2038096" y="456481"/>
            <a:ext cx="7645400" cy="523220"/>
          </a:xfrm>
          <a:prstGeom prst="rect">
            <a:avLst/>
          </a:prstGeom>
        </p:spPr>
        <p:txBody>
          <a:bodyPr wrap="square">
            <a:spAutoFit/>
          </a:bodyPr>
          <a:lstStyle/>
          <a:p>
            <a:pPr lvl="0" algn="l" rtl="0" fontAlgn="base">
              <a:spcBef>
                <a:spcPct val="20000"/>
              </a:spcBef>
              <a:spcAft>
                <a:spcPct val="0"/>
              </a:spcAft>
              <a:defRPr/>
            </a:pPr>
            <a:r>
              <a:rPr lang="en-US" altLang="en-US" sz="2800" b="1" kern="0" dirty="0">
                <a:solidFill>
                  <a:srgbClr val="000000"/>
                </a:solidFill>
              </a:rPr>
              <a:t>Dependence of Rate on Concentration</a:t>
            </a:r>
          </a:p>
        </p:txBody>
      </p:sp>
    </p:spTree>
    <p:extLst>
      <p:ext uri="{BB962C8B-B14F-4D97-AF65-F5344CB8AC3E}">
        <p14:creationId xmlns:p14="http://schemas.microsoft.com/office/powerpoint/2010/main" val="2969436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FD04609-81E4-46B3-B9E7-ECAC0293B63F}" type="slidenum">
              <a:rPr lang="he-IL" smtClean="0"/>
              <a:t>7</a:t>
            </a:fld>
            <a:endParaRPr lang="he-IL"/>
          </a:p>
        </p:txBody>
      </p:sp>
      <p:sp>
        <p:nvSpPr>
          <p:cNvPr id="2" name="Footer Placeholder 1"/>
          <p:cNvSpPr>
            <a:spLocks noGrp="1"/>
          </p:cNvSpPr>
          <p:nvPr>
            <p:ph type="ftr" sz="quarter" idx="3"/>
          </p:nvPr>
        </p:nvSpPr>
        <p:spPr/>
        <p:txBody>
          <a:bodyPr/>
          <a:lstStyle/>
          <a:p>
            <a:r>
              <a:rPr lang="he-IL"/>
              <a:t>קינטיקה כימית</a:t>
            </a:r>
          </a:p>
        </p:txBody>
      </p:sp>
      <p:sp>
        <p:nvSpPr>
          <p:cNvPr id="4" name="Rectangle 2"/>
          <p:cNvSpPr txBox="1">
            <a:spLocks noChangeArrowheads="1"/>
          </p:cNvSpPr>
          <p:nvPr/>
        </p:nvSpPr>
        <p:spPr>
          <a:xfrm>
            <a:off x="1380744" y="846137"/>
            <a:ext cx="8382000" cy="5668963"/>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lnSpc>
                <a:spcPct val="90000"/>
              </a:lnSpc>
              <a:buFontTx/>
              <a:buNone/>
            </a:pPr>
            <a:r>
              <a:rPr lang="en-US" altLang="en-US" kern="0" dirty="0"/>
              <a:t>Nitrogen monoxide, NO, reacts with hydrogen according to the equation</a:t>
            </a:r>
          </a:p>
          <a:p>
            <a:pPr marL="0" indent="0" eaLnBrk="1" hangingPunct="1">
              <a:lnSpc>
                <a:spcPct val="90000"/>
              </a:lnSpc>
              <a:buFontTx/>
              <a:buNone/>
            </a:pPr>
            <a:endParaRPr lang="en-US" altLang="en-US" kern="0" dirty="0">
              <a:sym typeface="Wingdings" panose="05000000000000000000" pitchFamily="2" charset="2"/>
            </a:endParaRPr>
          </a:p>
          <a:p>
            <a:pPr marL="0" indent="0" eaLnBrk="1" hangingPunct="1">
              <a:lnSpc>
                <a:spcPct val="90000"/>
              </a:lnSpc>
              <a:buFontTx/>
              <a:buNone/>
            </a:pPr>
            <a:endParaRPr lang="en-US" altLang="en-US" kern="0" dirty="0">
              <a:sym typeface="Wingdings" panose="05000000000000000000" pitchFamily="2" charset="2"/>
            </a:endParaRPr>
          </a:p>
          <a:p>
            <a:pPr marL="0" indent="0" eaLnBrk="1" hangingPunct="1">
              <a:lnSpc>
                <a:spcPct val="90000"/>
              </a:lnSpc>
              <a:buFontTx/>
              <a:buNone/>
            </a:pPr>
            <a:endParaRPr lang="en-US" altLang="en-US" kern="0" dirty="0">
              <a:sym typeface="Wingdings" panose="05000000000000000000" pitchFamily="2" charset="2"/>
            </a:endParaRPr>
          </a:p>
          <a:p>
            <a:pPr marL="0" indent="0" eaLnBrk="1" hangingPunct="1">
              <a:lnSpc>
                <a:spcPct val="90000"/>
              </a:lnSpc>
              <a:buFontTx/>
              <a:buNone/>
            </a:pPr>
            <a:endParaRPr lang="en-US" altLang="en-US" kern="0" dirty="0">
              <a:sym typeface="Wingdings" panose="05000000000000000000" pitchFamily="2" charset="2"/>
            </a:endParaRPr>
          </a:p>
          <a:p>
            <a:pPr marL="0" indent="0" eaLnBrk="1" hangingPunct="1">
              <a:lnSpc>
                <a:spcPct val="90000"/>
              </a:lnSpc>
              <a:buFontTx/>
              <a:buNone/>
            </a:pPr>
            <a:r>
              <a:rPr lang="en-US" altLang="en-US" kern="0" dirty="0">
                <a:sym typeface="Wingdings" panose="05000000000000000000" pitchFamily="2" charset="2"/>
              </a:rPr>
              <a:t>The experimentally determined rate law is</a:t>
            </a:r>
          </a:p>
          <a:p>
            <a:pPr marL="0" indent="0" eaLnBrk="1" hangingPunct="1">
              <a:lnSpc>
                <a:spcPct val="90000"/>
              </a:lnSpc>
              <a:buFontTx/>
              <a:buNone/>
            </a:pPr>
            <a:endParaRPr lang="en-US" altLang="en-US" kern="0" dirty="0">
              <a:sym typeface="Wingdings" panose="05000000000000000000" pitchFamily="2" charset="2"/>
            </a:endParaRPr>
          </a:p>
          <a:p>
            <a:pPr marL="0" indent="0" eaLnBrk="1" hangingPunct="1">
              <a:lnSpc>
                <a:spcPct val="90000"/>
              </a:lnSpc>
              <a:buFontTx/>
              <a:buNone/>
            </a:pPr>
            <a:endParaRPr lang="en-US" altLang="en-US" kern="0" dirty="0">
              <a:sym typeface="Wingdings" panose="05000000000000000000" pitchFamily="2" charset="2"/>
            </a:endParaRPr>
          </a:p>
          <a:p>
            <a:pPr marL="0" indent="0" eaLnBrk="1" hangingPunct="1">
              <a:lnSpc>
                <a:spcPct val="90000"/>
              </a:lnSpc>
              <a:buFontTx/>
              <a:buNone/>
            </a:pPr>
            <a:r>
              <a:rPr lang="en-US" altLang="en-US" kern="0" dirty="0">
                <a:sym typeface="Wingdings" panose="05000000000000000000" pitchFamily="2" charset="2"/>
              </a:rPr>
              <a:t>Thus, the reaction is second order in NO, first order in H</a:t>
            </a:r>
            <a:r>
              <a:rPr lang="en-US" altLang="en-US" kern="0" baseline="-25000" dirty="0">
                <a:sym typeface="Wingdings" panose="05000000000000000000" pitchFamily="2" charset="2"/>
              </a:rPr>
              <a:t>2</a:t>
            </a:r>
            <a:r>
              <a:rPr lang="en-US" altLang="en-US" kern="0" dirty="0">
                <a:sym typeface="Wingdings" panose="05000000000000000000" pitchFamily="2" charset="2"/>
              </a:rPr>
              <a:t>, and third order overall. </a:t>
            </a:r>
          </a:p>
        </p:txBody>
      </p:sp>
      <p:graphicFrame>
        <p:nvGraphicFramePr>
          <p:cNvPr id="5" name="Object 1"/>
          <p:cNvGraphicFramePr>
            <a:graphicFrameLocks noChangeAspect="1"/>
          </p:cNvGraphicFramePr>
          <p:nvPr>
            <p:extLst>
              <p:ext uri="{D42A27DB-BD31-4B8C-83A1-F6EECF244321}">
                <p14:modId xmlns:p14="http://schemas.microsoft.com/office/powerpoint/2010/main" val="1217198750"/>
              </p:ext>
            </p:extLst>
          </p:nvPr>
        </p:nvGraphicFramePr>
        <p:xfrm>
          <a:off x="3622294" y="4430927"/>
          <a:ext cx="2840038" cy="561975"/>
        </p:xfrm>
        <a:graphic>
          <a:graphicData uri="http://schemas.openxmlformats.org/presentationml/2006/ole">
            <mc:AlternateContent xmlns:mc="http://schemas.openxmlformats.org/markup-compatibility/2006">
              <mc:Choice xmlns:v="urn:schemas-microsoft-com:vml" Requires="v">
                <p:oleObj name="Equation" r:id="rId2" imgW="1218671" imgH="241195" progId="Equation.DSMT4">
                  <p:embed/>
                </p:oleObj>
              </mc:Choice>
              <mc:Fallback>
                <p:oleObj name="Equation" r:id="rId2" imgW="1218671" imgH="241195"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294" y="4430927"/>
                        <a:ext cx="284003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731" y="1755678"/>
            <a:ext cx="4222581" cy="1765708"/>
          </a:xfrm>
          <a:prstGeom prst="rect">
            <a:avLst/>
          </a:prstGeom>
        </p:spPr>
      </p:pic>
      <p:sp>
        <p:nvSpPr>
          <p:cNvPr id="7" name="TextBox 6"/>
          <p:cNvSpPr txBox="1"/>
          <p:nvPr/>
        </p:nvSpPr>
        <p:spPr>
          <a:xfrm>
            <a:off x="3838448" y="271580"/>
            <a:ext cx="3239008" cy="584775"/>
          </a:xfrm>
          <a:prstGeom prst="rect">
            <a:avLst/>
          </a:prstGeom>
          <a:noFill/>
        </p:spPr>
        <p:txBody>
          <a:bodyPr wrap="square" rtlCol="1">
            <a:spAutoFit/>
          </a:bodyPr>
          <a:lstStyle/>
          <a:p>
            <a:pPr algn="l" rtl="0"/>
            <a:r>
              <a:rPr lang="en-US" sz="3200" b="1" dirty="0"/>
              <a:t>Reaction Order</a:t>
            </a:r>
            <a:endParaRPr lang="he-IL" sz="3200" b="1" dirty="0"/>
          </a:p>
        </p:txBody>
      </p:sp>
    </p:spTree>
    <p:extLst>
      <p:ext uri="{BB962C8B-B14F-4D97-AF65-F5344CB8AC3E}">
        <p14:creationId xmlns:p14="http://schemas.microsoft.com/office/powerpoint/2010/main" val="107136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FD04609-81E4-46B3-B9E7-ECAC0293B63F}" type="slidenum">
              <a:rPr lang="he-IL" smtClean="0"/>
              <a:t>8</a:t>
            </a:fld>
            <a:endParaRPr lang="he-IL"/>
          </a:p>
        </p:txBody>
      </p:sp>
      <p:sp>
        <p:nvSpPr>
          <p:cNvPr id="2" name="Footer Placeholder 1"/>
          <p:cNvSpPr>
            <a:spLocks noGrp="1"/>
          </p:cNvSpPr>
          <p:nvPr>
            <p:ph type="ftr" sz="quarter" idx="3"/>
          </p:nvPr>
        </p:nvSpPr>
        <p:spPr/>
        <p:txBody>
          <a:bodyPr/>
          <a:lstStyle/>
          <a:p>
            <a:r>
              <a:rPr lang="he-IL"/>
              <a:t>קינטיקה כימית</a:t>
            </a:r>
          </a:p>
        </p:txBody>
      </p:sp>
      <p:sp>
        <p:nvSpPr>
          <p:cNvPr id="4" name="Rectangle 2"/>
          <p:cNvSpPr txBox="1">
            <a:spLocks noChangeArrowheads="1"/>
          </p:cNvSpPr>
          <p:nvPr/>
        </p:nvSpPr>
        <p:spPr>
          <a:xfrm>
            <a:off x="1170432" y="952500"/>
            <a:ext cx="8229600" cy="30480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dirty="0"/>
              <a:t>Bromide ion is oxidized by bromate ion in acidic solution. </a:t>
            </a:r>
          </a:p>
          <a:p>
            <a:pPr marL="0" indent="0" eaLnBrk="1" hangingPunct="1">
              <a:buFontTx/>
              <a:buNone/>
            </a:pPr>
            <a:endParaRPr lang="en-US" altLang="en-US" kern="0" dirty="0"/>
          </a:p>
          <a:p>
            <a:pPr marL="0" indent="0" eaLnBrk="1" hangingPunct="1">
              <a:buFontTx/>
              <a:buNone/>
            </a:pPr>
            <a:r>
              <a:rPr lang="en-US" altLang="en-US" kern="0" dirty="0"/>
              <a:t>The experimentally determined rate law is </a:t>
            </a:r>
          </a:p>
          <a:p>
            <a:pPr marL="0" indent="0" eaLnBrk="1" hangingPunct="1">
              <a:buFontTx/>
              <a:buNone/>
            </a:pPr>
            <a:endParaRPr lang="en-US" altLang="en-US" kern="0" dirty="0"/>
          </a:p>
        </p:txBody>
      </p:sp>
      <p:graphicFrame>
        <p:nvGraphicFramePr>
          <p:cNvPr id="5" name="Object 1"/>
          <p:cNvGraphicFramePr>
            <a:graphicFrameLocks noChangeAspect="1"/>
          </p:cNvGraphicFramePr>
          <p:nvPr>
            <p:extLst>
              <p:ext uri="{D42A27DB-BD31-4B8C-83A1-F6EECF244321}">
                <p14:modId xmlns:p14="http://schemas.microsoft.com/office/powerpoint/2010/main" val="2880268235"/>
              </p:ext>
            </p:extLst>
          </p:nvPr>
        </p:nvGraphicFramePr>
        <p:xfrm>
          <a:off x="1959420" y="1933575"/>
          <a:ext cx="7569200" cy="519113"/>
        </p:xfrm>
        <a:graphic>
          <a:graphicData uri="http://schemas.openxmlformats.org/presentationml/2006/ole">
            <mc:AlternateContent xmlns:mc="http://schemas.openxmlformats.org/markup-compatibility/2006">
              <mc:Choice xmlns:v="urn:schemas-microsoft-com:vml" Requires="v">
                <p:oleObj name="Equation" r:id="rId2" imgW="3517560" imgH="241200" progId="Equation.DSMT4">
                  <p:embed/>
                </p:oleObj>
              </mc:Choice>
              <mc:Fallback>
                <p:oleObj name="Equation" r:id="rId2" imgW="3517560" imgH="241200" progId="Equation.DSMT4">
                  <p:embed/>
                  <p:pic>
                    <p:nvPicPr>
                      <p:cNvPr id="0" name=""/>
                      <p:cNvPicPr>
                        <a:picLocks noChangeAspect="1" noChangeArrowheads="1"/>
                      </p:cNvPicPr>
                      <p:nvPr/>
                    </p:nvPicPr>
                    <p:blipFill>
                      <a:blip r:embed="rId3"/>
                      <a:srcRect/>
                      <a:stretch>
                        <a:fillRect/>
                      </a:stretch>
                    </p:blipFill>
                    <p:spPr bwMode="auto">
                      <a:xfrm>
                        <a:off x="1959420" y="1933575"/>
                        <a:ext cx="756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1808452474"/>
              </p:ext>
            </p:extLst>
          </p:nvPr>
        </p:nvGraphicFramePr>
        <p:xfrm>
          <a:off x="3026220" y="3086100"/>
          <a:ext cx="4238625" cy="682625"/>
        </p:xfrm>
        <a:graphic>
          <a:graphicData uri="http://schemas.openxmlformats.org/presentationml/2006/ole">
            <mc:AlternateContent xmlns:mc="http://schemas.openxmlformats.org/markup-compatibility/2006">
              <mc:Choice xmlns:v="urn:schemas-microsoft-com:vml" Requires="v">
                <p:oleObj name="Equation" r:id="rId4" imgW="1892160" imgH="304560" progId="Equation.DSMT4">
                  <p:embed/>
                </p:oleObj>
              </mc:Choice>
              <mc:Fallback>
                <p:oleObj name="Equation" r:id="rId4" imgW="1892160" imgH="304560" progId="Equation.DSMT4">
                  <p:embed/>
                  <p:pic>
                    <p:nvPicPr>
                      <p:cNvPr id="0" name=""/>
                      <p:cNvPicPr>
                        <a:picLocks noChangeAspect="1" noChangeArrowheads="1"/>
                      </p:cNvPicPr>
                      <p:nvPr/>
                    </p:nvPicPr>
                    <p:blipFill>
                      <a:blip r:embed="rId5"/>
                      <a:srcRect/>
                      <a:stretch>
                        <a:fillRect/>
                      </a:stretch>
                    </p:blipFill>
                    <p:spPr bwMode="auto">
                      <a:xfrm>
                        <a:off x="3026220" y="3086100"/>
                        <a:ext cx="4238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2"/>
          <p:cNvSpPr txBox="1">
            <a:spLocks noChangeArrowheads="1"/>
          </p:cNvSpPr>
          <p:nvPr/>
        </p:nvSpPr>
        <p:spPr bwMode="auto">
          <a:xfrm>
            <a:off x="1246632" y="4229100"/>
            <a:ext cx="8305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322388" indent="-577850" algn="l" rtl="0" eaLnBrk="0" fontAlgn="base" hangingPunct="0">
              <a:spcBef>
                <a:spcPct val="20000"/>
              </a:spcBef>
              <a:spcAft>
                <a:spcPct val="0"/>
              </a:spcAft>
              <a:buChar char="–"/>
              <a:defRPr sz="2800">
                <a:solidFill>
                  <a:schemeClr val="tx1"/>
                </a:solidFill>
                <a:latin typeface="+mn-lt"/>
                <a:ea typeface="+mn-ea"/>
              </a:defRPr>
            </a:lvl2pPr>
            <a:lvl3pPr marL="1931988" indent="-495300" algn="l" rtl="0" eaLnBrk="0" fontAlgn="base" hangingPunct="0">
              <a:spcBef>
                <a:spcPct val="20000"/>
              </a:spcBef>
              <a:spcAft>
                <a:spcPct val="0"/>
              </a:spcAft>
              <a:buAutoNum type="romanLcPeriod"/>
              <a:defRPr sz="2400">
                <a:solidFill>
                  <a:schemeClr val="tx1"/>
                </a:solidFill>
                <a:latin typeface="+mn-lt"/>
                <a:ea typeface="+mn-ea"/>
              </a:defRPr>
            </a:lvl3pPr>
            <a:lvl4pPr marL="2459038" indent="-412750" algn="l" rtl="0" eaLnBrk="0" fontAlgn="base" hangingPunct="0">
              <a:spcBef>
                <a:spcPct val="20000"/>
              </a:spcBef>
              <a:spcAft>
                <a:spcPct val="0"/>
              </a:spcAft>
              <a:buChar char="–"/>
              <a:defRPr sz="2000">
                <a:solidFill>
                  <a:schemeClr val="tx1"/>
                </a:solidFill>
                <a:latin typeface="+mn-lt"/>
                <a:ea typeface="+mn-ea"/>
              </a:defRPr>
            </a:lvl4pPr>
            <a:lvl5pPr marL="2986088" indent="-412750" algn="l" rtl="0" eaLnBrk="0" fontAlgn="base" hangingPunct="0">
              <a:spcBef>
                <a:spcPct val="20000"/>
              </a:spcBef>
              <a:spcAft>
                <a:spcPct val="0"/>
              </a:spcAft>
              <a:buChar char="»"/>
              <a:defRPr sz="2000">
                <a:solidFill>
                  <a:schemeClr val="tx1"/>
                </a:solidFill>
                <a:latin typeface="+mn-lt"/>
                <a:ea typeface="+mn-ea"/>
              </a:defRPr>
            </a:lvl5pPr>
            <a:lvl6pPr marL="3443288" indent="-412750" algn="l" rtl="0" fontAlgn="base">
              <a:spcBef>
                <a:spcPct val="20000"/>
              </a:spcBef>
              <a:spcAft>
                <a:spcPct val="0"/>
              </a:spcAft>
              <a:buChar char="»"/>
              <a:defRPr sz="2000">
                <a:solidFill>
                  <a:schemeClr val="tx1"/>
                </a:solidFill>
                <a:latin typeface="+mn-lt"/>
                <a:ea typeface="+mn-ea"/>
              </a:defRPr>
            </a:lvl6pPr>
            <a:lvl7pPr marL="3900488" indent="-412750" algn="l" rtl="0" fontAlgn="base">
              <a:spcBef>
                <a:spcPct val="20000"/>
              </a:spcBef>
              <a:spcAft>
                <a:spcPct val="0"/>
              </a:spcAft>
              <a:buChar char="»"/>
              <a:defRPr sz="2000">
                <a:solidFill>
                  <a:schemeClr val="tx1"/>
                </a:solidFill>
                <a:latin typeface="+mn-lt"/>
                <a:ea typeface="+mn-ea"/>
              </a:defRPr>
            </a:lvl7pPr>
            <a:lvl8pPr marL="4357688" indent="-412750" algn="l" rtl="0" fontAlgn="base">
              <a:spcBef>
                <a:spcPct val="20000"/>
              </a:spcBef>
              <a:spcAft>
                <a:spcPct val="0"/>
              </a:spcAft>
              <a:buChar char="»"/>
              <a:defRPr sz="2000">
                <a:solidFill>
                  <a:schemeClr val="tx1"/>
                </a:solidFill>
                <a:latin typeface="+mn-lt"/>
                <a:ea typeface="+mn-ea"/>
              </a:defRPr>
            </a:lvl8pPr>
            <a:lvl9pPr marL="4814888" indent="-41275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defRPr/>
            </a:pPr>
            <a:r>
              <a:rPr lang="en-US" altLang="en-US" sz="2800" i="0" kern="0" baseline="0" dirty="0"/>
              <a:t>What is the order of reaction with respect to each reactant species?</a:t>
            </a:r>
          </a:p>
          <a:p>
            <a:pPr marL="0" indent="0" eaLnBrk="1" hangingPunct="1">
              <a:buFontTx/>
              <a:buNone/>
              <a:defRPr/>
            </a:pPr>
            <a:r>
              <a:rPr lang="en-US" altLang="en-US" sz="2800" i="0" kern="0" baseline="0" dirty="0"/>
              <a:t>What is the overall order of the reaction?</a:t>
            </a:r>
          </a:p>
          <a:p>
            <a:pPr marL="0" indent="0" eaLnBrk="1" hangingPunct="1">
              <a:buFontTx/>
              <a:buNone/>
              <a:defRPr/>
            </a:pPr>
            <a:endParaRPr lang="en-US" altLang="en-US" sz="2800" i="0" kern="0" baseline="0" dirty="0">
              <a:solidFill>
                <a:srgbClr val="008000"/>
              </a:solidFill>
            </a:endParaRPr>
          </a:p>
        </p:txBody>
      </p:sp>
      <p:sp>
        <p:nvSpPr>
          <p:cNvPr id="12" name="TextBox 11"/>
          <p:cNvSpPr txBox="1"/>
          <p:nvPr/>
        </p:nvSpPr>
        <p:spPr>
          <a:xfrm>
            <a:off x="3665728" y="304800"/>
            <a:ext cx="3239008" cy="584775"/>
          </a:xfrm>
          <a:prstGeom prst="rect">
            <a:avLst/>
          </a:prstGeom>
          <a:noFill/>
        </p:spPr>
        <p:txBody>
          <a:bodyPr wrap="square" rtlCol="1">
            <a:spAutoFit/>
          </a:bodyPr>
          <a:lstStyle/>
          <a:p>
            <a:pPr algn="l" rtl="0"/>
            <a:r>
              <a:rPr lang="en-US" sz="3200" b="1" dirty="0"/>
              <a:t>Reaction Order</a:t>
            </a:r>
            <a:endParaRPr lang="he-IL" sz="3200" b="1" dirty="0"/>
          </a:p>
        </p:txBody>
      </p:sp>
    </p:spTree>
    <p:extLst>
      <p:ext uri="{BB962C8B-B14F-4D97-AF65-F5344CB8AC3E}">
        <p14:creationId xmlns:p14="http://schemas.microsoft.com/office/powerpoint/2010/main" val="79045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FD04609-81E4-46B3-B9E7-ECAC0293B63F}" type="slidenum">
              <a:rPr lang="he-IL" smtClean="0"/>
              <a:t>9</a:t>
            </a:fld>
            <a:endParaRPr lang="he-IL"/>
          </a:p>
        </p:txBody>
      </p:sp>
      <p:sp>
        <p:nvSpPr>
          <p:cNvPr id="2" name="Footer Placeholder 1"/>
          <p:cNvSpPr>
            <a:spLocks noGrp="1"/>
          </p:cNvSpPr>
          <p:nvPr>
            <p:ph type="ftr" sz="quarter" idx="3"/>
          </p:nvPr>
        </p:nvSpPr>
        <p:spPr/>
        <p:txBody>
          <a:bodyPr/>
          <a:lstStyle/>
          <a:p>
            <a:r>
              <a:rPr lang="he-IL"/>
              <a:t>קינטיקה כימית</a:t>
            </a:r>
          </a:p>
        </p:txBody>
      </p:sp>
      <p:sp>
        <p:nvSpPr>
          <p:cNvPr id="4" name="Rectangle 2"/>
          <p:cNvSpPr txBox="1">
            <a:spLocks noChangeArrowheads="1"/>
          </p:cNvSpPr>
          <p:nvPr/>
        </p:nvSpPr>
        <p:spPr>
          <a:xfrm>
            <a:off x="1271016" y="889575"/>
            <a:ext cx="8229600" cy="5287963"/>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defRPr/>
            </a:pPr>
            <a:r>
              <a:rPr lang="en-US" altLang="en-US" kern="0" dirty="0"/>
              <a:t>Solution </a:t>
            </a:r>
          </a:p>
          <a:p>
            <a:pPr marL="0" indent="0" algn="ctr" eaLnBrk="1" hangingPunct="1">
              <a:buFontTx/>
              <a:buNone/>
              <a:defRPr/>
            </a:pPr>
            <a:endParaRPr lang="en-US" altLang="en-US" kern="0" dirty="0"/>
          </a:p>
          <a:p>
            <a:pPr marL="0" indent="0" eaLnBrk="1" hangingPunct="1">
              <a:buFontTx/>
              <a:buNone/>
              <a:defRPr/>
            </a:pPr>
            <a:endParaRPr lang="en-US" altLang="en-US" kern="0" dirty="0"/>
          </a:p>
          <a:p>
            <a:pPr marL="0" indent="0" eaLnBrk="1" hangingPunct="1">
              <a:buFontTx/>
              <a:buNone/>
              <a:defRPr/>
            </a:pPr>
            <a:endParaRPr lang="en-US" altLang="en-US" kern="0" dirty="0"/>
          </a:p>
          <a:p>
            <a:pPr marL="0" indent="0" eaLnBrk="1" hangingPunct="1">
              <a:buFontTx/>
              <a:buNone/>
              <a:defRPr/>
            </a:pPr>
            <a:r>
              <a:rPr lang="en-US" altLang="en-US" kern="0" dirty="0"/>
              <a:t>a. The reaction is first order with respect to Br </a:t>
            </a:r>
            <a:r>
              <a:rPr lang="en-US" altLang="en-US" kern="0" baseline="30000" dirty="0"/>
              <a:t>–</a:t>
            </a:r>
            <a:r>
              <a:rPr lang="en-US" altLang="en-US" kern="0" dirty="0"/>
              <a:t>. </a:t>
            </a:r>
          </a:p>
          <a:p>
            <a:pPr marL="457200" indent="0" eaLnBrk="1" hangingPunct="1">
              <a:buFontTx/>
              <a:buNone/>
              <a:defRPr/>
            </a:pPr>
            <a:r>
              <a:rPr lang="en-US" altLang="en-US" kern="0" dirty="0"/>
              <a:t>The reaction is first order with respect to BrO</a:t>
            </a:r>
            <a:r>
              <a:rPr lang="en-US" altLang="en-US" kern="0" baseline="-25000" dirty="0"/>
              <a:t>3</a:t>
            </a:r>
            <a:r>
              <a:rPr lang="en-US" altLang="en-US" kern="0" dirty="0"/>
              <a:t> </a:t>
            </a:r>
            <a:r>
              <a:rPr lang="en-US" altLang="en-US" kern="0" baseline="30000" dirty="0"/>
              <a:t>–</a:t>
            </a:r>
            <a:r>
              <a:rPr lang="en-US" altLang="en-US" kern="0" dirty="0"/>
              <a:t>.</a:t>
            </a:r>
          </a:p>
          <a:p>
            <a:pPr marL="457200" indent="0" eaLnBrk="1" hangingPunct="1">
              <a:buFontTx/>
              <a:buNone/>
              <a:defRPr/>
            </a:pPr>
            <a:r>
              <a:rPr lang="en-US" altLang="en-US" kern="0" dirty="0"/>
              <a:t>The reaction is second order with respect to H</a:t>
            </a:r>
            <a:r>
              <a:rPr lang="en-US" altLang="en-US" kern="0" baseline="30000" dirty="0"/>
              <a:t>+</a:t>
            </a:r>
            <a:r>
              <a:rPr lang="en-US" altLang="en-US" kern="0" dirty="0"/>
              <a:t>.</a:t>
            </a:r>
          </a:p>
          <a:p>
            <a:pPr marL="0" indent="0" eaLnBrk="1" hangingPunct="1">
              <a:buFontTx/>
              <a:buNone/>
              <a:defRPr/>
            </a:pPr>
            <a:endParaRPr lang="en-US" altLang="en-US" kern="0" dirty="0"/>
          </a:p>
          <a:p>
            <a:pPr marL="0" indent="0" eaLnBrk="1" hangingPunct="1">
              <a:buFontTx/>
              <a:buNone/>
              <a:defRPr/>
            </a:pPr>
            <a:r>
              <a:rPr lang="en-US" altLang="en-US" kern="0" dirty="0"/>
              <a:t>b. The reaction is fourth order overall (1+1+2).</a:t>
            </a:r>
          </a:p>
        </p:txBody>
      </p:sp>
      <p:graphicFrame>
        <p:nvGraphicFramePr>
          <p:cNvPr id="5" name="Object 4"/>
          <p:cNvGraphicFramePr>
            <a:graphicFrameLocks noChangeAspect="1"/>
          </p:cNvGraphicFramePr>
          <p:nvPr>
            <p:extLst>
              <p:ext uri="{D42A27DB-BD31-4B8C-83A1-F6EECF244321}">
                <p14:modId xmlns:p14="http://schemas.microsoft.com/office/powerpoint/2010/main" val="220063329"/>
              </p:ext>
            </p:extLst>
          </p:nvPr>
        </p:nvGraphicFramePr>
        <p:xfrm>
          <a:off x="1496378" y="1834388"/>
          <a:ext cx="7877175" cy="539750"/>
        </p:xfrm>
        <a:graphic>
          <a:graphicData uri="http://schemas.openxmlformats.org/presentationml/2006/ole">
            <mc:AlternateContent xmlns:mc="http://schemas.openxmlformats.org/markup-compatibility/2006">
              <mc:Choice xmlns:v="urn:schemas-microsoft-com:vml" Requires="v">
                <p:oleObj name="Equation" r:id="rId2" imgW="3517560" imgH="241200" progId="Equation.DSMT4">
                  <p:embed/>
                </p:oleObj>
              </mc:Choice>
              <mc:Fallback>
                <p:oleObj name="Equation" r:id="rId2" imgW="3517560" imgH="241200" progId="Equation.DSMT4">
                  <p:embed/>
                  <p:pic>
                    <p:nvPicPr>
                      <p:cNvPr id="0" name=""/>
                      <p:cNvPicPr>
                        <a:picLocks noChangeAspect="1" noChangeArrowheads="1"/>
                      </p:cNvPicPr>
                      <p:nvPr/>
                    </p:nvPicPr>
                    <p:blipFill>
                      <a:blip r:embed="rId3"/>
                      <a:srcRect/>
                      <a:stretch>
                        <a:fillRect/>
                      </a:stretch>
                    </p:blipFill>
                    <p:spPr bwMode="auto">
                      <a:xfrm>
                        <a:off x="1496378" y="1834388"/>
                        <a:ext cx="78771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90418821"/>
              </p:ext>
            </p:extLst>
          </p:nvPr>
        </p:nvGraphicFramePr>
        <p:xfrm>
          <a:off x="3048953" y="2383663"/>
          <a:ext cx="4322762" cy="682625"/>
        </p:xfrm>
        <a:graphic>
          <a:graphicData uri="http://schemas.openxmlformats.org/presentationml/2006/ole">
            <mc:AlternateContent xmlns:mc="http://schemas.openxmlformats.org/markup-compatibility/2006">
              <mc:Choice xmlns:v="urn:schemas-microsoft-com:vml" Requires="v">
                <p:oleObj name="Equation" r:id="rId4" imgW="1930320" imgH="304560" progId="Equation.DSMT4">
                  <p:embed/>
                </p:oleObj>
              </mc:Choice>
              <mc:Fallback>
                <p:oleObj name="Equation" r:id="rId4" imgW="1930320" imgH="304560" progId="Equation.DSMT4">
                  <p:embed/>
                  <p:pic>
                    <p:nvPicPr>
                      <p:cNvPr id="0" name=""/>
                      <p:cNvPicPr>
                        <a:picLocks noChangeAspect="1" noChangeArrowheads="1"/>
                      </p:cNvPicPr>
                      <p:nvPr/>
                    </p:nvPicPr>
                    <p:blipFill>
                      <a:blip r:embed="rId5"/>
                      <a:srcRect/>
                      <a:stretch>
                        <a:fillRect/>
                      </a:stretch>
                    </p:blipFill>
                    <p:spPr bwMode="auto">
                      <a:xfrm>
                        <a:off x="3048953" y="2383663"/>
                        <a:ext cx="43227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665728" y="304800"/>
            <a:ext cx="3239008" cy="584775"/>
          </a:xfrm>
          <a:prstGeom prst="rect">
            <a:avLst/>
          </a:prstGeom>
          <a:noFill/>
        </p:spPr>
        <p:txBody>
          <a:bodyPr wrap="square" rtlCol="1">
            <a:spAutoFit/>
          </a:bodyPr>
          <a:lstStyle/>
          <a:p>
            <a:pPr algn="l" rtl="0"/>
            <a:r>
              <a:rPr lang="en-US" sz="3200" b="1" dirty="0"/>
              <a:t>Reaction Order</a:t>
            </a:r>
            <a:endParaRPr lang="he-IL" sz="3200" b="1" dirty="0"/>
          </a:p>
        </p:txBody>
      </p:sp>
    </p:spTree>
    <p:extLst>
      <p:ext uri="{BB962C8B-B14F-4D97-AF65-F5344CB8AC3E}">
        <p14:creationId xmlns:p14="http://schemas.microsoft.com/office/powerpoint/2010/main" val="1853555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FF0000"/>
            </a:solidFill>
            <a:effectLst/>
            <a:latin typeface="Helvetica" pitchFamily="4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FF0000"/>
            </a:solidFill>
            <a:effectLst/>
            <a:latin typeface="Helvetica"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1375</TotalTime>
  <Words>2628</Words>
  <Application>Microsoft Office PowerPoint</Application>
  <PresentationFormat>מסך רחב</PresentationFormat>
  <Paragraphs>442</Paragraphs>
  <Slides>47</Slides>
  <Notes>19</Notes>
  <HiddenSlides>0</HiddenSlides>
  <MMClips>0</MMClips>
  <ScaleCrop>false</ScaleCrop>
  <HeadingPairs>
    <vt:vector size="8" baseType="variant">
      <vt:variant>
        <vt:lpstr>גופנים בשימוש</vt:lpstr>
      </vt:variant>
      <vt:variant>
        <vt:i4>11</vt:i4>
      </vt:variant>
      <vt:variant>
        <vt:lpstr>ערכת נושא</vt:lpstr>
      </vt:variant>
      <vt:variant>
        <vt:i4>6</vt:i4>
      </vt:variant>
      <vt:variant>
        <vt:lpstr>שרתי OLE מוטבעים</vt:lpstr>
      </vt:variant>
      <vt:variant>
        <vt:i4>1</vt:i4>
      </vt:variant>
      <vt:variant>
        <vt:lpstr>כותרות שקופיות</vt:lpstr>
      </vt:variant>
      <vt:variant>
        <vt:i4>47</vt:i4>
      </vt:variant>
    </vt:vector>
  </HeadingPairs>
  <TitlesOfParts>
    <vt:vector size="65" baseType="lpstr">
      <vt:lpstr>Arial</vt:lpstr>
      <vt:lpstr>Calibri</vt:lpstr>
      <vt:lpstr>Calibri Light</vt:lpstr>
      <vt:lpstr>Cambria Math</vt:lpstr>
      <vt:lpstr>David</vt:lpstr>
      <vt:lpstr>Helvetica</vt:lpstr>
      <vt:lpstr>Symbol</vt:lpstr>
      <vt:lpstr>Tahoma</vt:lpstr>
      <vt:lpstr>Times</vt:lpstr>
      <vt:lpstr>Times New Roman</vt:lpstr>
      <vt:lpstr>Wingdings</vt:lpstr>
      <vt:lpstr>Office Theme</vt:lpstr>
      <vt:lpstr>1_Other Resources</vt:lpstr>
      <vt:lpstr>1_Blank Presentation</vt:lpstr>
      <vt:lpstr>Blank Presentation</vt:lpstr>
      <vt:lpstr>HA5Lect_template</vt:lpstr>
      <vt:lpstr>1_Office Theme</vt:lpstr>
      <vt:lpstr>Equation</vt:lpstr>
      <vt:lpstr>Chemical Kinetics</vt:lpstr>
      <vt:lpstr>Reaction Rates</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Relative Value of k</vt:lpstr>
      <vt:lpstr>Zeroth-Order Reactions</vt:lpstr>
      <vt:lpstr>First-Order Reactions</vt:lpstr>
      <vt:lpstr>Second-Order Reactions</vt:lpstr>
      <vt:lpstr>מצגת של PowerPoint‏</vt:lpstr>
      <vt:lpstr>Temperature and Rate</vt:lpstr>
      <vt:lpstr>Frequency of Collisions</vt:lpstr>
      <vt:lpstr>Orientation of Molecules</vt:lpstr>
      <vt:lpstr>Energy Needed for a Reaction to Take Place (Activation Energy)</vt:lpstr>
      <vt:lpstr>Transition State (Activated Complex)</vt:lpstr>
      <vt:lpstr>מצגת של PowerPoint‏</vt:lpstr>
      <vt:lpstr>Reaction Progress</vt:lpstr>
      <vt:lpstr>Distribution of the Energy of Molecules</vt:lpstr>
      <vt:lpstr>מצגת של PowerPoint‏</vt:lpstr>
      <vt:lpstr>The Relationship between Activation Energy and Temperature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What Limits the Rate?</vt:lpstr>
      <vt:lpstr>מצגת של PowerPoint‏</vt:lpstr>
      <vt:lpstr>Intermediates</vt:lpstr>
      <vt:lpstr>מצגת של PowerPoint‏</vt:lpstr>
      <vt:lpstr>מצגת של PowerPoint‏</vt:lpstr>
      <vt:lpstr>Catalysts</vt:lpstr>
      <vt:lpstr>מצגת של PowerPoint‏</vt:lpstr>
      <vt:lpstr>מצגת של PowerPoint‏</vt:lpstr>
      <vt:lpstr>Enzymes</vt:lpstr>
      <vt:lpstr>Lock-and-Key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Arisha Anan Hadj Yiehye</cp:lastModifiedBy>
  <cp:revision>137</cp:revision>
  <dcterms:created xsi:type="dcterms:W3CDTF">2016-09-30T16:25:40Z</dcterms:created>
  <dcterms:modified xsi:type="dcterms:W3CDTF">2022-06-24T12:19:54Z</dcterms:modified>
</cp:coreProperties>
</file>