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840" r:id="rId2"/>
    <p:sldMasterId id="2147483852" r:id="rId3"/>
    <p:sldMasterId id="2147483864" r:id="rId4"/>
    <p:sldMasterId id="2147483876" r:id="rId5"/>
    <p:sldMasterId id="2147483888" r:id="rId6"/>
  </p:sldMasterIdLst>
  <p:notesMasterIdLst>
    <p:notesMasterId r:id="rId55"/>
  </p:notesMasterIdLst>
  <p:sldIdLst>
    <p:sldId id="286" r:id="rId7"/>
    <p:sldId id="287" r:id="rId8"/>
    <p:sldId id="310" r:id="rId9"/>
    <p:sldId id="263" r:id="rId10"/>
    <p:sldId id="322" r:id="rId11"/>
    <p:sldId id="309" r:id="rId12"/>
    <p:sldId id="276" r:id="rId13"/>
    <p:sldId id="277" r:id="rId14"/>
    <p:sldId id="302" r:id="rId15"/>
    <p:sldId id="278" r:id="rId16"/>
    <p:sldId id="279" r:id="rId17"/>
    <p:sldId id="303" r:id="rId18"/>
    <p:sldId id="280" r:id="rId19"/>
    <p:sldId id="282" r:id="rId20"/>
    <p:sldId id="283" r:id="rId21"/>
    <p:sldId id="284" r:id="rId22"/>
    <p:sldId id="285" r:id="rId23"/>
    <p:sldId id="417" r:id="rId24"/>
    <p:sldId id="304" r:id="rId25"/>
    <p:sldId id="288" r:id="rId26"/>
    <p:sldId id="305" r:id="rId27"/>
    <p:sldId id="307" r:id="rId28"/>
    <p:sldId id="306" r:id="rId29"/>
    <p:sldId id="320" r:id="rId30"/>
    <p:sldId id="321" r:id="rId31"/>
    <p:sldId id="419" r:id="rId32"/>
    <p:sldId id="330" r:id="rId33"/>
    <p:sldId id="328" r:id="rId34"/>
    <p:sldId id="420" r:id="rId35"/>
    <p:sldId id="332" r:id="rId36"/>
    <p:sldId id="333" r:id="rId37"/>
    <p:sldId id="329" r:id="rId38"/>
    <p:sldId id="337" r:id="rId39"/>
    <p:sldId id="326" r:id="rId40"/>
    <p:sldId id="325" r:id="rId41"/>
    <p:sldId id="421" r:id="rId42"/>
    <p:sldId id="292" r:id="rId43"/>
    <p:sldId id="293" r:id="rId44"/>
    <p:sldId id="295" r:id="rId45"/>
    <p:sldId id="349" r:id="rId46"/>
    <p:sldId id="327" r:id="rId47"/>
    <p:sldId id="423" r:id="rId48"/>
    <p:sldId id="356" r:id="rId49"/>
    <p:sldId id="358" r:id="rId50"/>
    <p:sldId id="359" r:id="rId51"/>
    <p:sldId id="299" r:id="rId52"/>
    <p:sldId id="300" r:id="rId53"/>
    <p:sldId id="418" r:id="rId5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91" d="100"/>
          <a:sy n="91" d="100"/>
        </p:scale>
        <p:origin x="121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124532-2260-4DB1-9766-D70C63EB1D97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DC155A-77BD-4413-B8C9-C677D6A0D6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82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Times New Roman" panose="02020603050405020304" pitchFamily="18" charset="0"/>
              </a:rPr>
              <a:t>Acids and bases: The </a:t>
            </a:r>
            <a:r>
              <a:rPr lang="en-US" altLang="en-US">
                <a:latin typeface="Times New Roman" panose="02020603050405020304" pitchFamily="18" charset="0"/>
              </a:rPr>
              <a:t>Brønsted–Lowry definition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3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Times New Roman" panose="02020603050405020304" pitchFamily="18" charset="0"/>
              </a:rPr>
              <a:t>Acid and base strength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1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academic.cengage.com/chemistry/moore" TargetMode="Externa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14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583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704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97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827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132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12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47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20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700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221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6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3934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1638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8127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736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223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772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9891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8929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8239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821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C0AF-32A2-4702-A945-0E6C752BF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15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1F3E-6818-47F1-91DF-AB7C8A693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335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8141-58B5-429B-B866-07657FF25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23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6D30-924D-42A2-AA9E-9A5FCCC1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92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46CF-51B7-4B18-A637-E00A5AC2B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241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B3EC-D03E-4083-AD06-631860403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91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18E4-EDA4-4B2E-AD2D-4BBF42971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60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A53C4-F356-4FE0-A6DB-951E5AE7A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756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A417-DC0D-4B9B-BE1D-6DE7D171A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087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78D3-5E36-4ED6-B740-BEDBD8B2E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178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2B21-7448-4A94-8F5F-063107E5E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790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7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062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0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321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61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0741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3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288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94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93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034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2625840" y="938214"/>
            <a:ext cx="196880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4643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50" dirty="0">
                <a:solidFill>
                  <a:srgbClr val="C33A40"/>
                </a:solidFill>
              </a:rPr>
              <a:t>John W. Moore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50" dirty="0">
                <a:solidFill>
                  <a:srgbClr val="C33A40"/>
                </a:solidFill>
              </a:rPr>
              <a:t>Conrad L. </a:t>
            </a:r>
            <a:r>
              <a:rPr lang="en-US" sz="1650" dirty="0" err="1">
                <a:solidFill>
                  <a:srgbClr val="C33A40"/>
                </a:solidFill>
              </a:rPr>
              <a:t>Stanitski</a:t>
            </a:r>
            <a:endParaRPr lang="en-US" sz="1650" dirty="0">
              <a:solidFill>
                <a:srgbClr val="C33A4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 userDrawn="1"/>
        </p:nvSpPr>
        <p:spPr bwMode="auto">
          <a:xfrm>
            <a:off x="76200" y="60198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i="1" dirty="0">
                <a:solidFill>
                  <a:srgbClr val="000000"/>
                </a:solidFill>
              </a:rPr>
              <a:t>Stephen C. Foster • Mississippi State University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143000"/>
          </a:xfrm>
        </p:spPr>
        <p:txBody>
          <a:bodyPr/>
          <a:lstStyle>
            <a:lvl1pPr algn="ctr">
              <a:defRPr sz="33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9" name="Rectangle 14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3109127" y="2392364"/>
            <a:ext cx="27622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http://academic.cengage.com/chemistry/moore</a:t>
            </a:r>
          </a:p>
        </p:txBody>
      </p:sp>
      <p:pic>
        <p:nvPicPr>
          <p:cNvPr id="10" name="Picture 9" descr="screenshot_432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1" y="150067"/>
            <a:ext cx="2195557" cy="293757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6914705" y="0"/>
            <a:ext cx="2266779" cy="908373"/>
            <a:chOff x="6914704" y="0"/>
            <a:chExt cx="2266779" cy="908373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6914704" y="0"/>
              <a:ext cx="2266779" cy="908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lIns="90487" tIns="44450" rIns="90487" bIns="44450" rtlCol="0" anchor="ctr"/>
            <a:lstStyle/>
            <a:p>
              <a:pPr marL="346472" indent="-346472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100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 descr="image003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035" y="126170"/>
              <a:ext cx="2038350" cy="69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146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5882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153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165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93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7148795" cy="6212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6295"/>
            <a:ext cx="5111750" cy="503986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964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792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426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76200"/>
            <a:ext cx="2265362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4" y="76200"/>
            <a:ext cx="6645275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77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חומצות ובסיסים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2016 Cengage Learning.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חומצות ובסיסים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ED9F-CC40-40D3-B70E-A5B5E0B08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798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1AD720-638B-4327-8DA5-E4D1E3EE4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rgbClr val="000000"/>
                </a:solidFill>
                <a:ea typeface="ヒラギノ角ゴ Pro W3" charset="-128"/>
              </a:rPr>
              <a:t>© 2017 Pearson Education, Inc.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0241" y="-10048"/>
            <a:ext cx="9144000" cy="11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180214"/>
          </a:xfrm>
          <a:prstGeom prst="rect">
            <a:avLst/>
          </a:prstGeom>
          <a:solidFill>
            <a:srgbClr val="333399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2016 Cengage Learning.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1" y="0"/>
            <a:ext cx="9177338" cy="6858000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 i="1">
              <a:solidFill>
                <a:srgbClr val="3333CC"/>
              </a:solidFill>
            </a:endParaRPr>
          </a:p>
        </p:txBody>
      </p:sp>
      <p:sp>
        <p:nvSpPr>
          <p:cNvPr id="1079" name="Rectangle 55"/>
          <p:cNvSpPr>
            <a:spLocks noChangeArrowheads="1"/>
          </p:cNvSpPr>
          <p:nvPr userDrawn="1"/>
        </p:nvSpPr>
        <p:spPr bwMode="auto">
          <a:xfrm>
            <a:off x="1" y="2"/>
            <a:ext cx="9142413" cy="911225"/>
          </a:xfrm>
          <a:prstGeom prst="rect">
            <a:avLst/>
          </a:prstGeom>
          <a:solidFill>
            <a:srgbClr val="4BBD7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 i="1">
              <a:solidFill>
                <a:srgbClr val="3333CC"/>
              </a:solidFill>
            </a:endParaRPr>
          </a:p>
        </p:txBody>
      </p:sp>
      <p:sp>
        <p:nvSpPr>
          <p:cNvPr id="1077" name="Rectangle 53"/>
          <p:cNvSpPr>
            <a:spLocks noChangeArrowheads="1"/>
          </p:cNvSpPr>
          <p:nvPr userDrawn="1"/>
        </p:nvSpPr>
        <p:spPr bwMode="auto">
          <a:xfrm>
            <a:off x="1" y="2"/>
            <a:ext cx="9142413" cy="911225"/>
          </a:xfrm>
          <a:prstGeom prst="rect">
            <a:avLst/>
          </a:prstGeom>
          <a:solidFill>
            <a:srgbClr val="194E9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 i="1">
              <a:solidFill>
                <a:srgbClr val="3333CC"/>
              </a:solidFill>
            </a:endParaRP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80964" y="76200"/>
            <a:ext cx="88344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5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0">
          <a:solidFill>
            <a:schemeClr val="bg1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elvetica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elvetica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elvetica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elvetica" pitchFamily="28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elvetica" pitchFamily="28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elvetica" pitchFamily="28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elvetica" pitchFamily="28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elvetica" pitchFamily="28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85000"/>
        <a:buFont typeface="Arial" charset="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100000"/>
        <a:buFont typeface="Arial" charset="0"/>
        <a:buChar char="•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18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18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18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18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Acids and Bases: The Brønsted-Lowry Definition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70C0"/>
                </a:solidFill>
              </a:rPr>
              <a:t>Brønsted-Lowry acid</a:t>
            </a:r>
            <a:r>
              <a:rPr lang="en-US" altLang="en-US"/>
              <a:t>: Substance that donates a hydrogen ion, H</a:t>
            </a:r>
            <a:r>
              <a:rPr lang="en-US" altLang="en-US" baseline="30000"/>
              <a:t>+</a:t>
            </a:r>
          </a:p>
          <a:p>
            <a:r>
              <a:rPr lang="en-US" altLang="en-US" b="1">
                <a:solidFill>
                  <a:srgbClr val="0070C0"/>
                </a:solidFill>
              </a:rPr>
              <a:t>Brønsted-Lowry base</a:t>
            </a:r>
            <a:r>
              <a:rPr lang="en-US" altLang="en-US"/>
              <a:t>: Substance that accepts a hydrogen ion, H</a:t>
            </a:r>
            <a:r>
              <a:rPr lang="en-US" altLang="en-US" baseline="30000"/>
              <a:t>+</a:t>
            </a:r>
          </a:p>
          <a:p>
            <a:pPr lvl="1"/>
            <a:r>
              <a:rPr lang="en-US" altLang="ja-JP"/>
              <a:t>Proton is a synonym for H</a:t>
            </a:r>
            <a:r>
              <a:rPr lang="en-US" altLang="ja-JP" baseline="30000"/>
              <a:t>+</a:t>
            </a:r>
            <a:r>
              <a:rPr lang="en-US" altLang="ja-JP"/>
              <a:t> </a:t>
            </a:r>
          </a:p>
          <a:p>
            <a:pPr lvl="2"/>
            <a:r>
              <a:rPr lang="en-US" altLang="ja-JP"/>
              <a:t>Loss of valence electron from H leaves only the nucleus—a proton</a:t>
            </a:r>
            <a:endParaRPr lang="en-US" altLang="en-US"/>
          </a:p>
        </p:txBody>
      </p:sp>
      <p:pic>
        <p:nvPicPr>
          <p:cNvPr id="65540" name="Picture 6" descr="02_u0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281488"/>
            <a:ext cx="58737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21516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Electronegativity Affects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K</a:t>
            </a:r>
            <a:r>
              <a:rPr kumimoji="0" lang="en-US" altLang="en-US" sz="3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Values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964791" y="3373446"/>
            <a:ext cx="6903044" cy="12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   When atoms are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same size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strongest acid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has its hydrogen attached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  to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most electronegative atom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"/>
          <a:stretch>
            <a:fillRect/>
          </a:stretch>
        </p:blipFill>
        <p:spPr bwMode="auto">
          <a:xfrm>
            <a:off x="2564585" y="1432332"/>
            <a:ext cx="4340853" cy="163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2590781" y="4881945"/>
            <a:ext cx="4018894" cy="15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CA3D02B2-6EAE-422A-8B41-86622DA2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A91F0093-3F13-ECF3-9757-EF45748D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-277804" y="0"/>
            <a:ext cx="96537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Why are Alcohols Stronger Acids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than Amines?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411286" y="4792339"/>
            <a:ext cx="648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Oxygen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is more electronegative than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nitrogen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24580" name="Picture 1" descr="02_Pg63_UnFigure_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"/>
          <a:stretch>
            <a:fillRect/>
          </a:stretch>
        </p:blipFill>
        <p:spPr bwMode="auto">
          <a:xfrm>
            <a:off x="1784732" y="2561862"/>
            <a:ext cx="5229844" cy="130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510F8AA2-A2E7-BFC1-CF01-8CF6F306F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819956EA-3266-0D8F-5B6C-ADCBFBAA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Why are Protonated Alcohols Stronger Acids than Protonated Amines?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351756" y="4494703"/>
            <a:ext cx="648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Oxygen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is more electronegative than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nitrogen.</a:t>
            </a:r>
          </a:p>
        </p:txBody>
      </p:sp>
      <p:pic>
        <p:nvPicPr>
          <p:cNvPr id="25604" name="Picture 2" descr="02_Pg63_UnFigur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6"/>
          <a:stretch>
            <a:fillRect/>
          </a:stretch>
        </p:blipFill>
        <p:spPr bwMode="auto">
          <a:xfrm>
            <a:off x="787383" y="2466222"/>
            <a:ext cx="7864258" cy="132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BBFE1B06-9F1A-B3B1-C6CF-10C52AA0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E8B9C693-05B6-2D07-EF89-D3CA94F4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0" y="261384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Hybridization Affects Electronegativity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267754" y="5536718"/>
            <a:ext cx="5588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strongest acid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has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most stable (weakest)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conjugate base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2"/>
          <a:stretch>
            <a:fillRect/>
          </a:stretch>
        </p:blipFill>
        <p:spPr bwMode="auto">
          <a:xfrm>
            <a:off x="404813" y="1832986"/>
            <a:ext cx="6135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 bwMode="auto">
          <a:xfrm>
            <a:off x="654050" y="3491145"/>
            <a:ext cx="56388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"/>
          <a:stretch>
            <a:fillRect/>
          </a:stretch>
        </p:blipFill>
        <p:spPr bwMode="auto">
          <a:xfrm>
            <a:off x="7200901" y="1493260"/>
            <a:ext cx="1447800" cy="50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5F5B104D-9F73-5881-87C0-37BE1688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04565DC6-536B-44D4-D2A6-8DD2CB25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0" y="218706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Size Affects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K</a:t>
            </a:r>
            <a:r>
              <a:rPr kumimoji="0" lang="en-US" altLang="en-US" sz="4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Values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072339" y="4973678"/>
            <a:ext cx="661690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    When atoms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differ in size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strongest acid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has its hydrogen bonded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         to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largest atom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"/>
          <a:stretch>
            <a:fillRect/>
          </a:stretch>
        </p:blipFill>
        <p:spPr bwMode="auto">
          <a:xfrm>
            <a:off x="2243139" y="1655763"/>
            <a:ext cx="4106690" cy="318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692DE6EA-8708-9C9D-CF5A-4FAA6B48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C9EDC4E2-D4FB-0EBD-F119-41B1DDDE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218706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Some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K</a:t>
            </a:r>
            <a:r>
              <a:rPr kumimoji="0" lang="en-US" altLang="en-US" sz="4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Values</a:t>
            </a:r>
          </a:p>
        </p:txBody>
      </p:sp>
      <p:pic>
        <p:nvPicPr>
          <p:cNvPr id="28675" name="Picture 1" descr="02_Pg65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"/>
          <a:stretch>
            <a:fillRect/>
          </a:stretch>
        </p:blipFill>
        <p:spPr bwMode="auto">
          <a:xfrm>
            <a:off x="7772400" y="1447800"/>
            <a:ext cx="962025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02_02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"/>
          <a:stretch>
            <a:fillRect/>
          </a:stretch>
        </p:blipFill>
        <p:spPr bwMode="auto">
          <a:xfrm>
            <a:off x="228600" y="1752600"/>
            <a:ext cx="73739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20151691-1F59-C73E-31D3-DCC0633E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742CB770-DF80-6AAD-ADE8-2B5818F6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5896" y="6265819"/>
            <a:ext cx="2133600" cy="476250"/>
          </a:xfrm>
        </p:spPr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3123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Substituents Affect the Strength of an Acid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2513013" y="3505200"/>
            <a:ext cx="411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inductive electron withdrawal</a:t>
            </a:r>
          </a:p>
        </p:txBody>
      </p:sp>
      <p:pic>
        <p:nvPicPr>
          <p:cNvPr id="297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7"/>
          <a:stretch>
            <a:fillRect/>
          </a:stretch>
        </p:blipFill>
        <p:spPr bwMode="auto">
          <a:xfrm>
            <a:off x="1182688" y="1755775"/>
            <a:ext cx="71929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"/>
          <a:stretch>
            <a:fillRect/>
          </a:stretch>
        </p:blipFill>
        <p:spPr bwMode="auto">
          <a:xfrm>
            <a:off x="2665406" y="4539047"/>
            <a:ext cx="4503372" cy="18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F04AD930-3569-94B9-EDA5-DD8A5C15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0517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/>
              <a:t>חומצות ובסיסים</a:t>
            </a:r>
            <a:endParaRPr lang="en-US" dirty="0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3E280A1A-804D-79CC-0C9F-CBF6D1D7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85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 Substituent’s Effect on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K</a:t>
            </a:r>
            <a:r>
              <a:rPr kumimoji="0" lang="en-US" altLang="en-US" sz="3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Depends on Distance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5"/>
          <a:stretch>
            <a:fillRect/>
          </a:stretch>
        </p:blipFill>
        <p:spPr bwMode="auto">
          <a:xfrm>
            <a:off x="76602" y="2855912"/>
            <a:ext cx="8954273" cy="133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9C62D94F-5615-E7CF-0A87-0C67F322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88E5C7A1-B554-C03E-6347-15F6BCB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79369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Why is a Carboxylic Acid a Stronger Acid than an Alcohol?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019300" y="35814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1.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Inductive electron withdrawal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"/>
          <a:stretch>
            <a:fillRect/>
          </a:stretch>
        </p:blipFill>
        <p:spPr bwMode="auto">
          <a:xfrm>
            <a:off x="2084388" y="1617663"/>
            <a:ext cx="53006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2"/>
          <a:stretch>
            <a:fillRect/>
          </a:stretch>
        </p:blipFill>
        <p:spPr bwMode="auto">
          <a:xfrm>
            <a:off x="2084388" y="4391025"/>
            <a:ext cx="51974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7D8FD2A5-A386-3749-1728-E740A959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29A63683-4B8B-110F-5143-766C6A1B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6944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Why is a Carboxylic Acid a Stronger Acid than an Alcohol?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440767" y="1693863"/>
            <a:ext cx="3889218" cy="4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2.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Delocalized electrons 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"/>
          <a:stretch>
            <a:fillRect/>
          </a:stretch>
        </p:blipFill>
        <p:spPr bwMode="auto">
          <a:xfrm>
            <a:off x="430213" y="2779713"/>
            <a:ext cx="4059237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"/>
          <a:stretch>
            <a:fillRect/>
          </a:stretch>
        </p:blipFill>
        <p:spPr bwMode="auto">
          <a:xfrm>
            <a:off x="4703763" y="2806700"/>
            <a:ext cx="42672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F6BA5333-D878-20C7-D301-99C246CE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3A4ED4A0-9337-53F1-A80D-6381F7AE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Acids and Bases: The Brønsted-Lowry Definition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70C0"/>
                </a:solidFill>
              </a:rPr>
              <a:t>Conjugate base</a:t>
            </a:r>
            <a:r>
              <a:rPr lang="en-US" altLang="en-US"/>
              <a:t>: </a:t>
            </a:r>
            <a:r>
              <a:rPr lang="en-IN" altLang="en-US"/>
              <a:t>Product that results from deprotonation of a Brønsted-Lowry acid</a:t>
            </a:r>
            <a:endParaRPr lang="en-US" altLang="en-US" b="1"/>
          </a:p>
          <a:p>
            <a:r>
              <a:rPr lang="en-US" altLang="en-US" b="1">
                <a:solidFill>
                  <a:srgbClr val="0070C0"/>
                </a:solidFill>
              </a:rPr>
              <a:t>Conjugate acid</a:t>
            </a:r>
            <a:r>
              <a:rPr lang="en-US" altLang="en-US"/>
              <a:t>: </a:t>
            </a:r>
            <a:r>
              <a:rPr lang="en-IN" altLang="en-US"/>
              <a:t>Product that results from protonation of a Brønsted-Lowry base</a:t>
            </a:r>
            <a:endParaRPr lang="en-US" altLang="en-US"/>
          </a:p>
        </p:txBody>
      </p:sp>
      <p:pic>
        <p:nvPicPr>
          <p:cNvPr id="67588" name="Picture 6" descr="02_u0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35338"/>
            <a:ext cx="622935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02_u0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0"/>
          <a:stretch>
            <a:fillRect/>
          </a:stretch>
        </p:blipFill>
        <p:spPr bwMode="auto">
          <a:xfrm>
            <a:off x="892175" y="4506913"/>
            <a:ext cx="779462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2507066" y="1497027"/>
            <a:ext cx="3640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electronegativity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size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Summary of Factors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That Affect Acid Strength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"/>
          <a:stretch>
            <a:fillRect/>
          </a:stretch>
        </p:blipFill>
        <p:spPr bwMode="auto">
          <a:xfrm>
            <a:off x="2255838" y="2154238"/>
            <a:ext cx="4511675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DC1B87F6-9541-F114-12EC-D6002B90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354501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/>
              <a:t>חומצות ובסיסים</a:t>
            </a:r>
            <a:endParaRPr lang="en-US" dirty="0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F2C7EAE8-00C1-4385-EB8E-A8706ABD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Summary of Factors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That Affect Acid Strength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3590925" y="1887523"/>
            <a:ext cx="1912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hybridization</a:t>
            </a: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6"/>
          <a:stretch>
            <a:fillRect/>
          </a:stretch>
        </p:blipFill>
        <p:spPr bwMode="auto">
          <a:xfrm>
            <a:off x="1148136" y="3094837"/>
            <a:ext cx="7295150" cy="130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56779F27-3EFD-F826-6C93-0C6C0962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D2B6A8B-643C-7A07-EA89-B47AF99F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Summary of Factors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That Affect Acid Strength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503488" y="1692275"/>
            <a:ext cx="413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inductive electron withdrawal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8"/>
          <a:stretch>
            <a:fillRect/>
          </a:stretch>
        </p:blipFill>
        <p:spPr bwMode="auto">
          <a:xfrm>
            <a:off x="314722" y="2652323"/>
            <a:ext cx="85344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80CCBC9-4C88-62E8-B935-797FF8E9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445224"/>
            <a:ext cx="8136904" cy="46166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/>
              <a:t> </a:t>
            </a:r>
            <a:r>
              <a:rPr lang="he-IL"/>
              <a:t> חומצה יותר חזקה מ-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CFH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/>
              <a:t> </a:t>
            </a:r>
            <a:r>
              <a:rPr lang="he-IL"/>
              <a:t> כי מכילה יותר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e-IL"/>
              <a:t>. </a:t>
            </a:r>
            <a:endParaRPr lang="en-US"/>
          </a:p>
        </p:txBody>
      </p:sp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BE94BD07-6FAB-E5D5-82AE-4FC3FAF1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EACB84C1-BC11-E0BF-7CB4-0D741D47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2940050" y="1692275"/>
            <a:ext cx="3230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electron delocalization</a:t>
            </a: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Summary of Factors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That Affect Acid Strength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9"/>
          <a:stretch>
            <a:fillRect/>
          </a:stretch>
        </p:blipFill>
        <p:spPr bwMode="auto">
          <a:xfrm>
            <a:off x="1019156" y="2917409"/>
            <a:ext cx="7064600" cy="228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1894BC40-F9EE-0D11-127E-A8B38449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00B56358-FF32-EAF3-F928-5A5D70C8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24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40196" y="943795"/>
            <a:ext cx="864793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 dirty="0">
                <a:latin typeface="Arial"/>
                <a:cs typeface="Times New Roman"/>
              </a:rPr>
              <a:t>Calculating Equilibrium Concentrations of Weak Acids</a:t>
            </a:r>
            <a:endParaRPr lang="en-US" sz="2400" kern="0" dirty="0">
              <a:latin typeface="Arial"/>
              <a:cs typeface="Times New Roman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3341" y="1500897"/>
            <a:ext cx="7776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Calculate the pH of a 0.10 M HCN solution. At 25 </a:t>
            </a:r>
            <a:r>
              <a:rPr lang="en-US" altLang="en-US" baseline="30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o</a:t>
            </a:r>
            <a:r>
              <a:rPr lang="en-US" altLang="en-US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C</a:t>
            </a:r>
            <a:r>
              <a:rPr lang="en-US" altLang="en-US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, </a:t>
            </a:r>
            <a:r>
              <a:rPr lang="en-US" altLang="en-US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a</a:t>
            </a:r>
            <a:r>
              <a:rPr lang="en-US" altLang="en-US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4.9 × 10</a:t>
            </a:r>
            <a:r>
              <a:rPr lang="en-US" altLang="en-US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10</a:t>
            </a:r>
            <a:r>
              <a:rPr lang="en-US" altLang="en-US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.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002536" y="2687242"/>
            <a:ext cx="4606528" cy="369094"/>
            <a:chOff x="1084" y="1760"/>
            <a:chExt cx="3869" cy="310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736" y="1872"/>
              <a:ext cx="288" cy="144"/>
              <a:chOff x="3888" y="3792"/>
              <a:chExt cx="288" cy="144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14" name="Line 7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5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12" name="Line 10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099" y="1760"/>
              <a:ext cx="185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altLang="en-US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</a:t>
              </a:r>
              <a:r>
                <a:rPr lang="en-US" altLang="en-US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CN</a:t>
              </a:r>
              <a:r>
                <a:rPr lang="en-US" altLang="en-US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084" y="1760"/>
              <a:ext cx="167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HCN(</a:t>
              </a:r>
              <a:r>
                <a:rPr lang="en-US" altLang="en-US" i="1" kern="0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H</a:t>
              </a:r>
              <a:r>
                <a:rPr lang="en-US" altLang="en-US" kern="0" baseline="-25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altLang="en-US" i="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altLang="en-US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</p:grpSp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1788224" y="3134916"/>
          <a:ext cx="4780360" cy="1228725"/>
        </p:xfrm>
        <a:graphic>
          <a:graphicData uri="http://schemas.openxmlformats.org/drawingml/2006/table">
            <a:tbl>
              <a:tblPr/>
              <a:tblGrid>
                <a:gridCol w="129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575"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≈0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0.10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AutoShape 40"/>
          <p:cNvCxnSpPr>
            <a:cxnSpLocks noChangeShapeType="1"/>
          </p:cNvCxnSpPr>
          <p:nvPr/>
        </p:nvCxnSpPr>
        <p:spPr bwMode="auto">
          <a:xfrm>
            <a:off x="1788224" y="3954066"/>
            <a:ext cx="4780360" cy="0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41"/>
          <p:cNvGrpSpPr>
            <a:grpSpLocks/>
          </p:cNvGrpSpPr>
          <p:nvPr/>
        </p:nvGrpSpPr>
        <p:grpSpPr bwMode="auto">
          <a:xfrm>
            <a:off x="1716786" y="4579144"/>
            <a:ext cx="1960960" cy="736997"/>
            <a:chOff x="865" y="3253"/>
            <a:chExt cx="1647" cy="619"/>
          </a:xfrm>
        </p:grpSpPr>
        <p:grpSp>
          <p:nvGrpSpPr>
            <p:cNvPr id="19" name="Group 42"/>
            <p:cNvGrpSpPr>
              <a:grpSpLocks/>
            </p:cNvGrpSpPr>
            <p:nvPr/>
          </p:nvGrpSpPr>
          <p:grpSpPr bwMode="auto">
            <a:xfrm>
              <a:off x="1353" y="3253"/>
              <a:ext cx="1159" cy="619"/>
              <a:chOff x="1305" y="3184"/>
              <a:chExt cx="1159" cy="619"/>
            </a:xfrm>
          </p:grpSpPr>
          <p:sp>
            <p:nvSpPr>
              <p:cNvPr id="21" name="Rectangle 43"/>
              <p:cNvSpPr>
                <a:spLocks noChangeArrowheads="1"/>
              </p:cNvSpPr>
              <p:nvPr/>
            </p:nvSpPr>
            <p:spPr bwMode="auto">
              <a:xfrm>
                <a:off x="1305" y="3184"/>
                <a:ext cx="115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[H</a:t>
                </a:r>
                <a:r>
                  <a:rPr lang="en-US" altLang="en-US" kern="0" baseline="-2500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3</a:t>
                </a:r>
                <a:r>
                  <a:rPr lang="en-US" altLang="en-US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O</a:t>
                </a:r>
                <a:r>
                  <a:rPr lang="en-US" altLang="en-US" kern="0" baseline="3000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+</a:t>
                </a:r>
                <a:r>
                  <a:rPr lang="en-US" altLang="en-US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][CN</a:t>
                </a:r>
                <a:r>
                  <a:rPr lang="en-US" altLang="en-US" kern="0" baseline="30000">
                    <a:solidFill>
                      <a:srgbClr val="000000"/>
                    </a:solidFill>
                    <a:latin typeface="Arial"/>
                    <a:ea typeface="MS PGothic" pitchFamily="34" charset="-128"/>
                    <a:sym typeface="Symbol" pitchFamily="18" charset="2"/>
                  </a:rPr>
                  <a:t></a:t>
                </a:r>
                <a:r>
                  <a:rPr lang="en-US" altLang="en-US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]</a:t>
                </a:r>
              </a:p>
            </p:txBody>
          </p:sp>
          <p:sp>
            <p:nvSpPr>
              <p:cNvPr id="22" name="Rectangle 44"/>
              <p:cNvSpPr>
                <a:spLocks noChangeArrowheads="1"/>
              </p:cNvSpPr>
              <p:nvPr/>
            </p:nvSpPr>
            <p:spPr bwMode="auto">
              <a:xfrm>
                <a:off x="1543" y="3493"/>
                <a:ext cx="683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[HCN]</a:t>
                </a:r>
              </a:p>
            </p:txBody>
          </p:sp>
          <p:sp>
            <p:nvSpPr>
              <p:cNvPr id="23" name="Line 45"/>
              <p:cNvSpPr>
                <a:spLocks noChangeShapeType="1"/>
              </p:cNvSpPr>
              <p:nvPr/>
            </p:nvSpPr>
            <p:spPr bwMode="auto">
              <a:xfrm>
                <a:off x="1308" y="3530"/>
                <a:ext cx="115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</p:grp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865" y="3441"/>
              <a:ext cx="52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K</a:t>
              </a:r>
              <a:r>
                <a:rPr lang="en-US" altLang="en-US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</a:t>
              </a:r>
              <a:r>
                <a:rPr lang="en-US" altLang="en-US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4734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25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3764" y="1029888"/>
            <a:ext cx="8394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 dirty="0">
                <a:latin typeface="Arial"/>
                <a:cs typeface="Times New Roman"/>
              </a:rPr>
              <a:t>Calculating Equilibrium Concentrations of Weak Acids</a:t>
            </a:r>
            <a:endParaRPr lang="en-US" sz="2400" kern="0" dirty="0">
              <a:latin typeface="Arial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382945" y="2074022"/>
            <a:ext cx="671514" cy="760810"/>
            <a:chOff x="3259" y="987"/>
            <a:chExt cx="564" cy="63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373" y="987"/>
              <a:ext cx="33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i="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x</a:t>
              </a:r>
              <a:r>
                <a:rPr lang="en-US" altLang="en-US" sz="1950" kern="0" baseline="30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endParaRPr lang="en-US" altLang="en-US" sz="1950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259" y="1296"/>
              <a:ext cx="56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0.10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311" y="1343"/>
              <a:ext cx="4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50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58335" y="2322862"/>
            <a:ext cx="32252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≈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8525" y="2322862"/>
            <a:ext cx="169148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4.9 × 10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10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017290" y="2074022"/>
            <a:ext cx="1239441" cy="760810"/>
            <a:chOff x="2612" y="987"/>
            <a:chExt cx="1041" cy="639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810" y="987"/>
              <a:ext cx="64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x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)(</a:t>
              </a:r>
              <a:r>
                <a:rPr lang="en-US" altLang="en-US" sz="1950" i="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x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612" y="1296"/>
              <a:ext cx="10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(0.10 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</a:t>
              </a:r>
              <a:r>
                <a:rPr lang="en-US" altLang="en-US" sz="1950" i="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x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729" y="1343"/>
              <a:ext cx="8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50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60671" y="3984975"/>
            <a:ext cx="4956806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pH =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log([H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O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]) = 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log(7.0 × 10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6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= 5.15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560672" y="3226547"/>
            <a:ext cx="3057247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x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[H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O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] = 7.0 × 10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6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M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5814829" y="3932915"/>
            <a:ext cx="571500" cy="434161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950" kern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08E659BB-BBD5-ADC1-B1CB-159CD046EA65}"/>
                  </a:ext>
                </a:extLst>
              </p:cNvPr>
              <p:cNvSpPr txBox="1"/>
              <p:nvPr/>
            </p:nvSpPr>
            <p:spPr>
              <a:xfrm>
                <a:off x="1043608" y="5203470"/>
                <a:ext cx="6552728" cy="709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dirty="0"/>
                        <m:t>×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dirty="0"/>
                        <m:t>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08E659BB-BBD5-ADC1-B1CB-159CD046E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203470"/>
                <a:ext cx="6552728" cy="709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C41AD9C5-1491-92CD-97A1-3BB9C95B538A}"/>
              </a:ext>
            </a:extLst>
          </p:cNvPr>
          <p:cNvSpPr txBox="1"/>
          <p:nvPr/>
        </p:nvSpPr>
        <p:spPr>
          <a:xfrm>
            <a:off x="7308304" y="5410068"/>
            <a:ext cx="178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הקירוב מוצדק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0304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26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857250"/>
            <a:ext cx="6858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>
                <a:latin typeface="Arial"/>
                <a:cs typeface="Times New Roman"/>
              </a:rPr>
              <a:t>Equilibria in Solutions of Weak Bases</a:t>
            </a:r>
            <a:endParaRPr lang="en-US" sz="2400" kern="0" dirty="0">
              <a:latin typeface="Arial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91866" y="3997148"/>
            <a:ext cx="4857751" cy="392907"/>
            <a:chOff x="885" y="1632"/>
            <a:chExt cx="4080" cy="33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967" y="1632"/>
              <a:ext cx="19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OH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885" y="1632"/>
              <a:ext cx="17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40" y="1704"/>
              <a:ext cx="288" cy="144"/>
              <a:chOff x="3888" y="3792"/>
              <a:chExt cx="288" cy="14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13" name="Line 8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4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11" name="Line 11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2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209936" y="2454341"/>
            <a:ext cx="755336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FF"/>
                </a:solidFill>
                <a:latin typeface="Arial"/>
                <a:ea typeface="MS PGothic" pitchFamily="34" charset="-128"/>
              </a:rPr>
              <a:t>Base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015149" y="2454341"/>
            <a:ext cx="67198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FF0000"/>
                </a:solidFill>
                <a:latin typeface="Arial"/>
                <a:ea typeface="MS PGothic" pitchFamily="34" charset="-128"/>
              </a:rPr>
              <a:t>Acid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862624" y="2454341"/>
            <a:ext cx="67198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FF0000"/>
                </a:solidFill>
                <a:latin typeface="Arial"/>
                <a:ea typeface="MS PGothic" pitchFamily="34" charset="-128"/>
              </a:rPr>
              <a:t>Acid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009536" y="2454341"/>
            <a:ext cx="755336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FF"/>
                </a:solidFill>
                <a:latin typeface="Arial"/>
                <a:ea typeface="MS PGothic" pitchFamily="34" charset="-128"/>
              </a:rPr>
              <a:t>Base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90232" y="4543889"/>
            <a:ext cx="147989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[NH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4</a:t>
            </a:r>
            <a:r>
              <a:rPr lang="en-US" altLang="en-US" sz="1950" baseline="3000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][OH</a:t>
            </a:r>
            <a:r>
              <a:rPr lang="en-US" altLang="en-US" sz="1950" baseline="3000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40100" y="4911791"/>
            <a:ext cx="77777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[NH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628900" y="4967504"/>
            <a:ext cx="143946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kern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85224" y="4767726"/>
            <a:ext cx="65915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 =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879998" y="1931196"/>
            <a:ext cx="4462463" cy="392907"/>
            <a:chOff x="1127" y="1632"/>
            <a:chExt cx="3748" cy="33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967" y="1632"/>
              <a:ext cx="19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BH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OH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127" y="1632"/>
              <a:ext cx="14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B(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2640" y="1704"/>
              <a:ext cx="288" cy="144"/>
              <a:chOff x="3888" y="3792"/>
              <a:chExt cx="288" cy="144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31" name="Line 27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32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8" name="Group 29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29" name="Line 30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30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5615138" y="2968691"/>
            <a:ext cx="137249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[BH</a:t>
            </a:r>
            <a:r>
              <a:rPr lang="en-US" altLang="en-US" sz="1950" baseline="3000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][OH</a:t>
            </a:r>
            <a:r>
              <a:rPr lang="en-US" altLang="en-US" sz="1950" baseline="30000">
                <a:solidFill>
                  <a:srgbClr val="000000"/>
                </a:solidFill>
                <a:latin typeface="Arial"/>
                <a:ea typeface="MS PGothic" pitchFamily="34" charset="-128"/>
                <a:cs typeface="Arial" charset="0"/>
                <a:sym typeface="Symbol" pitchFamily="18" charset="2"/>
              </a:rPr>
              <a:t>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6056170" y="3336595"/>
            <a:ext cx="48923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[B]</a:t>
            </a: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657850" y="3392308"/>
            <a:ext cx="130254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kern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4985599" y="3192529"/>
            <a:ext cx="65915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 =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589104" y="3197291"/>
            <a:ext cx="357501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b="1">
                <a:solidFill>
                  <a:srgbClr val="000000"/>
                </a:solidFill>
                <a:latin typeface="Arial"/>
                <a:ea typeface="MS PGothic" pitchFamily="34" charset="-128"/>
              </a:rPr>
              <a:t>Base-Dissociation Constant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2692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27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1812" y="1062990"/>
            <a:ext cx="6858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>
                <a:latin typeface="Arial"/>
                <a:cs typeface="Times New Roman"/>
              </a:rPr>
              <a:t>Equilibria in Solutions of Weak Bases</a:t>
            </a:r>
            <a:endParaRPr lang="en-US" sz="2400" kern="0" dirty="0">
              <a:latin typeface="Arial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5"/>
          <a:stretch/>
        </p:blipFill>
        <p:spPr>
          <a:xfrm>
            <a:off x="1010412" y="2302002"/>
            <a:ext cx="6400800" cy="254779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F9473F4-9BDE-FA64-1EAC-6EE0F97A232E}"/>
              </a:ext>
            </a:extLst>
          </p:cNvPr>
          <p:cNvSpPr txBox="1"/>
          <p:nvPr/>
        </p:nvSpPr>
        <p:spPr>
          <a:xfrm>
            <a:off x="3707904" y="499277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אמינים בסיסים חלשים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8429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28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10996" y="1001268"/>
            <a:ext cx="6858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>
                <a:latin typeface="Arial"/>
                <a:cs typeface="Times New Roman"/>
              </a:rPr>
              <a:t>Equilibria in Solutions of Weak Bases</a:t>
            </a:r>
            <a:endParaRPr lang="en-US" sz="2400" kern="0" dirty="0">
              <a:latin typeface="Arial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6365" y="1656980"/>
            <a:ext cx="787984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Calculate the pH of a 0.40 M NH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solution. At 25 </a:t>
            </a:r>
            <a:r>
              <a:rPr lang="en-US" altLang="en-US" sz="1950" baseline="30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o</a:t>
            </a:r>
            <a:r>
              <a:rPr lang="en-US" altLang="en-US" sz="195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C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, </a:t>
            </a:r>
            <a:r>
              <a:rPr lang="en-US" altLang="en-US" sz="195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1.8 × 10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5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70615" y="4582051"/>
            <a:ext cx="2056210" cy="760810"/>
            <a:chOff x="828" y="3243"/>
            <a:chExt cx="1727" cy="639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312" y="3243"/>
              <a:ext cx="1243" cy="639"/>
              <a:chOff x="1264" y="3174"/>
              <a:chExt cx="1243" cy="639"/>
            </a:xfrm>
          </p:grpSpPr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264" y="3174"/>
                <a:ext cx="12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[NH</a:t>
                </a:r>
                <a:r>
                  <a:rPr lang="en-US" altLang="en-US" sz="1950" kern="0" baseline="-2500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4</a:t>
                </a:r>
                <a:r>
                  <a:rPr lang="en-US" altLang="en-US" sz="1950" kern="0" baseline="3000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+</a:t>
                </a:r>
                <a:r>
                  <a:rPr lang="en-US" alt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][OH</a:t>
                </a:r>
                <a:r>
                  <a:rPr lang="en-US" altLang="en-US" sz="1950" kern="0" baseline="30000">
                    <a:solidFill>
                      <a:srgbClr val="000000"/>
                    </a:solidFill>
                    <a:latin typeface="Arial"/>
                    <a:ea typeface="MS PGothic" pitchFamily="34" charset="-128"/>
                    <a:sym typeface="Symbol" pitchFamily="18" charset="2"/>
                  </a:rPr>
                  <a:t></a:t>
                </a:r>
                <a:r>
                  <a:rPr lang="en-US" alt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]</a:t>
                </a: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557" y="3483"/>
                <a:ext cx="65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[NH</a:t>
                </a:r>
                <a:r>
                  <a:rPr lang="en-US" altLang="en-US" sz="1950" kern="0" baseline="-2500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3</a:t>
                </a:r>
                <a:r>
                  <a:rPr lang="en-US" alt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]</a:t>
                </a: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308" y="3530"/>
                <a:ext cx="115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28" y="3431"/>
              <a:ext cx="5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K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b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=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042066" y="2644910"/>
            <a:ext cx="4880372" cy="392908"/>
            <a:chOff x="998" y="1760"/>
            <a:chExt cx="4099" cy="330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736" y="1872"/>
              <a:ext cx="288" cy="144"/>
              <a:chOff x="3888" y="3792"/>
              <a:chExt cx="288" cy="144"/>
            </a:xfrm>
          </p:grpSpPr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18" name="Line 16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9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099" y="1760"/>
              <a:ext cx="19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OH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998" y="1760"/>
              <a:ext cx="17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</p:grpSp>
      <p:graphicFrame>
        <p:nvGraphicFramePr>
          <p:cNvPr id="22" name="Group 47"/>
          <p:cNvGraphicFramePr>
            <a:graphicFrameLocks noGrp="1"/>
          </p:cNvGraphicFramePr>
          <p:nvPr/>
        </p:nvGraphicFramePr>
        <p:xfrm>
          <a:off x="1986106" y="3092578"/>
          <a:ext cx="4780359" cy="1228725"/>
        </p:xfrm>
        <a:graphic>
          <a:graphicData uri="http://schemas.openxmlformats.org/drawingml/2006/table">
            <a:tbl>
              <a:tblPr/>
              <a:tblGrid>
                <a:gridCol w="12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575"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0.40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≈0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0.40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457200" algn="r" defTabSz="914400" rtl="1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914400" algn="r" defTabSz="914400" rtl="1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3716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828800" algn="r" defTabSz="914400" rtl="1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60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32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2004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7600" algn="r" defTabSz="914400" rtl="1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3" name="AutoShape 46"/>
          <p:cNvCxnSpPr>
            <a:cxnSpLocks noChangeShapeType="1"/>
          </p:cNvCxnSpPr>
          <p:nvPr/>
        </p:nvCxnSpPr>
        <p:spPr bwMode="auto">
          <a:xfrm>
            <a:off x="1986106" y="3911728"/>
            <a:ext cx="4780359" cy="0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869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29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98398" y="1014984"/>
            <a:ext cx="6858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>
                <a:latin typeface="Arial"/>
                <a:cs typeface="Times New Roman"/>
              </a:rPr>
              <a:t>Equilibria in Solutions of Weak Bases</a:t>
            </a:r>
            <a:endParaRPr lang="en-US" sz="2400" kern="0" dirty="0">
              <a:latin typeface="Arial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39998" y="2087738"/>
            <a:ext cx="671514" cy="760810"/>
            <a:chOff x="3040" y="987"/>
            <a:chExt cx="564" cy="63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154" y="987"/>
              <a:ext cx="33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x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endParaRPr lang="en-US" altLang="en-US" sz="1950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40" y="1296"/>
              <a:ext cx="56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0.40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091" y="1343"/>
              <a:ext cx="4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50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04978" y="2336578"/>
            <a:ext cx="32252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≈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78283" y="2336578"/>
            <a:ext cx="159851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1.8 × 10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5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313622" y="2087738"/>
            <a:ext cx="1239441" cy="760810"/>
            <a:chOff x="1912" y="987"/>
            <a:chExt cx="1041" cy="639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110" y="987"/>
              <a:ext cx="64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x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x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912" y="1296"/>
              <a:ext cx="10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(0.40 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x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016" y="1343"/>
              <a:ext cx="8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50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927099" y="4684491"/>
            <a:ext cx="517071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pH =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log([H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O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]) = 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log(3.7 × 10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12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= 11.43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910429" y="3240263"/>
            <a:ext cx="252505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x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[OH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] = 0.0027 M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6326222" y="4661326"/>
            <a:ext cx="742950" cy="434161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950" kern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128564" y="3934397"/>
            <a:ext cx="196880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= 3.7 × 10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12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M</a:t>
            </a: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847451" y="3745088"/>
            <a:ext cx="1476375" cy="735806"/>
            <a:chOff x="2221" y="1515"/>
            <a:chExt cx="1240" cy="618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443" y="1803"/>
              <a:ext cx="79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0.0027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385" y="1824"/>
              <a:ext cx="9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50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221" y="1515"/>
              <a:ext cx="1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1.0 × 10</a:t>
              </a:r>
              <a:r>
                <a:rPr lang="en-US" altLang="en-US" sz="1950" kern="0" baseline="30000" dirty="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kern="0" baseline="30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14</a:t>
              </a:r>
              <a:endParaRPr lang="en-US" altLang="en-US" sz="1950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869949" y="3934397"/>
            <a:ext cx="1103187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[H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O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] =</a:t>
            </a:r>
          </a:p>
        </p:txBody>
      </p:sp>
    </p:spTree>
    <p:extLst>
      <p:ext uri="{BB962C8B-B14F-4D97-AF65-F5344CB8AC3E}">
        <p14:creationId xmlns:p14="http://schemas.microsoft.com/office/powerpoint/2010/main" val="347464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87624" y="68538"/>
            <a:ext cx="6858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 dirty="0">
                <a:latin typeface="Arial"/>
                <a:cs typeface="Times New Roman"/>
              </a:rPr>
              <a:t>Equilibria in Solutions of Weak Acids</a:t>
            </a:r>
            <a:endParaRPr lang="en-US" sz="2400" kern="0" dirty="0">
              <a:latin typeface="Arial"/>
              <a:cs typeface="Times New Roman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54690" y="1243212"/>
            <a:ext cx="351731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Acid-Dissociation Constant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: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657350" y="590934"/>
            <a:ext cx="4633912" cy="392908"/>
            <a:chOff x="826" y="1136"/>
            <a:chExt cx="3892" cy="330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521" y="1248"/>
              <a:ext cx="288" cy="144"/>
              <a:chOff x="3888" y="3792"/>
              <a:chExt cx="288" cy="144"/>
            </a:xfrm>
          </p:grpSpPr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15" name="Line 7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6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4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884" y="1136"/>
              <a:ext cx="183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altLang="en-US" sz="1950" kern="0" baseline="-25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</a:t>
              </a:r>
              <a:r>
                <a:rPr lang="en-US" altLang="en-US" sz="1950" kern="0" baseline="30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A</a:t>
              </a:r>
              <a:r>
                <a:rPr lang="en-US" altLang="en-US" sz="1950" kern="0" baseline="30000" dirty="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826" y="1136"/>
              <a:ext cx="16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HA(</a:t>
              </a:r>
              <a:r>
                <a:rPr lang="en-US" altLang="en-US" sz="1950" i="1" kern="0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H</a:t>
              </a:r>
              <a:r>
                <a:rPr lang="en-US" altLang="en-US" sz="1950" kern="0" baseline="-25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altLang="en-US" sz="1950" i="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altLang="en-US" sz="1950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8D59F5F-2DF4-9627-2473-A9E5F0E6D921}"/>
              </a:ext>
            </a:extLst>
          </p:cNvPr>
          <p:cNvGrpSpPr/>
          <p:nvPr/>
        </p:nvGrpSpPr>
        <p:grpSpPr>
          <a:xfrm>
            <a:off x="4572000" y="1024398"/>
            <a:ext cx="1892463" cy="760318"/>
            <a:chOff x="5044368" y="2657483"/>
            <a:chExt cx="1892463" cy="760318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652504" y="2657483"/>
              <a:ext cx="1284327" cy="392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[H</a:t>
              </a:r>
              <a:r>
                <a:rPr lang="en-US" altLang="en-US" sz="1950" baseline="-25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</a:t>
              </a:r>
              <a:r>
                <a:rPr lang="en-US" altLang="en-US" sz="1950" baseline="30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][A</a:t>
              </a:r>
              <a:r>
                <a:rPr lang="en-US" altLang="en-US" sz="1950" baseline="30000" dirty="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]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958290" y="3025386"/>
              <a:ext cx="670376" cy="392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[HA]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757101" y="3081100"/>
              <a:ext cx="109656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50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044368" y="2881320"/>
              <a:ext cx="659155" cy="392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K</a:t>
              </a:r>
              <a:r>
                <a:rPr lang="en-US" altLang="en-US" sz="195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</a:t>
              </a:r>
              <a:r>
                <a:rPr lang="en-US" altLang="en-US" sz="195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=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80F737E6-FC47-F9ED-1840-E49E5F7A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3" y="2848441"/>
            <a:ext cx="82105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"/>
              <a:defRPr sz="2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55000"/>
              <a:buFont typeface="Wingdings" panose="05000000000000000000" pitchFamily="2" charset="2"/>
              <a:buChar char=""/>
              <a:defRPr sz="23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anose="05000000000000000000" pitchFamily="2" charset="2"/>
              <a:buChar char=""/>
              <a:tabLst/>
              <a:defRPr/>
            </a:pPr>
            <a:r>
              <a:rPr kumimoji="0" lang="en-CA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Acid strengths are normally expressed using </a:t>
            </a:r>
            <a:r>
              <a:rPr kumimoji="0" lang="en-CA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p</a:t>
            </a:r>
            <a:r>
              <a:rPr kumimoji="0" lang="en-CA" alt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K</a:t>
            </a:r>
            <a:r>
              <a:rPr kumimoji="0" lang="en-CA" altLang="en-US" sz="2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a</a:t>
            </a:r>
            <a:r>
              <a:rPr kumimoji="0" lang="en-CA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values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N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p</a:t>
            </a:r>
            <a:r>
              <a:rPr kumimoji="0" lang="en-IN" alt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K</a:t>
            </a:r>
            <a:r>
              <a:rPr kumimoji="0" lang="en-IN" altLang="en-US" sz="2600" b="1" i="0" u="none" strike="noStrike" kern="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a</a:t>
            </a:r>
            <a:r>
              <a:rPr kumimoji="0" lang="en-I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:</a:t>
            </a:r>
            <a:r>
              <a:rPr kumimoji="0" lang="en-I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</a:t>
            </a:r>
            <a:r>
              <a:rPr kumimoji="0" lang="en-I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Negative common logarithm of the </a:t>
            </a:r>
            <a:r>
              <a:rPr kumimoji="0" lang="en-IN" alt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K</a:t>
            </a:r>
            <a:r>
              <a:rPr kumimoji="0" lang="en-IN" altLang="en-US" sz="2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a</a:t>
            </a:r>
            <a:endParaRPr kumimoji="0" lang="en-CA" altLang="en-US" sz="2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anose="05000000000000000000" pitchFamily="2" charset="2"/>
              <a:buChar char=""/>
              <a:tabLst/>
              <a:defRPr/>
            </a:pPr>
            <a:endParaRPr kumimoji="0" lang="en-CA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anose="05000000000000000000" pitchFamily="2" charset="2"/>
              <a:buChar char=""/>
              <a:tabLst/>
              <a:defRPr/>
            </a:pPr>
            <a:endParaRPr kumimoji="0" lang="en-CA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"/>
              <a:tabLst/>
              <a:defRPr/>
            </a:pPr>
            <a:r>
              <a:rPr kumimoji="0" lang="en-CA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Stronger acids have smaller </a:t>
            </a:r>
            <a:r>
              <a:rPr kumimoji="0" lang="en-CA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p</a:t>
            </a:r>
            <a:r>
              <a:rPr kumimoji="0" lang="en-CA" alt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K</a:t>
            </a:r>
            <a:r>
              <a:rPr kumimoji="0" lang="en-CA" altLang="en-US" sz="26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a</a:t>
            </a:r>
            <a:endParaRPr kumimoji="0" lang="en-CA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"/>
              <a:tabLst/>
              <a:defRPr/>
            </a:pPr>
            <a:r>
              <a:rPr kumimoji="0" lang="en-CA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Weaker acids have larger </a:t>
            </a:r>
            <a:r>
              <a:rPr kumimoji="0" lang="en-CA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p</a:t>
            </a:r>
            <a:r>
              <a:rPr kumimoji="0" lang="en-CA" alt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K</a:t>
            </a:r>
            <a:r>
              <a:rPr kumimoji="0" lang="en-CA" altLang="en-US" sz="26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a</a:t>
            </a:r>
            <a:endParaRPr kumimoji="0" lang="en-CA" altLang="en-US" sz="2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anose="05000000000000000000" pitchFamily="2" charset="2"/>
              <a:buChar char=""/>
              <a:tabLst/>
              <a:defRPr/>
            </a:pPr>
            <a:endParaRPr kumimoji="0" lang="en-CA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</p:txBody>
      </p:sp>
      <p:graphicFrame>
        <p:nvGraphicFramePr>
          <p:cNvPr id="23" name="Object 1">
            <a:extLst>
              <a:ext uri="{FF2B5EF4-FFF2-40B4-BE49-F238E27FC236}">
                <a16:creationId xmlns:a16="http://schemas.microsoft.com/office/drawing/2014/main" id="{501746E0-FF08-0F96-2E67-A7D54AC29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75663"/>
              </p:ext>
            </p:extLst>
          </p:nvPr>
        </p:nvGraphicFramePr>
        <p:xfrm>
          <a:off x="2253138" y="4572662"/>
          <a:ext cx="2535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228600" progId="Equation.DSMT4">
                  <p:embed/>
                </p:oleObj>
              </mc:Choice>
              <mc:Fallback>
                <p:oleObj name="Equation" r:id="rId2" imgW="889000" imgH="228600" progId="Equation.DSMT4">
                  <p:embed/>
                  <p:pic>
                    <p:nvPicPr>
                      <p:cNvPr id="7168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138" y="4572662"/>
                        <a:ext cx="2535237" cy="6540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66BA8896-15AC-D81A-EBCA-95BC2E70D941}"/>
              </a:ext>
            </a:extLst>
          </p:cNvPr>
          <p:cNvGrpSpPr/>
          <p:nvPr/>
        </p:nvGrpSpPr>
        <p:grpSpPr>
          <a:xfrm>
            <a:off x="6647578" y="481212"/>
            <a:ext cx="2438400" cy="762000"/>
            <a:chOff x="5943600" y="3810000"/>
            <a:chExt cx="2438400" cy="762000"/>
          </a:xfrm>
        </p:grpSpPr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D9BE8478-5119-14F8-6F53-874195022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3810000"/>
              <a:ext cx="2438400" cy="7620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6" name="Object 18">
              <a:extLst>
                <a:ext uri="{FF2B5EF4-FFF2-40B4-BE49-F238E27FC236}">
                  <a16:creationId xmlns:a16="http://schemas.microsoft.com/office/drawing/2014/main" id="{2B4D445D-50BA-3967-F739-60C2E9A2C2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4520047"/>
                </p:ext>
              </p:extLst>
            </p:nvPr>
          </p:nvGraphicFramePr>
          <p:xfrm>
            <a:off x="6019800" y="3886200"/>
            <a:ext cx="2316163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2316480" imgH="492760" progId="ChemDraw.Document.4.5">
                    <p:embed/>
                  </p:oleObj>
                </mc:Choice>
                <mc:Fallback>
                  <p:oleObj name="CS ChemDraw Drawing" r:id="rId4" imgW="2316480" imgH="492760" progId="ChemDraw.Document.4.5">
                    <p:embed/>
                    <p:pic>
                      <p:nvPicPr>
                        <p:cNvPr id="68621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886200"/>
                          <a:ext cx="2316163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0">
            <a:extLst>
              <a:ext uri="{FF2B5EF4-FFF2-40B4-BE49-F238E27FC236}">
                <a16:creationId xmlns:a16="http://schemas.microsoft.com/office/drawing/2014/main" id="{7FAD0131-36DF-EC1F-7943-7C9144B72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820" y="1809157"/>
            <a:ext cx="4115196" cy="46166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K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a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גדול יותר חומצה יותר חזקה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David" pitchFamily="34" charset="-79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F6393176-FFA7-667F-0CAC-2D839B929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107" y="4399447"/>
            <a:ext cx="4136397" cy="46166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pK</a:t>
            </a:r>
            <a:r>
              <a:rPr kumimoji="0" lang="en-US" sz="2400" b="0" i="0" u="none" strike="noStrike" kern="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he-IL" sz="2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גדול יותר חומצה יותר חלשה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David" pitchFamily="34" charset="-79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F836B1-65C9-19C8-DFE4-ECA2F0E8D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78" y="4725144"/>
            <a:ext cx="1676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3B0996D7-8948-71D4-ACB0-19487748A21A}"/>
              </a:ext>
            </a:extLst>
          </p:cNvPr>
          <p:cNvSpPr txBox="1"/>
          <p:nvPr/>
        </p:nvSpPr>
        <p:spPr>
          <a:xfrm>
            <a:off x="227214" y="2362335"/>
            <a:ext cx="60712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ככול שהחומצה חזקה יותר הבסיס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המצומד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חלש יותר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6497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30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53262"/>
            <a:ext cx="6858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>
                <a:latin typeface="Arial"/>
                <a:cs typeface="Times New Roman"/>
              </a:rPr>
              <a:t>Relation Between </a:t>
            </a:r>
            <a:r>
              <a:rPr lang="en-US" altLang="en-US" sz="2400" i="1" kern="0">
                <a:latin typeface="Arial"/>
                <a:cs typeface="Times New Roman"/>
              </a:rPr>
              <a:t>K</a:t>
            </a:r>
            <a:r>
              <a:rPr lang="en-US" altLang="en-US" sz="2400" kern="0" baseline="-25000">
                <a:latin typeface="Arial"/>
                <a:cs typeface="Times New Roman"/>
              </a:rPr>
              <a:t>a</a:t>
            </a:r>
            <a:r>
              <a:rPr lang="en-US" altLang="en-US" sz="2400" kern="0">
                <a:latin typeface="Arial"/>
                <a:cs typeface="Times New Roman"/>
              </a:rPr>
              <a:t> and </a:t>
            </a:r>
            <a:r>
              <a:rPr lang="en-US" altLang="en-US" sz="2400" i="1" kern="0">
                <a:latin typeface="Arial"/>
                <a:cs typeface="Times New Roman"/>
              </a:rPr>
              <a:t>K</a:t>
            </a:r>
            <a:r>
              <a:rPr lang="en-US" altLang="en-US" sz="2400" i="1" kern="0" baseline="-25000">
                <a:latin typeface="Arial"/>
                <a:cs typeface="Times New Roman"/>
              </a:rPr>
              <a:t>b</a:t>
            </a:r>
            <a:endParaRPr lang="en-US" sz="2400" kern="0" dirty="0">
              <a:latin typeface="Arial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396313" y="3153136"/>
            <a:ext cx="3992166" cy="392908"/>
            <a:chOff x="1541" y="2768"/>
            <a:chExt cx="3353" cy="33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85" y="2768"/>
              <a:ext cx="200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OH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541" y="2768"/>
              <a:ext cx="91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 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2" y="2880"/>
              <a:ext cx="288" cy="144"/>
              <a:chOff x="3888" y="3792"/>
              <a:chExt cx="288" cy="14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13" name="Line 8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4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11" name="Line 11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2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404522" y="2124431"/>
            <a:ext cx="4976813" cy="392908"/>
            <a:chOff x="752" y="1568"/>
            <a:chExt cx="4180" cy="330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932" y="1568"/>
              <a:ext cx="20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NH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752" y="1568"/>
              <a:ext cx="181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  <a:cs typeface="Arial" charset="0"/>
                </a:rPr>
                <a:t>+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2569" y="1680"/>
              <a:ext cx="288" cy="144"/>
              <a:chOff x="3888" y="3792"/>
              <a:chExt cx="288" cy="144"/>
            </a:xfrm>
          </p:grpSpPr>
          <p:grpSp>
            <p:nvGrpSpPr>
              <p:cNvPr id="19" name="Group 17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23" name="Line 18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0" name="Group 20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22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</p:grp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1498581" y="2581631"/>
            <a:ext cx="4880372" cy="392908"/>
            <a:chOff x="831" y="1568"/>
            <a:chExt cx="4099" cy="330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932" y="1568"/>
              <a:ext cx="19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OH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831" y="1568"/>
              <a:ext cx="17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2569" y="1680"/>
              <a:ext cx="288" cy="144"/>
              <a:chOff x="3888" y="3792"/>
              <a:chExt cx="288" cy="144"/>
            </a:xfrm>
          </p:grpSpPr>
          <p:grpSp>
            <p:nvGrpSpPr>
              <p:cNvPr id="29" name="Group 27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33" name="Line 28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34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30" name="Group 30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533109" y="3057874"/>
            <a:ext cx="473035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kern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3670905" y="3972274"/>
            <a:ext cx="147989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[NH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4</a:t>
            </a:r>
            <a:r>
              <a:rPr lang="en-US" altLang="en-US" sz="1950" baseline="3000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][OH</a:t>
            </a:r>
            <a:r>
              <a:rPr lang="en-US" altLang="en-US" sz="1950" baseline="3000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</a:t>
            </a: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4020771" y="4372324"/>
            <a:ext cx="77777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[NH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</a:t>
            </a: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3723860" y="4371134"/>
            <a:ext cx="1371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kern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1994893" y="3972274"/>
            <a:ext cx="1481496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[H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O</a:t>
            </a:r>
            <a:r>
              <a:rPr lang="en-US" altLang="en-US" sz="1950" baseline="3000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][NH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</a:t>
            </a: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298456" y="4372324"/>
            <a:ext cx="87556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[NH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4</a:t>
            </a:r>
            <a:r>
              <a:rPr lang="en-US" altLang="en-US" sz="1950" baseline="3000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</a:t>
            </a: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2049841" y="4371134"/>
            <a:ext cx="1371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kern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3336232" y="4176117"/>
            <a:ext cx="43473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×</a:t>
            </a: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631366" y="3141218"/>
            <a:ext cx="471604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w</a:t>
            </a:r>
            <a:endParaRPr lang="en-US" altLang="en-US" sz="195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631366" y="2143474"/>
            <a:ext cx="44435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a</a:t>
            </a:r>
            <a:endParaRPr lang="en-US" altLang="en-US" sz="195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1366" y="2626868"/>
            <a:ext cx="44435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endParaRPr lang="en-US" altLang="en-US" sz="195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5133560" y="4200874"/>
            <a:ext cx="227818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= [H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O</a:t>
            </a:r>
            <a:r>
              <a:rPr lang="en-US" altLang="en-US" sz="1950" baseline="3000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][OH</a:t>
            </a:r>
            <a:r>
              <a:rPr lang="en-US" altLang="en-US" sz="1950" baseline="3000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] = </a:t>
            </a: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w</a:t>
            </a:r>
            <a:endParaRPr lang="en-US" altLang="en-US" sz="195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775997" y="4886674"/>
            <a:ext cx="479971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= (5.6 × 10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10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)(1.8 × 10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5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= 1.0 × 10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14</a:t>
            </a:r>
            <a:endParaRPr lang="en-US" altLang="en-US" sz="1950" i="1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71391" y="4176116"/>
            <a:ext cx="130676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a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  <a:cs typeface="Arial" charset="0"/>
              </a:rPr>
              <a:t>×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 =</a:t>
            </a:r>
            <a:endParaRPr lang="en-US" altLang="en-US" sz="195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3684569" y="4086574"/>
            <a:ext cx="80010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5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2370119" y="4486624"/>
            <a:ext cx="80010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5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V="1">
            <a:off x="4141769" y="4429474"/>
            <a:ext cx="514350" cy="2857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5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2884469" y="4029424"/>
            <a:ext cx="514350" cy="2857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5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id="{3246884E-8FFC-0587-8CA5-99E488B91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3352800" cy="466725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מתקיים: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K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a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x K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b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 = 10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David" pitchFamily="34" charset="-79"/>
              </a:rPr>
              <a:t>-14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8218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31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86918" y="946404"/>
            <a:ext cx="6858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>
                <a:latin typeface="Arial"/>
                <a:cs typeface="Times New Roman"/>
              </a:rPr>
              <a:t>Relation Between </a:t>
            </a:r>
            <a:r>
              <a:rPr lang="en-US" altLang="en-US" sz="2400" i="1" kern="0">
                <a:latin typeface="Arial"/>
                <a:cs typeface="Times New Roman"/>
              </a:rPr>
              <a:t>K</a:t>
            </a:r>
            <a:r>
              <a:rPr lang="en-US" altLang="en-US" sz="2400" kern="0" baseline="-25000">
                <a:latin typeface="Arial"/>
                <a:cs typeface="Times New Roman"/>
              </a:rPr>
              <a:t>a</a:t>
            </a:r>
            <a:r>
              <a:rPr lang="en-US" altLang="en-US" sz="2400" kern="0">
                <a:latin typeface="Arial"/>
                <a:cs typeface="Times New Roman"/>
              </a:rPr>
              <a:t> and </a:t>
            </a:r>
            <a:r>
              <a:rPr lang="en-US" altLang="en-US" sz="2400" i="1" kern="0">
                <a:latin typeface="Arial"/>
                <a:cs typeface="Times New Roman"/>
              </a:rPr>
              <a:t>K</a:t>
            </a:r>
            <a:r>
              <a:rPr lang="en-US" altLang="en-US" sz="2400" i="1" kern="0" baseline="-25000">
                <a:latin typeface="Arial"/>
                <a:cs typeface="Times New Roman"/>
              </a:rPr>
              <a:t>b</a:t>
            </a:r>
            <a:endParaRPr lang="en-US" sz="2400" kern="0" dirty="0">
              <a:latin typeface="Arial"/>
              <a:cs typeface="Times New Roman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77017" y="4167291"/>
            <a:ext cx="288733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p</a:t>
            </a: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a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 + p</a:t>
            </a: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 = p</a:t>
            </a: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w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 = 14.00</a:t>
            </a:r>
            <a:endParaRPr lang="en-US" altLang="en-US" sz="195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51774" y="1995591"/>
            <a:ext cx="2329484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a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  <a:cs typeface="Arial" charset="0"/>
              </a:rPr>
              <a:t>×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altLang="en-US" sz="195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195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w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=10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-14</a:t>
            </a:r>
            <a:endParaRPr lang="en-US" altLang="en-US" sz="1950" i="1" baseline="300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12861" y="3252646"/>
            <a:ext cx="65915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 =</a:t>
            </a:r>
            <a:endParaRPr lang="en-US" altLang="en-US" sz="195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023200" y="3047858"/>
            <a:ext cx="471488" cy="792957"/>
            <a:chOff x="2742" y="1563"/>
            <a:chExt cx="396" cy="666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754" y="1899"/>
              <a:ext cx="3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K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</a:t>
              </a:r>
              <a:endParaRPr lang="en-US" altLang="en-US" sz="1950" i="1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42" y="1563"/>
              <a:ext cx="3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K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w</a:t>
              </a:r>
              <a:endParaRPr lang="en-US" altLang="en-US" sz="1950" i="1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820" y="1920"/>
              <a:ext cx="24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50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87582" y="3252646"/>
            <a:ext cx="65915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195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a</a:t>
            </a: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 =</a:t>
            </a:r>
            <a:endParaRPr lang="en-US" altLang="en-US" sz="195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797917" y="3047858"/>
            <a:ext cx="471486" cy="792957"/>
            <a:chOff x="2742" y="1563"/>
            <a:chExt cx="396" cy="666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754" y="1899"/>
              <a:ext cx="3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K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b</a:t>
              </a:r>
              <a:endParaRPr lang="en-US" altLang="en-US" sz="1950" i="1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742" y="1563"/>
              <a:ext cx="3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i="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K</a:t>
              </a:r>
              <a:r>
                <a:rPr lang="en-US" altLang="en-US" sz="1950" kern="0" baseline="-25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w</a:t>
              </a:r>
              <a:endParaRPr lang="en-US" altLang="en-US" sz="1950" i="1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820" y="1920"/>
              <a:ext cx="24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50" kern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228837" y="2509941"/>
            <a:ext cx="291458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rPr>
              <a:t>conjugate acid-base pair</a:t>
            </a: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6200000">
            <a:off x="3601593" y="2216086"/>
            <a:ext cx="114300" cy="408623"/>
          </a:xfrm>
          <a:prstGeom prst="leftBrace">
            <a:avLst>
              <a:gd name="adj1" fmla="val 62500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788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32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06806" y="1054810"/>
            <a:ext cx="6858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 dirty="0">
                <a:latin typeface="Arial"/>
                <a:cs typeface="Times New Roman"/>
              </a:rPr>
              <a:t>Acid–Base Properties of Salts</a:t>
            </a:r>
            <a:endParaRPr lang="en-US" sz="2400" kern="0" dirty="0">
              <a:latin typeface="Arial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2777" y="3941543"/>
            <a:ext cx="6576461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Ammonium ion (NH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4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is the conjugate acid of the weak base ammonia (NH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while chloride ion (</a:t>
            </a:r>
            <a:r>
              <a:rPr lang="en-US" altLang="en-US" sz="195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Cl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is neither acidic nor basic.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593485" y="3391476"/>
            <a:ext cx="4978004" cy="392907"/>
            <a:chOff x="699" y="2140"/>
            <a:chExt cx="4181" cy="33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880" y="2140"/>
              <a:ext cx="20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NH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99" y="2140"/>
              <a:ext cx="181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544" y="2222"/>
              <a:ext cx="288" cy="144"/>
              <a:chOff x="3888" y="3792"/>
              <a:chExt cx="288" cy="144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14" name="Line 10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5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12" name="Line 13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3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35558" y="2400874"/>
            <a:ext cx="658368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Salts such as NH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4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Cl that are derived from a weak base (NH</a:t>
            </a:r>
            <a:r>
              <a:rPr lang="en-US" altLang="en-US" sz="195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and a strong acid (</a:t>
            </a:r>
            <a:r>
              <a:rPr lang="en-US" altLang="en-US" sz="195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HCl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yield acidic solutions.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167410" y="1892723"/>
            <a:ext cx="404565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b="1">
                <a:solidFill>
                  <a:srgbClr val="000000"/>
                </a:solidFill>
                <a:latin typeface="Arial"/>
                <a:ea typeface="MS PGothic" pitchFamily="34" charset="-128"/>
              </a:rPr>
              <a:t>Salts That Yield Acidic Solutions</a:t>
            </a:r>
          </a:p>
        </p:txBody>
      </p:sp>
    </p:spTree>
    <p:extLst>
      <p:ext uri="{BB962C8B-B14F-4D97-AF65-F5344CB8AC3E}">
        <p14:creationId xmlns:p14="http://schemas.microsoft.com/office/powerpoint/2010/main" val="2707620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33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61150" y="1083564"/>
            <a:ext cx="6858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>
                <a:latin typeface="Arial"/>
                <a:cs typeface="Times New Roman"/>
              </a:rPr>
              <a:t>Acid–Base Properties of Salts</a:t>
            </a:r>
            <a:endParaRPr lang="en-US" sz="2400" kern="0" dirty="0">
              <a:latin typeface="Arial"/>
              <a:cs typeface="Times New Roman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3214" y="1962992"/>
            <a:ext cx="3973204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b="1">
                <a:solidFill>
                  <a:srgbClr val="000000"/>
                </a:solidFill>
                <a:latin typeface="Arial"/>
                <a:ea typeface="MS PGothic" pitchFamily="34" charset="-128"/>
              </a:rPr>
              <a:t>Salts That Yield Basic Solutions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9244" y="4011813"/>
            <a:ext cx="6583680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Cyanide ion (CN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is the conjugate base of the weak acid hydrocyanic acid (HCN) while sodium ion (Na</a:t>
            </a:r>
            <a:r>
              <a:rPr lang="en-US" altLang="en-US" sz="195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+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is neither acidic nor basic.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60338" y="3466513"/>
            <a:ext cx="4858941" cy="392908"/>
            <a:chOff x="841" y="1568"/>
            <a:chExt cx="4081" cy="33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932" y="1568"/>
              <a:ext cx="199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HCN(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OH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841" y="1568"/>
              <a:ext cx="17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CN</a:t>
              </a:r>
              <a:r>
                <a:rPr lang="en-US" altLang="en-US" sz="1950" kern="0" baseline="3000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pitchFamily="18" charset="2"/>
                </a:rPr>
                <a:t>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H</a:t>
              </a:r>
              <a:r>
                <a:rPr lang="en-US" altLang="en-US" sz="1950" kern="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altLang="en-US" sz="1950" i="1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altLang="en-US" sz="1950" ker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2569" y="1680"/>
              <a:ext cx="288" cy="144"/>
              <a:chOff x="3888" y="3792"/>
              <a:chExt cx="288" cy="144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13" name="Line 13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50" kern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809245" y="2471144"/>
            <a:ext cx="658367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Salts such as </a:t>
            </a:r>
            <a:r>
              <a:rPr lang="en-US" altLang="en-US" sz="195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NaCN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that are derived from a strong base (</a:t>
            </a:r>
            <a:r>
              <a:rPr lang="en-US" altLang="en-US" sz="195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NaOH</a:t>
            </a:r>
            <a:r>
              <a: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and a weak acid (HCN) yield basic solutions.</a:t>
            </a:r>
          </a:p>
        </p:txBody>
      </p: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78D124DF-764E-FE0B-0F35-4BFC9F5251B5}"/>
              </a:ext>
            </a:extLst>
          </p:cNvPr>
          <p:cNvGrpSpPr/>
          <p:nvPr/>
        </p:nvGrpSpPr>
        <p:grpSpPr>
          <a:xfrm>
            <a:off x="355700" y="5368637"/>
            <a:ext cx="4072284" cy="980451"/>
            <a:chOff x="355700" y="5368637"/>
            <a:chExt cx="4072284" cy="980451"/>
          </a:xfrm>
        </p:grpSpPr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2610A9D6-A8C3-9296-5775-ED9DB673FDA0}"/>
                </a:ext>
              </a:extLst>
            </p:cNvPr>
            <p:cNvGrpSpPr/>
            <p:nvPr/>
          </p:nvGrpSpPr>
          <p:grpSpPr>
            <a:xfrm>
              <a:off x="355700" y="5368637"/>
              <a:ext cx="3745384" cy="811598"/>
              <a:chOff x="395536" y="5347383"/>
              <a:chExt cx="3745384" cy="811598"/>
            </a:xfrm>
          </p:grpSpPr>
          <p:pic>
            <p:nvPicPr>
              <p:cNvPr id="18" name="תמונה 17">
                <a:extLst>
                  <a:ext uri="{FF2B5EF4-FFF2-40B4-BE49-F238E27FC236}">
                    <a16:creationId xmlns:a16="http://schemas.microsoft.com/office/drawing/2014/main" id="{9CC15CC8-D870-D3D0-A6F8-551DA9081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150" y="5347383"/>
                <a:ext cx="1876425" cy="43815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5BE049E1-EFED-8CEF-173C-9AAA1300261A}"/>
                  </a:ext>
                </a:extLst>
              </p:cNvPr>
              <p:cNvSpPr txBox="1"/>
              <p:nvPr/>
            </p:nvSpPr>
            <p:spPr>
              <a:xfrm>
                <a:off x="1657350" y="5385423"/>
                <a:ext cx="248357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e-IL" sz="20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מלחים בסיסיים</a:t>
                </a:r>
                <a:endParaRPr lang="en-US" sz="20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212CDFA8-CB78-D860-AFC4-232221AB9EEA}"/>
                  </a:ext>
                </a:extLst>
              </p:cNvPr>
              <p:cNvSpPr txBox="1"/>
              <p:nvPr/>
            </p:nvSpPr>
            <p:spPr>
              <a:xfrm>
                <a:off x="395536" y="5758871"/>
                <a:ext cx="99385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NaAc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24F05E9F-5B77-588C-17E9-23723DD65C5F}"/>
                </a:ext>
              </a:extLst>
            </p:cNvPr>
            <p:cNvSpPr/>
            <p:nvPr/>
          </p:nvSpPr>
          <p:spPr>
            <a:xfrm>
              <a:off x="355700" y="5368637"/>
              <a:ext cx="4072284" cy="9804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42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868144" y="6446106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he-IL" sz="1350">
                <a:solidFill>
                  <a:srgbClr val="000000"/>
                </a:solidFill>
                <a:latin typeface="Arial"/>
              </a:rPr>
              <a:t>חומצות ובסיסים</a:t>
            </a:r>
            <a:endParaRPr lang="he-IL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95535" y="6446106"/>
            <a:ext cx="634605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6D3ED9F-CC40-40D3-B70E-A5B5E0B088AB}" type="slidenum">
              <a:rPr lang="he-IL" sz="1350">
                <a:solidFill>
                  <a:srgbClr val="000000"/>
                </a:solidFill>
                <a:latin typeface="Arial"/>
              </a:rPr>
              <a:pPr defTabSz="685800"/>
              <a:t>34</a:t>
            </a:fld>
            <a:endParaRPr lang="he-IL" sz="135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CD5963F9-55D0-C4F9-6A32-7412BF01C2C4}"/>
              </a:ext>
            </a:extLst>
          </p:cNvPr>
          <p:cNvGrpSpPr/>
          <p:nvPr/>
        </p:nvGrpSpPr>
        <p:grpSpPr>
          <a:xfrm>
            <a:off x="705374" y="1743269"/>
            <a:ext cx="6454379" cy="1440656"/>
            <a:chOff x="705374" y="2199276"/>
            <a:chExt cx="6454379" cy="1440656"/>
          </a:xfrm>
        </p:grpSpPr>
        <p:grpSp>
          <p:nvGrpSpPr>
            <p:cNvPr id="30" name="קבוצה 29">
              <a:extLst>
                <a:ext uri="{FF2B5EF4-FFF2-40B4-BE49-F238E27FC236}">
                  <a16:creationId xmlns:a16="http://schemas.microsoft.com/office/drawing/2014/main" id="{9E406DCB-8361-AC89-AA14-1191C2EE3AC9}"/>
                </a:ext>
              </a:extLst>
            </p:cNvPr>
            <p:cNvGrpSpPr/>
            <p:nvPr/>
          </p:nvGrpSpPr>
          <p:grpSpPr>
            <a:xfrm>
              <a:off x="705374" y="2199276"/>
              <a:ext cx="6454379" cy="1440656"/>
              <a:chOff x="705374" y="2199276"/>
              <a:chExt cx="6454379" cy="1440656"/>
            </a:xfrm>
          </p:grpSpPr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736331" y="2199276"/>
                <a:ext cx="6423422" cy="1440656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algn="l" defTabSz="685800" rtl="0"/>
                <a:endParaRPr lang="en-US" altLang="en-US" sz="1500">
                  <a:solidFill>
                    <a:srgbClr val="3333CC"/>
                  </a:solidFill>
                </a:endParaRPr>
              </a:p>
            </p:txBody>
          </p:sp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161509" y="2299288"/>
                <a:ext cx="4882754" cy="346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865" tIns="33338" rIns="67865" bIns="33338"/>
              <a:lstStyle>
                <a:lvl1pPr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algn="l" defTabSz="685800" rtl="0">
                  <a:spcBef>
                    <a:spcPct val="20000"/>
                  </a:spcBef>
                  <a:buClr>
                    <a:srgbClr val="194E9D"/>
                  </a:buClr>
                  <a:buSzPct val="85000"/>
                </a:pPr>
                <a:r>
                  <a:rPr lang="en-US" altLang="en-US" sz="1800" b="0" i="0" dirty="0">
                    <a:solidFill>
                      <a:srgbClr val="000000"/>
                    </a:solidFill>
                  </a:rPr>
                  <a:t>CO</a:t>
                </a:r>
                <a:r>
                  <a:rPr lang="en-US" altLang="en-US" sz="1800" b="0" i="0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en-US" sz="1800" b="0" i="0" baseline="30000" dirty="0">
                    <a:solidFill>
                      <a:srgbClr val="000000"/>
                    </a:solidFill>
                  </a:rPr>
                  <a:t>2-</a:t>
                </a:r>
                <a:r>
                  <a:rPr lang="en-US" altLang="en-US" sz="1800" b="0" i="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en-US" sz="1800" b="0" i="0" dirty="0" err="1">
                    <a:solidFill>
                      <a:srgbClr val="000000"/>
                    </a:solidFill>
                  </a:rPr>
                  <a:t>aq</a:t>
                </a:r>
                <a:r>
                  <a:rPr lang="en-US" altLang="en-US" sz="1800" b="0" i="0" dirty="0">
                    <a:solidFill>
                      <a:srgbClr val="000000"/>
                    </a:solidFill>
                  </a:rPr>
                  <a:t>) + H</a:t>
                </a:r>
                <a:r>
                  <a:rPr lang="en-US" altLang="en-US" sz="1800" b="0" i="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1800" b="0" i="0" dirty="0">
                    <a:solidFill>
                      <a:srgbClr val="000000"/>
                    </a:solidFill>
                  </a:rPr>
                  <a:t>O(ℓ)           HCO</a:t>
                </a:r>
                <a:r>
                  <a:rPr lang="en-US" altLang="en-US" sz="1800" b="0" i="0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en-US" sz="1800" b="0" i="0" baseline="30000" dirty="0">
                    <a:solidFill>
                      <a:srgbClr val="000000"/>
                    </a:solidFill>
                  </a:rPr>
                  <a:t>-</a:t>
                </a:r>
                <a:r>
                  <a:rPr lang="en-US" altLang="en-US" sz="1800" b="0" i="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en-US" sz="1800" b="0" i="0" dirty="0" err="1">
                    <a:solidFill>
                      <a:srgbClr val="000000"/>
                    </a:solidFill>
                  </a:rPr>
                  <a:t>aq</a:t>
                </a:r>
                <a:r>
                  <a:rPr lang="en-US" altLang="en-US" sz="1800" b="0" i="0" dirty="0">
                    <a:solidFill>
                      <a:srgbClr val="000000"/>
                    </a:solidFill>
                  </a:rPr>
                  <a:t>) + OH</a:t>
                </a:r>
                <a:r>
                  <a:rPr lang="en-US" altLang="en-US" sz="1800" b="0" i="0" baseline="30000" dirty="0">
                    <a:solidFill>
                      <a:srgbClr val="000000"/>
                    </a:solidFill>
                  </a:rPr>
                  <a:t>-</a:t>
                </a:r>
                <a:r>
                  <a:rPr lang="en-US" altLang="en-US" sz="1800" b="0" i="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en-US" sz="1800" b="0" i="0" dirty="0" err="1">
                    <a:solidFill>
                      <a:srgbClr val="000000"/>
                    </a:solidFill>
                  </a:rPr>
                  <a:t>aq</a:t>
                </a:r>
                <a:r>
                  <a:rPr lang="en-US" altLang="en-US" sz="1800" b="0" i="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4262963" y="2357629"/>
                <a:ext cx="447675" cy="202406"/>
                <a:chOff x="2662" y="1641"/>
                <a:chExt cx="515" cy="141"/>
              </a:xfrm>
            </p:grpSpPr>
            <p:sp>
              <p:nvSpPr>
                <p:cNvPr id="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2662" y="1688"/>
                  <a:ext cx="50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 defTabSz="685800" rtl="0"/>
                  <a:endParaRPr lang="en-US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" name="Line 7"/>
                <p:cNvSpPr>
                  <a:spLocks noChangeShapeType="1"/>
                </p:cNvSpPr>
                <p:nvPr/>
              </p:nvSpPr>
              <p:spPr bwMode="auto">
                <a:xfrm>
                  <a:off x="3079" y="1641"/>
                  <a:ext cx="91" cy="4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 defTabSz="685800" rtl="0"/>
                  <a:endParaRPr lang="en-US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9" name="Group 8"/>
                <p:cNvGrpSpPr>
                  <a:grpSpLocks/>
                </p:cNvGrpSpPr>
                <p:nvPr/>
              </p:nvGrpSpPr>
              <p:grpSpPr bwMode="auto">
                <a:xfrm>
                  <a:off x="2669" y="1736"/>
                  <a:ext cx="508" cy="46"/>
                  <a:chOff x="2662" y="1761"/>
                  <a:chExt cx="508" cy="46"/>
                </a:xfrm>
              </p:grpSpPr>
              <p:sp>
                <p:nvSpPr>
                  <p:cNvPr id="10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2" y="1761"/>
                    <a:ext cx="508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 defTabSz="685800" rtl="0"/>
                    <a:endParaRPr lang="en-US" sz="135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675" y="1762"/>
                    <a:ext cx="91" cy="4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 defTabSz="685800" rtl="0"/>
                    <a:endParaRPr lang="en-US" sz="135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705374" y="2688622"/>
                <a:ext cx="64377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algn="l" defTabSz="685800" rtl="0"/>
                <a:r>
                  <a:rPr lang="en-US" altLang="en-US" sz="1800" b="0" i="0">
                    <a:solidFill>
                      <a:srgbClr val="000000"/>
                    </a:solidFill>
                  </a:rPr>
                  <a:t>[  ]</a:t>
                </a:r>
                <a:r>
                  <a:rPr lang="en-US" altLang="en-US" sz="1800" b="0" i="0" baseline="-25000">
                    <a:solidFill>
                      <a:srgbClr val="000000"/>
                    </a:solidFill>
                  </a:rPr>
                  <a:t>initial</a:t>
                </a:r>
                <a:r>
                  <a:rPr lang="en-US" altLang="en-US" sz="1800" b="0" i="0">
                    <a:solidFill>
                      <a:srgbClr val="000000"/>
                    </a:solidFill>
                  </a:rPr>
                  <a:t> 		     1.50		       	0	  	0</a:t>
                </a:r>
                <a:r>
                  <a:rPr lang="en-US" altLang="en-US" sz="1350" b="0" i="0">
                    <a:solidFill>
                      <a:srgbClr val="000000"/>
                    </a:solidFill>
                  </a:rPr>
                  <a:t>	</a:t>
                </a:r>
              </a:p>
              <a:p>
                <a:pPr algn="l" defTabSz="685800" rtl="0"/>
                <a:r>
                  <a:rPr lang="en-US" altLang="en-US" sz="1800" b="0" i="0">
                    <a:solidFill>
                      <a:srgbClr val="000000"/>
                    </a:solidFill>
                  </a:rPr>
                  <a:t>[  ]</a:t>
                </a:r>
                <a:r>
                  <a:rPr lang="en-US" altLang="en-US" sz="1500" b="0" i="0" baseline="-25000">
                    <a:solidFill>
                      <a:srgbClr val="000000"/>
                    </a:solidFill>
                  </a:rPr>
                  <a:t>change</a:t>
                </a:r>
                <a:r>
                  <a:rPr lang="en-US" altLang="en-US" sz="1800" b="0" i="0">
                    <a:solidFill>
                      <a:srgbClr val="000000"/>
                    </a:solidFill>
                  </a:rPr>
                  <a:t>	       	       - x	       		+x	        	+x</a:t>
                </a:r>
              </a:p>
              <a:p>
                <a:pPr algn="l" defTabSz="685800" rtl="0"/>
                <a:r>
                  <a:rPr lang="en-US" altLang="en-US" sz="1800" b="0" i="0">
                    <a:solidFill>
                      <a:srgbClr val="000000"/>
                    </a:solidFill>
                  </a:rPr>
                  <a:t>[  ]</a:t>
                </a:r>
                <a:r>
                  <a:rPr lang="en-US" altLang="en-US" sz="1800" b="0" i="0" baseline="-25000">
                    <a:solidFill>
                      <a:srgbClr val="000000"/>
                    </a:solidFill>
                  </a:rPr>
                  <a:t>equil</a:t>
                </a:r>
                <a:r>
                  <a:rPr lang="en-US" altLang="en-US" sz="1800" b="0" i="0">
                    <a:solidFill>
                      <a:srgbClr val="000000"/>
                    </a:solidFill>
                  </a:rPr>
                  <a:t> 		   1.50 - x		   	x		x</a:t>
                </a:r>
                <a:endParaRPr lang="en-US" altLang="en-US" sz="1800" b="0" i="0" baseline="30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819675" y="2688622"/>
              <a:ext cx="6135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685800" rtl="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19675" y="3462491"/>
            <a:ext cx="6437709" cy="742950"/>
            <a:chOff x="210" y="2450"/>
            <a:chExt cx="5407" cy="624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10" y="2571"/>
              <a:ext cx="540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>
                <a:defRPr sz="2000" b="1" i="1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>
                <a:defRPr sz="2000" b="1" i="1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>
                <a:defRPr sz="2000" b="1" i="1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>
                <a:defRPr sz="2000" b="1" i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algn="l" defTabSz="685800" rtl="0"/>
              <a:r>
                <a:rPr lang="en-US" altLang="en-US" sz="2100" b="0" dirty="0" err="1">
                  <a:solidFill>
                    <a:srgbClr val="000000"/>
                  </a:solidFill>
                </a:rPr>
                <a:t>K</a:t>
              </a:r>
              <a:r>
                <a:rPr lang="en-US" altLang="en-US" sz="2100" b="0" baseline="-25000" dirty="0" err="1">
                  <a:solidFill>
                    <a:srgbClr val="000000"/>
                  </a:solidFill>
                </a:rPr>
                <a:t>b</a:t>
              </a:r>
              <a:r>
                <a:rPr lang="en-US" altLang="en-US" sz="2100" b="0" i="0" dirty="0">
                  <a:solidFill>
                    <a:srgbClr val="000000"/>
                  </a:solidFill>
                </a:rPr>
                <a:t> = 2.1 x 10</a:t>
              </a:r>
              <a:r>
                <a:rPr lang="en-US" altLang="en-US" sz="2100" b="0" i="0" baseline="30000" dirty="0">
                  <a:solidFill>
                    <a:srgbClr val="000000"/>
                  </a:solidFill>
                </a:rPr>
                <a:t>-4</a:t>
              </a:r>
              <a:r>
                <a:rPr lang="en-US" altLang="en-US" sz="2100" b="0" i="0" dirty="0">
                  <a:solidFill>
                    <a:srgbClr val="000000"/>
                  </a:solidFill>
                </a:rPr>
                <a:t> =		             =		       </a:t>
              </a:r>
              <a:r>
                <a:rPr lang="en-US" altLang="en-US" sz="2100" b="0" i="0" dirty="0">
                  <a:solidFill>
                    <a:srgbClr val="000000"/>
                  </a:solidFill>
                  <a:cs typeface="Arial" charset="0"/>
                </a:rPr>
                <a:t>≈</a:t>
              </a:r>
              <a:endParaRPr lang="en-US" altLang="en-US" sz="2100" b="0" i="0" baseline="300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937" y="2475"/>
              <a:ext cx="1403" cy="599"/>
              <a:chOff x="1937" y="2475"/>
              <a:chExt cx="1403" cy="599"/>
            </a:xfrm>
          </p:grpSpPr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1947" y="2475"/>
                <a:ext cx="1393" cy="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5" tIns="33338" rIns="67865" bIns="33338">
                <a:spAutoFit/>
              </a:bodyPr>
              <a:lstStyle>
                <a:lvl1pPr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algn="ctr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[HCO</a:t>
                </a:r>
                <a:r>
                  <a:rPr lang="en-US" altLang="en-US" sz="2100" b="0" i="0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en-US" sz="2100" b="0" i="0" baseline="30000" dirty="0">
                    <a:solidFill>
                      <a:srgbClr val="000000"/>
                    </a:solidFill>
                  </a:rPr>
                  <a:t>-</a:t>
                </a:r>
                <a:r>
                  <a:rPr lang="en-US" altLang="en-US" sz="2100" b="0" i="0" dirty="0">
                    <a:solidFill>
                      <a:srgbClr val="000000"/>
                    </a:solidFill>
                  </a:rPr>
                  <a:t>][OH</a:t>
                </a:r>
                <a:r>
                  <a:rPr lang="en-US" altLang="en-US" sz="2100" b="0" i="0" baseline="30000" dirty="0">
                    <a:solidFill>
                      <a:srgbClr val="000000"/>
                    </a:solidFill>
                  </a:rPr>
                  <a:t>-</a:t>
                </a:r>
                <a:r>
                  <a:rPr lang="en-US" altLang="en-US" sz="2100" b="0" i="0" dirty="0">
                    <a:solidFill>
                      <a:srgbClr val="000000"/>
                    </a:solidFill>
                  </a:rPr>
                  <a:t>]</a:t>
                </a:r>
              </a:p>
              <a:p>
                <a:pPr algn="ctr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[CO</a:t>
                </a:r>
                <a:r>
                  <a:rPr lang="en-US" altLang="en-US" sz="2100" b="0" i="0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en-US" sz="2100" b="0" i="0" baseline="30000" dirty="0">
                    <a:solidFill>
                      <a:srgbClr val="000000"/>
                    </a:solidFill>
                  </a:rPr>
                  <a:t>2-</a:t>
                </a:r>
                <a:r>
                  <a:rPr lang="en-US" altLang="en-US" sz="2100" b="0" i="0" dirty="0">
                    <a:solidFill>
                      <a:srgbClr val="000000"/>
                    </a:solidFill>
                  </a:rPr>
                  <a:t>]</a:t>
                </a:r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1937" y="2782"/>
                <a:ext cx="13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3565" y="2450"/>
              <a:ext cx="1070" cy="599"/>
              <a:chOff x="4036" y="2813"/>
              <a:chExt cx="1070" cy="599"/>
            </a:xfrm>
          </p:grpSpPr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036" y="2813"/>
                <a:ext cx="1070" cy="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5" tIns="33338" rIns="67865" bIns="33338">
                <a:spAutoFit/>
              </a:bodyPr>
              <a:lstStyle>
                <a:lvl1pPr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algn="ctr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x</a:t>
                </a:r>
                <a:r>
                  <a:rPr lang="en-US" altLang="en-US" sz="2100" b="0" i="0" baseline="30000" dirty="0">
                    <a:solidFill>
                      <a:srgbClr val="000000"/>
                    </a:solidFill>
                  </a:rPr>
                  <a:t>2</a:t>
                </a:r>
                <a:endParaRPr lang="en-US" altLang="en-US" sz="2100" b="0" i="0" dirty="0">
                  <a:solidFill>
                    <a:srgbClr val="000000"/>
                  </a:solidFill>
                </a:endParaRPr>
              </a:p>
              <a:p>
                <a:pPr algn="l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(1.50 – x)</a:t>
                </a:r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4138" y="3079"/>
                <a:ext cx="8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4946" y="2450"/>
              <a:ext cx="554" cy="599"/>
              <a:chOff x="4832" y="2789"/>
              <a:chExt cx="554" cy="599"/>
            </a:xfrm>
          </p:grpSpPr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4832" y="2789"/>
                <a:ext cx="554" cy="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5" tIns="33338" rIns="67865" bIns="33338">
                <a:spAutoFit/>
              </a:bodyPr>
              <a:lstStyle>
                <a:lvl1pPr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algn="ctr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x</a:t>
                </a:r>
                <a:r>
                  <a:rPr lang="en-US" altLang="en-US" sz="2100" b="0" i="0" baseline="30000" dirty="0">
                    <a:solidFill>
                      <a:srgbClr val="000000"/>
                    </a:solidFill>
                  </a:rPr>
                  <a:t>2</a:t>
                </a:r>
                <a:endParaRPr lang="en-US" altLang="en-US" sz="2100" b="0" i="0" dirty="0">
                  <a:solidFill>
                    <a:srgbClr val="000000"/>
                  </a:solidFill>
                </a:endParaRPr>
              </a:p>
              <a:p>
                <a:pPr algn="l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1.50</a:t>
                </a:r>
              </a:p>
            </p:txBody>
          </p:sp>
          <p:sp>
            <p:nvSpPr>
              <p:cNvPr id="20" name="Line 23"/>
              <p:cNvSpPr>
                <a:spLocks noChangeShapeType="1"/>
              </p:cNvSpPr>
              <p:nvPr/>
            </p:nvSpPr>
            <p:spPr bwMode="auto">
              <a:xfrm>
                <a:off x="4940" y="3055"/>
                <a:ext cx="3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71768" y="4360758"/>
            <a:ext cx="5875735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 i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 b="1" i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 b="1" i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 b="1" i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 b="1" i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257175" indent="-257175" algn="l" defTabSz="685800" rtl="0">
              <a:lnSpc>
                <a:spcPct val="120000"/>
              </a:lnSpc>
              <a:spcBef>
                <a:spcPct val="20000"/>
              </a:spcBef>
              <a:buClr>
                <a:srgbClr val="194E9D"/>
              </a:buClr>
              <a:buSzPct val="85000"/>
            </a:pPr>
            <a:r>
              <a:rPr lang="en-US" altLang="en-US" sz="2100" b="0" i="0" dirty="0">
                <a:solidFill>
                  <a:srgbClr val="000000"/>
                </a:solidFill>
              </a:rPr>
              <a:t>x = 1.77 x 10</a:t>
            </a:r>
            <a:r>
              <a:rPr lang="en-US" altLang="en-US" sz="2100" b="0" i="0" baseline="30000" dirty="0">
                <a:solidFill>
                  <a:srgbClr val="000000"/>
                </a:solidFill>
              </a:rPr>
              <a:t>-2	</a:t>
            </a:r>
            <a:r>
              <a:rPr lang="en-US" altLang="en-US" sz="2100" b="0" i="0" dirty="0">
                <a:solidFill>
                  <a:srgbClr val="000000"/>
                </a:solidFill>
              </a:rPr>
              <a:t>pOH = −log(1.77 x 10</a:t>
            </a:r>
            <a:r>
              <a:rPr lang="en-US" altLang="en-US" sz="2100" b="0" i="0" baseline="30000" dirty="0">
                <a:solidFill>
                  <a:srgbClr val="000000"/>
                </a:solidFill>
              </a:rPr>
              <a:t>-2</a:t>
            </a:r>
            <a:r>
              <a:rPr lang="en-US" altLang="en-US" sz="2100" b="0" i="0" dirty="0">
                <a:solidFill>
                  <a:srgbClr val="000000"/>
                </a:solidFill>
              </a:rPr>
              <a:t>) = 1.75</a:t>
            </a:r>
          </a:p>
          <a:p>
            <a:pPr marL="257175" indent="-257175" algn="l" defTabSz="685800" rtl="0">
              <a:lnSpc>
                <a:spcPct val="120000"/>
              </a:lnSpc>
              <a:spcBef>
                <a:spcPct val="20000"/>
              </a:spcBef>
              <a:buClr>
                <a:srgbClr val="194E9D"/>
              </a:buClr>
              <a:buSzPct val="85000"/>
            </a:pPr>
            <a:r>
              <a:rPr lang="en-US" altLang="en-US" sz="2100" b="0" i="0" dirty="0">
                <a:solidFill>
                  <a:srgbClr val="000000"/>
                </a:solidFill>
              </a:rPr>
              <a:t>			pH = 14.00 - 1.75 = 12.25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2656" y="1180175"/>
            <a:ext cx="6524625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 b="1" i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 b="1" i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 b="1" i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 b="1" i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defTabSz="685800" rtl="0">
              <a:spcBef>
                <a:spcPct val="20000"/>
              </a:spcBef>
              <a:buClr>
                <a:srgbClr val="194E9D"/>
              </a:buClr>
              <a:buSzPct val="85000"/>
            </a:pPr>
            <a:r>
              <a:rPr lang="en-US" altLang="en-US" sz="1800" b="0" i="0" dirty="0">
                <a:solidFill>
                  <a:srgbClr val="194E9D"/>
                </a:solidFill>
              </a:rPr>
              <a:t>What is the pH of a 1.50 M Na</a:t>
            </a:r>
            <a:r>
              <a:rPr lang="en-US" altLang="en-US" sz="1800" b="0" i="0" baseline="-25000" dirty="0">
                <a:solidFill>
                  <a:srgbClr val="194E9D"/>
                </a:solidFill>
              </a:rPr>
              <a:t>2</a:t>
            </a:r>
            <a:r>
              <a:rPr lang="en-US" altLang="en-US" sz="1800" b="0" i="0" dirty="0">
                <a:solidFill>
                  <a:srgbClr val="194E9D"/>
                </a:solidFill>
              </a:rPr>
              <a:t>CO</a:t>
            </a:r>
            <a:r>
              <a:rPr lang="en-US" altLang="en-US" sz="1800" b="0" i="0" baseline="-25000" dirty="0">
                <a:solidFill>
                  <a:srgbClr val="194E9D"/>
                </a:solidFill>
              </a:rPr>
              <a:t>3</a:t>
            </a:r>
            <a:r>
              <a:rPr lang="en-US" altLang="en-US" sz="1800" b="0" i="0" dirty="0">
                <a:solidFill>
                  <a:srgbClr val="194E9D"/>
                </a:solidFill>
              </a:rPr>
              <a:t>(</a:t>
            </a:r>
            <a:r>
              <a:rPr lang="en-US" altLang="en-US" sz="1800" b="0" i="0" dirty="0" err="1">
                <a:solidFill>
                  <a:srgbClr val="194E9D"/>
                </a:solidFill>
              </a:rPr>
              <a:t>aq</a:t>
            </a:r>
            <a:r>
              <a:rPr lang="en-US" altLang="en-US" sz="1800" b="0" i="0" dirty="0">
                <a:solidFill>
                  <a:srgbClr val="194E9D"/>
                </a:solidFill>
              </a:rPr>
              <a:t>)? </a:t>
            </a:r>
            <a:r>
              <a:rPr lang="en-US" altLang="en-US" sz="1800" b="0" dirty="0">
                <a:solidFill>
                  <a:srgbClr val="194E9D"/>
                </a:solidFill>
              </a:rPr>
              <a:t>K</a:t>
            </a:r>
            <a:r>
              <a:rPr lang="en-US" altLang="en-US" sz="1800" b="0" baseline="-25000" dirty="0">
                <a:solidFill>
                  <a:srgbClr val="194E9D"/>
                </a:solidFill>
              </a:rPr>
              <a:t>b</a:t>
            </a:r>
            <a:r>
              <a:rPr lang="en-US" altLang="en-US" sz="1800" b="0" i="0" dirty="0">
                <a:solidFill>
                  <a:srgbClr val="194E9D"/>
                </a:solidFill>
              </a:rPr>
              <a:t> = 2.1 x 10</a:t>
            </a:r>
            <a:r>
              <a:rPr lang="en-US" altLang="en-US" sz="1800" b="0" i="0" baseline="30000" dirty="0">
                <a:solidFill>
                  <a:srgbClr val="194E9D"/>
                </a:solidFill>
              </a:rPr>
              <a:t>-4</a:t>
            </a:r>
            <a:r>
              <a:rPr lang="en-US" altLang="en-US" sz="1800" b="0" i="0" dirty="0">
                <a:solidFill>
                  <a:srgbClr val="194E9D"/>
                </a:solidFill>
              </a:rPr>
              <a:t> </a:t>
            </a:r>
          </a:p>
        </p:txBody>
      </p: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B9C36D64-070B-FC3A-50AC-0E2818641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99" y="5353767"/>
            <a:ext cx="7315200" cy="838200"/>
          </a:xfrm>
          <a:prstGeom prst="rect">
            <a:avLst/>
          </a:prstGeom>
        </p:spPr>
      </p:pic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F16D2787-E1AB-4258-1ABC-4E71D63E00A5}"/>
              </a:ext>
            </a:extLst>
          </p:cNvPr>
          <p:cNvSpPr txBox="1"/>
          <p:nvPr/>
        </p:nvSpPr>
        <p:spPr>
          <a:xfrm>
            <a:off x="593401" y="256846"/>
            <a:ext cx="4588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3200" kern="0" dirty="0"/>
              <a:t>pH of a Salt Solution</a:t>
            </a:r>
          </a:p>
        </p:txBody>
      </p:sp>
    </p:spTree>
    <p:extLst>
      <p:ext uri="{BB962C8B-B14F-4D97-AF65-F5344CB8AC3E}">
        <p14:creationId xmlns:p14="http://schemas.microsoft.com/office/powerpoint/2010/main" val="2045938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924502" y="6219301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he-IL" sz="1350" dirty="0">
                <a:solidFill>
                  <a:srgbClr val="000000"/>
                </a:solidFill>
                <a:latin typeface="Arial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170431" y="6309211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6D3ED9F-CC40-40D3-B70E-A5B5E0B088AB}" type="slidenum">
              <a:rPr lang="he-IL" sz="1350">
                <a:solidFill>
                  <a:srgbClr val="000000"/>
                </a:solidFill>
                <a:latin typeface="Arial"/>
              </a:rPr>
              <a:pPr defTabSz="685800"/>
              <a:t>35</a:t>
            </a:fld>
            <a:endParaRPr lang="he-IL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29843" y="2260474"/>
            <a:ext cx="6423422" cy="1440656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 i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 b="1" i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 b="1" i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 b="1" i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 b="1" i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defTabSz="685800" rtl="0"/>
            <a:endParaRPr lang="en-US" altLang="en-US" sz="1500">
              <a:solidFill>
                <a:srgbClr val="3333CC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455021" y="2360486"/>
            <a:ext cx="4882754" cy="346472"/>
            <a:chOff x="1343" y="1421"/>
            <a:chExt cx="4101" cy="291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343" y="1421"/>
              <a:ext cx="41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5" tIns="33338" rIns="67865" bIns="33338"/>
            <a:lstStyle>
              <a:lvl1pPr>
                <a:defRPr sz="2000" b="1" i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>
                <a:defRPr sz="2000" b="1" i="1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>
                <a:defRPr sz="2000" b="1" i="1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>
                <a:defRPr sz="2000" b="1" i="1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>
                <a:defRPr sz="2000" b="1" i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algn="l" defTabSz="685800" rtl="0"/>
              <a:r>
                <a:rPr lang="en-US" altLang="en-US" sz="1800" b="0" i="0">
                  <a:solidFill>
                    <a:srgbClr val="000000"/>
                  </a:solidFill>
                </a:rPr>
                <a:t>NH</a:t>
              </a:r>
              <a:r>
                <a:rPr lang="en-US" altLang="en-US" sz="1800" b="0" i="0" baseline="-25000">
                  <a:solidFill>
                    <a:srgbClr val="000000"/>
                  </a:solidFill>
                </a:rPr>
                <a:t>4</a:t>
              </a:r>
              <a:r>
                <a:rPr lang="en-US" altLang="en-US" sz="1800" b="0" i="0" baseline="30000">
                  <a:solidFill>
                    <a:srgbClr val="000000"/>
                  </a:solidFill>
                </a:rPr>
                <a:t>+</a:t>
              </a:r>
              <a:r>
                <a:rPr lang="en-US" altLang="en-US" sz="1800" b="0" i="0">
                  <a:solidFill>
                    <a:srgbClr val="000000"/>
                  </a:solidFill>
                </a:rPr>
                <a:t>(aq) + H</a:t>
              </a:r>
              <a:r>
                <a:rPr lang="en-US" altLang="en-US" sz="1800" b="0" i="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1800" b="0" i="0">
                  <a:solidFill>
                    <a:srgbClr val="000000"/>
                  </a:solidFill>
                </a:rPr>
                <a:t>O(ℓ)            NH</a:t>
              </a:r>
              <a:r>
                <a:rPr lang="en-US" altLang="en-US" sz="1800" b="0" i="0" baseline="-25000">
                  <a:solidFill>
                    <a:srgbClr val="000000"/>
                  </a:solidFill>
                </a:rPr>
                <a:t>3</a:t>
              </a:r>
              <a:r>
                <a:rPr lang="en-US" altLang="en-US" sz="1800" b="0" i="0">
                  <a:solidFill>
                    <a:srgbClr val="000000"/>
                  </a:solidFill>
                </a:rPr>
                <a:t>(aq) +   H</a:t>
              </a:r>
              <a:r>
                <a:rPr lang="en-US" altLang="en-US" sz="1800" b="0" i="0" baseline="-25000">
                  <a:solidFill>
                    <a:srgbClr val="000000"/>
                  </a:solidFill>
                </a:rPr>
                <a:t>3</a:t>
              </a:r>
              <a:r>
                <a:rPr lang="en-US" altLang="en-US" sz="1800" b="0" i="0">
                  <a:solidFill>
                    <a:srgbClr val="000000"/>
                  </a:solidFill>
                </a:rPr>
                <a:t>O</a:t>
              </a:r>
              <a:r>
                <a:rPr lang="en-US" altLang="en-US" sz="1800" b="0" i="0" baseline="30000">
                  <a:solidFill>
                    <a:srgbClr val="000000"/>
                  </a:solidFill>
                </a:rPr>
                <a:t>+</a:t>
              </a:r>
              <a:r>
                <a:rPr lang="en-US" altLang="en-US" sz="1800" b="0" i="0">
                  <a:solidFill>
                    <a:srgbClr val="000000"/>
                  </a:solidFill>
                </a:rPr>
                <a:t>(aq)</a:t>
              </a: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025" y="1507"/>
              <a:ext cx="472" cy="141"/>
              <a:chOff x="2662" y="1641"/>
              <a:chExt cx="515" cy="141"/>
            </a:xfrm>
          </p:grpSpPr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flipV="1">
                <a:off x="2662" y="1688"/>
                <a:ext cx="50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3079" y="1641"/>
                <a:ext cx="91" cy="4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669" y="1736"/>
                <a:ext cx="508" cy="46"/>
                <a:chOff x="2662" y="1761"/>
                <a:chExt cx="508" cy="46"/>
              </a:xfrm>
            </p:grpSpPr>
            <p:sp>
              <p:nvSpPr>
                <p:cNvPr id="1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662" y="1761"/>
                  <a:ext cx="50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 defTabSz="685800" rtl="0"/>
                  <a:endParaRPr lang="en-US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" name="Line 10"/>
                <p:cNvSpPr>
                  <a:spLocks noChangeShapeType="1"/>
                </p:cNvSpPr>
                <p:nvPr/>
              </p:nvSpPr>
              <p:spPr bwMode="auto">
                <a:xfrm>
                  <a:off x="2675" y="1762"/>
                  <a:ext cx="91" cy="4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 defTabSz="685800" rtl="0"/>
                  <a:endParaRPr lang="en-US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29843" y="2749820"/>
            <a:ext cx="64377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 b="1" i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 b="1" i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 b="1" i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 b="1" i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defTabSz="685800" rtl="0"/>
            <a:r>
              <a:rPr lang="en-US" altLang="en-US" sz="1800" b="0" i="0">
                <a:solidFill>
                  <a:srgbClr val="000000"/>
                </a:solidFill>
              </a:rPr>
              <a:t>[  ]</a:t>
            </a:r>
            <a:r>
              <a:rPr lang="en-US" altLang="en-US" sz="1800" b="0" i="0" baseline="-25000">
                <a:solidFill>
                  <a:srgbClr val="000000"/>
                </a:solidFill>
              </a:rPr>
              <a:t>initial</a:t>
            </a:r>
            <a:r>
              <a:rPr lang="en-US" altLang="en-US" sz="1800" b="0" i="0">
                <a:solidFill>
                  <a:srgbClr val="000000"/>
                </a:solidFill>
              </a:rPr>
              <a:t> 		   0.132		       	0	  	0	</a:t>
            </a:r>
          </a:p>
          <a:p>
            <a:pPr algn="l" defTabSz="685800" rtl="0"/>
            <a:r>
              <a:rPr lang="en-US" altLang="en-US" sz="1800" b="0" i="0">
                <a:solidFill>
                  <a:srgbClr val="000000"/>
                </a:solidFill>
              </a:rPr>
              <a:t>[  ]</a:t>
            </a:r>
            <a:r>
              <a:rPr lang="en-US" altLang="en-US" sz="1800" b="0" i="0" baseline="-25000">
                <a:solidFill>
                  <a:srgbClr val="000000"/>
                </a:solidFill>
              </a:rPr>
              <a:t>change</a:t>
            </a:r>
            <a:r>
              <a:rPr lang="en-US" altLang="en-US" sz="1800" b="0" i="0">
                <a:solidFill>
                  <a:srgbClr val="000000"/>
                </a:solidFill>
              </a:rPr>
              <a:t>	      - x		       	         +x	         +x</a:t>
            </a:r>
          </a:p>
          <a:p>
            <a:pPr algn="l" defTabSz="685800" rtl="0"/>
            <a:r>
              <a:rPr lang="en-US" altLang="en-US" sz="1800" b="0" i="0">
                <a:solidFill>
                  <a:srgbClr val="000000"/>
                </a:solidFill>
              </a:rPr>
              <a:t>[  ]</a:t>
            </a:r>
            <a:r>
              <a:rPr lang="en-US" altLang="en-US" sz="1800" b="0" i="0" baseline="-25000">
                <a:solidFill>
                  <a:srgbClr val="000000"/>
                </a:solidFill>
              </a:rPr>
              <a:t>equil</a:t>
            </a:r>
            <a:r>
              <a:rPr lang="en-US" altLang="en-US" sz="1800" b="0" i="0">
                <a:solidFill>
                  <a:srgbClr val="000000"/>
                </a:solidFill>
              </a:rPr>
              <a:t> 		   0.132 - x		   	x		x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144144" y="2749820"/>
            <a:ext cx="61352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685800" rtl="0"/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058418" y="4881039"/>
            <a:ext cx="6380559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2000" b="1" i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 b="1" i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 b="1" i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 b="1" i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 b="1" i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214313" indent="-214313" algn="l" defTabSz="685800" rtl="0">
              <a:spcBef>
                <a:spcPct val="20000"/>
              </a:spcBef>
              <a:buClr>
                <a:srgbClr val="194E9D"/>
              </a:buClr>
              <a:buSzPct val="85000"/>
            </a:pPr>
            <a:r>
              <a:rPr lang="en-US" altLang="en-US" sz="1800" b="0" i="0">
                <a:solidFill>
                  <a:srgbClr val="000000"/>
                </a:solidFill>
              </a:rPr>
              <a:t>	</a:t>
            </a:r>
            <a:r>
              <a:rPr lang="en-US" altLang="en-US" sz="2100" b="0" i="0">
                <a:solidFill>
                  <a:srgbClr val="000000"/>
                </a:solidFill>
                <a:cs typeface="Arial" charset="0"/>
              </a:rPr>
              <a:t>x = 8.57 x 10</a:t>
            </a:r>
            <a:r>
              <a:rPr lang="en-US" altLang="en-US" sz="2100" b="0" i="0" baseline="30000">
                <a:solidFill>
                  <a:srgbClr val="000000"/>
                </a:solidFill>
                <a:cs typeface="Arial" charset="0"/>
              </a:rPr>
              <a:t>-6</a:t>
            </a:r>
            <a:r>
              <a:rPr lang="en-US" altLang="en-US" sz="2100" b="0" i="0">
                <a:solidFill>
                  <a:srgbClr val="000000"/>
                </a:solidFill>
              </a:rPr>
              <a:t>	       pH = </a:t>
            </a:r>
            <a:r>
              <a:rPr lang="en-US" altLang="en-US" sz="2100" b="0" i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altLang="en-US" sz="2100" b="0" i="0">
                <a:solidFill>
                  <a:srgbClr val="000000"/>
                </a:solidFill>
              </a:rPr>
              <a:t>log(8</a:t>
            </a:r>
            <a:r>
              <a:rPr lang="en-US" altLang="en-US" sz="2100" b="0" i="0">
                <a:solidFill>
                  <a:srgbClr val="000000"/>
                </a:solidFill>
                <a:cs typeface="Arial" charset="0"/>
              </a:rPr>
              <a:t>.57 x 10</a:t>
            </a:r>
            <a:r>
              <a:rPr lang="en-US" altLang="en-US" sz="2100" b="0" i="0" baseline="30000">
                <a:solidFill>
                  <a:srgbClr val="000000"/>
                </a:solidFill>
                <a:cs typeface="Arial" charset="0"/>
              </a:rPr>
              <a:t>-6</a:t>
            </a:r>
            <a:r>
              <a:rPr lang="en-US" altLang="en-US" sz="2100" b="0" i="0">
                <a:solidFill>
                  <a:srgbClr val="000000"/>
                </a:solidFill>
                <a:cs typeface="Arial" charset="0"/>
              </a:rPr>
              <a:t>) = 5.07</a:t>
            </a:r>
            <a:r>
              <a:rPr lang="en-US" altLang="en-US" sz="1800" b="0" i="0">
                <a:solidFill>
                  <a:srgbClr val="000000"/>
                </a:solidFill>
                <a:cs typeface="Arial" charset="0"/>
              </a:rPr>
              <a:t>	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914353" y="3844002"/>
            <a:ext cx="6481763" cy="770334"/>
            <a:chOff x="195" y="2668"/>
            <a:chExt cx="5444" cy="647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95" y="2813"/>
              <a:ext cx="526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>
                <a:defRPr sz="2000" b="1" i="1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>
                <a:defRPr sz="2000" b="1" i="1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>
                <a:defRPr sz="2000" b="1" i="1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>
                <a:defRPr sz="2000" b="1" i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algn="l" defTabSz="685800" rtl="0"/>
              <a:r>
                <a:rPr lang="en-US" altLang="en-US" sz="2100" b="0">
                  <a:solidFill>
                    <a:srgbClr val="000000"/>
                  </a:solidFill>
                </a:rPr>
                <a:t>K</a:t>
              </a:r>
              <a:r>
                <a:rPr lang="en-US" altLang="en-US" sz="2100" b="0" baseline="-25000">
                  <a:solidFill>
                    <a:srgbClr val="000000"/>
                  </a:solidFill>
                </a:rPr>
                <a:t>a</a:t>
              </a:r>
              <a:r>
                <a:rPr lang="en-US" altLang="en-US" sz="2100" b="0" i="0">
                  <a:solidFill>
                    <a:srgbClr val="000000"/>
                  </a:solidFill>
                </a:rPr>
                <a:t> = 5.6 x 10</a:t>
              </a:r>
              <a:r>
                <a:rPr lang="en-US" altLang="en-US" sz="2100" b="0" i="0" baseline="30000">
                  <a:solidFill>
                    <a:srgbClr val="000000"/>
                  </a:solidFill>
                </a:rPr>
                <a:t>-10</a:t>
              </a:r>
              <a:r>
                <a:rPr lang="en-US" altLang="en-US" sz="2100" b="0" i="0">
                  <a:solidFill>
                    <a:srgbClr val="000000"/>
                  </a:solidFill>
                </a:rPr>
                <a:t> =		            =		        ≈</a:t>
              </a:r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1995" y="2716"/>
              <a:ext cx="1288" cy="599"/>
              <a:chOff x="1918" y="2716"/>
              <a:chExt cx="1288" cy="599"/>
            </a:xfrm>
          </p:grpSpPr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1918" y="2716"/>
                <a:ext cx="1288" cy="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5" tIns="33338" rIns="67865" bIns="33338">
                <a:spAutoFit/>
              </a:bodyPr>
              <a:lstStyle>
                <a:lvl1pPr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algn="ctr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[NH</a:t>
                </a:r>
                <a:r>
                  <a:rPr lang="en-US" altLang="en-US" sz="2100" b="0" i="0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en-US" sz="2100" b="0" i="0" dirty="0">
                    <a:solidFill>
                      <a:srgbClr val="000000"/>
                    </a:solidFill>
                  </a:rPr>
                  <a:t>][H</a:t>
                </a:r>
                <a:r>
                  <a:rPr lang="en-US" altLang="en-US" sz="2100" b="0" i="0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en-US" sz="2100" b="0" i="0" dirty="0">
                    <a:solidFill>
                      <a:srgbClr val="000000"/>
                    </a:solidFill>
                  </a:rPr>
                  <a:t>O</a:t>
                </a:r>
                <a:r>
                  <a:rPr lang="en-US" altLang="en-US" sz="2100" b="0" i="0" baseline="30000" dirty="0">
                    <a:solidFill>
                      <a:srgbClr val="000000"/>
                    </a:solidFill>
                  </a:rPr>
                  <a:t>+</a:t>
                </a:r>
                <a:r>
                  <a:rPr lang="en-US" altLang="en-US" sz="2100" b="0" i="0" dirty="0">
                    <a:solidFill>
                      <a:srgbClr val="000000"/>
                    </a:solidFill>
                  </a:rPr>
                  <a:t>]</a:t>
                </a:r>
              </a:p>
              <a:p>
                <a:pPr algn="ctr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[NH</a:t>
                </a:r>
                <a:r>
                  <a:rPr lang="en-US" altLang="en-US" sz="2100" b="0" i="0" baseline="-25000" dirty="0">
                    <a:solidFill>
                      <a:srgbClr val="000000"/>
                    </a:solidFill>
                  </a:rPr>
                  <a:t>4</a:t>
                </a:r>
                <a:r>
                  <a:rPr lang="en-US" altLang="en-US" sz="2100" b="0" i="0" baseline="30000" dirty="0">
                    <a:solidFill>
                      <a:srgbClr val="000000"/>
                    </a:solidFill>
                  </a:rPr>
                  <a:t>+</a:t>
                </a:r>
                <a:r>
                  <a:rPr lang="en-US" altLang="en-US" sz="2100" b="0" i="0" dirty="0">
                    <a:solidFill>
                      <a:srgbClr val="000000"/>
                    </a:solidFill>
                  </a:rPr>
                  <a:t>]</a:t>
                </a:r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1937" y="3031"/>
                <a:ext cx="12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3515" y="2668"/>
              <a:ext cx="1195" cy="599"/>
              <a:chOff x="3515" y="2729"/>
              <a:chExt cx="1195" cy="599"/>
            </a:xfrm>
          </p:grpSpPr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3515" y="2729"/>
                <a:ext cx="1195" cy="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5" tIns="33338" rIns="67865" bIns="33338">
                <a:spAutoFit/>
              </a:bodyPr>
              <a:lstStyle>
                <a:lvl1pPr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algn="ctr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x</a:t>
                </a:r>
                <a:r>
                  <a:rPr lang="en-US" altLang="en-US" sz="2100" b="0" i="0" baseline="30000" dirty="0">
                    <a:solidFill>
                      <a:srgbClr val="000000"/>
                    </a:solidFill>
                  </a:rPr>
                  <a:t>2</a:t>
                </a:r>
                <a:endParaRPr lang="en-US" altLang="en-US" sz="2100" b="0" i="0" dirty="0">
                  <a:solidFill>
                    <a:srgbClr val="000000"/>
                  </a:solidFill>
                </a:endParaRPr>
              </a:p>
              <a:p>
                <a:pPr algn="l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(0.132 – x)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flipV="1">
                <a:off x="3606" y="3031"/>
                <a:ext cx="10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4960" y="2668"/>
              <a:ext cx="679" cy="599"/>
              <a:chOff x="4874" y="2704"/>
              <a:chExt cx="679" cy="599"/>
            </a:xfrm>
          </p:grpSpPr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>
                <a:off x="4874" y="2704"/>
                <a:ext cx="679" cy="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5" tIns="33338" rIns="67865" bIns="33338">
                <a:spAutoFit/>
              </a:bodyPr>
              <a:lstStyle>
                <a:lvl1pPr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algn="ctr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x</a:t>
                </a:r>
                <a:r>
                  <a:rPr lang="en-US" altLang="en-US" sz="2100" b="0" i="0" baseline="30000" dirty="0">
                    <a:solidFill>
                      <a:srgbClr val="000000"/>
                    </a:solidFill>
                  </a:rPr>
                  <a:t>2</a:t>
                </a:r>
                <a:endParaRPr lang="en-US" altLang="en-US" sz="2100" b="0" i="0" dirty="0">
                  <a:solidFill>
                    <a:srgbClr val="000000"/>
                  </a:solidFill>
                </a:endParaRPr>
              </a:p>
              <a:p>
                <a:pPr algn="l" defTabSz="685800" rtl="0"/>
                <a:r>
                  <a:rPr lang="en-US" altLang="en-US" sz="2100" b="0" i="0" dirty="0">
                    <a:solidFill>
                      <a:srgbClr val="000000"/>
                    </a:solidFill>
                  </a:rPr>
                  <a:t>0.132</a:t>
                </a:r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>
                <a:off x="4959" y="3006"/>
                <a:ext cx="54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7" name="Rectangle 25"/>
          <p:cNvSpPr txBox="1">
            <a:spLocks noChangeArrowheads="1"/>
          </p:cNvSpPr>
          <p:nvPr/>
        </p:nvSpPr>
        <p:spPr>
          <a:xfrm>
            <a:off x="828057" y="1568720"/>
            <a:ext cx="6799039" cy="432197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/>
            <a:r>
              <a:rPr lang="en-US" altLang="en-US" sz="1800" kern="0">
                <a:solidFill>
                  <a:srgbClr val="194E9D"/>
                </a:solidFill>
                <a:latin typeface="Arial"/>
              </a:rPr>
              <a:t>0.132 M NH</a:t>
            </a:r>
            <a:r>
              <a:rPr lang="en-US" altLang="en-US" sz="1800" kern="0" baseline="-25000">
                <a:solidFill>
                  <a:srgbClr val="194E9D"/>
                </a:solidFill>
                <a:latin typeface="Arial"/>
              </a:rPr>
              <a:t>4</a:t>
            </a:r>
            <a:r>
              <a:rPr lang="en-US" altLang="en-US" sz="1800" kern="0">
                <a:solidFill>
                  <a:srgbClr val="194E9D"/>
                </a:solidFill>
                <a:latin typeface="Arial"/>
              </a:rPr>
              <a:t>Br?  Acidic, basic or neutral?</a:t>
            </a:r>
            <a:r>
              <a:rPr lang="en-US" altLang="en-US" sz="2400" kern="0">
                <a:solidFill>
                  <a:srgbClr val="194E9D"/>
                </a:solidFill>
                <a:latin typeface="Arial"/>
              </a:rPr>
              <a:t> </a:t>
            </a:r>
            <a:r>
              <a:rPr lang="en-US" altLang="en-US" sz="1800" i="1" kern="0">
                <a:solidFill>
                  <a:srgbClr val="194E9D"/>
                </a:solidFill>
                <a:latin typeface="Arial"/>
              </a:rPr>
              <a:t>K</a:t>
            </a:r>
            <a:r>
              <a:rPr lang="en-US" altLang="en-US" sz="1800" kern="0" baseline="-25000">
                <a:solidFill>
                  <a:srgbClr val="194E9D"/>
                </a:solidFill>
                <a:latin typeface="Arial"/>
              </a:rPr>
              <a:t>a</a:t>
            </a:r>
            <a:r>
              <a:rPr lang="en-US" altLang="en-US" sz="1800" kern="0">
                <a:solidFill>
                  <a:srgbClr val="194E9D"/>
                </a:solidFill>
                <a:latin typeface="Arial"/>
              </a:rPr>
              <a:t>(NH</a:t>
            </a:r>
            <a:r>
              <a:rPr lang="en-US" altLang="en-US" sz="1800" kern="0" baseline="-25000">
                <a:solidFill>
                  <a:srgbClr val="194E9D"/>
                </a:solidFill>
                <a:latin typeface="Arial"/>
              </a:rPr>
              <a:t>4</a:t>
            </a:r>
            <a:r>
              <a:rPr lang="en-US" altLang="en-US" sz="1800" kern="0" baseline="30000">
                <a:solidFill>
                  <a:srgbClr val="194E9D"/>
                </a:solidFill>
                <a:latin typeface="Arial"/>
              </a:rPr>
              <a:t>+</a:t>
            </a:r>
            <a:r>
              <a:rPr lang="en-US" altLang="en-US" sz="1800" kern="0">
                <a:solidFill>
                  <a:srgbClr val="194E9D"/>
                </a:solidFill>
                <a:latin typeface="Arial"/>
              </a:rPr>
              <a:t>) = 5.6 x 10</a:t>
            </a:r>
            <a:r>
              <a:rPr lang="en-US" altLang="en-US" sz="1800" kern="0" baseline="30000">
                <a:solidFill>
                  <a:srgbClr val="194E9D"/>
                </a:solidFill>
                <a:latin typeface="Arial"/>
              </a:rPr>
              <a:t>-10</a:t>
            </a:r>
            <a:r>
              <a:rPr lang="en-US" altLang="en-US" sz="1800" kern="0">
                <a:solidFill>
                  <a:srgbClr val="194E9D"/>
                </a:solidFill>
                <a:latin typeface="Arial"/>
              </a:rPr>
              <a:t>.</a:t>
            </a:r>
            <a:endParaRPr lang="en-US" altLang="en-US" sz="1800" kern="0" dirty="0">
              <a:solidFill>
                <a:srgbClr val="194E9D"/>
              </a:solidFill>
              <a:latin typeface="Arial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449193" y="5400151"/>
            <a:ext cx="9765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 b="1" i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 b="1" i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 b="1" i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 b="1" i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defTabSz="685800" rtl="0"/>
            <a:r>
              <a:rPr lang="en-US" altLang="en-US" sz="2100" b="0" i="0">
                <a:solidFill>
                  <a:srgbClr val="194E9D"/>
                </a:solidFill>
              </a:rPr>
              <a:t>Acidic</a:t>
            </a:r>
            <a:r>
              <a:rPr lang="en-US" altLang="en-US" sz="2100" b="0" i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6FBCB223-2BCF-D033-22FC-21FE8AAE1347}"/>
              </a:ext>
            </a:extLst>
          </p:cNvPr>
          <p:cNvSpPr txBox="1"/>
          <p:nvPr/>
        </p:nvSpPr>
        <p:spPr>
          <a:xfrm>
            <a:off x="593401" y="256846"/>
            <a:ext cx="4588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3200" kern="0" dirty="0"/>
              <a:t>pH of a Salt Solution</a:t>
            </a:r>
          </a:p>
        </p:txBody>
      </p:sp>
    </p:spTree>
    <p:extLst>
      <p:ext uri="{BB962C8B-B14F-4D97-AF65-F5344CB8AC3E}">
        <p14:creationId xmlns:p14="http://schemas.microsoft.com/office/powerpoint/2010/main" val="4232531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68D3F2F5-13DA-D9F7-5557-BCAF4D90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A4004BCC-78AF-9631-6789-7C5B753A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ED9F-CC40-40D3-B70E-A5B5E0B088AB}" type="slidenum">
              <a:rPr lang="he-IL" smtClean="0"/>
              <a:t>36</a:t>
            </a:fld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7F99E21-16C5-A554-C5C4-A55C2F709176}"/>
              </a:ext>
            </a:extLst>
          </p:cNvPr>
          <p:cNvSpPr txBox="1"/>
          <p:nvPr/>
        </p:nvSpPr>
        <p:spPr>
          <a:xfrm>
            <a:off x="179512" y="167161"/>
            <a:ext cx="9271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 Henderson–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Hasselbalch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equation</a:t>
            </a:r>
            <a:endParaRPr lang="en-US" sz="3600" dirty="0"/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8592E64E-A5F1-FACA-8522-CC453CEDAEBD}"/>
              </a:ext>
            </a:extLst>
          </p:cNvPr>
          <p:cNvGrpSpPr/>
          <p:nvPr/>
        </p:nvGrpSpPr>
        <p:grpSpPr>
          <a:xfrm>
            <a:off x="342900" y="1052736"/>
            <a:ext cx="8458200" cy="5105400"/>
            <a:chOff x="342900" y="1052736"/>
            <a:chExt cx="8458200" cy="5105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D6F0E2-410F-96E2-5925-1D17171DA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" y="1052736"/>
              <a:ext cx="8458200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For a weak acid: </a:t>
              </a:r>
              <a:r>
                <a:rPr kumimoji="0" 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K</a:t>
              </a:r>
              <a:r>
                <a:rPr kumimoji="0" lang="en-US" sz="28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= [H</a:t>
              </a:r>
              <a:r>
                <a:rPr kumimoji="0" lang="en-US" sz="2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+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][A</a:t>
              </a:r>
              <a:r>
                <a:rPr kumimoji="0" lang="en-US" sz="2800" b="0" i="0" u="none" strike="noStrike" kern="0" cap="none" spc="0" normalizeH="0" baseline="4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–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]/[HA]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Take –log of both sides: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	–log </a:t>
              </a:r>
              <a:r>
                <a:rPr kumimoji="0" 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K</a:t>
              </a:r>
              <a:r>
                <a:rPr kumimoji="0" lang="en-US" sz="28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= –log[H</a:t>
              </a:r>
              <a:r>
                <a:rPr kumimoji="0" lang="en-US" sz="2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+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] + –log([A</a:t>
              </a:r>
              <a:r>
                <a:rPr kumimoji="0" lang="en-US" sz="2800" b="0" i="0" u="none" strike="noStrike" kern="0" cap="none" spc="0" normalizeH="0" baseline="4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–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]/[HA])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Rearrange: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	–log[H</a:t>
              </a:r>
              <a:r>
                <a:rPr kumimoji="0" lang="en-US" sz="2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+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]  = –log </a:t>
              </a:r>
              <a:r>
                <a:rPr kumimoji="0" 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K</a:t>
              </a:r>
              <a:r>
                <a:rPr kumimoji="0" lang="en-US" sz="28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+log([A</a:t>
              </a:r>
              <a:r>
                <a:rPr kumimoji="0" lang="en-US" sz="2800" b="0" i="0" u="none" strike="noStrike" kern="0" cap="none" spc="0" normalizeH="0" baseline="4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–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]/[HA])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Which is: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	pH  = 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p</a:t>
              </a:r>
              <a:r>
                <a:rPr kumimoji="0" lang="en-US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K</a:t>
              </a:r>
              <a:r>
                <a:rPr kumimoji="0" lang="en-US" sz="2800" b="0" i="1" u="none" strike="noStrike" kern="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+ log([A</a:t>
              </a:r>
              <a:r>
                <a:rPr kumimoji="0" lang="en-US" sz="2800" b="0" i="0" u="none" strike="noStrike" kern="0" cap="none" spc="0" normalizeH="0" baseline="4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–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]/[HA])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4415D9EA-FC0A-E232-5687-0997881A5D6D}"/>
                </a:ext>
              </a:extLst>
            </p:cNvPr>
            <p:cNvSpPr/>
            <p:nvPr/>
          </p:nvSpPr>
          <p:spPr>
            <a:xfrm>
              <a:off x="342900" y="4077072"/>
              <a:ext cx="4949180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36">
            <a:extLst>
              <a:ext uri="{FF2B5EF4-FFF2-40B4-BE49-F238E27FC236}">
                <a16:creationId xmlns:a16="http://schemas.microsoft.com/office/drawing/2014/main" id="{E9A91BAE-D855-C968-DBE3-9924121FD195}"/>
              </a:ext>
            </a:extLst>
          </p:cNvPr>
          <p:cNvGrpSpPr/>
          <p:nvPr/>
        </p:nvGrpSpPr>
        <p:grpSpPr>
          <a:xfrm>
            <a:off x="179512" y="5244082"/>
            <a:ext cx="4202113" cy="1122363"/>
            <a:chOff x="8046257" y="5291915"/>
            <a:chExt cx="4202113" cy="1122363"/>
          </a:xfrm>
        </p:grpSpPr>
        <p:grpSp>
          <p:nvGrpSpPr>
            <p:cNvPr id="10" name="Group 34">
              <a:extLst>
                <a:ext uri="{FF2B5EF4-FFF2-40B4-BE49-F238E27FC236}">
                  <a16:creationId xmlns:a16="http://schemas.microsoft.com/office/drawing/2014/main" id="{AF0AA7D9-0058-345F-BECA-AF2C8F282371}"/>
                </a:ext>
              </a:extLst>
            </p:cNvPr>
            <p:cNvGrpSpPr/>
            <p:nvPr/>
          </p:nvGrpSpPr>
          <p:grpSpPr>
            <a:xfrm>
              <a:off x="8046257" y="5291915"/>
              <a:ext cx="4202113" cy="1038225"/>
              <a:chOff x="7785671" y="2373721"/>
              <a:chExt cx="4202113" cy="1038225"/>
            </a:xfrm>
          </p:grpSpPr>
          <p:sp>
            <p:nvSpPr>
              <p:cNvPr id="12" name="Rectangle 22">
                <a:extLst>
                  <a:ext uri="{FF2B5EF4-FFF2-40B4-BE49-F238E27FC236}">
                    <a16:creationId xmlns:a16="http://schemas.microsoft.com/office/drawing/2014/main" id="{59F97201-444C-AE33-924B-14B66C564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5671" y="2373721"/>
                <a:ext cx="4202113" cy="103822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3" name="Group 4">
                <a:extLst>
                  <a:ext uri="{FF2B5EF4-FFF2-40B4-BE49-F238E27FC236}">
                    <a16:creationId xmlns:a16="http://schemas.microsoft.com/office/drawing/2014/main" id="{760E1A31-8A10-236E-0B39-8F3F1A5AA3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53946" y="2373721"/>
                <a:ext cx="3747495" cy="950913"/>
                <a:chOff x="1961" y="2270"/>
                <a:chExt cx="2025" cy="599"/>
              </a:xfrm>
            </p:grpSpPr>
            <p:grpSp>
              <p:nvGrpSpPr>
                <p:cNvPr id="14" name="Group 5">
                  <a:extLst>
                    <a:ext uri="{FF2B5EF4-FFF2-40B4-BE49-F238E27FC236}">
                      <a16:creationId xmlns:a16="http://schemas.microsoft.com/office/drawing/2014/main" id="{B5CD4B27-0D51-BCB0-D77A-663A680D0A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5" y="2270"/>
                  <a:ext cx="561" cy="599"/>
                  <a:chOff x="2683" y="1699"/>
                  <a:chExt cx="561" cy="599"/>
                </a:xfrm>
              </p:grpSpPr>
              <p:sp>
                <p:nvSpPr>
                  <p:cNvPr id="16" name="Rectangle 6">
                    <a:extLst>
                      <a:ext uri="{FF2B5EF4-FFF2-40B4-BE49-F238E27FC236}">
                        <a16:creationId xmlns:a16="http://schemas.microsoft.com/office/drawing/2014/main" id="{CE5F3A90-4231-D793-824E-5D665E0422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3" y="1699"/>
                    <a:ext cx="551" cy="5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rPr>
                      <a:t>[BH</a:t>
                    </a:r>
                    <a:r>
                      <a:rPr kumimoji="0" lang="en-US" altLang="en-US" sz="2800" b="0" i="0" u="none" strike="noStrike" kern="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rPr>
                      <a:t>+</a:t>
                    </a:r>
                    <a:r>
                      <a:rPr kumimoji="0" lang="en-US" alt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rPr>
                      <a:t>]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rPr>
                      <a:t>[B]</a:t>
                    </a:r>
                  </a:p>
                </p:txBody>
              </p:sp>
              <p:sp>
                <p:nvSpPr>
                  <p:cNvPr id="17" name="Line 7">
                    <a:extLst>
                      <a:ext uri="{FF2B5EF4-FFF2-40B4-BE49-F238E27FC236}">
                        <a16:creationId xmlns:a16="http://schemas.microsoft.com/office/drawing/2014/main" id="{2BFB4272-C855-E49C-19FC-510818D3BB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96" y="1998"/>
                    <a:ext cx="548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5" name="Rectangle 31">
                  <a:extLst>
                    <a:ext uri="{FF2B5EF4-FFF2-40B4-BE49-F238E27FC236}">
                      <a16:creationId xmlns:a16="http://schemas.microsoft.com/office/drawing/2014/main" id="{A23B36E2-F7A5-95DD-0801-6EEC34DFB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1" y="2378"/>
                  <a:ext cx="1693" cy="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algn="l">
                    <a:spcBef>
                      <a:spcPct val="20000"/>
                    </a:spcBef>
                    <a:buClr>
                      <a:srgbClr val="194E9D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685800" indent="-228600" algn="l">
                    <a:spcBef>
                      <a:spcPct val="20000"/>
                    </a:spcBef>
                    <a:buClr>
                      <a:srgbClr val="194E9D"/>
                    </a:buClr>
                    <a:buSzPct val="100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rgbClr val="194E9D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543050" indent="-171450" algn="l">
                    <a:spcBef>
                      <a:spcPct val="20000"/>
                    </a:spcBef>
                    <a:buClr>
                      <a:srgbClr val="194E9D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00250" indent="-171450" algn="l">
                    <a:spcBef>
                      <a:spcPct val="20000"/>
                    </a:spcBef>
                    <a:buClr>
                      <a:srgbClr val="194E9D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457450" indent="-171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94E9D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14650" indent="-171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94E9D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371850" indent="-171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94E9D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29050" indent="-171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94E9D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194E9D"/>
                    </a:buClr>
                    <a:buSzPct val="85000"/>
                    <a:buFont typeface="Arial" charset="0"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pOH = </a:t>
                  </a:r>
                  <a:r>
                    <a:rPr kumimoji="0" lang="en-US" altLang="en-US" sz="2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pK</a:t>
                  </a:r>
                  <a:r>
                    <a:rPr kumimoji="0" lang="en-US" altLang="en-US" sz="2800" b="0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b</a:t>
                  </a:r>
                  <a:r>
                    <a:rPr kumimoji="0" lang="en-US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 + log</a:t>
                  </a:r>
                </a:p>
              </p:txBody>
            </p:sp>
          </p:grpSp>
        </p:grpSp>
        <p:sp>
          <p:nvSpPr>
            <p:cNvPr id="11" name="TextBox 35">
              <a:extLst>
                <a:ext uri="{FF2B5EF4-FFF2-40B4-BE49-F238E27FC236}">
                  <a16:creationId xmlns:a16="http://schemas.microsoft.com/office/drawing/2014/main" id="{7FA3C2C0-606A-0697-0651-5A6A6910F1ED}"/>
                </a:ext>
              </a:extLst>
            </p:cNvPr>
            <p:cNvSpPr txBox="1"/>
            <p:nvPr/>
          </p:nvSpPr>
          <p:spPr>
            <a:xfrm>
              <a:off x="8571035" y="5891058"/>
              <a:ext cx="27734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B: weak base</a:t>
              </a:r>
              <a:endPara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441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0" y="26721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The Henderson–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Hasselbalch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Equation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47675" y="2870007"/>
            <a:ext cx="8696325" cy="155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The Henderson–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Hasselbalch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equation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tells us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whether (at a given pH) a compound will be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  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 its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acidic form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(with its proton) 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  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 its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basic form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(without its proton).</a:t>
            </a: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25941" r="11068" b="7025"/>
          <a:stretch/>
        </p:blipFill>
        <p:spPr bwMode="auto">
          <a:xfrm>
            <a:off x="2244262" y="1543769"/>
            <a:ext cx="4619896" cy="10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5"/>
          <a:stretch/>
        </p:blipFill>
        <p:spPr>
          <a:xfrm>
            <a:off x="2573286" y="4597111"/>
            <a:ext cx="3973616" cy="1772516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9EEBE8D-D2AF-8939-510C-56FDBE87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7824" y="6385566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/>
              <a:t>חומצות ובסיסים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22068B9-E6DA-DF66-B062-EB48DBA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0" y="20878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 Compound with a 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K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= 5.2</a:t>
            </a:r>
          </a:p>
        </p:txBody>
      </p:sp>
      <p:pic>
        <p:nvPicPr>
          <p:cNvPr id="389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>
            <a:fillRect/>
          </a:stretch>
        </p:blipFill>
        <p:spPr bwMode="auto">
          <a:xfrm>
            <a:off x="687665" y="1956787"/>
            <a:ext cx="7066800" cy="42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4154D003-1982-A740-2AE9-F2F6A8D6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C5EBD494-7F8F-F28D-E109-B23373B2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0" y="22099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Is a Compound Neutral or Charged?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637377" y="4099348"/>
            <a:ext cx="82264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 carboxylic acid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neutral in its acidic form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and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charged in its basic form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An alcohol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neutral in its acidic form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and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charged in its basic form.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An amine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charged in its acidic form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and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neutral in its basic form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25941" r="11068" b="7025"/>
          <a:stretch/>
        </p:blipFill>
        <p:spPr bwMode="auto">
          <a:xfrm>
            <a:off x="2769396" y="1291949"/>
            <a:ext cx="3557584" cy="8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2_Pg70_UnFigure_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"/>
          <a:stretch/>
        </p:blipFill>
        <p:spPr>
          <a:xfrm>
            <a:off x="2659642" y="2273911"/>
            <a:ext cx="3777091" cy="1675000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423328AE-2D6E-2BEF-A451-21D7C2C0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/>
              <a:t>חומצות ובסיסים</a:t>
            </a:r>
            <a:endParaRPr lang="en-US" dirty="0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2E466AFC-F911-BFF9-8B63-B65C1F44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596698" y="5428039"/>
            <a:ext cx="5944255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stronger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the acid,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larger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K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stronger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the acid,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smaller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K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0" y="21707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Acid Strength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2"/>
          <a:stretch>
            <a:fillRect/>
          </a:stretch>
        </p:blipFill>
        <p:spPr bwMode="auto">
          <a:xfrm>
            <a:off x="304800" y="1785938"/>
            <a:ext cx="8534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86" y="1337934"/>
            <a:ext cx="1900628" cy="366176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C55FB3C8-099C-6C60-EA75-D9BE62B6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5A45BEAA-B4C2-B68F-E97F-08A45E80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D3ED9F-CC40-40D3-B70E-A5B5E0B088AB}" type="slidenum">
              <a:rPr lang="he-IL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40</a:t>
            </a:fld>
            <a:endParaRPr lang="he-IL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63779" y="248747"/>
            <a:ext cx="6858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400" kern="0" dirty="0">
                <a:latin typeface="Arial"/>
                <a:cs typeface="Times New Roman"/>
              </a:rPr>
              <a:t>Buffer Solutions</a:t>
            </a:r>
            <a:endParaRPr lang="en-US" sz="2400" kern="0" dirty="0">
              <a:latin typeface="Arial"/>
              <a:cs typeface="Times New Roman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3779" y="759235"/>
            <a:ext cx="650469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b="1" dirty="0">
                <a:solidFill>
                  <a:srgbClr val="000000"/>
                </a:solidFill>
                <a:latin typeface="Arial"/>
              </a:rPr>
              <a:t>Buffer Solution</a:t>
            </a:r>
            <a:r>
              <a:rPr lang="en-US" altLang="en-US" sz="1950" dirty="0">
                <a:solidFill>
                  <a:srgbClr val="000000"/>
                </a:solidFill>
                <a:latin typeface="Arial"/>
              </a:rPr>
              <a:t>: A solution that contains a weak acid and its conjugate base and resists drastic changes in pH</a:t>
            </a: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B797C891-1CBD-9D42-480D-AF293BC79FC2}"/>
              </a:ext>
            </a:extLst>
          </p:cNvPr>
          <p:cNvGrpSpPr/>
          <p:nvPr/>
        </p:nvGrpSpPr>
        <p:grpSpPr>
          <a:xfrm>
            <a:off x="1475656" y="2060848"/>
            <a:ext cx="5874316" cy="1592744"/>
            <a:chOff x="1526312" y="3234799"/>
            <a:chExt cx="5874316" cy="159274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811458" y="3384840"/>
              <a:ext cx="2589170" cy="129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CH</a:t>
              </a:r>
              <a:r>
                <a:rPr lang="en-US" altLang="en-US" sz="1950" baseline="-2500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CO</a:t>
              </a:r>
              <a:r>
                <a:rPr lang="en-US" altLang="en-US" sz="1950" baseline="-2500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altLang="en-US" sz="195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+ </a:t>
              </a:r>
              <a:r>
                <a:rPr lang="en-US" altLang="en-US" sz="195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CH</a:t>
              </a:r>
              <a:r>
                <a:rPr lang="en-US" altLang="en-US" sz="1950" baseline="-2500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altLang="en-US" sz="195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CO</a:t>
              </a:r>
              <a:r>
                <a:rPr lang="en-US" altLang="en-US" sz="1950" baseline="-2500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 baseline="3000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–</a:t>
              </a:r>
              <a:endParaRPr lang="en-US" altLang="en-US" sz="1950">
                <a:solidFill>
                  <a:srgbClr val="0000FF"/>
                </a:solidFill>
                <a:latin typeface="Arial"/>
                <a:ea typeface="MS PGothic" pitchFamily="34" charset="-128"/>
                <a:sym typeface="Symbol" pitchFamily="18" charset="2"/>
              </a:endParaRPr>
            </a:p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HF</a:t>
              </a:r>
              <a:r>
                <a:rPr lang="en-US" altLang="en-US" sz="195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+ </a:t>
              </a:r>
              <a:r>
                <a:rPr lang="en-US" altLang="en-US" sz="195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F</a:t>
              </a:r>
              <a:r>
                <a:rPr lang="en-US" altLang="en-US" sz="1950" baseline="3000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–</a:t>
              </a:r>
              <a:endPara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  <a:sym typeface="Symbol" pitchFamily="18" charset="2"/>
              </a:endParaRPr>
            </a:p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NH</a:t>
              </a:r>
              <a:r>
                <a:rPr lang="en-US" altLang="en-US" sz="1950" baseline="-2500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altLang="en-US" sz="1950" baseline="3000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altLang="en-US" sz="195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+ </a:t>
              </a:r>
              <a:r>
                <a:rPr lang="en-US" altLang="en-US" sz="195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NH</a:t>
              </a:r>
              <a:r>
                <a:rPr lang="en-US" altLang="en-US" sz="1950" baseline="-2500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3</a:t>
              </a:r>
              <a:endParaRPr lang="en-US" altLang="en-US" sz="195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altLang="en-US" sz="1950" baseline="-2500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altLang="en-US" sz="195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PO</a:t>
              </a:r>
              <a:r>
                <a:rPr lang="en-US" altLang="en-US" sz="1950" baseline="-2500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altLang="en-US" sz="1950" baseline="3000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–</a:t>
              </a:r>
              <a:r>
                <a:rPr lang="en-US" altLang="en-US" sz="195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+ </a:t>
              </a:r>
              <a:r>
                <a:rPr lang="en-US" altLang="en-US" sz="195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HPO</a:t>
              </a:r>
              <a:r>
                <a:rPr lang="en-US" altLang="en-US" sz="1950" baseline="-2500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altLang="en-US" sz="1950" baseline="3000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2–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526312" y="3234799"/>
              <a:ext cx="1939955" cy="1592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 dirty="0">
                  <a:solidFill>
                    <a:srgbClr val="FF0000"/>
                  </a:solidFill>
                  <a:latin typeface="Arial"/>
                  <a:ea typeface="MS PGothic" pitchFamily="34" charset="-128"/>
                </a:rPr>
                <a:t>Weak acid</a:t>
              </a:r>
              <a:endPara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</a:p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95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 dirty="0">
                  <a:solidFill>
                    <a:srgbClr val="0000FF"/>
                  </a:solidFill>
                  <a:latin typeface="Arial"/>
                  <a:ea typeface="MS PGothic" pitchFamily="34" charset="-128"/>
                </a:rPr>
                <a:t>Conjugate base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344199" y="3684923"/>
              <a:ext cx="1200971" cy="692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For</a:t>
              </a:r>
            </a:p>
            <a:p>
              <a:pPr algn="ctr" defTabSz="6858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example:</a:t>
              </a:r>
            </a:p>
          </p:txBody>
        </p:sp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4539996" y="3816144"/>
              <a:ext cx="228600" cy="430054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srgbClr val="000000"/>
                </a:solidFill>
                <a:latin typeface="Times" pitchFamily="18" charset="0"/>
                <a:ea typeface="MS PGothic" pitchFamily="34" charset="-128"/>
              </a:endParaRPr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403B6361-9156-8E03-2ECD-8367C128D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65" y="4403818"/>
            <a:ext cx="864235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algn="l">
              <a:spcBef>
                <a:spcPct val="20000"/>
              </a:spcBef>
              <a:buClr>
                <a:srgbClr val="194E9D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685800" indent="-228600" algn="l">
              <a:spcBef>
                <a:spcPct val="20000"/>
              </a:spcBef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43050" indent="-17145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0250" indent="-17145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Buffers are made with ~equal quantities of a conjugate acid-base pair.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(e.g. CH</a:t>
            </a:r>
            <a:r>
              <a:rPr kumimoji="0" lang="en-US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COOH + CH</a:t>
            </a:r>
            <a:r>
              <a:rPr kumimoji="0" lang="en-US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COONa)</a:t>
            </a:r>
          </a:p>
        </p:txBody>
      </p:sp>
    </p:spTree>
    <p:extLst>
      <p:ext uri="{BB962C8B-B14F-4D97-AF65-F5344CB8AC3E}">
        <p14:creationId xmlns:p14="http://schemas.microsoft.com/office/powerpoint/2010/main" val="1775769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982902" y="6308279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he-IL" sz="1350">
                <a:solidFill>
                  <a:srgbClr val="000000"/>
                </a:solidFill>
                <a:latin typeface="Arial"/>
              </a:rPr>
              <a:t>חומצות ובסיסים</a:t>
            </a:r>
            <a:endParaRPr lang="he-IL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028700" y="635622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6D3ED9F-CC40-40D3-B70E-A5B5E0B088AB}" type="slidenum">
              <a:rPr lang="he-IL" sz="1350">
                <a:solidFill>
                  <a:srgbClr val="000000"/>
                </a:solidFill>
                <a:latin typeface="Arial"/>
              </a:rPr>
              <a:pPr defTabSz="685800"/>
              <a:t>41</a:t>
            </a:fld>
            <a:endParaRPr lang="he-IL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7203" y="1757966"/>
            <a:ext cx="6660356" cy="497681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/>
            <a:r>
              <a:rPr lang="en-US" altLang="en-US" sz="2100" kern="0" dirty="0">
                <a:solidFill>
                  <a:srgbClr val="194E9D"/>
                </a:solidFill>
                <a:latin typeface="Arial"/>
              </a:rPr>
              <a:t>Buffer</a:t>
            </a:r>
            <a:r>
              <a:rPr lang="en-US" altLang="en-US" sz="2100" kern="0" dirty="0">
                <a:solidFill>
                  <a:srgbClr val="000000"/>
                </a:solidFill>
                <a:latin typeface="Arial"/>
              </a:rPr>
              <a:t> = chemical system that resists changes in </a:t>
            </a:r>
            <a:r>
              <a:rPr lang="en-US" altLang="en-US" sz="2100" kern="0" dirty="0" err="1">
                <a:solidFill>
                  <a:srgbClr val="000000"/>
                </a:solidFill>
                <a:latin typeface="Arial"/>
              </a:rPr>
              <a:t>pH.</a:t>
            </a:r>
            <a:endParaRPr lang="en-US" altLang="en-US" sz="21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57202" y="2369947"/>
            <a:ext cx="5847160" cy="75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5" tIns="33338" rIns="67865" bIns="33338"/>
          <a:lstStyle>
            <a:lvl1pPr algn="l">
              <a:spcBef>
                <a:spcPct val="20000"/>
              </a:spcBef>
              <a:buClr>
                <a:srgbClr val="194E9D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685800" indent="-228600" algn="l">
              <a:spcBef>
                <a:spcPct val="20000"/>
              </a:spcBef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43050" indent="-17145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0250" indent="-17145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rtl="0">
              <a:buNone/>
            </a:pPr>
            <a:r>
              <a:rPr lang="en-US" altLang="en-US" sz="2100" dirty="0">
                <a:solidFill>
                  <a:srgbClr val="194E9D"/>
                </a:solidFill>
              </a:rPr>
              <a:t>Example</a:t>
            </a:r>
          </a:p>
          <a:p>
            <a:pPr defTabSz="685800" rtl="0"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Add 0.010 </a:t>
            </a:r>
            <a:r>
              <a:rPr lang="en-US" altLang="en-US" sz="2100" dirty="0" err="1">
                <a:solidFill>
                  <a:srgbClr val="000000"/>
                </a:solidFill>
              </a:rPr>
              <a:t>mol</a:t>
            </a:r>
            <a:r>
              <a:rPr lang="en-US" altLang="en-US" sz="2100" dirty="0">
                <a:solidFill>
                  <a:srgbClr val="000000"/>
                </a:solidFill>
              </a:rPr>
              <a:t> of </a:t>
            </a:r>
            <a:r>
              <a:rPr lang="en-US" altLang="en-US" sz="2100" dirty="0" err="1">
                <a:solidFill>
                  <a:srgbClr val="000000"/>
                </a:solidFill>
              </a:rPr>
              <a:t>HCl</a:t>
            </a:r>
            <a:r>
              <a:rPr lang="en-US" altLang="en-US" sz="2100" dirty="0">
                <a:solidFill>
                  <a:srgbClr val="000000"/>
                </a:solidFill>
              </a:rPr>
              <a:t> or NaOH to: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29773" y="3493293"/>
          <a:ext cx="6596179" cy="15773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3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L of solution</a:t>
                      </a:r>
                    </a:p>
                  </a:txBody>
                  <a:tcPr marL="68580" marR="68580" marT="34290" marB="34290"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</a:t>
                      </a:r>
                    </a:p>
                    <a:p>
                      <a:pPr algn="ctr"/>
                      <a:r>
                        <a:rPr lang="en-US" sz="1800" dirty="0"/>
                        <a:t>Initial       after </a:t>
                      </a:r>
                      <a:r>
                        <a:rPr lang="en-US" sz="1800" dirty="0" err="1"/>
                        <a:t>HCl</a:t>
                      </a:r>
                      <a:r>
                        <a:rPr lang="en-US" sz="1800" dirty="0"/>
                        <a:t>        after NaOH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Pure water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7.00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12.00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[C</a:t>
                      </a:r>
                      <a:r>
                        <a:rPr lang="en-US" altLang="en-US" sz="1800" b="0" i="0" dirty="0"/>
                        <a:t>H</a:t>
                      </a:r>
                      <a:r>
                        <a:rPr lang="en-US" altLang="en-US" sz="1800" b="0" i="0" baseline="-25000" dirty="0"/>
                        <a:t>3</a:t>
                      </a:r>
                      <a:r>
                        <a:rPr lang="en-US" altLang="en-US" sz="1800" b="0" i="0" dirty="0"/>
                        <a:t>COOH] = 0.5 M + [CH</a:t>
                      </a:r>
                      <a:r>
                        <a:rPr lang="en-US" altLang="en-US" sz="1800" b="0" i="0" baseline="-25000" dirty="0"/>
                        <a:t>3</a:t>
                      </a:r>
                      <a:r>
                        <a:rPr lang="en-US" altLang="en-US" sz="1800" b="0" i="0" dirty="0"/>
                        <a:t>COONa] = 0.5 M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4.74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4.76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3737236" y="3810134"/>
            <a:ext cx="3715684" cy="0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951387" y="5279231"/>
            <a:ext cx="2276475" cy="345281"/>
          </a:xfrm>
          <a:prstGeom prst="wedgeRoundRectCallout">
            <a:avLst>
              <a:gd name="adj1" fmla="val -26204"/>
              <a:gd name="adj2" fmla="val -132759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685800" rtl="0"/>
            <a:r>
              <a:rPr lang="en-US" altLang="en-US" dirty="0">
                <a:solidFill>
                  <a:srgbClr val="000000"/>
                </a:solidFill>
                <a:latin typeface="Arial"/>
              </a:rPr>
              <a:t>A buffered solution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6D785A1-2718-C0DE-F4DB-994293AAEF15}"/>
              </a:ext>
            </a:extLst>
          </p:cNvPr>
          <p:cNvSpPr txBox="1"/>
          <p:nvPr/>
        </p:nvSpPr>
        <p:spPr>
          <a:xfrm>
            <a:off x="179512" y="227932"/>
            <a:ext cx="5201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en-US" sz="3200" kern="0" dirty="0"/>
              <a:t>Buffer Solutions</a:t>
            </a:r>
          </a:p>
        </p:txBody>
      </p:sp>
    </p:spTree>
    <p:extLst>
      <p:ext uri="{BB962C8B-B14F-4D97-AF65-F5344CB8AC3E}">
        <p14:creationId xmlns:p14="http://schemas.microsoft.com/office/powerpoint/2010/main" val="1280189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374F7668-6D2E-ADDB-72AF-51708CF9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חומצות ובסיסים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85E69C6A-A96C-B5FF-432B-0DE13359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42</a:t>
            </a:fld>
            <a:endParaRPr lang="he-I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8F8A1F5-1444-7B3D-617A-C13DBE70007D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473792"/>
            <a:ext cx="8640763" cy="1084263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kern="0" dirty="0">
                <a:solidFill>
                  <a:srgbClr val="194E9D"/>
                </a:solidFill>
                <a:latin typeface="Arial"/>
              </a:rPr>
              <a:t>Added OH</a:t>
            </a:r>
            <a:r>
              <a:rPr lang="en-US" altLang="en-US" kern="0" baseline="30000" dirty="0">
                <a:solidFill>
                  <a:srgbClr val="194E9D"/>
                </a:solidFill>
                <a:latin typeface="Arial"/>
              </a:rPr>
              <a:t>- 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 removed by the acid:</a:t>
            </a:r>
          </a:p>
          <a:p>
            <a:pPr marL="0" indent="0"/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	CH</a:t>
            </a:r>
            <a:r>
              <a:rPr lang="en-US" altLang="en-US" kern="0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COOH + OH</a:t>
            </a:r>
            <a:r>
              <a:rPr lang="en-US" altLang="en-US" kern="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		CH</a:t>
            </a:r>
            <a:r>
              <a:rPr lang="en-US" altLang="en-US" kern="0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COO</a:t>
            </a:r>
            <a:r>
              <a:rPr lang="en-US" altLang="en-US" kern="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 + H</a:t>
            </a:r>
            <a:r>
              <a:rPr lang="en-US" altLang="en-US" kern="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O</a:t>
            </a: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EA466F4C-BDF5-CE92-3517-B1BDECDD4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5059" y="1241892"/>
            <a:ext cx="6731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13AFB0DA-D407-62A0-3032-14216C5622B2}"/>
              </a:ext>
            </a:extLst>
          </p:cNvPr>
          <p:cNvGrpSpPr>
            <a:grpSpLocks/>
          </p:cNvGrpSpPr>
          <p:nvPr/>
        </p:nvGrpSpPr>
        <p:grpSpPr bwMode="auto">
          <a:xfrm>
            <a:off x="744678" y="1686256"/>
            <a:ext cx="8640762" cy="1076325"/>
            <a:chOff x="195" y="1676"/>
            <a:chExt cx="5443" cy="678"/>
          </a:xfrm>
        </p:grpSpPr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53713BBC-2904-C6B5-FF4D-E98C83B2E6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6" y="2136"/>
              <a:ext cx="369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685988C1-32DE-8904-B5BB-3957EE282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1676"/>
              <a:ext cx="5443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>
              <a:lvl1pPr algn="l">
                <a:spcBef>
                  <a:spcPct val="20000"/>
                </a:spcBef>
                <a:buClr>
                  <a:srgbClr val="194E9D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685800" indent="-228600" algn="l">
                <a:spcBef>
                  <a:spcPct val="20000"/>
                </a:spcBef>
                <a:buClr>
                  <a:srgbClr val="194E9D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43050" indent="-17145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00250" indent="-17145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4574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146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3718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290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94E9D"/>
                </a:buClr>
                <a:buSzPct val="85000"/>
                <a:buFont typeface="Arial" charset="0"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94E9D"/>
                  </a:solidFill>
                  <a:effectLst/>
                  <a:uLnTx/>
                  <a:uFillTx/>
                  <a:latin typeface="Arial" charset="0"/>
                </a:rPr>
                <a:t>Added H</a:t>
              </a:r>
              <a:r>
                <a:rPr kumimoji="0" lang="en-US" altLang="en-US" sz="2800" b="0" i="0" u="none" strike="noStrike" kern="0" cap="none" spc="0" normalizeH="0" baseline="-25000" noProof="0" dirty="0">
                  <a:ln>
                    <a:noFill/>
                  </a:ln>
                  <a:solidFill>
                    <a:srgbClr val="194E9D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94E9D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800" b="0" i="0" u="none" strike="noStrike" kern="0" cap="none" spc="0" normalizeH="0" baseline="30000" noProof="0" dirty="0">
                  <a:ln>
                    <a:noFill/>
                  </a:ln>
                  <a:solidFill>
                    <a:srgbClr val="194E9D"/>
                  </a:solidFill>
                  <a:effectLst/>
                  <a:uLnTx/>
                  <a:uFillTx/>
                  <a:latin typeface="Arial" charset="0"/>
                </a:rPr>
                <a:t>+</a:t>
              </a:r>
              <a:r>
                <a:rPr kumimoji="0" lang="en-US" altLang="en-US" sz="2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removed by the conjugate base: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94E9D"/>
                </a:buClr>
                <a:buSzPct val="85000"/>
                <a:buFont typeface="Arial" charset="0"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	CH</a:t>
              </a:r>
              <a:r>
                <a:rPr kumimoji="0" lang="en-US" altLang="en-US" sz="2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COO</a:t>
              </a:r>
              <a:r>
                <a:rPr kumimoji="0" lang="en-US" altLang="en-US" sz="2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   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+ H</a:t>
              </a:r>
              <a:r>
                <a:rPr kumimoji="0" lang="en-US" altLang="en-US" sz="2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+	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CH</a:t>
              </a:r>
              <a:r>
                <a:rPr kumimoji="0" lang="en-US" altLang="en-US" sz="2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COOH + H</a:t>
              </a:r>
              <a:r>
                <a:rPr kumimoji="0" lang="en-US" altLang="en-US" sz="2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endParaRPr kumimoji="0" lang="en-US" alt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pic>
        <p:nvPicPr>
          <p:cNvPr id="14" name="Picture 9" descr="15_02.jpg">
            <a:extLst>
              <a:ext uri="{FF2B5EF4-FFF2-40B4-BE49-F238E27FC236}">
                <a16:creationId xmlns:a16="http://schemas.microsoft.com/office/drawing/2014/main" id="{90B734F6-5BD3-760C-5CCA-76BCDE75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8" y="2763290"/>
            <a:ext cx="8065050" cy="3349684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0900CF6-545B-BC3B-9CC0-F84F7E196D69}"/>
              </a:ext>
            </a:extLst>
          </p:cNvPr>
          <p:cNvSpPr txBox="1"/>
          <p:nvPr/>
        </p:nvSpPr>
        <p:spPr>
          <a:xfrm>
            <a:off x="251520" y="44624"/>
            <a:ext cx="3689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Buffer Action</a:t>
            </a:r>
          </a:p>
        </p:txBody>
      </p:sp>
    </p:spTree>
    <p:extLst>
      <p:ext uri="{BB962C8B-B14F-4D97-AF65-F5344CB8AC3E}">
        <p14:creationId xmlns:p14="http://schemas.microsoft.com/office/powerpoint/2010/main" val="876435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940152" y="6373146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he-IL" sz="1350" dirty="0">
                <a:solidFill>
                  <a:srgbClr val="000000"/>
                </a:solidFill>
                <a:latin typeface="Arial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260648" y="6363436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6D3ED9F-CC40-40D3-B70E-A5B5E0B088AB}" type="slidenum">
              <a:rPr lang="he-IL" sz="1350">
                <a:solidFill>
                  <a:srgbClr val="000000"/>
                </a:solidFill>
                <a:latin typeface="Arial"/>
              </a:rPr>
              <a:pPr defTabSz="685800"/>
              <a:t>43</a:t>
            </a:fld>
            <a:endParaRPr lang="he-IL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0229" y="1575958"/>
            <a:ext cx="6740078" cy="74889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>
              <a:tabLst>
                <a:tab pos="0" algn="l"/>
              </a:tabLst>
            </a:pPr>
            <a:r>
              <a:rPr lang="en-US" altLang="en-US" sz="2100" kern="0" dirty="0">
                <a:solidFill>
                  <a:srgbClr val="000000"/>
                </a:solidFill>
                <a:latin typeface="Arial"/>
              </a:rPr>
              <a:t>What is the pH of a 0.050 M (monoprotic) pyruvic acid + 0.060 M sodium pyruvate buffer? </a:t>
            </a:r>
            <a:r>
              <a:rPr lang="en-US" altLang="en-US" sz="2100" i="1" kern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altLang="en-US" sz="2100" kern="0" baseline="-2500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en-US" sz="2100" kern="0" dirty="0">
                <a:solidFill>
                  <a:srgbClr val="000000"/>
                </a:solidFill>
                <a:latin typeface="Arial"/>
              </a:rPr>
              <a:t> = 3.2 x 10</a:t>
            </a:r>
            <a:r>
              <a:rPr lang="en-US" altLang="en-US" sz="2100" kern="0" baseline="30000" dirty="0">
                <a:solidFill>
                  <a:srgbClr val="000000"/>
                </a:solidFill>
                <a:latin typeface="Arial"/>
              </a:rPr>
              <a:t>-3</a:t>
            </a:r>
            <a:r>
              <a:rPr lang="en-US" altLang="en-US" sz="21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16918" y="2267249"/>
            <a:ext cx="648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defTabSz="685800" rtl="0"/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75100" y="2267249"/>
            <a:ext cx="5213747" cy="135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defTabSz="568325">
              <a:spcBef>
                <a:spcPct val="20000"/>
              </a:spcBef>
              <a:buClr>
                <a:srgbClr val="194E9D"/>
              </a:buClr>
              <a:buSzPct val="85000"/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568325">
              <a:spcBef>
                <a:spcPct val="20000"/>
              </a:spcBef>
              <a:buClr>
                <a:srgbClr val="194E9D"/>
              </a:buClr>
              <a:buSzPct val="100000"/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568325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568325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568325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683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683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683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683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26244" rtl="0">
              <a:lnSpc>
                <a:spcPct val="120000"/>
              </a:lnSpc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pH	=  – log(3.2 x 10</a:t>
            </a:r>
            <a:r>
              <a:rPr lang="en-US" altLang="en-US" sz="2100" baseline="30000" dirty="0">
                <a:solidFill>
                  <a:srgbClr val="000000"/>
                </a:solidFill>
              </a:rPr>
              <a:t>-3</a:t>
            </a:r>
            <a:r>
              <a:rPr lang="en-US" altLang="en-US" sz="2100" dirty="0">
                <a:solidFill>
                  <a:srgbClr val="000000"/>
                </a:solidFill>
              </a:rPr>
              <a:t>) + log(0.060/0.050)</a:t>
            </a:r>
          </a:p>
          <a:p>
            <a:pPr defTabSz="426244" rtl="0">
              <a:lnSpc>
                <a:spcPct val="120000"/>
              </a:lnSpc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	= 2.49 + 0.08</a:t>
            </a:r>
          </a:p>
          <a:p>
            <a:pPr defTabSz="426244" rtl="0">
              <a:lnSpc>
                <a:spcPct val="120000"/>
              </a:lnSpc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	= 2.57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11560" y="211010"/>
            <a:ext cx="6625828" cy="614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defTabSz="685800"/>
            <a:r>
              <a:rPr lang="en-US" altLang="en-US" sz="2700" kern="0">
                <a:solidFill>
                  <a:srgbClr val="FFFFFF"/>
                </a:solidFill>
              </a:rPr>
              <a:t>The pH of Buffer Solutions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089033" y="3613390"/>
            <a:ext cx="6682470" cy="777479"/>
            <a:chOff x="122" y="2305"/>
            <a:chExt cx="5492" cy="653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2" y="2305"/>
              <a:ext cx="5464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194E9D"/>
                </a:buClr>
                <a:buSzPct val="85000"/>
                <a:buFont typeface="Arial" charset="0"/>
                <a:buChar char="•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194E9D"/>
                </a:buClr>
                <a:buSzPct val="100000"/>
                <a:buFont typeface="Arial" charset="0"/>
                <a:buChar char="•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85800" rtl="0">
                <a:spcBef>
                  <a:spcPct val="15000"/>
                </a:spcBef>
                <a:buNone/>
              </a:pPr>
              <a:r>
                <a:rPr lang="en-US" altLang="en-US" sz="2100" dirty="0">
                  <a:solidFill>
                    <a:srgbClr val="000000"/>
                  </a:solidFill>
                </a:rPr>
                <a:t>What is the HPO</a:t>
              </a:r>
              <a:r>
                <a:rPr lang="en-US" altLang="en-US" sz="2100" baseline="-25000" dirty="0">
                  <a:solidFill>
                    <a:srgbClr val="000000"/>
                  </a:solidFill>
                </a:rPr>
                <a:t>4</a:t>
              </a:r>
              <a:r>
                <a:rPr lang="en-US" altLang="en-US" sz="2100" baseline="30000" dirty="0">
                  <a:solidFill>
                    <a:srgbClr val="000000"/>
                  </a:solidFill>
                </a:rPr>
                <a:t>2-</a:t>
              </a:r>
              <a:r>
                <a:rPr lang="en-US" altLang="en-US" sz="2100" dirty="0">
                  <a:solidFill>
                    <a:srgbClr val="000000"/>
                  </a:solidFill>
                </a:rPr>
                <a:t>/H</a:t>
              </a:r>
              <a:r>
                <a:rPr lang="en-US" altLang="en-US" sz="2100" baseline="-25000" dirty="0">
                  <a:solidFill>
                    <a:srgbClr val="000000"/>
                  </a:solidFill>
                </a:rPr>
                <a:t>2</a:t>
              </a:r>
              <a:r>
                <a:rPr lang="en-US" altLang="en-US" sz="2100" dirty="0">
                  <a:solidFill>
                    <a:srgbClr val="000000"/>
                  </a:solidFill>
                </a:rPr>
                <a:t>PO</a:t>
              </a:r>
              <a:r>
                <a:rPr lang="en-US" altLang="en-US" sz="2100" baseline="-25000" dirty="0">
                  <a:solidFill>
                    <a:srgbClr val="000000"/>
                  </a:solidFill>
                </a:rPr>
                <a:t>4</a:t>
              </a:r>
              <a:r>
                <a:rPr lang="en-US" altLang="en-US" sz="2100" baseline="30000" dirty="0">
                  <a:solidFill>
                    <a:srgbClr val="000000"/>
                  </a:solidFill>
                </a:rPr>
                <a:t>-</a:t>
              </a:r>
              <a:r>
                <a:rPr lang="en-US" altLang="en-US" sz="2100" dirty="0">
                  <a:solidFill>
                    <a:srgbClr val="000000"/>
                  </a:solidFill>
                </a:rPr>
                <a:t> ratio in blood at pH =7.40. K</a:t>
              </a:r>
              <a:r>
                <a:rPr lang="en-US" altLang="en-US" sz="2100" baseline="-25000" dirty="0">
                  <a:solidFill>
                    <a:srgbClr val="000000"/>
                  </a:solidFill>
                </a:rPr>
                <a:t>a</a:t>
              </a:r>
              <a:r>
                <a:rPr lang="en-US" altLang="en-US" sz="2100" dirty="0">
                  <a:solidFill>
                    <a:srgbClr val="000000"/>
                  </a:solidFill>
                </a:rPr>
                <a:t>(H</a:t>
              </a:r>
              <a:r>
                <a:rPr lang="en-US" altLang="en-US" sz="2100" baseline="-25000" dirty="0">
                  <a:solidFill>
                    <a:srgbClr val="000000"/>
                  </a:solidFill>
                </a:rPr>
                <a:t>2</a:t>
              </a:r>
              <a:r>
                <a:rPr lang="en-US" altLang="en-US" sz="2100" dirty="0">
                  <a:solidFill>
                    <a:srgbClr val="000000"/>
                  </a:solidFill>
                </a:rPr>
                <a:t>PO</a:t>
              </a:r>
              <a:r>
                <a:rPr lang="en-US" altLang="en-US" sz="2100" baseline="-25000" dirty="0">
                  <a:solidFill>
                    <a:srgbClr val="000000"/>
                  </a:solidFill>
                </a:rPr>
                <a:t>4</a:t>
              </a:r>
              <a:r>
                <a:rPr lang="en-US" altLang="en-US" sz="2100" baseline="30000" dirty="0">
                  <a:solidFill>
                    <a:srgbClr val="000000"/>
                  </a:solidFill>
                </a:rPr>
                <a:t>-</a:t>
              </a:r>
              <a:r>
                <a:rPr lang="en-US" altLang="en-US" sz="2100" dirty="0">
                  <a:solidFill>
                    <a:srgbClr val="000000"/>
                  </a:solidFill>
                </a:rPr>
                <a:t> ) = K</a:t>
              </a:r>
              <a:r>
                <a:rPr lang="en-US" altLang="en-US" sz="2100" baseline="-25000" dirty="0">
                  <a:solidFill>
                    <a:srgbClr val="000000"/>
                  </a:solidFill>
                </a:rPr>
                <a:t>a,2</a:t>
              </a:r>
              <a:r>
                <a:rPr lang="en-US" altLang="en-US" sz="2100" dirty="0">
                  <a:solidFill>
                    <a:srgbClr val="000000"/>
                  </a:solidFill>
                </a:rPr>
                <a:t>(H</a:t>
              </a:r>
              <a:r>
                <a:rPr lang="en-US" altLang="en-US" sz="2100" baseline="-25000" dirty="0">
                  <a:solidFill>
                    <a:srgbClr val="000000"/>
                  </a:solidFill>
                </a:rPr>
                <a:t>3</a:t>
              </a:r>
              <a:r>
                <a:rPr lang="en-US" altLang="en-US" sz="2100" dirty="0">
                  <a:solidFill>
                    <a:srgbClr val="000000"/>
                  </a:solidFill>
                </a:rPr>
                <a:t>PO</a:t>
              </a:r>
              <a:r>
                <a:rPr lang="en-US" altLang="en-US" sz="2100" baseline="-25000" dirty="0">
                  <a:solidFill>
                    <a:srgbClr val="000000"/>
                  </a:solidFill>
                </a:rPr>
                <a:t>4</a:t>
              </a:r>
              <a:r>
                <a:rPr lang="en-US" altLang="en-US" sz="2100" dirty="0">
                  <a:solidFill>
                    <a:srgbClr val="000000"/>
                  </a:solidFill>
                </a:rPr>
                <a:t>) = 6.2 x 10</a:t>
              </a:r>
              <a:r>
                <a:rPr lang="en-US" altLang="en-US" sz="2100" baseline="30000" dirty="0">
                  <a:solidFill>
                    <a:srgbClr val="000000"/>
                  </a:solidFill>
                </a:rPr>
                <a:t>-8</a:t>
              </a:r>
              <a:r>
                <a:rPr lang="en-US" altLang="en-US" sz="21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70" y="2305"/>
              <a:ext cx="54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 defTabSz="685800" rtl="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22" y="2958"/>
              <a:ext cx="54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 defTabSz="685800" rtl="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89033" y="4485137"/>
            <a:ext cx="6020991" cy="13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194E9D"/>
              </a:buClr>
              <a:buSzPct val="85000"/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194E9D"/>
              </a:buClr>
              <a:buSzPct val="100000"/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rtl="0"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7.40 =  −log(6.2 x 10</a:t>
            </a:r>
            <a:r>
              <a:rPr lang="en-US" altLang="en-US" sz="2100" baseline="30000" dirty="0">
                <a:solidFill>
                  <a:srgbClr val="000000"/>
                </a:solidFill>
              </a:rPr>
              <a:t>-8</a:t>
            </a:r>
            <a:r>
              <a:rPr lang="en-US" altLang="en-US" sz="2100" dirty="0">
                <a:solidFill>
                  <a:srgbClr val="000000"/>
                </a:solidFill>
              </a:rPr>
              <a:t>) + log([HPO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4</a:t>
            </a:r>
            <a:r>
              <a:rPr lang="en-US" altLang="en-US" sz="2100" baseline="30000" dirty="0">
                <a:solidFill>
                  <a:srgbClr val="000000"/>
                </a:solidFill>
              </a:rPr>
              <a:t>2-</a:t>
            </a:r>
            <a:r>
              <a:rPr lang="en-US" altLang="en-US" sz="2100" dirty="0">
                <a:solidFill>
                  <a:srgbClr val="000000"/>
                </a:solidFill>
              </a:rPr>
              <a:t>]/[H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2</a:t>
            </a:r>
            <a:r>
              <a:rPr lang="en-US" altLang="en-US" sz="2100" dirty="0">
                <a:solidFill>
                  <a:srgbClr val="000000"/>
                </a:solidFill>
              </a:rPr>
              <a:t>PO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4</a:t>
            </a:r>
            <a:r>
              <a:rPr lang="en-US" altLang="en-US" sz="2100" baseline="30000" dirty="0">
                <a:solidFill>
                  <a:srgbClr val="000000"/>
                </a:solidFill>
              </a:rPr>
              <a:t>-</a:t>
            </a:r>
            <a:r>
              <a:rPr lang="en-US" altLang="en-US" sz="2100" dirty="0">
                <a:solidFill>
                  <a:srgbClr val="000000"/>
                </a:solidFill>
              </a:rPr>
              <a:t>])</a:t>
            </a:r>
          </a:p>
          <a:p>
            <a:pPr defTabSz="685800" rtl="0"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	          log([HPO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4</a:t>
            </a:r>
            <a:r>
              <a:rPr lang="en-US" altLang="en-US" sz="2100" baseline="30000" dirty="0">
                <a:solidFill>
                  <a:srgbClr val="000000"/>
                </a:solidFill>
              </a:rPr>
              <a:t>2-</a:t>
            </a:r>
            <a:r>
              <a:rPr lang="en-US" altLang="en-US" sz="2100" dirty="0">
                <a:solidFill>
                  <a:srgbClr val="000000"/>
                </a:solidFill>
              </a:rPr>
              <a:t>]/[H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2</a:t>
            </a:r>
            <a:r>
              <a:rPr lang="en-US" altLang="en-US" sz="2100" dirty="0">
                <a:solidFill>
                  <a:srgbClr val="000000"/>
                </a:solidFill>
              </a:rPr>
              <a:t>PO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4</a:t>
            </a:r>
            <a:r>
              <a:rPr lang="en-US" altLang="en-US" sz="2100" baseline="30000" dirty="0">
                <a:solidFill>
                  <a:srgbClr val="000000"/>
                </a:solidFill>
              </a:rPr>
              <a:t>-</a:t>
            </a:r>
            <a:r>
              <a:rPr lang="en-US" altLang="en-US" sz="2100" dirty="0">
                <a:solidFill>
                  <a:srgbClr val="000000"/>
                </a:solidFill>
              </a:rPr>
              <a:t>]) = 0.192</a:t>
            </a:r>
          </a:p>
          <a:p>
            <a:pPr defTabSz="685800" rtl="0"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		[HPO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4</a:t>
            </a:r>
            <a:r>
              <a:rPr lang="en-US" altLang="en-US" sz="2100" baseline="30000" dirty="0">
                <a:solidFill>
                  <a:srgbClr val="000000"/>
                </a:solidFill>
              </a:rPr>
              <a:t>2-</a:t>
            </a:r>
            <a:r>
              <a:rPr lang="en-US" altLang="en-US" sz="2100" dirty="0">
                <a:solidFill>
                  <a:srgbClr val="000000"/>
                </a:solidFill>
              </a:rPr>
              <a:t>]/[H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2</a:t>
            </a:r>
            <a:r>
              <a:rPr lang="en-US" altLang="en-US" sz="2100" dirty="0">
                <a:solidFill>
                  <a:srgbClr val="000000"/>
                </a:solidFill>
              </a:rPr>
              <a:t>PO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4</a:t>
            </a:r>
            <a:r>
              <a:rPr lang="en-US" altLang="en-US" sz="2100" baseline="30000" dirty="0">
                <a:solidFill>
                  <a:srgbClr val="000000"/>
                </a:solidFill>
              </a:rPr>
              <a:t>-</a:t>
            </a:r>
            <a:r>
              <a:rPr lang="en-US" altLang="en-US" sz="2100" dirty="0">
                <a:solidFill>
                  <a:srgbClr val="000000"/>
                </a:solidFill>
              </a:rPr>
              <a:t>] = 1.5</a:t>
            </a:r>
          </a:p>
        </p:txBody>
      </p:sp>
    </p:spTree>
    <p:extLst>
      <p:ext uri="{BB962C8B-B14F-4D97-AF65-F5344CB8AC3E}">
        <p14:creationId xmlns:p14="http://schemas.microsoft.com/office/powerpoint/2010/main" val="3227009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873394" y="633153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he-IL" sz="1350" dirty="0">
                <a:solidFill>
                  <a:srgbClr val="000000"/>
                </a:solidFill>
                <a:latin typeface="Arial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144496" y="6450357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6D3ED9F-CC40-40D3-B70E-A5B5E0B088AB}" type="slidenum">
              <a:rPr lang="he-IL" sz="1350">
                <a:solidFill>
                  <a:srgbClr val="000000"/>
                </a:solidFill>
                <a:latin typeface="Arial"/>
              </a:rPr>
              <a:pPr defTabSz="685800"/>
              <a:t>44</a:t>
            </a:fld>
            <a:endParaRPr lang="he-IL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35414" y="1577331"/>
            <a:ext cx="6712744" cy="149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5" tIns="33338" rIns="67865" bIns="33338"/>
          <a:lstStyle>
            <a:lvl1pPr algn="l">
              <a:spcBef>
                <a:spcPct val="20000"/>
              </a:spcBef>
              <a:buClr>
                <a:srgbClr val="194E9D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630238" indent="-396875" algn="l">
              <a:spcBef>
                <a:spcPct val="20000"/>
              </a:spcBef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409700" indent="-3810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5000" indent="-3810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400300" indent="-3810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8575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33147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7719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42291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rtl="0">
              <a:lnSpc>
                <a:spcPct val="110000"/>
              </a:lnSpc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1.0 L of buffer is prepared with [NaH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2</a:t>
            </a:r>
            <a:r>
              <a:rPr lang="en-US" altLang="en-US" sz="2100" dirty="0">
                <a:solidFill>
                  <a:srgbClr val="000000"/>
                </a:solidFill>
              </a:rPr>
              <a:t>PO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4</a:t>
            </a:r>
            <a:r>
              <a:rPr lang="en-US" altLang="en-US" sz="2100" dirty="0">
                <a:solidFill>
                  <a:srgbClr val="000000"/>
                </a:solidFill>
              </a:rPr>
              <a:t>]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 </a:t>
            </a:r>
            <a:r>
              <a:rPr lang="en-US" altLang="en-US" sz="2100" dirty="0">
                <a:solidFill>
                  <a:srgbClr val="000000"/>
                </a:solidFill>
              </a:rPr>
              <a:t>= 0.40 M and [Na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2</a:t>
            </a:r>
            <a:r>
              <a:rPr lang="en-US" altLang="en-US" sz="2100" dirty="0">
                <a:solidFill>
                  <a:srgbClr val="000000"/>
                </a:solidFill>
              </a:rPr>
              <a:t>HPO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4</a:t>
            </a:r>
            <a:r>
              <a:rPr lang="en-US" altLang="en-US" sz="2100" dirty="0">
                <a:solidFill>
                  <a:srgbClr val="000000"/>
                </a:solidFill>
              </a:rPr>
              <a:t>] = 0.25 M.  Calculate the pH of: (a)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2100" dirty="0">
                <a:solidFill>
                  <a:srgbClr val="000000"/>
                </a:solidFill>
              </a:rPr>
              <a:t>the buffer (b) after 0.10 </a:t>
            </a:r>
            <a:r>
              <a:rPr lang="en-US" altLang="en-US" sz="2100" dirty="0" err="1">
                <a:solidFill>
                  <a:srgbClr val="000000"/>
                </a:solidFill>
              </a:rPr>
              <a:t>mol</a:t>
            </a:r>
            <a:r>
              <a:rPr lang="en-US" altLang="en-US" sz="2100" dirty="0">
                <a:solidFill>
                  <a:srgbClr val="000000"/>
                </a:solidFill>
              </a:rPr>
              <a:t> of NaOH is added.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35414" y="86973"/>
            <a:ext cx="6625828" cy="614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defTabSz="685800"/>
            <a:r>
              <a:rPr lang="en-US" altLang="en-US" sz="2700" kern="0" dirty="0">
                <a:solidFill>
                  <a:srgbClr val="FFFFFF"/>
                </a:solidFill>
              </a:rPr>
              <a:t>Addition of Acid or Base to a Buffer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177641" y="4141923"/>
            <a:ext cx="2503884" cy="713184"/>
            <a:chOff x="1961" y="2257"/>
            <a:chExt cx="2103" cy="599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509" y="2257"/>
              <a:ext cx="555" cy="599"/>
              <a:chOff x="2767" y="1686"/>
              <a:chExt cx="555" cy="599"/>
            </a:xfrm>
          </p:grpSpPr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2767" y="1686"/>
                <a:ext cx="555" cy="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5" tIns="33338" rIns="67865" bIns="33338">
                <a:spAutoFit/>
              </a:bodyPr>
              <a:lstStyle/>
              <a:p>
                <a:pPr algn="l" defTabSz="685800" rtl="0"/>
                <a:r>
                  <a:rPr lang="en-US" altLang="en-US" sz="2100">
                    <a:solidFill>
                      <a:srgbClr val="000000"/>
                    </a:solidFill>
                    <a:latin typeface="Arial"/>
                  </a:rPr>
                  <a:t>[A</a:t>
                </a:r>
                <a:r>
                  <a:rPr lang="en-US" altLang="en-US" sz="2100" baseline="30000">
                    <a:solidFill>
                      <a:srgbClr val="000000"/>
                    </a:solidFill>
                    <a:latin typeface="Arial"/>
                  </a:rPr>
                  <a:t>-</a:t>
                </a:r>
                <a:r>
                  <a:rPr lang="en-US" altLang="en-US" sz="2100">
                    <a:solidFill>
                      <a:srgbClr val="000000"/>
                    </a:solidFill>
                    <a:latin typeface="Arial"/>
                  </a:rPr>
                  <a:t>]</a:t>
                </a:r>
              </a:p>
              <a:p>
                <a:pPr algn="l" defTabSz="685800" rtl="0"/>
                <a:r>
                  <a:rPr lang="en-US" altLang="en-US" sz="2100">
                    <a:solidFill>
                      <a:srgbClr val="000000"/>
                    </a:solidFill>
                    <a:latin typeface="Arial"/>
                  </a:rPr>
                  <a:t>[HA]</a:t>
                </a: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67" y="1987"/>
                <a:ext cx="5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961" y="2378"/>
              <a:ext cx="1693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194E9D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685800" indent="-228600" algn="l">
                <a:spcBef>
                  <a:spcPct val="20000"/>
                </a:spcBef>
                <a:buClr>
                  <a:srgbClr val="194E9D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43050" indent="-17145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00250" indent="-17145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4574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146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3718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290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85800" rtl="0">
                <a:buNone/>
              </a:pPr>
              <a:r>
                <a:rPr lang="en-US" altLang="en-US" sz="2100" dirty="0">
                  <a:solidFill>
                    <a:srgbClr val="000000"/>
                  </a:solidFill>
                </a:rPr>
                <a:t>pH = pK</a:t>
              </a:r>
              <a:r>
                <a:rPr lang="en-US" altLang="en-US" sz="2100" baseline="-25000" dirty="0">
                  <a:solidFill>
                    <a:srgbClr val="000000"/>
                  </a:solidFill>
                </a:rPr>
                <a:t>a</a:t>
              </a:r>
              <a:r>
                <a:rPr lang="en-US" altLang="en-US" sz="2100" dirty="0">
                  <a:solidFill>
                    <a:srgbClr val="000000"/>
                  </a:solidFill>
                </a:rPr>
                <a:t> + log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50513" y="3276751"/>
            <a:ext cx="5990035" cy="4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5" tIns="33338" rIns="67865" bIns="33338"/>
          <a:lstStyle/>
          <a:p>
            <a:pPr algn="l" defTabSz="685800" rtl="0"/>
            <a:r>
              <a:rPr lang="en-US" altLang="en-US" sz="2100" dirty="0">
                <a:solidFill>
                  <a:srgbClr val="000000"/>
                </a:solidFill>
                <a:latin typeface="Arial"/>
              </a:rPr>
              <a:t>pK</a:t>
            </a:r>
            <a:r>
              <a:rPr lang="en-US" altLang="en-US" sz="2100" baseline="-2500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en-US" sz="2100" dirty="0">
                <a:solidFill>
                  <a:srgbClr val="000000"/>
                </a:solidFill>
                <a:latin typeface="Arial"/>
              </a:rPr>
              <a:t> = -log(6.3 x 10</a:t>
            </a:r>
            <a:r>
              <a:rPr lang="en-US" altLang="en-US" sz="2100" baseline="30000" dirty="0">
                <a:solidFill>
                  <a:srgbClr val="000000"/>
                </a:solidFill>
                <a:latin typeface="Arial"/>
              </a:rPr>
              <a:t>-8</a:t>
            </a:r>
            <a:r>
              <a:rPr lang="en-US" altLang="en-US" sz="2100" dirty="0">
                <a:solidFill>
                  <a:srgbClr val="000000"/>
                </a:solidFill>
                <a:latin typeface="Arial"/>
              </a:rPr>
              <a:t>) = 7.20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18945" y="3865103"/>
            <a:ext cx="2956934" cy="4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5" tIns="33338" rIns="67865" bIns="33338"/>
          <a:lstStyle/>
          <a:p>
            <a:pPr algn="l" defTabSz="685800" rtl="0"/>
            <a:r>
              <a:rPr lang="en-US" altLang="en-US" sz="2100" dirty="0">
                <a:solidFill>
                  <a:srgbClr val="000000"/>
                </a:solidFill>
                <a:latin typeface="Arial"/>
              </a:rPr>
              <a:t>(a) No base added: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663639" y="5051884"/>
            <a:ext cx="3773090" cy="713184"/>
            <a:chOff x="1066" y="2958"/>
            <a:chExt cx="3169" cy="599"/>
          </a:xfrm>
        </p:grpSpPr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2735" y="2958"/>
              <a:ext cx="554" cy="599"/>
              <a:chOff x="2767" y="1686"/>
              <a:chExt cx="554" cy="599"/>
            </a:xfrm>
          </p:grpSpPr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2767" y="1686"/>
                <a:ext cx="554" cy="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5" tIns="33338" rIns="67865" bIns="33338">
                <a:spAutoFit/>
              </a:bodyPr>
              <a:lstStyle/>
              <a:p>
                <a:pPr algn="l" defTabSz="685800" rtl="0"/>
                <a:r>
                  <a:rPr lang="en-US" altLang="en-US" sz="2100">
                    <a:solidFill>
                      <a:srgbClr val="000000"/>
                    </a:solidFill>
                    <a:latin typeface="Arial"/>
                  </a:rPr>
                  <a:t>0.25</a:t>
                </a:r>
              </a:p>
              <a:p>
                <a:pPr algn="l" defTabSz="685800" rtl="0"/>
                <a:r>
                  <a:rPr lang="en-US" altLang="en-US" sz="2100">
                    <a:solidFill>
                      <a:srgbClr val="000000"/>
                    </a:solidFill>
                    <a:latin typeface="Arial"/>
                  </a:rPr>
                  <a:t>0.40</a:t>
                </a:r>
                <a:endParaRPr lang="en-US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767" y="1987"/>
                <a:ext cx="5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066" y="3055"/>
              <a:ext cx="3169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685800" rtl="0"/>
              <a:r>
                <a:rPr lang="en-US" altLang="en-US" sz="2100" dirty="0">
                  <a:solidFill>
                    <a:srgbClr val="000000"/>
                  </a:solidFill>
                  <a:latin typeface="Arial"/>
                </a:rPr>
                <a:t>pH = 7.20 + log		=  7.00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050513" y="2714959"/>
            <a:ext cx="298350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 rtl="0"/>
            <a:r>
              <a:rPr lang="en-US" altLang="en-US" sz="210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altLang="en-US" sz="2100" baseline="-2500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en-US" sz="2100" dirty="0">
                <a:solidFill>
                  <a:srgbClr val="000000"/>
                </a:solidFill>
                <a:latin typeface="Arial"/>
              </a:rPr>
              <a:t> (H</a:t>
            </a:r>
            <a:r>
              <a:rPr lang="en-US" altLang="en-US" sz="21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en-US" sz="2100" dirty="0">
                <a:solidFill>
                  <a:srgbClr val="000000"/>
                </a:solidFill>
                <a:latin typeface="Arial"/>
              </a:rPr>
              <a:t>PO</a:t>
            </a:r>
            <a:r>
              <a:rPr lang="en-US" altLang="en-US" sz="2100" baseline="-2500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altLang="en-US" sz="210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altLang="en-US" sz="2100" dirty="0">
                <a:solidFill>
                  <a:srgbClr val="000000"/>
                </a:solidFill>
                <a:latin typeface="Arial"/>
              </a:rPr>
              <a:t>) = 6.3 x 10</a:t>
            </a:r>
            <a:r>
              <a:rPr lang="en-US" altLang="en-US" sz="2100" baseline="30000" dirty="0">
                <a:solidFill>
                  <a:srgbClr val="000000"/>
                </a:solidFill>
                <a:latin typeface="Arial"/>
              </a:rPr>
              <a:t>-8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993022" y="3132733"/>
            <a:ext cx="64234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685800" rtl="0"/>
            <a:endParaRPr lang="en-US" sz="135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183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909025" y="6237312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he-IL" sz="1350" dirty="0">
                <a:solidFill>
                  <a:srgbClr val="000000"/>
                </a:solidFill>
                <a:latin typeface="Arial"/>
              </a:rPr>
              <a:t>חומצות ובסיסים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332656" y="632778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6D3ED9F-CC40-40D3-B70E-A5B5E0B088AB}" type="slidenum">
              <a:rPr lang="he-IL" sz="1350">
                <a:solidFill>
                  <a:srgbClr val="000000"/>
                </a:solidFill>
                <a:latin typeface="Arial"/>
              </a:rPr>
              <a:pPr defTabSz="685800"/>
              <a:t>45</a:t>
            </a:fld>
            <a:endParaRPr lang="he-IL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9253" y="1541821"/>
            <a:ext cx="6827843" cy="51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5" tIns="33338" rIns="67865" bIns="33338"/>
          <a:lstStyle>
            <a:lvl1pPr algn="l">
              <a:spcBef>
                <a:spcPct val="20000"/>
              </a:spcBef>
              <a:buClr>
                <a:srgbClr val="194E9D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892175" indent="-381000" algn="l">
              <a:spcBef>
                <a:spcPct val="20000"/>
              </a:spcBef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87475" indent="-3810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82775" indent="-3810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378075" indent="-3810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8352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rtl="0">
              <a:buNone/>
            </a:pPr>
            <a:r>
              <a:rPr lang="en-US" altLang="en-US" sz="1350" dirty="0">
                <a:solidFill>
                  <a:srgbClr val="194E9D"/>
                </a:solidFill>
              </a:rPr>
              <a:t>1.00 L Buffer:  [NaH</a:t>
            </a:r>
            <a:r>
              <a:rPr lang="en-US" altLang="en-US" sz="1350" baseline="-25000" dirty="0">
                <a:solidFill>
                  <a:srgbClr val="194E9D"/>
                </a:solidFill>
              </a:rPr>
              <a:t>2</a:t>
            </a:r>
            <a:r>
              <a:rPr lang="en-US" altLang="en-US" sz="1350" dirty="0">
                <a:solidFill>
                  <a:srgbClr val="194E9D"/>
                </a:solidFill>
              </a:rPr>
              <a:t>PO</a:t>
            </a:r>
            <a:r>
              <a:rPr lang="en-US" altLang="en-US" sz="1350" baseline="-25000" dirty="0">
                <a:solidFill>
                  <a:srgbClr val="194E9D"/>
                </a:solidFill>
              </a:rPr>
              <a:t>4</a:t>
            </a:r>
            <a:r>
              <a:rPr lang="en-US" altLang="en-US" sz="1350" dirty="0">
                <a:solidFill>
                  <a:srgbClr val="194E9D"/>
                </a:solidFill>
              </a:rPr>
              <a:t>]= 0.40 M ; [Na</a:t>
            </a:r>
            <a:r>
              <a:rPr lang="en-US" altLang="en-US" sz="1350" baseline="-25000" dirty="0">
                <a:solidFill>
                  <a:srgbClr val="194E9D"/>
                </a:solidFill>
              </a:rPr>
              <a:t>2</a:t>
            </a:r>
            <a:r>
              <a:rPr lang="en-US" altLang="en-US" sz="1350" dirty="0">
                <a:solidFill>
                  <a:srgbClr val="194E9D"/>
                </a:solidFill>
              </a:rPr>
              <a:t>HPO</a:t>
            </a:r>
            <a:r>
              <a:rPr lang="en-US" altLang="en-US" sz="1350" baseline="-25000" dirty="0">
                <a:solidFill>
                  <a:srgbClr val="194E9D"/>
                </a:solidFill>
              </a:rPr>
              <a:t>4</a:t>
            </a:r>
            <a:r>
              <a:rPr lang="en-US" altLang="en-US" sz="1350" dirty="0">
                <a:solidFill>
                  <a:srgbClr val="194E9D"/>
                </a:solidFill>
              </a:rPr>
              <a:t>] = 0.25 M. (b) calculate pH after 0.10 </a:t>
            </a:r>
            <a:r>
              <a:rPr lang="en-US" altLang="en-US" sz="1350" dirty="0" err="1">
                <a:solidFill>
                  <a:srgbClr val="194E9D"/>
                </a:solidFill>
              </a:rPr>
              <a:t>mol</a:t>
            </a:r>
            <a:r>
              <a:rPr lang="en-US" altLang="en-US" sz="1350" dirty="0">
                <a:solidFill>
                  <a:srgbClr val="194E9D"/>
                </a:solidFill>
              </a:rPr>
              <a:t> of NaOH is added. K</a:t>
            </a:r>
            <a:r>
              <a:rPr lang="en-US" altLang="en-US" sz="1350" baseline="-25000" dirty="0">
                <a:solidFill>
                  <a:srgbClr val="194E9D"/>
                </a:solidFill>
              </a:rPr>
              <a:t>a</a:t>
            </a:r>
            <a:r>
              <a:rPr lang="en-US" altLang="en-US" sz="1350" dirty="0">
                <a:solidFill>
                  <a:srgbClr val="194E9D"/>
                </a:solidFill>
              </a:rPr>
              <a:t> (H</a:t>
            </a:r>
            <a:r>
              <a:rPr lang="en-US" altLang="en-US" sz="1350" baseline="-25000" dirty="0">
                <a:solidFill>
                  <a:srgbClr val="194E9D"/>
                </a:solidFill>
              </a:rPr>
              <a:t>2</a:t>
            </a:r>
            <a:r>
              <a:rPr lang="en-US" altLang="en-US" sz="1350" dirty="0">
                <a:solidFill>
                  <a:srgbClr val="194E9D"/>
                </a:solidFill>
              </a:rPr>
              <a:t>PO</a:t>
            </a:r>
            <a:r>
              <a:rPr lang="en-US" altLang="en-US" sz="1350" baseline="-25000" dirty="0">
                <a:solidFill>
                  <a:srgbClr val="194E9D"/>
                </a:solidFill>
              </a:rPr>
              <a:t>4</a:t>
            </a:r>
            <a:r>
              <a:rPr lang="en-US" altLang="en-US" sz="1350" baseline="30000" dirty="0">
                <a:solidFill>
                  <a:srgbClr val="194E9D"/>
                </a:solidFill>
              </a:rPr>
              <a:t>-</a:t>
            </a:r>
            <a:r>
              <a:rPr lang="en-US" altLang="en-US" sz="1350" dirty="0">
                <a:solidFill>
                  <a:srgbClr val="194E9D"/>
                </a:solidFill>
              </a:rPr>
              <a:t>) = 6.3 </a:t>
            </a:r>
            <a:r>
              <a:rPr lang="en-US" altLang="en-US" sz="1500" dirty="0">
                <a:solidFill>
                  <a:srgbClr val="194E9D"/>
                </a:solidFill>
              </a:rPr>
              <a:t>x</a:t>
            </a:r>
            <a:r>
              <a:rPr lang="en-US" altLang="en-US" sz="1350" dirty="0">
                <a:solidFill>
                  <a:srgbClr val="194E9D"/>
                </a:solidFill>
              </a:rPr>
              <a:t> 10</a:t>
            </a:r>
            <a:r>
              <a:rPr lang="en-US" altLang="en-US" sz="1350" baseline="30000" dirty="0">
                <a:solidFill>
                  <a:srgbClr val="194E9D"/>
                </a:solidFill>
              </a:rPr>
              <a:t>-8</a:t>
            </a:r>
          </a:p>
          <a:p>
            <a:pPr defTabSz="685800" rtl="0">
              <a:buNone/>
            </a:pPr>
            <a:endParaRPr lang="en-US" altLang="en-US" sz="1500" dirty="0">
              <a:solidFill>
                <a:srgbClr val="194E9D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8058" y="2088547"/>
            <a:ext cx="6298406" cy="4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5" tIns="33338" rIns="67865" bIns="33338"/>
          <a:lstStyle/>
          <a:p>
            <a:pPr algn="l" defTabSz="685800" rtl="0"/>
            <a:r>
              <a:rPr lang="en-US" altLang="en-US" sz="2100" dirty="0">
                <a:solidFill>
                  <a:srgbClr val="000000"/>
                </a:solidFill>
                <a:latin typeface="Arial"/>
              </a:rPr>
              <a:t>(b) 0.10 </a:t>
            </a:r>
            <a:r>
              <a:rPr lang="en-US" altLang="en-US" sz="2100" dirty="0" err="1">
                <a:solidFill>
                  <a:srgbClr val="000000"/>
                </a:solidFill>
                <a:latin typeface="Arial"/>
              </a:rPr>
              <a:t>mol</a:t>
            </a:r>
            <a:r>
              <a:rPr lang="en-US" altLang="en-US" sz="2100" dirty="0">
                <a:solidFill>
                  <a:srgbClr val="000000"/>
                </a:solidFill>
                <a:latin typeface="Arial"/>
              </a:rPr>
              <a:t> of NaOH, converts conj. acid to base: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000078" y="2607466"/>
            <a:ext cx="6451997" cy="1268015"/>
            <a:chOff x="219" y="1748"/>
            <a:chExt cx="5419" cy="106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19" y="1748"/>
              <a:ext cx="5419" cy="1065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685800" rtl="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16" y="2087"/>
              <a:ext cx="5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685800" rtl="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211" y="1777"/>
              <a:ext cx="3353" cy="3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865" tIns="33338" rIns="67865" bIns="33338"/>
            <a:lstStyle/>
            <a:p>
              <a:pPr algn="l" defTabSz="685800" rtl="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H</a:t>
              </a:r>
              <a:r>
                <a:rPr lang="en-US" altLang="en-US" baseline="-2500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altLang="en-US">
                  <a:solidFill>
                    <a:srgbClr val="000000"/>
                  </a:solidFill>
                  <a:latin typeface="Arial"/>
                </a:rPr>
                <a:t>PO</a:t>
              </a:r>
              <a:r>
                <a:rPr lang="en-US" altLang="en-US" baseline="-25000">
                  <a:solidFill>
                    <a:srgbClr val="000000"/>
                  </a:solidFill>
                  <a:latin typeface="Arial"/>
                </a:rPr>
                <a:t>4</a:t>
              </a:r>
              <a:r>
                <a:rPr lang="en-US" altLang="en-US" baseline="30000">
                  <a:solidFill>
                    <a:srgbClr val="000000"/>
                  </a:solidFill>
                  <a:latin typeface="Arial"/>
                </a:rPr>
                <a:t>-</a:t>
              </a:r>
              <a:r>
                <a:rPr lang="en-US" altLang="en-US">
                  <a:solidFill>
                    <a:srgbClr val="000000"/>
                  </a:solidFill>
                  <a:latin typeface="Arial"/>
                </a:rPr>
                <a:t>  +  OH</a:t>
              </a:r>
              <a:r>
                <a:rPr lang="en-US" altLang="en-US" baseline="30000">
                  <a:solidFill>
                    <a:srgbClr val="000000"/>
                  </a:solidFill>
                  <a:latin typeface="Arial"/>
                </a:rPr>
                <a:t>- </a:t>
              </a:r>
              <a:r>
                <a:rPr lang="en-US" altLang="en-US">
                  <a:solidFill>
                    <a:srgbClr val="000000"/>
                  </a:solidFill>
                  <a:latin typeface="Arial"/>
                </a:rPr>
                <a:t>    →	  HPO</a:t>
              </a:r>
              <a:r>
                <a:rPr lang="en-US" altLang="en-US" baseline="-25000">
                  <a:solidFill>
                    <a:srgbClr val="000000"/>
                  </a:solidFill>
                  <a:latin typeface="Arial"/>
                </a:rPr>
                <a:t>4</a:t>
              </a:r>
              <a:r>
                <a:rPr lang="en-US" altLang="en-US" baseline="30000">
                  <a:solidFill>
                    <a:srgbClr val="000000"/>
                  </a:solidFill>
                  <a:latin typeface="Arial"/>
                </a:rPr>
                <a:t>2-</a:t>
              </a:r>
              <a:r>
                <a:rPr lang="en-US" altLang="en-US">
                  <a:solidFill>
                    <a:srgbClr val="000000"/>
                  </a:solidFill>
                  <a:latin typeface="Arial"/>
                </a:rPr>
                <a:t>  + H</a:t>
              </a:r>
              <a:r>
                <a:rPr lang="en-US" altLang="en-US" baseline="-2500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altLang="en-US">
                  <a:solidFill>
                    <a:srgbClr val="000000"/>
                  </a:solidFill>
                  <a:latin typeface="Arial"/>
                </a:rPr>
                <a:t>O</a:t>
              </a:r>
            </a:p>
          </p:txBody>
        </p:sp>
      </p:grp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56861" y="2059742"/>
            <a:ext cx="67112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685800" rtl="0"/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086993" y="4075505"/>
            <a:ext cx="2503884" cy="713184"/>
            <a:chOff x="1961" y="2257"/>
            <a:chExt cx="2103" cy="599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3509" y="2257"/>
              <a:ext cx="555" cy="599"/>
              <a:chOff x="2767" y="1686"/>
              <a:chExt cx="555" cy="599"/>
            </a:xfrm>
          </p:grpSpPr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2767" y="1686"/>
                <a:ext cx="555" cy="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5" tIns="33338" rIns="67865" bIns="33338">
                <a:spAutoFit/>
              </a:bodyPr>
              <a:lstStyle/>
              <a:p>
                <a:pPr algn="l" defTabSz="685800" rtl="0"/>
                <a:r>
                  <a:rPr lang="en-US" altLang="en-US" sz="2100">
                    <a:solidFill>
                      <a:srgbClr val="000000"/>
                    </a:solidFill>
                    <a:latin typeface="Arial"/>
                  </a:rPr>
                  <a:t>[A</a:t>
                </a:r>
                <a:r>
                  <a:rPr lang="en-US" altLang="en-US" sz="2100" baseline="30000">
                    <a:solidFill>
                      <a:srgbClr val="000000"/>
                    </a:solidFill>
                    <a:latin typeface="Arial"/>
                  </a:rPr>
                  <a:t>-</a:t>
                </a:r>
                <a:r>
                  <a:rPr lang="en-US" altLang="en-US" sz="2100">
                    <a:solidFill>
                      <a:srgbClr val="000000"/>
                    </a:solidFill>
                    <a:latin typeface="Arial"/>
                  </a:rPr>
                  <a:t>]</a:t>
                </a:r>
              </a:p>
              <a:p>
                <a:pPr algn="l" defTabSz="685800" rtl="0"/>
                <a:r>
                  <a:rPr lang="en-US" altLang="en-US" sz="2100">
                    <a:solidFill>
                      <a:srgbClr val="000000"/>
                    </a:solidFill>
                    <a:latin typeface="Arial"/>
                  </a:rPr>
                  <a:t>[HA]</a:t>
                </a: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2767" y="1987"/>
                <a:ext cx="5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961" y="2378"/>
              <a:ext cx="1693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194E9D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685800" indent="-228600" algn="l">
                <a:spcBef>
                  <a:spcPct val="20000"/>
                </a:spcBef>
                <a:buClr>
                  <a:srgbClr val="194E9D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43050" indent="-17145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00250" indent="-17145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4574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146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3718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290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85800" rtl="0"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pH = pK</a:t>
              </a:r>
              <a:r>
                <a:rPr lang="en-US" altLang="en-US" sz="2100" baseline="-25000">
                  <a:solidFill>
                    <a:srgbClr val="000000"/>
                  </a:solidFill>
                </a:rPr>
                <a:t>a</a:t>
              </a:r>
              <a:r>
                <a:rPr lang="en-US" altLang="en-US" sz="2100">
                  <a:solidFill>
                    <a:srgbClr val="000000"/>
                  </a:solidFill>
                </a:rPr>
                <a:t> + log</a:t>
              </a: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1115569" y="4911323"/>
            <a:ext cx="3773090" cy="713184"/>
            <a:chOff x="1090" y="3515"/>
            <a:chExt cx="3169" cy="599"/>
          </a:xfrm>
        </p:grpSpPr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2784" y="3515"/>
              <a:ext cx="554" cy="599"/>
              <a:chOff x="2767" y="1686"/>
              <a:chExt cx="554" cy="599"/>
            </a:xfrm>
          </p:grpSpPr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2767" y="1686"/>
                <a:ext cx="554" cy="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5" tIns="33338" rIns="67865" bIns="33338">
                <a:spAutoFit/>
              </a:bodyPr>
              <a:lstStyle/>
              <a:p>
                <a:pPr algn="l" defTabSz="685800" rtl="0"/>
                <a:r>
                  <a:rPr lang="en-US" altLang="en-US" sz="2100">
                    <a:solidFill>
                      <a:srgbClr val="000000"/>
                    </a:solidFill>
                    <a:latin typeface="Arial"/>
                  </a:rPr>
                  <a:t>0.35</a:t>
                </a:r>
              </a:p>
              <a:p>
                <a:pPr algn="l" defTabSz="685800" rtl="0"/>
                <a:r>
                  <a:rPr lang="en-US" altLang="en-US" sz="2100">
                    <a:solidFill>
                      <a:srgbClr val="000000"/>
                    </a:solidFill>
                    <a:latin typeface="Arial"/>
                  </a:rPr>
                  <a:t>0.30</a:t>
                </a:r>
                <a:endParaRPr lang="en-US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2767" y="1987"/>
                <a:ext cx="5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685800" rtl="0"/>
                <a:endParaRPr lang="en-US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090" y="3612"/>
              <a:ext cx="3169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685800" rtl="0"/>
              <a:r>
                <a:rPr lang="en-US" altLang="en-US" sz="2100" dirty="0">
                  <a:solidFill>
                    <a:srgbClr val="000000"/>
                  </a:solidFill>
                  <a:latin typeface="Arial"/>
                </a:rPr>
                <a:t>pH = 7.20 + log		=  7.27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971502" y="2982512"/>
            <a:ext cx="64377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685800" rtl="0"/>
            <a:r>
              <a:rPr lang="en-US" altLang="en-US">
                <a:solidFill>
                  <a:srgbClr val="000000"/>
                </a:solidFill>
                <a:latin typeface="Arial"/>
              </a:rPr>
              <a:t>n</a:t>
            </a:r>
            <a:r>
              <a:rPr lang="en-US" altLang="en-US" baseline="-25000">
                <a:solidFill>
                  <a:srgbClr val="000000"/>
                </a:solidFill>
                <a:latin typeface="Arial"/>
              </a:rPr>
              <a:t>initial</a:t>
            </a:r>
            <a:r>
              <a:rPr lang="en-US" altLang="en-US">
                <a:solidFill>
                  <a:srgbClr val="000000"/>
                </a:solidFill>
                <a:latin typeface="Arial"/>
              </a:rPr>
              <a:t> 		     	      0.40 		        0.25</a:t>
            </a:r>
            <a:r>
              <a:rPr lang="en-US" altLang="en-US" sz="1350">
                <a:solidFill>
                  <a:srgbClr val="000000"/>
                </a:solidFill>
                <a:latin typeface="Arial"/>
              </a:rPr>
              <a:t>	</a:t>
            </a:r>
          </a:p>
          <a:p>
            <a:pPr algn="l" defTabSz="685800" rtl="0"/>
            <a:r>
              <a:rPr lang="en-US" altLang="en-US">
                <a:solidFill>
                  <a:srgbClr val="000000"/>
                </a:solidFill>
                <a:latin typeface="Arial"/>
              </a:rPr>
              <a:t>n</a:t>
            </a:r>
            <a:r>
              <a:rPr lang="en-US" altLang="en-US" baseline="-25000">
                <a:solidFill>
                  <a:srgbClr val="000000"/>
                </a:solidFill>
                <a:latin typeface="Arial"/>
              </a:rPr>
              <a:t>added</a:t>
            </a:r>
            <a:r>
              <a:rPr lang="en-US" altLang="en-US">
                <a:solidFill>
                  <a:srgbClr val="000000"/>
                </a:solidFill>
                <a:latin typeface="Arial"/>
              </a:rPr>
              <a:t>					 0.10</a:t>
            </a:r>
          </a:p>
          <a:p>
            <a:pPr algn="l" defTabSz="685800" rtl="0"/>
            <a:r>
              <a:rPr lang="en-US" altLang="en-US">
                <a:solidFill>
                  <a:srgbClr val="000000"/>
                </a:solidFill>
                <a:latin typeface="Arial"/>
              </a:rPr>
              <a:t>n</a:t>
            </a:r>
            <a:r>
              <a:rPr lang="en-US" altLang="en-US" baseline="-25000">
                <a:solidFill>
                  <a:srgbClr val="000000"/>
                </a:solidFill>
                <a:latin typeface="Arial"/>
              </a:rPr>
              <a:t>after</a:t>
            </a:r>
            <a:r>
              <a:rPr lang="en-US" altLang="en-US">
                <a:solidFill>
                  <a:srgbClr val="000000"/>
                </a:solidFill>
                <a:latin typeface="Arial"/>
              </a:rPr>
              <a:t> 			(0.40 </a:t>
            </a:r>
            <a:r>
              <a:rPr lang="en-US" altLang="en-US">
                <a:solidFill>
                  <a:srgbClr val="000000"/>
                </a:solidFill>
                <a:latin typeface="Arial"/>
                <a:cs typeface="Arial" charset="0"/>
              </a:rPr>
              <a:t>–</a:t>
            </a:r>
            <a:r>
              <a:rPr lang="en-US" altLang="en-US">
                <a:solidFill>
                  <a:srgbClr val="000000"/>
                </a:solidFill>
                <a:latin typeface="Arial"/>
              </a:rPr>
              <a:t> 0.10) 	    0	   (0.25 + 0.10)</a:t>
            </a:r>
            <a:endParaRPr lang="en-US" altLang="en-US" baseline="30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938540" y="4132657"/>
            <a:ext cx="2821781" cy="489347"/>
          </a:xfrm>
          <a:prstGeom prst="wedgeRoundRectCallout">
            <a:avLst>
              <a:gd name="adj1" fmla="val -52023"/>
              <a:gd name="adj2" fmla="val 134185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 defTabSz="685800" rtl="0"/>
            <a:r>
              <a:rPr lang="en-US" altLang="en-US" sz="1350">
                <a:solidFill>
                  <a:srgbClr val="000000"/>
                </a:solidFill>
                <a:latin typeface="Arial"/>
              </a:rPr>
              <a:t>Use n directly.  [ ] = n/ V and V is the same for both (cancels) 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Rectangle 22"/>
          <p:cNvSpPr txBox="1">
            <a:spLocks noChangeArrowheads="1"/>
          </p:cNvSpPr>
          <p:nvPr/>
        </p:nvSpPr>
        <p:spPr>
          <a:xfrm>
            <a:off x="786035" y="186715"/>
            <a:ext cx="6625828" cy="614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defTabSz="685800"/>
            <a:r>
              <a:rPr lang="en-US" altLang="en-US" sz="2700" kern="0" dirty="0">
                <a:solidFill>
                  <a:srgbClr val="FFFFFF"/>
                </a:solidFill>
              </a:rPr>
              <a:t>Addition of Acid or Base to a Buffer</a:t>
            </a:r>
          </a:p>
        </p:txBody>
      </p:sp>
    </p:spTree>
    <p:extLst>
      <p:ext uri="{BB962C8B-B14F-4D97-AF65-F5344CB8AC3E}">
        <p14:creationId xmlns:p14="http://schemas.microsoft.com/office/powerpoint/2010/main" val="201056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0" y="21656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Lewis Acids and Bases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314941" y="1615066"/>
            <a:ext cx="8567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Lewis acid: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 species that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accepts a share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 an electron pair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Lewis base: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 species that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donates a share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 an electron pair 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457200" y="5500711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All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Brønsted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acids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Lewis acids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All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Brønsted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bases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Lewis bases.</a:t>
            </a:r>
          </a:p>
        </p:txBody>
      </p:sp>
      <p:pic>
        <p:nvPicPr>
          <p:cNvPr id="4301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9"/>
          <a:stretch>
            <a:fillRect/>
          </a:stretch>
        </p:blipFill>
        <p:spPr bwMode="auto">
          <a:xfrm>
            <a:off x="2050556" y="2712426"/>
            <a:ext cx="4864804" cy="23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6170203D-1C32-F0A8-64E6-34127972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E4660BCC-F041-A05A-0287-FF80E1A3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>
            <a:fillRect/>
          </a:stretch>
        </p:blipFill>
        <p:spPr bwMode="auto">
          <a:xfrm>
            <a:off x="1450575" y="1870856"/>
            <a:ext cx="6108814" cy="40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1656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Lewis Acids and Bases</a:t>
            </a:r>
          </a:p>
        </p:txBody>
      </p:sp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31EE0F51-B4AC-1A46-82D9-396EE55E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F88F02D7-A12D-6A79-E2C8-06E907DA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0" y="209329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How Chemists Use the Terms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55195" y="2189921"/>
            <a:ext cx="86742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acid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”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proton-donating acid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Lewis acid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”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non-proton-donating acid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All bases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are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Lewis bases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because they have a pair of electrons they can share.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3BC030F6-583F-F6AD-193D-EC0C53EE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87B6CC83-5831-B630-4004-11491EFB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BD8A7-2C1D-4164-B539-9419576DFD98}" type="slidenum">
              <a:rPr lang="he-IL"/>
              <a:pPr>
                <a:defRPr/>
              </a:pPr>
              <a:t>5</a:t>
            </a:fld>
            <a:endParaRPr lang="en-US"/>
          </a:p>
        </p:txBody>
      </p:sp>
      <p:sp>
        <p:nvSpPr>
          <p:cNvPr id="69637" name="Line 259"/>
          <p:cNvSpPr>
            <a:spLocks noChangeShapeType="1"/>
          </p:cNvSpPr>
          <p:nvPr/>
        </p:nvSpPr>
        <p:spPr bwMode="auto">
          <a:xfrm>
            <a:off x="6400800" y="4114800"/>
            <a:ext cx="0" cy="381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636" name="Text Box 258"/>
          <p:cNvSpPr txBox="1">
            <a:spLocks noChangeArrowheads="1"/>
          </p:cNvSpPr>
          <p:nvPr/>
        </p:nvSpPr>
        <p:spPr bwMode="auto">
          <a:xfrm>
            <a:off x="2915817" y="160554"/>
            <a:ext cx="6068888" cy="242662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he-IL" u="sng" dirty="0"/>
              <a:t>חומצות חזקות</a:t>
            </a:r>
            <a:r>
              <a:rPr lang="he-IL" dirty="0"/>
              <a:t>:</a:t>
            </a:r>
          </a:p>
          <a:p>
            <a:pPr eaLnBrk="1" hangingPunct="1">
              <a:lnSpc>
                <a:spcPct val="70000"/>
              </a:lnSpc>
            </a:pPr>
            <a:endParaRPr lang="he-IL" dirty="0"/>
          </a:p>
          <a:p>
            <a:pPr eaLnBrk="1" hangingPunct="1">
              <a:lnSpc>
                <a:spcPct val="7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he-IL" dirty="0"/>
              <a:t> (חומצת מלח)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-7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he-IL" dirty="0"/>
              <a:t> (</a:t>
            </a:r>
            <a:r>
              <a:rPr lang="en-US" dirty="0"/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-9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he-IL" dirty="0"/>
              <a:t> (</a:t>
            </a:r>
            <a:r>
              <a:rPr lang="en-US" dirty="0"/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-10</a:t>
            </a:r>
          </a:p>
          <a:p>
            <a:pPr eaLnBrk="1" hangingPunct="1">
              <a:lnSpc>
                <a:spcPct val="70000"/>
              </a:lnSpc>
            </a:pPr>
            <a:r>
              <a:rPr lang="he-IL" dirty="0">
                <a:latin typeface="Times New Roman" pitchFamily="18" charset="0"/>
              </a:rPr>
              <a:t>חומצה חנקתית</a:t>
            </a:r>
            <a:r>
              <a:rPr lang="he-I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(HNO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-1.3)</a:t>
            </a:r>
          </a:p>
          <a:p>
            <a:pPr eaLnBrk="1" hangingPunct="1">
              <a:lnSpc>
                <a:spcPct val="70000"/>
              </a:lnSpc>
            </a:pPr>
            <a:r>
              <a:rPr lang="he-IL" dirty="0">
                <a:latin typeface="Times New Roman" pitchFamily="18" charset="0"/>
              </a:rPr>
              <a:t>חומצה גופרתית</a:t>
            </a:r>
            <a:r>
              <a:rPr lang="he-I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-5)</a:t>
            </a:r>
            <a:r>
              <a:rPr lang="he-IL" dirty="0"/>
              <a:t> למימן הראשון</a:t>
            </a:r>
            <a:endParaRPr lang="en-US" dirty="0"/>
          </a:p>
          <a:p>
            <a:pPr eaLnBrk="1" hangingPunct="1">
              <a:lnSpc>
                <a:spcPct val="7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חומצות ובסיסים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24D9E67-1F92-70DA-F919-AB4AA41C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972" y="2631528"/>
            <a:ext cx="1728192" cy="169699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2630A7C-5E25-AA57-C543-1AA838044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09" y="2852906"/>
            <a:ext cx="1670970" cy="126189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34F0A8F-752E-0EB2-EEE3-CADC636B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896" y="4372873"/>
            <a:ext cx="1482130" cy="1779941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30731D35-DB46-8727-4B2E-2746E9407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538282"/>
            <a:ext cx="1620186" cy="1379167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94D82E89-59FD-9EB0-C83F-CAEA7C074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2906560"/>
            <a:ext cx="2626493" cy="1269569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2DD4A070-2716-DBDD-549A-1C10AFDF7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6996" y="3070451"/>
            <a:ext cx="1323975" cy="819150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83041053-BF56-624D-A042-FE35EFA9780A}"/>
              </a:ext>
            </a:extLst>
          </p:cNvPr>
          <p:cNvSpPr txBox="1"/>
          <p:nvPr/>
        </p:nvSpPr>
        <p:spPr>
          <a:xfrm>
            <a:off x="490736" y="542870"/>
            <a:ext cx="225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HF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חומצה חלשה </a:t>
            </a:r>
          </a:p>
          <a:p>
            <a:r>
              <a:rPr lang="en-US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pKa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=3.46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153F51B2-1C25-7D4B-2070-A8D561BE600C}"/>
              </a:ext>
            </a:extLst>
          </p:cNvPr>
          <p:cNvSpPr txBox="1"/>
          <p:nvPr/>
        </p:nvSpPr>
        <p:spPr>
          <a:xfrm>
            <a:off x="6851105" y="423557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חומצה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קרבוקסילית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50086E0-1A64-D09D-E397-75C7BC4106E6}"/>
              </a:ext>
            </a:extLst>
          </p:cNvPr>
          <p:cNvSpPr txBox="1"/>
          <p:nvPr/>
        </p:nvSpPr>
        <p:spPr>
          <a:xfrm>
            <a:off x="1082180" y="4050911"/>
            <a:ext cx="97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כוהל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0FF95048-3D90-B4AB-5C6D-50C6FEC3E09D}"/>
              </a:ext>
            </a:extLst>
          </p:cNvPr>
          <p:cNvSpPr txBox="1"/>
          <p:nvPr/>
        </p:nvSpPr>
        <p:spPr>
          <a:xfrm>
            <a:off x="5038934" y="5922370"/>
            <a:ext cx="97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אמין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797E82D3-5C15-2EBD-1F77-33434D8093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0132" y="4767401"/>
            <a:ext cx="1343025" cy="952500"/>
          </a:xfrm>
          <a:prstGeom prst="rect">
            <a:avLst/>
          </a:prstGeom>
        </p:spPr>
      </p:pic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08BB6BDD-2F54-55ED-C17C-5634EE5BDC1B}"/>
              </a:ext>
            </a:extLst>
          </p:cNvPr>
          <p:cNvSpPr txBox="1"/>
          <p:nvPr/>
        </p:nvSpPr>
        <p:spPr>
          <a:xfrm>
            <a:off x="2525701" y="5796048"/>
            <a:ext cx="97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מתאן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907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>
                <a:solidFill>
                  <a:srgbClr val="FF0000"/>
                </a:solidFill>
              </a:rPr>
              <a:t>Table 2.3 </a:t>
            </a:r>
            <a:r>
              <a:rPr lang="en-IN" altLang="en-US" sz="3200"/>
              <a:t>- Relative Strengths of Some Common Acids and Their Conjugate Bases</a:t>
            </a:r>
            <a:endParaRPr lang="en-US" altLang="en-US" sz="3200"/>
          </a:p>
        </p:txBody>
      </p:sp>
      <p:pic>
        <p:nvPicPr>
          <p:cNvPr id="757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0105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20881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Which Reactant is the Acid?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429937" y="4614929"/>
            <a:ext cx="265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Water is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base.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428850" y="4614930"/>
            <a:ext cx="254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Water is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acid.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57200" y="1690688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The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stronger acid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behaves as the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acid.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4"/>
          <a:stretch>
            <a:fillRect/>
          </a:stretch>
        </p:blipFill>
        <p:spPr bwMode="auto">
          <a:xfrm>
            <a:off x="304800" y="3016256"/>
            <a:ext cx="853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A5BE6C64-AD38-EB63-6E6E-A4F0A7F5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0354EE60-BFF2-28AF-8781-BAD68573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217119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The Position of Equilibrium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67906" y="1955385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The equilibrium favors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formation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of the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weaker acid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4"/>
          <a:stretch>
            <a:fillRect/>
          </a:stretch>
        </p:blipFill>
        <p:spPr bwMode="auto">
          <a:xfrm>
            <a:off x="304800" y="2928938"/>
            <a:ext cx="8534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D5B8081C-7ECF-7222-00F3-530C3E57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AA24D4A4-B8D1-E17E-81D1-45530836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The Strength of an Acid is Determined by the Stability of Its Conjugate Base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220154" y="4336538"/>
            <a:ext cx="429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Stable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bases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are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weak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bases.</a:t>
            </a: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2508635" y="2069385"/>
            <a:ext cx="4184805" cy="161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"/>
          <a:stretch>
            <a:fillRect/>
          </a:stretch>
        </p:blipFill>
        <p:spPr bwMode="auto">
          <a:xfrm>
            <a:off x="2478078" y="5006018"/>
            <a:ext cx="3792375" cy="160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21" y="1404022"/>
            <a:ext cx="8159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more stable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the conjugate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base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,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stronger the acid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.</a:t>
            </a: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9ACD857-AE05-BAEE-1281-E476E5D0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חומצות ובסיסים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82A0EDB-9B7B-1C19-F525-74937396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80FF"/>
      </a:folHlink>
    </a:clrScheme>
    <a:fontScheme name="untitled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a:spPr>
      <a:bodyPr lIns="90487" tIns="44450" rIns="90487" bIns="44450" rtlCol="0" anchor="ctr"/>
      <a:lstStyle>
        <a:defPPr marL="461963" indent="-461963" algn="l" eaLnBrk="1" hangingPunct="1">
          <a:spcBef>
            <a:spcPct val="20000"/>
          </a:spcBef>
          <a:buFont typeface="Arial" charset="0"/>
          <a:buNone/>
          <a:defRPr sz="2800" b="0" i="0"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800" b="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2488</Words>
  <Application>Microsoft Office PowerPoint</Application>
  <PresentationFormat>‫הצגה על המסך (4:3)</PresentationFormat>
  <Paragraphs>436</Paragraphs>
  <Slides>48</Slides>
  <Notes>3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6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48</vt:i4>
      </vt:variant>
    </vt:vector>
  </HeadingPairs>
  <TitlesOfParts>
    <vt:vector size="66" baseType="lpstr">
      <vt:lpstr>Arial</vt:lpstr>
      <vt:lpstr>Calibri</vt:lpstr>
      <vt:lpstr>Calibri Light</vt:lpstr>
      <vt:lpstr>Cambria</vt:lpstr>
      <vt:lpstr>Cambria Math</vt:lpstr>
      <vt:lpstr>David</vt:lpstr>
      <vt:lpstr>Helvetica</vt:lpstr>
      <vt:lpstr>Times</vt:lpstr>
      <vt:lpstr>Times New Roman</vt:lpstr>
      <vt:lpstr>Wingdings</vt:lpstr>
      <vt:lpstr>ערכת נושא של Office</vt:lpstr>
      <vt:lpstr>1_Layers</vt:lpstr>
      <vt:lpstr>Office Theme</vt:lpstr>
      <vt:lpstr>Default Design</vt:lpstr>
      <vt:lpstr>2_Layers</vt:lpstr>
      <vt:lpstr>untitled 1</vt:lpstr>
      <vt:lpstr>Equation</vt:lpstr>
      <vt:lpstr>CS ChemDraw Drawing</vt:lpstr>
      <vt:lpstr>Acids and Bases: The Brønsted-Lowry Definition </vt:lpstr>
      <vt:lpstr>Acids and Bases: The Brønsted-Lowry Definition </vt:lpstr>
      <vt:lpstr>מצגת של PowerPoint‏</vt:lpstr>
      <vt:lpstr>מצגת של PowerPoint‏</vt:lpstr>
      <vt:lpstr>מצגת של PowerPoint‏</vt:lpstr>
      <vt:lpstr>Table 2.3 - Relative Strengths of Some Common Acids and Their Conjugate Bases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כימיה אורגנית לרפואה אוניברסיטת תל-אביב ד"ר חג' יחיא ענאן</dc:title>
  <dc:creator>ענאן</dc:creator>
  <cp:lastModifiedBy>Arisha Anan Hadj Yiehye</cp:lastModifiedBy>
  <cp:revision>121</cp:revision>
  <dcterms:created xsi:type="dcterms:W3CDTF">2013-07-29T20:11:34Z</dcterms:created>
  <dcterms:modified xsi:type="dcterms:W3CDTF">2022-06-23T16:06:25Z</dcterms:modified>
</cp:coreProperties>
</file>