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6" r:id="rId3"/>
    <p:sldMasterId id="2147483706" r:id="rId4"/>
    <p:sldMasterId id="2147483715" r:id="rId5"/>
  </p:sldMasterIdLst>
  <p:notesMasterIdLst>
    <p:notesMasterId r:id="rId50"/>
  </p:notesMasterIdLst>
  <p:sldIdLst>
    <p:sldId id="256" r:id="rId6"/>
    <p:sldId id="261" r:id="rId7"/>
    <p:sldId id="262" r:id="rId8"/>
    <p:sldId id="263" r:id="rId9"/>
    <p:sldId id="266" r:id="rId10"/>
    <p:sldId id="267" r:id="rId11"/>
    <p:sldId id="258" r:id="rId12"/>
    <p:sldId id="259" r:id="rId13"/>
    <p:sldId id="260" r:id="rId14"/>
    <p:sldId id="268" r:id="rId15"/>
    <p:sldId id="270" r:id="rId16"/>
    <p:sldId id="271" r:id="rId17"/>
    <p:sldId id="273" r:id="rId18"/>
    <p:sldId id="274" r:id="rId19"/>
    <p:sldId id="330" r:id="rId20"/>
    <p:sldId id="279" r:id="rId21"/>
    <p:sldId id="280" r:id="rId22"/>
    <p:sldId id="284" r:id="rId23"/>
    <p:sldId id="286" r:id="rId24"/>
    <p:sldId id="287" r:id="rId25"/>
    <p:sldId id="289" r:id="rId26"/>
    <p:sldId id="290" r:id="rId27"/>
    <p:sldId id="291" r:id="rId28"/>
    <p:sldId id="288" r:id="rId29"/>
    <p:sldId id="282" r:id="rId30"/>
    <p:sldId id="281" r:id="rId31"/>
    <p:sldId id="283" r:id="rId32"/>
    <p:sldId id="295" r:id="rId33"/>
    <p:sldId id="296" r:id="rId34"/>
    <p:sldId id="297" r:id="rId35"/>
    <p:sldId id="298" r:id="rId36"/>
    <p:sldId id="303" r:id="rId37"/>
    <p:sldId id="306" r:id="rId38"/>
    <p:sldId id="304" r:id="rId39"/>
    <p:sldId id="307" r:id="rId40"/>
    <p:sldId id="308" r:id="rId41"/>
    <p:sldId id="309" r:id="rId42"/>
    <p:sldId id="305" r:id="rId43"/>
    <p:sldId id="310" r:id="rId44"/>
    <p:sldId id="311" r:id="rId45"/>
    <p:sldId id="313" r:id="rId46"/>
    <p:sldId id="320" r:id="rId47"/>
    <p:sldId id="322" r:id="rId48"/>
    <p:sldId id="323" r:id="rId4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8" autoAdjust="0"/>
    <p:restoredTop sz="94675" autoAdjust="0"/>
  </p:normalViewPr>
  <p:slideViewPr>
    <p:cSldViewPr snapToGrid="0">
      <p:cViewPr varScale="1">
        <p:scale>
          <a:sx n="86" d="100"/>
          <a:sy n="86" d="100"/>
        </p:scale>
        <p:origin x="533"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92BED70-B0DA-4AAA-88B5-7CA7CFCA8A22}" type="datetimeFigureOut">
              <a:rPr lang="he-IL" smtClean="0"/>
              <a:t>כ"ד/סיון/תשפ"ב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D15381E-4896-4521-915E-EE19009E9AEE}" type="slidenum">
              <a:rPr lang="he-IL" smtClean="0"/>
              <a:t>‹#›</a:t>
            </a:fld>
            <a:endParaRPr lang="he-IL"/>
          </a:p>
        </p:txBody>
      </p:sp>
    </p:spTree>
    <p:extLst>
      <p:ext uri="{BB962C8B-B14F-4D97-AF65-F5344CB8AC3E}">
        <p14:creationId xmlns:p14="http://schemas.microsoft.com/office/powerpoint/2010/main" val="32229620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D15381E-4896-4521-915E-EE19009E9AEE}" type="slidenum">
              <a:rPr lang="he-IL" smtClean="0"/>
              <a:t>1</a:t>
            </a:fld>
            <a:endParaRPr lang="he-IL"/>
          </a:p>
        </p:txBody>
      </p:sp>
    </p:spTree>
    <p:extLst>
      <p:ext uri="{BB962C8B-B14F-4D97-AF65-F5344CB8AC3E}">
        <p14:creationId xmlns:p14="http://schemas.microsoft.com/office/powerpoint/2010/main" val="79896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D15381E-4896-4521-915E-EE19009E9AEE}" type="slidenum">
              <a:rPr lang="he-IL" smtClean="0"/>
              <a:t>2</a:t>
            </a:fld>
            <a:endParaRPr lang="he-IL"/>
          </a:p>
        </p:txBody>
      </p:sp>
    </p:spTree>
    <p:extLst>
      <p:ext uri="{BB962C8B-B14F-4D97-AF65-F5344CB8AC3E}">
        <p14:creationId xmlns:p14="http://schemas.microsoft.com/office/powerpoint/2010/main" val="245901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D15381E-4896-4521-915E-EE19009E9AEE}" type="slidenum">
              <a:rPr lang="he-IL" smtClean="0"/>
              <a:t>3</a:t>
            </a:fld>
            <a:endParaRPr lang="he-IL"/>
          </a:p>
        </p:txBody>
      </p:sp>
    </p:spTree>
    <p:extLst>
      <p:ext uri="{BB962C8B-B14F-4D97-AF65-F5344CB8AC3E}">
        <p14:creationId xmlns:p14="http://schemas.microsoft.com/office/powerpoint/2010/main" val="357813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D15381E-4896-4521-915E-EE19009E9AEE}" type="slidenum">
              <a:rPr lang="he-IL" smtClean="0"/>
              <a:t>4</a:t>
            </a:fld>
            <a:endParaRPr lang="he-IL"/>
          </a:p>
        </p:txBody>
      </p:sp>
    </p:spTree>
    <p:extLst>
      <p:ext uri="{BB962C8B-B14F-4D97-AF65-F5344CB8AC3E}">
        <p14:creationId xmlns:p14="http://schemas.microsoft.com/office/powerpoint/2010/main" val="381815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D15381E-4896-4521-915E-EE19009E9AEE}" type="slidenum">
              <a:rPr lang="he-IL" smtClean="0"/>
              <a:t>5</a:t>
            </a:fld>
            <a:endParaRPr lang="he-IL"/>
          </a:p>
        </p:txBody>
      </p:sp>
    </p:spTree>
    <p:extLst>
      <p:ext uri="{BB962C8B-B14F-4D97-AF65-F5344CB8AC3E}">
        <p14:creationId xmlns:p14="http://schemas.microsoft.com/office/powerpoint/2010/main" val="43176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D15381E-4896-4521-915E-EE19009E9AEE}" type="slidenum">
              <a:rPr lang="he-IL" smtClean="0"/>
              <a:t>6</a:t>
            </a:fld>
            <a:endParaRPr lang="he-IL"/>
          </a:p>
        </p:txBody>
      </p:sp>
    </p:spTree>
    <p:extLst>
      <p:ext uri="{BB962C8B-B14F-4D97-AF65-F5344CB8AC3E}">
        <p14:creationId xmlns:p14="http://schemas.microsoft.com/office/powerpoint/2010/main" val="306729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BF2AD7B8-A1D1-416D-A547-C0B3C4A0AB56}"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7588753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93009C56-1517-44C1-B952-5B2E28510EA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8496187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001BE097-4FA8-44FB-8EB9-ACF0A5FCC430}"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9564269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C070CEFE-7A64-4E82-8188-4C8499E47367}"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4195524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A9E156F1-3FC7-4FE7-906B-50E37864E8BB}"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7474789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BDA0ADA9-19D8-44AE-8A01-3FDFCFA44115}"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4111745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0C8BE22D-900B-4338-94FF-023D38960E45}"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86407738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68257F6A-FBF1-4858-B6FE-962F251A9F4F}"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41874550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2235200" y="381000"/>
            <a:ext cx="47752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381000"/>
            <a:ext cx="47752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7BE56A15-0A1B-432B-BF65-0B6D7AB59E55}"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7724586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8"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29D8C73A-877A-4920-B5F8-BD1E190AA04C}"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8649099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4"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B7FD29ED-FF70-4E64-8410-6A3B6162D36C}"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4426520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325133A1-9D3F-42EA-AB6C-C646E8CB593E}"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84984901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3"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DBF5D296-F733-4CA3-8C90-4F9F0F714159}"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32862518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77265C0F-14E1-4A14-A42A-0DAEF343730A}"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2414507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6"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4D8CC862-90CC-4C7B-AD76-511B674604EB}"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81606435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F1D08936-9957-4D06-9FD5-DAE8953AD330}"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91416000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38"/>
            <a:ext cx="2844800" cy="2544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331200" cy="2544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9"/>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6451620D-2850-4BDE-B396-14E246C80F8F}"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84965267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9234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336115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4272826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4205793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374139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C51F3890-E494-4962-A7AF-847C3BC01CFA}"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94865995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141085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שווי משקל כימי</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2621114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3370285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1668062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701431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794080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3227862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2341182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231743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206701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BA4A3473-B828-4DFB-A83D-44F6993FEDE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2671751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2165417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2857370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381138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שווי משקל כימי</a:t>
            </a:r>
            <a:endParaRPr lang="en-US" dirty="0">
              <a:solidFill>
                <a:srgbClr val="000000"/>
              </a:solidFill>
            </a:endParaRPr>
          </a:p>
        </p:txBody>
      </p:sp>
    </p:spTree>
    <p:extLst>
      <p:ext uri="{BB962C8B-B14F-4D97-AF65-F5344CB8AC3E}">
        <p14:creationId xmlns:p14="http://schemas.microsoft.com/office/powerpoint/2010/main" val="1928966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xmlns="">
                <a:solidFill>
                  <a:srgbClr val="146430"/>
                </a:solidFill>
              </a14:hiddenFill>
            </a:ext>
            <a:ext uri="{91240B29-F687-4f45-9708-019B960494DF}">
              <a14:hiddenLine xmlns:a14="http://schemas.microsoft.com/office/drawing/2010/main" xmlns="" w="12700">
                <a:solidFill>
                  <a:srgbClr val="584F2B"/>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4288991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a:t>Click to edit Master title style</a:t>
            </a:r>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4703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305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851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8430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48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6158E753-FBEE-485D-8B6B-CB44A468281A}"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75872179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85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3641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1043521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82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10289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089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564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6987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776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799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A9BB176F-C5B6-48E4-A841-C0D607FD5170}"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23846389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4223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16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14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57384" y="1008064"/>
            <a:ext cx="5831416"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57384" y="3932238"/>
            <a:ext cx="5831416"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4950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97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A703A1EF-F69C-4BE7-89D8-BF4817C9CE6A}"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33374396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15A55F2D-677C-4CF8-A4B5-58163CDEE416}"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60473670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שווי משקל כימי</a:t>
            </a:r>
            <a:endParaRPr lang="en-US">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r>
              <a:rPr lang="en-US" altLang="he-IL">
                <a:solidFill>
                  <a:srgbClr val="000000"/>
                </a:solidFill>
              </a:rPr>
              <a:t>14 | </a:t>
            </a:r>
            <a:fld id="{DE4525A2-903A-4049-868E-73E1343413A5}"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2703741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5.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609600" y="457201"/>
            <a:ext cx="109728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text styles</a:t>
            </a:r>
          </a:p>
        </p:txBody>
      </p:sp>
      <p:sp>
        <p:nvSpPr>
          <p:cNvPr id="12294" name="Rectangle 6"/>
          <p:cNvSpPr>
            <a:spLocks noGrp="1" noChangeArrowheads="1"/>
          </p:cNvSpPr>
          <p:nvPr>
            <p:ph type="ftr" sz="quarter" idx="3"/>
          </p:nvPr>
        </p:nvSpPr>
        <p:spPr bwMode="auto">
          <a:xfrm>
            <a:off x="609600" y="6477000"/>
            <a:ext cx="62992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l">
              <a:spcBef>
                <a:spcPct val="20000"/>
              </a:spcBef>
              <a:buSzPct val="75000"/>
              <a:buFont typeface="Wingdings" pitchFamily="2" charset="2"/>
              <a:buNone/>
              <a:defRPr sz="1000">
                <a:latin typeface="Arial" pitchFamily="34" charset="0"/>
                <a:ea typeface="ＭＳ Ｐゴシック" pitchFamily="34" charset="-128"/>
              </a:defRPr>
            </a:lvl1pPr>
          </a:lstStyle>
          <a:p>
            <a:pPr rtl="0" fontAlgn="base">
              <a:spcAft>
                <a:spcPct val="0"/>
              </a:spcAft>
              <a:defRPr/>
            </a:pPr>
            <a:r>
              <a:rPr lang="he-IL">
                <a:solidFill>
                  <a:srgbClr val="000000"/>
                </a:solidFill>
              </a:rPr>
              <a:t>שווי משקל כימי</a:t>
            </a:r>
            <a:endParaRPr lang="en-US">
              <a:solidFill>
                <a:srgbClr val="000000"/>
              </a:solidFill>
            </a:endParaRPr>
          </a:p>
        </p:txBody>
      </p:sp>
      <p:sp>
        <p:nvSpPr>
          <p:cNvPr id="12295" name="Rectangle 7"/>
          <p:cNvSpPr>
            <a:spLocks noGrp="1" noChangeArrowheads="1"/>
          </p:cNvSpPr>
          <p:nvPr>
            <p:ph type="sldNum" sz="quarter" idx="4"/>
          </p:nvPr>
        </p:nvSpPr>
        <p:spPr bwMode="auto">
          <a:xfrm>
            <a:off x="8737600" y="64770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000"/>
            </a:lvl1pPr>
          </a:lstStyle>
          <a:p>
            <a:pPr rtl="0" fontAlgn="base">
              <a:spcBef>
                <a:spcPct val="0"/>
              </a:spcBef>
              <a:spcAft>
                <a:spcPct val="0"/>
              </a:spcAft>
            </a:pPr>
            <a:r>
              <a:rPr lang="en-US" altLang="he-IL">
                <a:solidFill>
                  <a:srgbClr val="000000"/>
                </a:solidFill>
              </a:rPr>
              <a:t>14 | </a:t>
            </a:r>
            <a:fld id="{F1549C91-317B-411F-9644-E840F2601B4F}" type="slidenum">
              <a:rPr lang="en-US" altLang="he-IL">
                <a:solidFill>
                  <a:srgbClr val="000000"/>
                </a:solidFill>
              </a:rPr>
              <a:pPr rtl="0" fontAlgn="base">
                <a:spcBef>
                  <a:spcPct val="0"/>
                </a:spcBef>
                <a:spcAft>
                  <a:spcPct val="0"/>
                </a:spcAft>
              </a:pPr>
              <a:t>‹#›</a:t>
            </a:fld>
            <a:endParaRPr lang="en-US" altLang="he-IL">
              <a:solidFill>
                <a:srgbClr val="000000"/>
              </a:solidFill>
            </a:endParaRPr>
          </a:p>
        </p:txBody>
      </p:sp>
    </p:spTree>
    <p:extLst>
      <p:ext uri="{BB962C8B-B14F-4D97-AF65-F5344CB8AC3E}">
        <p14:creationId xmlns:p14="http://schemas.microsoft.com/office/powerpoint/2010/main" val="1289738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6025"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87525"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2825"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78125"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5325" indent="-381000" algn="l" rtl="0" fontAlgn="base">
        <a:spcBef>
          <a:spcPct val="20000"/>
        </a:spcBef>
        <a:spcAft>
          <a:spcPct val="0"/>
        </a:spcAft>
        <a:buChar char="»"/>
        <a:defRPr sz="2000">
          <a:solidFill>
            <a:schemeClr val="tx1"/>
          </a:solidFill>
          <a:latin typeface="+mn-lt"/>
          <a:ea typeface="+mn-ea"/>
        </a:defRPr>
      </a:lvl6pPr>
      <a:lvl7pPr marL="3692525" indent="-381000" algn="l" rtl="0" fontAlgn="base">
        <a:spcBef>
          <a:spcPct val="20000"/>
        </a:spcBef>
        <a:spcAft>
          <a:spcPct val="0"/>
        </a:spcAft>
        <a:buChar char="»"/>
        <a:defRPr sz="2000">
          <a:solidFill>
            <a:schemeClr val="tx1"/>
          </a:solidFill>
          <a:latin typeface="+mn-lt"/>
          <a:ea typeface="+mn-ea"/>
        </a:defRPr>
      </a:lvl7pPr>
      <a:lvl8pPr marL="4149725" indent="-381000" algn="l" rtl="0" fontAlgn="base">
        <a:spcBef>
          <a:spcPct val="20000"/>
        </a:spcBef>
        <a:spcAft>
          <a:spcPct val="0"/>
        </a:spcAft>
        <a:buChar char="»"/>
        <a:defRPr sz="2000">
          <a:solidFill>
            <a:schemeClr val="tx1"/>
          </a:solidFill>
          <a:latin typeface="+mn-lt"/>
          <a:ea typeface="+mn-ea"/>
        </a:defRPr>
      </a:lvl8pPr>
      <a:lvl9pPr marL="4606925"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2235200" y="381000"/>
            <a:ext cx="975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p:txBody>
      </p:sp>
      <p:sp>
        <p:nvSpPr>
          <p:cNvPr id="10246" name="Rectangle 6"/>
          <p:cNvSpPr>
            <a:spLocks noChangeArrowheads="1"/>
          </p:cNvSpPr>
          <p:nvPr/>
        </p:nvSpPr>
        <p:spPr bwMode="auto">
          <a:xfrm>
            <a:off x="406400" y="533400"/>
            <a:ext cx="142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0"/>
              </a:spcBef>
              <a:spcAft>
                <a:spcPct val="0"/>
              </a:spcAft>
            </a:pPr>
            <a:r>
              <a:rPr lang="en-US" altLang="he-IL" sz="10600" b="1">
                <a:solidFill>
                  <a:srgbClr val="009999"/>
                </a:solidFill>
              </a:rPr>
              <a:t>?</a:t>
            </a:r>
          </a:p>
        </p:txBody>
      </p:sp>
      <p:sp>
        <p:nvSpPr>
          <p:cNvPr id="6148" name="Rectangle 7"/>
          <p:cNvSpPr>
            <a:spLocks noChangeArrowheads="1"/>
          </p:cNvSpPr>
          <p:nvPr/>
        </p:nvSpPr>
        <p:spPr bwMode="auto">
          <a:xfrm>
            <a:off x="609600" y="3429000"/>
            <a:ext cx="1097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rtl="0" eaLnBrk="1" fontAlgn="base" hangingPunct="1">
              <a:spcBef>
                <a:spcPct val="20000"/>
              </a:spcBef>
              <a:spcAft>
                <a:spcPct val="0"/>
              </a:spcAft>
            </a:pPr>
            <a:endParaRPr lang="he-IL" altLang="he-IL" sz="3200">
              <a:solidFill>
                <a:srgbClr val="000000"/>
              </a:solidFill>
            </a:endParaRPr>
          </a:p>
        </p:txBody>
      </p:sp>
      <p:sp>
        <p:nvSpPr>
          <p:cNvPr id="10248" name="Rectangle 8"/>
          <p:cNvSpPr>
            <a:spLocks noGrp="1" noChangeArrowheads="1"/>
          </p:cNvSpPr>
          <p:nvPr>
            <p:ph type="ftr" sz="quarter" idx="3"/>
          </p:nvPr>
        </p:nvSpPr>
        <p:spPr bwMode="auto">
          <a:xfrm>
            <a:off x="609600" y="6477000"/>
            <a:ext cx="62992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l">
              <a:spcBef>
                <a:spcPct val="20000"/>
              </a:spcBef>
              <a:buSzPct val="75000"/>
              <a:buFont typeface="Wingdings" pitchFamily="2" charset="2"/>
              <a:buNone/>
              <a:defRPr sz="1000">
                <a:latin typeface="Arial" pitchFamily="34" charset="0"/>
                <a:ea typeface="ＭＳ Ｐゴシック" pitchFamily="34" charset="-128"/>
              </a:defRPr>
            </a:lvl1pPr>
          </a:lstStyle>
          <a:p>
            <a:pPr rtl="0" fontAlgn="base">
              <a:spcAft>
                <a:spcPct val="0"/>
              </a:spcAft>
              <a:defRPr/>
            </a:pPr>
            <a:r>
              <a:rPr lang="he-IL">
                <a:solidFill>
                  <a:srgbClr val="000000"/>
                </a:solidFill>
              </a:rPr>
              <a:t>שווי משקל כימי</a:t>
            </a:r>
            <a:endParaRPr lang="en-US">
              <a:solidFill>
                <a:srgbClr val="000000"/>
              </a:solidFill>
            </a:endParaRPr>
          </a:p>
        </p:txBody>
      </p:sp>
      <p:sp>
        <p:nvSpPr>
          <p:cNvPr id="10249" name="Rectangle 9"/>
          <p:cNvSpPr>
            <a:spLocks noGrp="1" noChangeArrowheads="1"/>
          </p:cNvSpPr>
          <p:nvPr>
            <p:ph type="sldNum" sz="quarter" idx="4"/>
          </p:nvPr>
        </p:nvSpPr>
        <p:spPr bwMode="auto">
          <a:xfrm>
            <a:off x="8737600" y="64770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000"/>
            </a:lvl1pPr>
          </a:lstStyle>
          <a:p>
            <a:pPr rtl="0" fontAlgn="base">
              <a:spcBef>
                <a:spcPct val="0"/>
              </a:spcBef>
              <a:spcAft>
                <a:spcPct val="0"/>
              </a:spcAft>
            </a:pPr>
            <a:r>
              <a:rPr lang="en-US" altLang="he-IL">
                <a:solidFill>
                  <a:srgbClr val="000000"/>
                </a:solidFill>
              </a:rPr>
              <a:t>14 | </a:t>
            </a:r>
            <a:fld id="{01A93C9F-EF93-43E6-B7DC-6F9F9BEF048A}" type="slidenum">
              <a:rPr lang="en-US" altLang="he-IL">
                <a:solidFill>
                  <a:srgbClr val="000000"/>
                </a:solidFill>
              </a:rPr>
              <a:pPr rtl="0" fontAlgn="base">
                <a:spcBef>
                  <a:spcPct val="0"/>
                </a:spcBef>
                <a:spcAft>
                  <a:spcPct val="0"/>
                </a:spcAft>
              </a:pPr>
              <a:t>‹#›</a:t>
            </a:fld>
            <a:endParaRPr lang="en-US" altLang="he-IL">
              <a:solidFill>
                <a:srgbClr val="000000"/>
              </a:solidFill>
            </a:endParaRPr>
          </a:p>
        </p:txBody>
      </p:sp>
    </p:spTree>
    <p:extLst>
      <p:ext uri="{BB962C8B-B14F-4D97-AF65-F5344CB8AC3E}">
        <p14:creationId xmlns:p14="http://schemas.microsoft.com/office/powerpoint/2010/main" val="33196248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10246"/>
                                        </p:tgtEl>
                                        <p:attrNameLst>
                                          <p:attrName>style.color</p:attrName>
                                        </p:attrNameLst>
                                      </p:cBhvr>
                                      <p:to>
                                        <a:schemeClr val="bg1"/>
                                      </p:to>
                                    </p:animClr>
                                    <p:animClr clrSpc="rgb" dir="cw">
                                      <p:cBhvr>
                                        <p:cTn id="7" dur="250" autoRev="1" fill="hold"/>
                                        <p:tgtEl>
                                          <p:spTgt spid="10246"/>
                                        </p:tgtEl>
                                        <p:attrNameLst>
                                          <p:attrName>fillcolor</p:attrName>
                                        </p:attrNameLst>
                                      </p:cBhvr>
                                      <p:to>
                                        <a:schemeClr val="bg1"/>
                                      </p:to>
                                    </p:animClr>
                                    <p:set>
                                      <p:cBhvr>
                                        <p:cTn id="8" dur="250" autoRev="1" fill="hold"/>
                                        <p:tgtEl>
                                          <p:spTgt spid="10246"/>
                                        </p:tgtEl>
                                        <p:attrNameLst>
                                          <p:attrName>fill.type</p:attrName>
                                        </p:attrNameLst>
                                      </p:cBhvr>
                                      <p:to>
                                        <p:strVal val="solid"/>
                                      </p:to>
                                    </p:set>
                                    <p:set>
                                      <p:cBhvr>
                                        <p:cTn id="9" dur="250" autoRev="1" fill="hold"/>
                                        <p:tgtEl>
                                          <p:spTgt spid="1024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1322388" indent="-577850" algn="l" rtl="0" eaLnBrk="0" fontAlgn="base" hangingPunct="0">
        <a:spcBef>
          <a:spcPct val="20000"/>
        </a:spcBef>
        <a:spcAft>
          <a:spcPct val="0"/>
        </a:spcAft>
        <a:buChar char="–"/>
        <a:defRPr sz="2800">
          <a:solidFill>
            <a:schemeClr val="tx1"/>
          </a:solidFill>
          <a:latin typeface="+mn-lt"/>
          <a:ea typeface="MS PGothic" pitchFamily="34" charset="-128"/>
        </a:defRPr>
      </a:lvl2pPr>
      <a:lvl3pPr marL="1931988" indent="-495300" algn="l" rtl="0" eaLnBrk="0" fontAlgn="base" hangingPunct="0">
        <a:spcBef>
          <a:spcPct val="20000"/>
        </a:spcBef>
        <a:spcAft>
          <a:spcPct val="0"/>
        </a:spcAft>
        <a:buAutoNum type="romanLcPeriod"/>
        <a:defRPr sz="2400">
          <a:solidFill>
            <a:schemeClr val="tx1"/>
          </a:solidFill>
          <a:latin typeface="+mn-lt"/>
          <a:ea typeface="MS PGothic" pitchFamily="34" charset="-128"/>
        </a:defRPr>
      </a:lvl3pPr>
      <a:lvl4pPr marL="2459038" indent="-412750" algn="l" rtl="0" eaLnBrk="0" fontAlgn="base" hangingPunct="0">
        <a:spcBef>
          <a:spcPct val="20000"/>
        </a:spcBef>
        <a:spcAft>
          <a:spcPct val="0"/>
        </a:spcAft>
        <a:buChar char="–"/>
        <a:defRPr sz="2000">
          <a:solidFill>
            <a:schemeClr val="tx1"/>
          </a:solidFill>
          <a:latin typeface="+mn-lt"/>
          <a:ea typeface="MS PGothic" pitchFamily="34" charset="-128"/>
        </a:defRPr>
      </a:lvl4pPr>
      <a:lvl5pPr marL="2986088" indent="-412750" algn="l" rtl="0" eaLnBrk="0" fontAlgn="base" hangingPunct="0">
        <a:spcBef>
          <a:spcPct val="20000"/>
        </a:spcBef>
        <a:spcAft>
          <a:spcPct val="0"/>
        </a:spcAft>
        <a:buChar char="»"/>
        <a:defRPr sz="2000">
          <a:solidFill>
            <a:schemeClr val="tx1"/>
          </a:solidFill>
          <a:latin typeface="+mn-lt"/>
          <a:ea typeface="MS PGothic" pitchFamily="34" charset="-128"/>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24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שווי משקל כימי</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27614664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95406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8" name="Rectangle 2"/>
          <p:cNvSpPr>
            <a:spLocks noGrp="1" noChangeArrowheads="1"/>
          </p:cNvSpPr>
          <p:nvPr>
            <p:ph type="title"/>
          </p:nvPr>
        </p:nvSpPr>
        <p:spPr bwMode="auto">
          <a:xfrm>
            <a:off x="122767" y="161926"/>
            <a:ext cx="10814051"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Tree>
    <p:extLst>
      <p:ext uri="{BB962C8B-B14F-4D97-AF65-F5344CB8AC3E}">
        <p14:creationId xmlns:p14="http://schemas.microsoft.com/office/powerpoint/2010/main" val="234973765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32.x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6.bin"/><Relationship Id="rId1" Type="http://schemas.openxmlformats.org/officeDocument/2006/relationships/slideLayout" Target="../slideLayouts/slideLayout32.x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32.x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3.bin"/><Relationship Id="rId1" Type="http://schemas.openxmlformats.org/officeDocument/2006/relationships/slideLayout" Target="../slideLayouts/slideLayout32.xml"/><Relationship Id="rId6" Type="http://schemas.openxmlformats.org/officeDocument/2006/relationships/oleObject" Target="../embeddings/oleObject15.bin"/><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6.bin"/><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7.bin"/><Relationship Id="rId1" Type="http://schemas.openxmlformats.org/officeDocument/2006/relationships/slideLayout" Target="../slideLayouts/slideLayout32.xml"/><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32.xml"/><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1.bin"/><Relationship Id="rId1" Type="http://schemas.openxmlformats.org/officeDocument/2006/relationships/slideLayout" Target="../slideLayouts/slideLayout32.xml"/><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3.bin"/><Relationship Id="rId1" Type="http://schemas.openxmlformats.org/officeDocument/2006/relationships/slideLayout" Target="../slideLayouts/slideLayout32.xml"/><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5.bin"/><Relationship Id="rId1" Type="http://schemas.openxmlformats.org/officeDocument/2006/relationships/slideLayout" Target="../slideLayouts/slideLayout32.xml"/><Relationship Id="rId5" Type="http://schemas.openxmlformats.org/officeDocument/2006/relationships/image" Target="../media/image36.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7.bin"/><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he-IL"/>
              <a:t>שווי משקל כימי</a:t>
            </a:r>
          </a:p>
        </p:txBody>
      </p:sp>
      <p:sp>
        <p:nvSpPr>
          <p:cNvPr id="5" name="Slide Number Placeholder 4"/>
          <p:cNvSpPr>
            <a:spLocks noGrp="1"/>
          </p:cNvSpPr>
          <p:nvPr>
            <p:ph type="sldNum" sz="quarter" idx="11"/>
          </p:nvPr>
        </p:nvSpPr>
        <p:spPr/>
        <p:txBody>
          <a:bodyPr/>
          <a:lstStyle/>
          <a:p>
            <a:fld id="{276358D4-C502-4EBA-B363-91FF5A3F5EEC}" type="slidenum">
              <a:rPr lang="he-IL" smtClean="0"/>
              <a:t>1</a:t>
            </a:fld>
            <a:endParaRPr lang="he-IL"/>
          </a:p>
        </p:txBody>
      </p:sp>
      <p:sp>
        <p:nvSpPr>
          <p:cNvPr id="6" name="Rectangle 2"/>
          <p:cNvSpPr txBox="1">
            <a:spLocks noChangeArrowheads="1"/>
          </p:cNvSpPr>
          <p:nvPr/>
        </p:nvSpPr>
        <p:spPr>
          <a:xfrm>
            <a:off x="609600" y="1189037"/>
            <a:ext cx="10972800" cy="5668963"/>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6025"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87525"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2825"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78125"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5325" indent="-381000" algn="l" rtl="0" fontAlgn="base">
              <a:spcBef>
                <a:spcPct val="20000"/>
              </a:spcBef>
              <a:spcAft>
                <a:spcPct val="0"/>
              </a:spcAft>
              <a:buChar char="»"/>
              <a:defRPr sz="2000">
                <a:solidFill>
                  <a:schemeClr val="tx1"/>
                </a:solidFill>
                <a:latin typeface="+mn-lt"/>
                <a:ea typeface="+mn-ea"/>
              </a:defRPr>
            </a:lvl6pPr>
            <a:lvl7pPr marL="3692525" indent="-381000" algn="l" rtl="0" fontAlgn="base">
              <a:spcBef>
                <a:spcPct val="20000"/>
              </a:spcBef>
              <a:spcAft>
                <a:spcPct val="0"/>
              </a:spcAft>
              <a:buChar char="»"/>
              <a:defRPr sz="2000">
                <a:solidFill>
                  <a:schemeClr val="tx1"/>
                </a:solidFill>
                <a:latin typeface="+mn-lt"/>
                <a:ea typeface="+mn-ea"/>
              </a:defRPr>
            </a:lvl7pPr>
            <a:lvl8pPr marL="4149725" indent="-381000" algn="l" rtl="0" fontAlgn="base">
              <a:spcBef>
                <a:spcPct val="20000"/>
              </a:spcBef>
              <a:spcAft>
                <a:spcPct val="0"/>
              </a:spcAft>
              <a:buChar char="»"/>
              <a:defRPr sz="2000">
                <a:solidFill>
                  <a:schemeClr val="tx1"/>
                </a:solidFill>
                <a:latin typeface="+mn-lt"/>
                <a:ea typeface="+mn-ea"/>
              </a:defRPr>
            </a:lvl8pPr>
            <a:lvl9pPr marL="4606925"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he-IL" kern="0" dirty="0"/>
              <a:t>Chemical reactions often seem to stop before they are complete.</a:t>
            </a:r>
          </a:p>
          <a:p>
            <a:pPr marL="0" indent="0" eaLnBrk="1" hangingPunct="1">
              <a:buFontTx/>
              <a:buNone/>
            </a:pPr>
            <a:endParaRPr lang="en-US" altLang="he-IL" kern="0" dirty="0"/>
          </a:p>
          <a:p>
            <a:pPr marL="0" indent="0" eaLnBrk="1" hangingPunct="1">
              <a:buFontTx/>
              <a:buNone/>
            </a:pPr>
            <a:r>
              <a:rPr lang="en-US" altLang="he-IL" kern="0" dirty="0"/>
              <a:t>Actually, such reactions are </a:t>
            </a:r>
            <a:r>
              <a:rPr lang="en-US" altLang="he-IL" b="1" i="1" kern="0" dirty="0"/>
              <a:t>reversible</a:t>
            </a:r>
            <a:r>
              <a:rPr lang="en-US" altLang="he-IL" kern="0" dirty="0"/>
              <a:t>. That is, the original reactants form products, but then the products react with themselves to give back the original reactants.</a:t>
            </a:r>
          </a:p>
          <a:p>
            <a:pPr marL="0" indent="0" eaLnBrk="1" hangingPunct="1">
              <a:buFontTx/>
              <a:buNone/>
            </a:pPr>
            <a:endParaRPr lang="en-US" altLang="he-IL" kern="0" dirty="0"/>
          </a:p>
          <a:p>
            <a:pPr marL="0" indent="0" eaLnBrk="1" hangingPunct="1">
              <a:buFontTx/>
              <a:buNone/>
            </a:pPr>
            <a:r>
              <a:rPr lang="en-US" altLang="he-IL" kern="0" dirty="0"/>
              <a:t>When these two reactions</a:t>
            </a:r>
            <a:r>
              <a:rPr lang="en-US" altLang="he-IL" kern="0" dirty="0">
                <a:cs typeface="Arial" panose="020B0604020202020204" pitchFamily="34" charset="0"/>
              </a:rPr>
              <a:t>—</a:t>
            </a:r>
            <a:r>
              <a:rPr lang="en-US" altLang="he-IL" kern="0" dirty="0"/>
              <a:t>forward and reverse</a:t>
            </a:r>
            <a:r>
              <a:rPr lang="en-US" altLang="he-IL" kern="0" dirty="0">
                <a:cs typeface="Arial" panose="020B0604020202020204" pitchFamily="34" charset="0"/>
              </a:rPr>
              <a:t>—</a:t>
            </a:r>
            <a:r>
              <a:rPr lang="en-US" altLang="he-IL" kern="0" dirty="0"/>
              <a:t>occur at the same rate, a chemical equilibrium exists.</a:t>
            </a:r>
          </a:p>
        </p:txBody>
      </p:sp>
      <p:sp>
        <p:nvSpPr>
          <p:cNvPr id="7" name="Rectangle 6"/>
          <p:cNvSpPr/>
          <p:nvPr/>
        </p:nvSpPr>
        <p:spPr>
          <a:xfrm>
            <a:off x="3104430" y="360182"/>
            <a:ext cx="4490332" cy="584775"/>
          </a:xfrm>
          <a:prstGeom prst="rect">
            <a:avLst/>
          </a:prstGeom>
        </p:spPr>
        <p:txBody>
          <a:bodyPr wrap="none">
            <a:spAutoFit/>
          </a:bodyPr>
          <a:lstStyle/>
          <a:p>
            <a:pPr algn="ctr"/>
            <a:r>
              <a:rPr lang="en-US" altLang="he-IL" sz="3200" b="1" kern="0" dirty="0">
                <a:solidFill>
                  <a:srgbClr val="000000"/>
                </a:solidFill>
                <a:ea typeface="MS PGothic" pitchFamily="34" charset="-128"/>
              </a:rPr>
              <a:t>Chemical Equilibrium </a:t>
            </a:r>
            <a:endParaRPr lang="he-IL" sz="3200" b="1" dirty="0"/>
          </a:p>
        </p:txBody>
      </p:sp>
    </p:spTree>
    <p:extLst>
      <p:ext uri="{BB962C8B-B14F-4D97-AF65-F5344CB8AC3E}">
        <p14:creationId xmlns:p14="http://schemas.microsoft.com/office/powerpoint/2010/main" val="36737216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he-IL"/>
              <a:t>שווי משקל כימי</a:t>
            </a:r>
          </a:p>
        </p:txBody>
      </p:sp>
      <p:sp>
        <p:nvSpPr>
          <p:cNvPr id="3" name="Slide Number Placeholder 2"/>
          <p:cNvSpPr>
            <a:spLocks noGrp="1"/>
          </p:cNvSpPr>
          <p:nvPr>
            <p:ph type="sldNum" sz="quarter" idx="11"/>
          </p:nvPr>
        </p:nvSpPr>
        <p:spPr/>
        <p:txBody>
          <a:bodyPr/>
          <a:lstStyle/>
          <a:p>
            <a:fld id="{276358D4-C502-4EBA-B363-91FF5A3F5EEC}" type="slidenum">
              <a:rPr lang="he-IL" smtClean="0"/>
              <a:t>10</a:t>
            </a:fld>
            <a:endParaRPr lang="he-IL"/>
          </a:p>
        </p:txBody>
      </p:sp>
      <p:sp>
        <p:nvSpPr>
          <p:cNvPr id="6" name="Rectangle 2"/>
          <p:cNvSpPr txBox="1">
            <a:spLocks noChangeArrowheads="1"/>
          </p:cNvSpPr>
          <p:nvPr/>
        </p:nvSpPr>
        <p:spPr bwMode="auto">
          <a:xfrm>
            <a:off x="728186" y="883920"/>
            <a:ext cx="731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Write the equilibrium-constant expression </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K</a:t>
            </a:r>
            <a:r>
              <a:rPr kumimoji="0" lang="en-US" altLang="en-US" sz="2800" b="0" i="1" u="none" strike="noStrike" kern="0" cap="none" spc="0" normalizeH="0" baseline="-25000" noProof="0" dirty="0">
                <a:ln>
                  <a:noFill/>
                </a:ln>
                <a:solidFill>
                  <a:srgbClr val="000000"/>
                </a:solidFill>
                <a:effectLst/>
                <a:uLnTx/>
                <a:uFillTx/>
                <a:latin typeface="Arial"/>
                <a:ea typeface="ＭＳ Ｐゴシック"/>
                <a:cs typeface="+mn-cs"/>
              </a:rPr>
              <a:t>c</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for catalytic </a:t>
            </a:r>
            <a:r>
              <a:rPr kumimoji="0" lang="en-US" altLang="en-US" sz="2800" b="0" i="0" u="none" strike="noStrike" kern="0" cap="none" spc="0" normalizeH="0" baseline="0" noProof="0" dirty="0" err="1">
                <a:ln>
                  <a:noFill/>
                </a:ln>
                <a:solidFill>
                  <a:srgbClr val="000000"/>
                </a:solidFill>
                <a:effectLst/>
                <a:uLnTx/>
                <a:uFillTx/>
                <a:latin typeface="Arial"/>
                <a:ea typeface="ＭＳ Ｐゴシック"/>
                <a:cs typeface="+mn-cs"/>
              </a:rPr>
              <a:t>methanation</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B05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B050"/>
              </a:solidFill>
              <a:effectLst/>
              <a:uLnTx/>
              <a:uFillTx/>
              <a:latin typeface="Arial"/>
              <a:ea typeface="ＭＳ Ｐゴシック"/>
              <a:cs typeface="+mn-cs"/>
            </a:endParaRPr>
          </a:p>
        </p:txBody>
      </p:sp>
      <p:sp>
        <p:nvSpPr>
          <p:cNvPr id="7" name="Rectangle 2"/>
          <p:cNvSpPr txBox="1">
            <a:spLocks noChangeArrowheads="1"/>
          </p:cNvSpPr>
          <p:nvPr/>
        </p:nvSpPr>
        <p:spPr bwMode="auto">
          <a:xfrm>
            <a:off x="609600" y="2895600"/>
            <a:ext cx="807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sz="2800" kern="0" dirty="0">
                <a:solidFill>
                  <a:srgbClr val="000000"/>
                </a:solidFill>
                <a:latin typeface="Arial"/>
                <a:ea typeface="ＭＳ Ｐゴシック"/>
              </a:rPr>
              <a:t>Solution </a:t>
            </a:r>
          </a:p>
          <a:p>
            <a:pPr marL="0" indent="0" eaLnBrk="1" hangingPunct="1">
              <a:buFontTx/>
              <a:buNone/>
              <a:defRPr/>
            </a:pPr>
            <a:r>
              <a:rPr lang="en-US" altLang="en-US" sz="2800" kern="0" dirty="0">
                <a:solidFill>
                  <a:srgbClr val="000000"/>
                </a:solidFill>
                <a:latin typeface="Arial"/>
                <a:ea typeface="ＭＳ Ｐゴシック"/>
              </a:rPr>
              <a:t>The expression for the equilibrium constant is:</a:t>
            </a:r>
          </a:p>
        </p:txBody>
      </p:sp>
      <p:graphicFrame>
        <p:nvGraphicFramePr>
          <p:cNvPr id="8" name="Object 5"/>
          <p:cNvGraphicFramePr>
            <a:graphicFrameLocks noChangeAspect="1"/>
          </p:cNvGraphicFramePr>
          <p:nvPr>
            <p:extLst>
              <p:ext uri="{D42A27DB-BD31-4B8C-83A1-F6EECF244321}">
                <p14:modId xmlns:p14="http://schemas.microsoft.com/office/powerpoint/2010/main" val="2987340901"/>
              </p:ext>
            </p:extLst>
          </p:nvPr>
        </p:nvGraphicFramePr>
        <p:xfrm>
          <a:off x="2819399" y="4483418"/>
          <a:ext cx="2767013" cy="1185862"/>
        </p:xfrm>
        <a:graphic>
          <a:graphicData uri="http://schemas.openxmlformats.org/presentationml/2006/ole">
            <mc:AlternateContent xmlns:mc="http://schemas.openxmlformats.org/markup-compatibility/2006">
              <mc:Choice xmlns:v="urn:schemas-microsoft-com:vml" Requires="v">
                <p:oleObj name="Equation" r:id="rId2" imgW="1155199" imgH="495085" progId="Equation.DSMT4">
                  <p:embed/>
                </p:oleObj>
              </mc:Choice>
              <mc:Fallback>
                <p:oleObj name="Equation" r:id="rId2" imgW="1155199" imgH="495085"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4483418"/>
                        <a:ext cx="2767013" cy="118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 name="Rectangle 4"/>
          <p:cNvSpPr>
            <a:spLocks noChangeArrowheads="1"/>
          </p:cNvSpPr>
          <p:nvPr/>
        </p:nvSpPr>
        <p:spPr bwMode="auto">
          <a:xfrm>
            <a:off x="217678" y="196215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he-IL" sz="2800" dirty="0"/>
              <a:t>CO(</a:t>
            </a:r>
            <a:r>
              <a:rPr lang="en-US" altLang="he-IL" sz="2800" i="1" dirty="0"/>
              <a:t>g</a:t>
            </a:r>
            <a:r>
              <a:rPr lang="en-US" altLang="he-IL" sz="2800" dirty="0"/>
              <a:t>) + 3H</a:t>
            </a:r>
            <a:r>
              <a:rPr lang="en-US" altLang="he-IL" sz="2800" baseline="-25000" dirty="0"/>
              <a:t>2</a:t>
            </a:r>
            <a:r>
              <a:rPr lang="en-US" altLang="he-IL" sz="2800" dirty="0"/>
              <a:t>(</a:t>
            </a:r>
            <a:r>
              <a:rPr lang="en-US" altLang="he-IL" sz="2800" i="1" dirty="0"/>
              <a:t>g</a:t>
            </a:r>
            <a:r>
              <a:rPr lang="en-US" altLang="he-IL" sz="2800" dirty="0"/>
              <a:t>) </a:t>
            </a:r>
            <a:r>
              <a:rPr lang="en-US" altLang="he-IL" sz="2800" dirty="0">
                <a:sym typeface="Wingdings 3" panose="05040102010807070707" pitchFamily="18" charset="2"/>
              </a:rPr>
              <a:t></a:t>
            </a:r>
            <a:r>
              <a:rPr lang="en-US" altLang="he-IL" sz="2800" dirty="0"/>
              <a:t> CH</a:t>
            </a:r>
            <a:r>
              <a:rPr lang="en-US" altLang="he-IL" sz="2800" baseline="-25000" dirty="0"/>
              <a:t>4</a:t>
            </a:r>
            <a:r>
              <a:rPr lang="en-US" altLang="he-IL" sz="2800" dirty="0"/>
              <a:t>(</a:t>
            </a:r>
            <a:r>
              <a:rPr lang="en-US" altLang="he-IL" sz="2800" i="1" dirty="0"/>
              <a:t>g</a:t>
            </a:r>
            <a:r>
              <a:rPr lang="en-US" altLang="he-IL" sz="2800" dirty="0"/>
              <a:t>) + H</a:t>
            </a:r>
            <a:r>
              <a:rPr lang="en-US" altLang="he-IL" sz="2800" baseline="-25000" dirty="0"/>
              <a:t>2</a:t>
            </a:r>
            <a:r>
              <a:rPr lang="en-US" altLang="he-IL" sz="2800" dirty="0"/>
              <a:t>O(</a:t>
            </a:r>
            <a:r>
              <a:rPr lang="en-US" altLang="he-IL" sz="2800" i="1" dirty="0"/>
              <a:t>g</a:t>
            </a:r>
            <a:r>
              <a:rPr lang="en-US" altLang="he-IL" sz="2800" dirty="0"/>
              <a:t>)</a:t>
            </a:r>
          </a:p>
        </p:txBody>
      </p:sp>
      <p:sp>
        <p:nvSpPr>
          <p:cNvPr id="10" name="Title 1"/>
          <p:cNvSpPr txBox="1">
            <a:spLocks/>
          </p:cNvSpPr>
          <p:nvPr/>
        </p:nvSpPr>
        <p:spPr bwMode="auto">
          <a:xfrm>
            <a:off x="1316736" y="18859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66"/>
                </a:solidFill>
                <a:effectLst/>
                <a:uLnTx/>
                <a:uFillTx/>
                <a:latin typeface="Arial"/>
                <a:ea typeface="ＭＳ Ｐゴシック"/>
                <a:cs typeface="+mj-cs"/>
              </a:rPr>
              <a:t>The Equilibrium Constant, </a:t>
            </a:r>
            <a:r>
              <a:rPr kumimoji="0" lang="en-US" altLang="en-US" sz="3200" b="1" i="1" u="none" strike="noStrike" kern="0" cap="none" spc="0" normalizeH="0" baseline="0" noProof="0" dirty="0">
                <a:ln>
                  <a:noFill/>
                </a:ln>
                <a:solidFill>
                  <a:srgbClr val="000066"/>
                </a:solidFill>
                <a:effectLst/>
                <a:uLnTx/>
                <a:uFillTx/>
                <a:latin typeface="Arial"/>
                <a:ea typeface="ＭＳ Ｐゴシック"/>
                <a:cs typeface="+mj-cs"/>
              </a:rPr>
              <a:t>K</a:t>
            </a:r>
            <a:r>
              <a:rPr kumimoji="0" lang="en-US" altLang="en-US" sz="3200" b="1" i="1" u="none" strike="noStrike" kern="0" cap="none" spc="0" normalizeH="0" baseline="-25000" noProof="0" dirty="0">
                <a:ln>
                  <a:noFill/>
                </a:ln>
                <a:solidFill>
                  <a:srgbClr val="000066"/>
                </a:solidFill>
                <a:effectLst/>
                <a:uLnTx/>
                <a:uFillTx/>
                <a:latin typeface="Arial"/>
                <a:ea typeface="ＭＳ Ｐゴシック"/>
                <a:cs typeface="+mj-cs"/>
              </a:rPr>
              <a:t>c</a:t>
            </a:r>
            <a:br>
              <a:rPr kumimoji="0" lang="en-US" altLang="en-US" sz="3200" b="1" i="1" u="none" strike="noStrike" kern="0" cap="none" spc="0" normalizeH="0" baseline="-25000" noProof="0" dirty="0">
                <a:ln>
                  <a:noFill/>
                </a:ln>
                <a:solidFill>
                  <a:srgbClr val="000066"/>
                </a:solidFill>
                <a:effectLst/>
                <a:uLnTx/>
                <a:uFillTx/>
                <a:latin typeface="Arial"/>
                <a:ea typeface="ＭＳ Ｐゴシック"/>
                <a:cs typeface="+mj-cs"/>
              </a:rPr>
            </a:br>
            <a:endParaRPr kumimoji="0" lang="en-US" altLang="en-US" sz="3200" b="1" i="0" u="none" strike="noStrike" kern="0" cap="none" spc="0" normalizeH="0" baseline="0" noProof="0" dirty="0">
              <a:ln>
                <a:noFill/>
              </a:ln>
              <a:solidFill>
                <a:srgbClr val="000066"/>
              </a:solidFill>
              <a:effectLst/>
              <a:uLnTx/>
              <a:uFillTx/>
              <a:latin typeface="Arial"/>
              <a:ea typeface="ＭＳ Ｐゴシック"/>
              <a:cs typeface="+mj-cs"/>
            </a:endParaRPr>
          </a:p>
        </p:txBody>
      </p:sp>
    </p:spTree>
    <p:extLst>
      <p:ext uri="{BB962C8B-B14F-4D97-AF65-F5344CB8AC3E}">
        <p14:creationId xmlns:p14="http://schemas.microsoft.com/office/powerpoint/2010/main" val="26102806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11</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Rectangle 2"/>
          <p:cNvSpPr txBox="1">
            <a:spLocks noChangeArrowheads="1"/>
          </p:cNvSpPr>
          <p:nvPr/>
        </p:nvSpPr>
        <p:spPr bwMode="auto">
          <a:xfrm>
            <a:off x="838200" y="1335024"/>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Hydrogen iodide, HI, decomposes at moderate temperatures according to the equation.   </a:t>
            </a:r>
          </a:p>
        </p:txBody>
      </p:sp>
      <p:sp>
        <p:nvSpPr>
          <p:cNvPr id="5" name="Rectangle 2"/>
          <p:cNvSpPr txBox="1">
            <a:spLocks noChangeArrowheads="1"/>
          </p:cNvSpPr>
          <p:nvPr/>
        </p:nvSpPr>
        <p:spPr bwMode="auto">
          <a:xfrm>
            <a:off x="1143000" y="3925824"/>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sz="2800" kern="0" dirty="0">
                <a:solidFill>
                  <a:srgbClr val="000000"/>
                </a:solidFill>
                <a:latin typeface="Arial"/>
                <a:ea typeface="ＭＳ Ｐゴシック"/>
              </a:rPr>
              <a:t>When 4.00 mol HI was placed in a 5.00-L vessel at 458</a:t>
            </a:r>
            <a:r>
              <a:rPr lang="en-US" altLang="en-US" sz="2800" kern="0" baseline="50000" dirty="0">
                <a:solidFill>
                  <a:srgbClr val="000000"/>
                </a:solidFill>
                <a:latin typeface="Arial"/>
                <a:ea typeface="ＭＳ Ｐゴシック"/>
                <a:cs typeface="Arial" panose="020B0604020202020204" pitchFamily="34" charset="0"/>
              </a:rPr>
              <a:t>ₒ</a:t>
            </a:r>
            <a:r>
              <a:rPr lang="en-US" altLang="en-US" sz="2800" kern="0" dirty="0">
                <a:solidFill>
                  <a:srgbClr val="000000"/>
                </a:solidFill>
                <a:latin typeface="Arial"/>
                <a:ea typeface="ＭＳ Ｐゴシック"/>
                <a:cs typeface="Arial" panose="020B0604020202020204" pitchFamily="34" charset="0"/>
              </a:rPr>
              <a:t>C, the equilibrium mixture was found to contain 0.442 mol I</a:t>
            </a:r>
            <a:r>
              <a:rPr lang="en-US" altLang="en-US" sz="2800" kern="0" baseline="-25000" dirty="0">
                <a:solidFill>
                  <a:srgbClr val="000000"/>
                </a:solidFill>
                <a:latin typeface="Arial"/>
                <a:ea typeface="ＭＳ Ｐゴシック"/>
                <a:cs typeface="Arial" panose="020B0604020202020204" pitchFamily="34" charset="0"/>
              </a:rPr>
              <a:t>2</a:t>
            </a:r>
            <a:r>
              <a:rPr lang="en-US" altLang="en-US" sz="2800" kern="0" dirty="0">
                <a:solidFill>
                  <a:srgbClr val="000000"/>
                </a:solidFill>
                <a:latin typeface="Arial"/>
                <a:ea typeface="ＭＳ Ｐゴシック"/>
                <a:cs typeface="Arial" panose="020B0604020202020204" pitchFamily="34" charset="0"/>
              </a:rPr>
              <a:t>. </a:t>
            </a:r>
            <a:r>
              <a:rPr lang="en-IN" altLang="en-US" sz="2800" kern="0" dirty="0">
                <a:solidFill>
                  <a:srgbClr val="000000"/>
                </a:solidFill>
                <a:latin typeface="Arial"/>
                <a:ea typeface="ＭＳ Ｐゴシック"/>
                <a:cs typeface="Arial" panose="020B0604020202020204" pitchFamily="34" charset="0"/>
              </a:rPr>
              <a:t>What is the value of </a:t>
            </a:r>
            <a:r>
              <a:rPr lang="en-IN" altLang="en-US" sz="2800" i="1" kern="0" dirty="0">
                <a:solidFill>
                  <a:srgbClr val="000000"/>
                </a:solidFill>
                <a:latin typeface="Arial"/>
                <a:ea typeface="ＭＳ Ｐゴシック"/>
                <a:cs typeface="Arial" panose="020B0604020202020204" pitchFamily="34" charset="0"/>
              </a:rPr>
              <a:t>K</a:t>
            </a:r>
            <a:r>
              <a:rPr lang="en-IN" altLang="en-US" sz="2800" i="1" kern="0" baseline="-25000" dirty="0">
                <a:solidFill>
                  <a:srgbClr val="000000"/>
                </a:solidFill>
                <a:latin typeface="Arial"/>
                <a:ea typeface="ＭＳ Ｐゴシック"/>
                <a:cs typeface="Arial" panose="020B0604020202020204" pitchFamily="34" charset="0"/>
              </a:rPr>
              <a:t>c</a:t>
            </a:r>
            <a:r>
              <a:rPr lang="en-IN" altLang="en-US" sz="2800" kern="0" dirty="0">
                <a:solidFill>
                  <a:srgbClr val="000000"/>
                </a:solidFill>
                <a:latin typeface="Arial"/>
                <a:ea typeface="ＭＳ Ｐゴシック"/>
                <a:cs typeface="Arial" panose="020B0604020202020204" pitchFamily="34" charset="0"/>
              </a:rPr>
              <a:t> for the decomposition of HI at this temperature?</a:t>
            </a:r>
            <a:endParaRPr lang="en-US" altLang="en-US" sz="2800" kern="0" dirty="0">
              <a:solidFill>
                <a:srgbClr val="000000"/>
              </a:solidFill>
              <a:latin typeface="Arial"/>
              <a:ea typeface="ＭＳ Ｐゴシック"/>
            </a:endParaRPr>
          </a:p>
        </p:txBody>
      </p:sp>
      <p:sp>
        <p:nvSpPr>
          <p:cNvPr id="6" name="Rectangle 5"/>
          <p:cNvSpPr/>
          <p:nvPr/>
        </p:nvSpPr>
        <p:spPr>
          <a:xfrm>
            <a:off x="3181149" y="2721894"/>
            <a:ext cx="3619902" cy="523220"/>
          </a:xfrm>
          <a:prstGeom prst="rect">
            <a:avLst/>
          </a:prstGeom>
        </p:spPr>
        <p:txBody>
          <a:bodyPr wrap="none">
            <a:spAutoFit/>
          </a:bodyPr>
          <a:lstStyle/>
          <a:p>
            <a:pPr lvl="0" algn="ctr" rtl="0" fontAlgn="base">
              <a:spcBef>
                <a:spcPct val="20000"/>
              </a:spcBef>
              <a:spcAft>
                <a:spcPct val="0"/>
              </a:spcAft>
            </a:pP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2HI(</a:t>
            </a:r>
            <a:r>
              <a:rPr kumimoji="0" lang="en-US" altLang="he-IL" sz="2800" b="0" i="1" u="none" strike="noStrike" kern="0" cap="none" spc="0" normalizeH="0" baseline="0" noProof="0" dirty="0">
                <a:ln>
                  <a:noFill/>
                </a:ln>
                <a:solidFill>
                  <a:srgbClr val="000000"/>
                </a:solidFill>
                <a:effectLst/>
                <a:uLnTx/>
                <a:uFillTx/>
                <a:latin typeface="Arial"/>
                <a:ea typeface="MS PGothic" pitchFamily="34" charset="-128"/>
                <a:cs typeface="+mn-cs"/>
              </a:rPr>
              <a:t>g</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 </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sym typeface="Wingdings 3" panose="05040102010807070707" pitchFamily="18" charset="2"/>
              </a:rPr>
              <a:t></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 H</a:t>
            </a:r>
            <a:r>
              <a:rPr kumimoji="0" lang="en-US" altLang="he-IL" sz="2800" b="0" i="0" u="none" strike="noStrike" kern="0" cap="none" spc="0" normalizeH="0" baseline="-25000" noProof="0" dirty="0">
                <a:ln>
                  <a:noFill/>
                </a:ln>
                <a:solidFill>
                  <a:srgbClr val="000000"/>
                </a:solidFill>
                <a:effectLst/>
                <a:uLnTx/>
                <a:uFillTx/>
                <a:latin typeface="Arial"/>
                <a:ea typeface="MS PGothic" pitchFamily="34" charset="-128"/>
                <a:cs typeface="+mn-cs"/>
              </a:rPr>
              <a:t>2</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a:t>
            </a:r>
            <a:r>
              <a:rPr kumimoji="0" lang="en-US" altLang="he-IL" sz="2800" b="0" i="1" u="none" strike="noStrike" kern="0" cap="none" spc="0" normalizeH="0" baseline="0" noProof="0" dirty="0">
                <a:ln>
                  <a:noFill/>
                </a:ln>
                <a:solidFill>
                  <a:srgbClr val="000000"/>
                </a:solidFill>
                <a:effectLst/>
                <a:uLnTx/>
                <a:uFillTx/>
                <a:latin typeface="Arial"/>
                <a:ea typeface="MS PGothic" pitchFamily="34" charset="-128"/>
                <a:cs typeface="+mn-cs"/>
              </a:rPr>
              <a:t>g</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 + I</a:t>
            </a:r>
            <a:r>
              <a:rPr kumimoji="0" lang="en-US" altLang="he-IL" sz="2800" b="0" i="0" u="none" strike="noStrike" kern="0" cap="none" spc="0" normalizeH="0" baseline="-25000" noProof="0" dirty="0">
                <a:ln>
                  <a:noFill/>
                </a:ln>
                <a:solidFill>
                  <a:srgbClr val="000000"/>
                </a:solidFill>
                <a:effectLst/>
                <a:uLnTx/>
                <a:uFillTx/>
                <a:latin typeface="Arial"/>
                <a:ea typeface="MS PGothic" pitchFamily="34" charset="-128"/>
                <a:cs typeface="+mn-cs"/>
              </a:rPr>
              <a:t>2</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a:t>
            </a:r>
            <a:r>
              <a:rPr kumimoji="0" lang="en-US" altLang="he-IL" sz="2800" b="0" i="1" u="none" strike="noStrike" kern="0" cap="none" spc="0" normalizeH="0" baseline="0" noProof="0" dirty="0">
                <a:ln>
                  <a:noFill/>
                </a:ln>
                <a:solidFill>
                  <a:srgbClr val="000000"/>
                </a:solidFill>
                <a:effectLst/>
                <a:uLnTx/>
                <a:uFillTx/>
                <a:latin typeface="Arial"/>
                <a:ea typeface="MS PGothic" pitchFamily="34" charset="-128"/>
                <a:cs typeface="+mn-cs"/>
              </a:rPr>
              <a:t>g</a:t>
            </a:r>
            <a:r>
              <a:rPr kumimoji="0" lang="en-US" altLang="he-IL" sz="2800" b="0" i="0" u="none" strike="noStrike" kern="0" cap="none" spc="0" normalizeH="0" baseline="0" noProof="0" dirty="0">
                <a:ln>
                  <a:noFill/>
                </a:ln>
                <a:solidFill>
                  <a:srgbClr val="000000"/>
                </a:solidFill>
                <a:effectLst/>
                <a:uLnTx/>
                <a:uFillTx/>
                <a:latin typeface="Arial"/>
                <a:ea typeface="MS PGothic" pitchFamily="34" charset="-128"/>
                <a:cs typeface="+mn-cs"/>
              </a:rPr>
              <a:t>)</a:t>
            </a:r>
          </a:p>
        </p:txBody>
      </p:sp>
      <p:sp>
        <p:nvSpPr>
          <p:cNvPr id="7" name="Rectangle 6"/>
          <p:cNvSpPr/>
          <p:nvPr/>
        </p:nvSpPr>
        <p:spPr>
          <a:xfrm>
            <a:off x="1246632" y="220841"/>
            <a:ext cx="1026566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rPr>
              <a:t>Obtain an equilibrium constant from reaction composition</a:t>
            </a:r>
            <a:endParaRPr kumimoji="0" lang="he-IL"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7053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12</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6"/>
          <p:cNvSpPr txBox="1">
            <a:spLocks/>
          </p:cNvSpPr>
          <p:nvPr/>
        </p:nvSpPr>
        <p:spPr bwMode="auto">
          <a:xfrm>
            <a:off x="1892808" y="871728"/>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IN" sz="2800" b="1" i="0" u="none" strike="noStrike" kern="0" cap="none" spc="0" normalizeH="0" baseline="0" noProof="0" dirty="0">
                <a:ln>
                  <a:noFill/>
                </a:ln>
                <a:solidFill>
                  <a:srgbClr val="000000"/>
                </a:solidFill>
                <a:effectLst/>
                <a:uLnTx/>
                <a:uFillTx/>
                <a:latin typeface="Arial"/>
                <a:ea typeface="ＭＳ Ｐゴシック"/>
                <a:cs typeface="+mn-cs"/>
              </a:rPr>
              <a:t>Solution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IN" sz="2800" b="0" i="0" u="none" strike="noStrike" kern="0" cap="none" spc="0" normalizeH="0" baseline="0" noProof="0" dirty="0">
                <a:ln>
                  <a:noFill/>
                </a:ln>
                <a:solidFill>
                  <a:srgbClr val="000000"/>
                </a:solidFill>
                <a:effectLst/>
                <a:uLnTx/>
                <a:uFillTx/>
                <a:latin typeface="Arial"/>
                <a:ea typeface="ＭＳ Ｐゴシック"/>
                <a:cs typeface="+mn-cs"/>
              </a:rPr>
              <a:t>To obtain the concentrations of HI and I</a:t>
            </a:r>
            <a:r>
              <a:rPr kumimoji="0" lang="en-IN" sz="2800" b="0" i="0" u="none" strike="noStrike" kern="0" cap="none" spc="0" normalizeH="0" baseline="-25000" noProof="0" dirty="0">
                <a:ln>
                  <a:noFill/>
                </a:ln>
                <a:solidFill>
                  <a:srgbClr val="000000"/>
                </a:solidFill>
                <a:effectLst/>
                <a:uLnTx/>
                <a:uFillTx/>
                <a:latin typeface="Arial"/>
                <a:ea typeface="ＭＳ Ｐゴシック"/>
                <a:cs typeface="+mn-cs"/>
              </a:rPr>
              <a:t>2</a:t>
            </a:r>
            <a:r>
              <a:rPr kumimoji="0" lang="en-IN" sz="2800" b="0" i="0" u="none" strike="noStrike" kern="0" cap="none" spc="0" normalizeH="0" baseline="0" noProof="0" dirty="0">
                <a:ln>
                  <a:noFill/>
                </a:ln>
                <a:solidFill>
                  <a:srgbClr val="000000"/>
                </a:solidFill>
                <a:effectLst/>
                <a:uLnTx/>
                <a:uFillTx/>
                <a:latin typeface="Arial"/>
                <a:ea typeface="ＭＳ Ｐゴシック"/>
                <a:cs typeface="+mn-cs"/>
              </a:rPr>
              <a:t>, divide the molar amounts by the volume of the reaction vessel (5.00L).</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IN" sz="2800" b="0" i="0" u="none" strike="noStrike" kern="0" cap="none" spc="0" normalizeH="0" baseline="0" noProof="0" dirty="0">
              <a:ln>
                <a:noFill/>
              </a:ln>
              <a:solidFill>
                <a:srgbClr val="00B050"/>
              </a:solidFill>
              <a:effectLst/>
              <a:uLnTx/>
              <a:uFillTx/>
              <a:latin typeface="Arial"/>
              <a:ea typeface="ＭＳ Ｐゴシック"/>
              <a:cs typeface="+mn-cs"/>
            </a:endParaRPr>
          </a:p>
          <a:p>
            <a:pPr marL="609600" marR="0" lvl="0" indent="-609600" algn="l" defTabSz="914400" rtl="0" eaLnBrk="0" fontAlgn="base" latinLnBrk="0" hangingPunct="0">
              <a:lnSpc>
                <a:spcPct val="100000"/>
              </a:lnSpc>
              <a:spcBef>
                <a:spcPct val="20000"/>
              </a:spcBef>
              <a:spcAft>
                <a:spcPct val="0"/>
              </a:spcAft>
              <a:buClrTx/>
              <a:buSzTx/>
              <a:buFontTx/>
              <a:buChar char="•"/>
              <a:tabLst/>
              <a:defRPr/>
            </a:pPr>
            <a:endParaRPr kumimoji="0" lang="en-IN" sz="2800" b="0" i="0" u="none" strike="noStrike" kern="0" cap="none" spc="0" normalizeH="0" baseline="0" noProof="0" dirty="0">
              <a:ln>
                <a:noFill/>
              </a:ln>
              <a:solidFill>
                <a:srgbClr val="00B050"/>
              </a:solidFill>
              <a:effectLst/>
              <a:uLnTx/>
              <a:uFillTx/>
              <a:latin typeface="Arial"/>
              <a:ea typeface="ＭＳ Ｐゴシック"/>
              <a:cs typeface="+mn-cs"/>
            </a:endParaRPr>
          </a:p>
          <a:p>
            <a:pPr marL="609600" marR="0" lvl="0" indent="-609600" algn="l" defTabSz="914400" rtl="0" eaLnBrk="0" fontAlgn="base" latinLnBrk="0" hangingPunct="0">
              <a:lnSpc>
                <a:spcPct val="100000"/>
              </a:lnSpc>
              <a:spcBef>
                <a:spcPct val="20000"/>
              </a:spcBef>
              <a:spcAft>
                <a:spcPct val="0"/>
              </a:spcAft>
              <a:buClrTx/>
              <a:buSzTx/>
              <a:buFontTx/>
              <a:buChar char="•"/>
              <a:tabLst/>
              <a:defRPr/>
            </a:pPr>
            <a:endParaRPr kumimoji="0" lang="en-IN" sz="2800" b="0" i="0" u="none" strike="noStrike" kern="0" cap="none" spc="0" normalizeH="0" baseline="0" noProof="0" dirty="0">
              <a:ln>
                <a:noFill/>
              </a:ln>
              <a:solidFill>
                <a:srgbClr val="00B050"/>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B050"/>
              </a:solidFill>
              <a:effectLst/>
              <a:uLnTx/>
              <a:uFillTx/>
              <a:latin typeface="Arial"/>
              <a:ea typeface="ＭＳ Ｐゴシック"/>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77282123"/>
              </p:ext>
            </p:extLst>
          </p:nvPr>
        </p:nvGraphicFramePr>
        <p:xfrm>
          <a:off x="2556383" y="3386328"/>
          <a:ext cx="6827838" cy="814388"/>
        </p:xfrm>
        <a:graphic>
          <a:graphicData uri="http://schemas.openxmlformats.org/presentationml/2006/ole">
            <mc:AlternateContent xmlns:mc="http://schemas.openxmlformats.org/markup-compatibility/2006">
              <mc:Choice xmlns:v="urn:schemas-microsoft-com:vml" Requires="v">
                <p:oleObj name="Equation" r:id="rId2" imgW="3302000" imgH="393700" progId="Equation.DSMT4">
                  <p:embed/>
                </p:oleObj>
              </mc:Choice>
              <mc:Fallback>
                <p:oleObj name="Equation" r:id="rId2" imgW="3302000" imgH="3937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383" y="3386328"/>
                        <a:ext cx="682783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27181579"/>
              </p:ext>
            </p:extLst>
          </p:nvPr>
        </p:nvGraphicFramePr>
        <p:xfrm>
          <a:off x="2230946" y="4605528"/>
          <a:ext cx="7459662" cy="806450"/>
        </p:xfrm>
        <a:graphic>
          <a:graphicData uri="http://schemas.openxmlformats.org/presentationml/2006/ole">
            <mc:AlternateContent xmlns:mc="http://schemas.openxmlformats.org/markup-compatibility/2006">
              <mc:Choice xmlns:v="urn:schemas-microsoft-com:vml" Requires="v">
                <p:oleObj name="Equation" r:id="rId4" imgW="3644900" imgH="393700" progId="Equation.DSMT4">
                  <p:embed/>
                </p:oleObj>
              </mc:Choice>
              <mc:Fallback>
                <p:oleObj name="Equation" r:id="rId4" imgW="36449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946" y="4605528"/>
                        <a:ext cx="74596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441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13</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11" name="Content Placeholder 2"/>
          <p:cNvSpPr txBox="1">
            <a:spLocks/>
          </p:cNvSpPr>
          <p:nvPr/>
        </p:nvSpPr>
        <p:spPr bwMode="auto">
          <a:xfrm>
            <a:off x="2150110" y="831851"/>
            <a:ext cx="8229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From these values, set up the following table:</a:t>
            </a:r>
          </a:p>
        </p:txBody>
      </p:sp>
      <p:sp>
        <p:nvSpPr>
          <p:cNvPr id="13" name="Rectangle 42"/>
          <p:cNvSpPr>
            <a:spLocks noChangeArrowheads="1"/>
          </p:cNvSpPr>
          <p:nvPr/>
        </p:nvSpPr>
        <p:spPr bwMode="auto">
          <a:xfrm>
            <a:off x="8138160" y="3006725"/>
            <a:ext cx="1550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14" name="Rectangle 6"/>
          <p:cNvSpPr>
            <a:spLocks noChangeArrowheads="1"/>
          </p:cNvSpPr>
          <p:nvPr/>
        </p:nvSpPr>
        <p:spPr bwMode="auto">
          <a:xfrm>
            <a:off x="7909560" y="3898900"/>
            <a:ext cx="17795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x=0.0884</a:t>
            </a:r>
          </a:p>
        </p:txBody>
      </p:sp>
      <p:sp>
        <p:nvSpPr>
          <p:cNvPr id="15" name="Rectangle 7"/>
          <p:cNvSpPr>
            <a:spLocks noChangeArrowheads="1"/>
          </p:cNvSpPr>
          <p:nvPr/>
        </p:nvSpPr>
        <p:spPr bwMode="auto">
          <a:xfrm>
            <a:off x="6385560" y="3898900"/>
            <a:ext cx="1752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x</a:t>
            </a:r>
          </a:p>
        </p:txBody>
      </p:sp>
      <p:sp>
        <p:nvSpPr>
          <p:cNvPr id="16" name="Rectangle 8"/>
          <p:cNvSpPr>
            <a:spLocks noChangeArrowheads="1"/>
          </p:cNvSpPr>
          <p:nvPr/>
        </p:nvSpPr>
        <p:spPr bwMode="auto">
          <a:xfrm>
            <a:off x="4499610" y="3898900"/>
            <a:ext cx="1885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0.800 – </a:t>
            </a:r>
            <a:r>
              <a:rPr kumimoji="0" lang="en-US" altLang="en-US" sz="2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2x</a:t>
            </a:r>
            <a:endPar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17" name="Rectangle 9"/>
          <p:cNvSpPr>
            <a:spLocks noChangeArrowheads="1"/>
          </p:cNvSpPr>
          <p:nvPr/>
        </p:nvSpPr>
        <p:spPr bwMode="auto">
          <a:xfrm>
            <a:off x="2346960" y="3898900"/>
            <a:ext cx="21526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Equilibrium</a:t>
            </a:r>
          </a:p>
        </p:txBody>
      </p:sp>
      <p:sp>
        <p:nvSpPr>
          <p:cNvPr id="18" name="Rectangle 10"/>
          <p:cNvSpPr>
            <a:spLocks noChangeArrowheads="1"/>
          </p:cNvSpPr>
          <p:nvPr/>
        </p:nvSpPr>
        <p:spPr bwMode="auto">
          <a:xfrm>
            <a:off x="8138160" y="3151188"/>
            <a:ext cx="15509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t>
            </a:r>
            <a:r>
              <a:rPr kumimoji="0" lang="en-US" altLang="en-US" sz="2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x</a:t>
            </a:r>
          </a:p>
        </p:txBody>
      </p:sp>
      <p:sp>
        <p:nvSpPr>
          <p:cNvPr id="19" name="Rectangle 11"/>
          <p:cNvSpPr>
            <a:spLocks noChangeArrowheads="1"/>
          </p:cNvSpPr>
          <p:nvPr/>
        </p:nvSpPr>
        <p:spPr bwMode="auto">
          <a:xfrm>
            <a:off x="6385560" y="3151188"/>
            <a:ext cx="1752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a:t>
            </a:r>
            <a:r>
              <a:rPr kumimoji="0" lang="en-US" altLang="en-US" sz="2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x</a:t>
            </a:r>
          </a:p>
        </p:txBody>
      </p:sp>
      <p:sp>
        <p:nvSpPr>
          <p:cNvPr id="20" name="Rectangle 12"/>
          <p:cNvSpPr>
            <a:spLocks noChangeArrowheads="1"/>
          </p:cNvSpPr>
          <p:nvPr/>
        </p:nvSpPr>
        <p:spPr bwMode="auto">
          <a:xfrm>
            <a:off x="4499610" y="3151188"/>
            <a:ext cx="18859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a:t>
            </a: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en-US" altLang="en-US" sz="2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x</a:t>
            </a:r>
          </a:p>
        </p:txBody>
      </p:sp>
      <p:sp>
        <p:nvSpPr>
          <p:cNvPr id="21" name="Rectangle 13"/>
          <p:cNvSpPr>
            <a:spLocks noChangeArrowheads="1"/>
          </p:cNvSpPr>
          <p:nvPr/>
        </p:nvSpPr>
        <p:spPr bwMode="auto">
          <a:xfrm>
            <a:off x="2346960" y="3151188"/>
            <a:ext cx="21526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Change </a:t>
            </a:r>
          </a:p>
        </p:txBody>
      </p:sp>
      <p:sp>
        <p:nvSpPr>
          <p:cNvPr id="22" name="Rectangle 14"/>
          <p:cNvSpPr>
            <a:spLocks noChangeArrowheads="1"/>
          </p:cNvSpPr>
          <p:nvPr/>
        </p:nvSpPr>
        <p:spPr bwMode="auto">
          <a:xfrm>
            <a:off x="8138160" y="2405063"/>
            <a:ext cx="15509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a:t>
            </a:r>
          </a:p>
        </p:txBody>
      </p:sp>
      <p:sp>
        <p:nvSpPr>
          <p:cNvPr id="23" name="Rectangle 15"/>
          <p:cNvSpPr>
            <a:spLocks noChangeArrowheads="1"/>
          </p:cNvSpPr>
          <p:nvPr/>
        </p:nvSpPr>
        <p:spPr bwMode="auto">
          <a:xfrm>
            <a:off x="6385560" y="2405063"/>
            <a:ext cx="1752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a:t>
            </a:r>
          </a:p>
        </p:txBody>
      </p:sp>
      <p:sp>
        <p:nvSpPr>
          <p:cNvPr id="24" name="Rectangle 16"/>
          <p:cNvSpPr>
            <a:spLocks noChangeArrowheads="1"/>
          </p:cNvSpPr>
          <p:nvPr/>
        </p:nvSpPr>
        <p:spPr bwMode="auto">
          <a:xfrm>
            <a:off x="4499610" y="2405063"/>
            <a:ext cx="18859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0.800</a:t>
            </a:r>
          </a:p>
        </p:txBody>
      </p:sp>
      <p:sp>
        <p:nvSpPr>
          <p:cNvPr id="25" name="Rectangle 17"/>
          <p:cNvSpPr>
            <a:spLocks noChangeArrowheads="1"/>
          </p:cNvSpPr>
          <p:nvPr/>
        </p:nvSpPr>
        <p:spPr bwMode="auto">
          <a:xfrm>
            <a:off x="2346960" y="2405063"/>
            <a:ext cx="21526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Starting </a:t>
            </a:r>
          </a:p>
        </p:txBody>
      </p:sp>
      <p:sp>
        <p:nvSpPr>
          <p:cNvPr id="26" name="Rectangle 18"/>
          <p:cNvSpPr>
            <a:spLocks noChangeArrowheads="1"/>
          </p:cNvSpPr>
          <p:nvPr/>
        </p:nvSpPr>
        <p:spPr bwMode="auto">
          <a:xfrm>
            <a:off x="8138160" y="1658938"/>
            <a:ext cx="15509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I</a:t>
            </a:r>
            <a:r>
              <a:rPr kumimoji="0" lang="en-US" altLang="en-US" sz="2800" b="0" i="0" u="none" strike="noStrike" kern="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a:t>
            </a:r>
            <a:r>
              <a:rPr kumimoji="0" lang="en-US" altLang="en-US" sz="2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g</a:t>
            </a: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a:t>
            </a:r>
          </a:p>
        </p:txBody>
      </p:sp>
      <p:sp>
        <p:nvSpPr>
          <p:cNvPr id="27" name="Rectangle 19"/>
          <p:cNvSpPr>
            <a:spLocks noChangeArrowheads="1"/>
          </p:cNvSpPr>
          <p:nvPr/>
        </p:nvSpPr>
        <p:spPr bwMode="auto">
          <a:xfrm>
            <a:off x="6385560" y="1658938"/>
            <a:ext cx="1752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 H</a:t>
            </a:r>
            <a:r>
              <a:rPr kumimoji="0" lang="en-US" altLang="en-US" sz="2800" b="0" i="0" u="none" strike="noStrike" kern="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a:t>
            </a:r>
            <a:r>
              <a:rPr kumimoji="0" lang="en-US" altLang="en-US" sz="2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g</a:t>
            </a: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 +</a:t>
            </a:r>
          </a:p>
        </p:txBody>
      </p:sp>
      <p:sp>
        <p:nvSpPr>
          <p:cNvPr id="28" name="Rectangle 20"/>
          <p:cNvSpPr>
            <a:spLocks noChangeArrowheads="1"/>
          </p:cNvSpPr>
          <p:nvPr/>
        </p:nvSpPr>
        <p:spPr bwMode="auto">
          <a:xfrm>
            <a:off x="4499610" y="1658938"/>
            <a:ext cx="203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2HI(</a:t>
            </a:r>
            <a:r>
              <a:rPr kumimoji="0" lang="en-US" altLang="en-US" sz="2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g</a:t>
            </a: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t>
            </a:r>
          </a:p>
        </p:txBody>
      </p:sp>
      <p:sp>
        <p:nvSpPr>
          <p:cNvPr id="29" name="Rectangle 21"/>
          <p:cNvSpPr>
            <a:spLocks noChangeArrowheads="1"/>
          </p:cNvSpPr>
          <p:nvPr/>
        </p:nvSpPr>
        <p:spPr bwMode="auto">
          <a:xfrm>
            <a:off x="2346960" y="1658938"/>
            <a:ext cx="21526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0" name="Line 24"/>
          <p:cNvSpPr>
            <a:spLocks noChangeShapeType="1"/>
          </p:cNvSpPr>
          <p:nvPr/>
        </p:nvSpPr>
        <p:spPr bwMode="auto">
          <a:xfrm>
            <a:off x="2346960" y="3167063"/>
            <a:ext cx="73421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1" name="Line 25"/>
          <p:cNvSpPr>
            <a:spLocks noChangeShapeType="1"/>
          </p:cNvSpPr>
          <p:nvPr/>
        </p:nvSpPr>
        <p:spPr bwMode="auto">
          <a:xfrm>
            <a:off x="2346960" y="3913188"/>
            <a:ext cx="73421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2" name="Line 22"/>
          <p:cNvSpPr>
            <a:spLocks noChangeShapeType="1"/>
          </p:cNvSpPr>
          <p:nvPr/>
        </p:nvSpPr>
        <p:spPr bwMode="auto">
          <a:xfrm>
            <a:off x="2346960" y="1674813"/>
            <a:ext cx="734218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3" name="Line 23"/>
          <p:cNvSpPr>
            <a:spLocks noChangeShapeType="1"/>
          </p:cNvSpPr>
          <p:nvPr/>
        </p:nvSpPr>
        <p:spPr bwMode="auto">
          <a:xfrm>
            <a:off x="2346960" y="2420938"/>
            <a:ext cx="73421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4" name="Line 26"/>
          <p:cNvSpPr>
            <a:spLocks noChangeShapeType="1"/>
          </p:cNvSpPr>
          <p:nvPr/>
        </p:nvSpPr>
        <p:spPr bwMode="auto">
          <a:xfrm>
            <a:off x="2346960" y="5334000"/>
            <a:ext cx="734218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5" name="Line 27"/>
          <p:cNvSpPr>
            <a:spLocks noChangeShapeType="1"/>
          </p:cNvSpPr>
          <p:nvPr/>
        </p:nvSpPr>
        <p:spPr bwMode="auto">
          <a:xfrm>
            <a:off x="2346960" y="1676400"/>
            <a:ext cx="0" cy="365760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6" name="Line 28"/>
          <p:cNvSpPr>
            <a:spLocks noChangeShapeType="1"/>
          </p:cNvSpPr>
          <p:nvPr/>
        </p:nvSpPr>
        <p:spPr bwMode="auto">
          <a:xfrm>
            <a:off x="4499610" y="1676400"/>
            <a:ext cx="0" cy="3657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7" name="Line 29"/>
          <p:cNvSpPr>
            <a:spLocks noChangeShapeType="1"/>
          </p:cNvSpPr>
          <p:nvPr/>
        </p:nvSpPr>
        <p:spPr bwMode="auto">
          <a:xfrm>
            <a:off x="6385560" y="1676400"/>
            <a:ext cx="0" cy="3657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8" name="Line 30"/>
          <p:cNvSpPr>
            <a:spLocks noChangeShapeType="1"/>
          </p:cNvSpPr>
          <p:nvPr/>
        </p:nvSpPr>
        <p:spPr bwMode="auto">
          <a:xfrm>
            <a:off x="7909560" y="1676400"/>
            <a:ext cx="0" cy="3657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9" name="Line 31"/>
          <p:cNvSpPr>
            <a:spLocks noChangeShapeType="1"/>
          </p:cNvSpPr>
          <p:nvPr/>
        </p:nvSpPr>
        <p:spPr bwMode="auto">
          <a:xfrm>
            <a:off x="9689148" y="1676400"/>
            <a:ext cx="0" cy="365760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0" name="Rectangle 20"/>
          <p:cNvSpPr>
            <a:spLocks noChangeArrowheads="1"/>
          </p:cNvSpPr>
          <p:nvPr/>
        </p:nvSpPr>
        <p:spPr bwMode="auto">
          <a:xfrm>
            <a:off x="2346960" y="1633538"/>
            <a:ext cx="2133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Concentration (M)</a:t>
            </a:r>
          </a:p>
        </p:txBody>
      </p:sp>
      <p:sp>
        <p:nvSpPr>
          <p:cNvPr id="41" name="Line 25"/>
          <p:cNvSpPr>
            <a:spLocks noChangeShapeType="1"/>
          </p:cNvSpPr>
          <p:nvPr/>
        </p:nvSpPr>
        <p:spPr bwMode="auto">
          <a:xfrm>
            <a:off x="2346960" y="4621213"/>
            <a:ext cx="73421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2" name="Rectangle 41"/>
          <p:cNvSpPr>
            <a:spLocks noChangeArrowheads="1"/>
          </p:cNvSpPr>
          <p:nvPr/>
        </p:nvSpPr>
        <p:spPr bwMode="auto">
          <a:xfrm>
            <a:off x="8088948" y="4684713"/>
            <a:ext cx="1689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0.0884 </a:t>
            </a:r>
            <a:r>
              <a:rPr kumimoji="0" lang="en-US" altLang="en-US" sz="26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M</a:t>
            </a:r>
          </a:p>
        </p:txBody>
      </p:sp>
      <p:sp>
        <p:nvSpPr>
          <p:cNvPr id="43" name="Rectangle 42"/>
          <p:cNvSpPr>
            <a:spLocks noChangeArrowheads="1"/>
          </p:cNvSpPr>
          <p:nvPr/>
        </p:nvSpPr>
        <p:spPr bwMode="auto">
          <a:xfrm>
            <a:off x="6303010" y="4695825"/>
            <a:ext cx="1752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0.0884 </a:t>
            </a:r>
            <a:r>
              <a:rPr kumimoji="0" lang="en-US" altLang="en-US" sz="26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M</a:t>
            </a:r>
          </a:p>
        </p:txBody>
      </p:sp>
      <p:sp>
        <p:nvSpPr>
          <p:cNvPr id="44" name="Rectangle 43"/>
          <p:cNvSpPr>
            <a:spLocks noChangeArrowheads="1"/>
          </p:cNvSpPr>
          <p:nvPr/>
        </p:nvSpPr>
        <p:spPr bwMode="auto">
          <a:xfrm>
            <a:off x="4561523" y="4703763"/>
            <a:ext cx="1885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0.623 </a:t>
            </a:r>
            <a:r>
              <a:rPr kumimoji="0" lang="en-US" altLang="en-US" sz="26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M</a:t>
            </a:r>
          </a:p>
        </p:txBody>
      </p:sp>
      <p:sp>
        <p:nvSpPr>
          <p:cNvPr id="45" name="AutoShape 48"/>
          <p:cNvSpPr>
            <a:spLocks noChangeArrowheads="1"/>
          </p:cNvSpPr>
          <p:nvPr/>
        </p:nvSpPr>
        <p:spPr bwMode="auto">
          <a:xfrm>
            <a:off x="4632960" y="4692650"/>
            <a:ext cx="1631950" cy="500063"/>
          </a:xfrm>
          <a:prstGeom prst="roundRect">
            <a:avLst>
              <a:gd name="adj" fmla="val 16667"/>
            </a:avLst>
          </a:prstGeom>
          <a:noFill/>
          <a:ln w="635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6" name="AutoShape 49"/>
          <p:cNvSpPr>
            <a:spLocks noChangeArrowheads="1"/>
          </p:cNvSpPr>
          <p:nvPr/>
        </p:nvSpPr>
        <p:spPr bwMode="auto">
          <a:xfrm>
            <a:off x="6434773" y="4724400"/>
            <a:ext cx="1530350" cy="476250"/>
          </a:xfrm>
          <a:prstGeom prst="roundRect">
            <a:avLst>
              <a:gd name="adj" fmla="val 16667"/>
            </a:avLst>
          </a:prstGeom>
          <a:noFill/>
          <a:ln w="635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7" name="AutoShape 50"/>
          <p:cNvSpPr>
            <a:spLocks noChangeArrowheads="1"/>
          </p:cNvSpPr>
          <p:nvPr/>
        </p:nvSpPr>
        <p:spPr bwMode="auto">
          <a:xfrm>
            <a:off x="8120698" y="4724400"/>
            <a:ext cx="1585912" cy="476250"/>
          </a:xfrm>
          <a:prstGeom prst="roundRect">
            <a:avLst>
              <a:gd name="adj" fmla="val 16667"/>
            </a:avLst>
          </a:prstGeom>
          <a:noFill/>
          <a:ln w="635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733495563"/>
              </p:ext>
            </p:extLst>
          </p:nvPr>
        </p:nvGraphicFramePr>
        <p:xfrm>
          <a:off x="2262823" y="5573713"/>
          <a:ext cx="7634287" cy="536575"/>
        </p:xfrm>
        <a:graphic>
          <a:graphicData uri="http://schemas.openxmlformats.org/presentationml/2006/ole">
            <mc:AlternateContent xmlns:mc="http://schemas.openxmlformats.org/markup-compatibility/2006">
              <mc:Choice xmlns:v="urn:schemas-microsoft-com:vml" Requires="v">
                <p:oleObj name="Equation" r:id="rId2" imgW="3619500" imgH="254000" progId="Equation.DSMT4">
                  <p:embed/>
                </p:oleObj>
              </mc:Choice>
              <mc:Fallback>
                <p:oleObj name="Equation" r:id="rId2" imgW="3619500" imgH="2540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23" y="5573713"/>
                        <a:ext cx="76342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642325936"/>
              </p:ext>
            </p:extLst>
          </p:nvPr>
        </p:nvGraphicFramePr>
        <p:xfrm>
          <a:off x="4412298" y="6019800"/>
          <a:ext cx="2841625" cy="541338"/>
        </p:xfrm>
        <a:graphic>
          <a:graphicData uri="http://schemas.openxmlformats.org/presentationml/2006/ole">
            <mc:AlternateContent xmlns:mc="http://schemas.openxmlformats.org/markup-compatibility/2006">
              <mc:Choice xmlns:v="urn:schemas-microsoft-com:vml" Requires="v">
                <p:oleObj name="Equation" r:id="rId4" imgW="1333500" imgH="254000" progId="Equation.DSMT4">
                  <p:embed/>
                </p:oleObj>
              </mc:Choice>
              <mc:Fallback>
                <p:oleObj name="Equation" r:id="rId4" imgW="1333500" imgH="25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298" y="6019800"/>
                        <a:ext cx="28416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Rectangle 50"/>
          <p:cNvSpPr/>
          <p:nvPr/>
        </p:nvSpPr>
        <p:spPr>
          <a:xfrm>
            <a:off x="2150110" y="278236"/>
            <a:ext cx="1720343" cy="523220"/>
          </a:xfrm>
          <a:prstGeom prst="rect">
            <a:avLst/>
          </a:prstGeom>
        </p:spPr>
        <p:txBody>
          <a:bodyPr wrap="none">
            <a:spAutoFit/>
          </a:bodyPr>
          <a:lstStyle/>
          <a:p>
            <a:pPr lvl="0" algn="l" rtl="0" eaLnBrk="0" fontAlgn="base" hangingPunct="0">
              <a:spcBef>
                <a:spcPct val="20000"/>
              </a:spcBef>
              <a:spcAft>
                <a:spcPct val="0"/>
              </a:spcAft>
              <a:defRPr/>
            </a:pPr>
            <a:r>
              <a:rPr lang="en-IN" sz="2800" b="1" kern="0" dirty="0">
                <a:solidFill>
                  <a:srgbClr val="000000"/>
                </a:solidFill>
              </a:rPr>
              <a:t>Solution </a:t>
            </a:r>
          </a:p>
        </p:txBody>
      </p:sp>
    </p:spTree>
    <p:extLst>
      <p:ext uri="{BB962C8B-B14F-4D97-AF65-F5344CB8AC3E}">
        <p14:creationId xmlns:p14="http://schemas.microsoft.com/office/powerpoint/2010/main" val="267742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14</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Rectangle 3"/>
          <p:cNvSpPr txBox="1">
            <a:spLocks noChangeArrowheads="1"/>
          </p:cNvSpPr>
          <p:nvPr/>
        </p:nvSpPr>
        <p:spPr bwMode="auto">
          <a:xfrm>
            <a:off x="1600200" y="874776"/>
            <a:ext cx="8229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altLang="en-US" sz="2800" b="0" i="0" u="none" strike="noStrike" kern="0" cap="none" spc="0" normalizeH="0" baseline="0" noProof="0">
                <a:ln>
                  <a:noFill/>
                </a:ln>
                <a:solidFill>
                  <a:srgbClr val="000000"/>
                </a:solidFill>
                <a:effectLst/>
                <a:uLnTx/>
                <a:uFillTx/>
                <a:latin typeface="Arial"/>
                <a:ea typeface="ＭＳ Ｐゴシック"/>
                <a:cs typeface="+mn-cs"/>
              </a:rPr>
              <a:t>Now substitute into the equilibrium-constant expression for the reaction. </a:t>
            </a: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altLang="en-US" sz="2800" b="0" i="0" u="none" strike="noStrike" kern="0" cap="none" spc="0" normalizeH="0" baseline="0" noProof="0">
                <a:ln>
                  <a:noFill/>
                </a:ln>
                <a:solidFill>
                  <a:srgbClr val="000000"/>
                </a:solidFill>
                <a:effectLst/>
                <a:uLnTx/>
                <a:uFillTx/>
                <a:latin typeface="Arial"/>
                <a:ea typeface="ＭＳ Ｐゴシック"/>
                <a:cs typeface="+mn-cs"/>
              </a:rPr>
              <a:t>Substituting yields </a:t>
            </a: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897219028"/>
              </p:ext>
            </p:extLst>
          </p:nvPr>
        </p:nvGraphicFramePr>
        <p:xfrm>
          <a:off x="4321175" y="2170176"/>
          <a:ext cx="1962150" cy="1143000"/>
        </p:xfrm>
        <a:graphic>
          <a:graphicData uri="http://schemas.openxmlformats.org/presentationml/2006/ole">
            <mc:AlternateContent xmlns:mc="http://schemas.openxmlformats.org/markup-compatibility/2006">
              <mc:Choice xmlns:v="urn:schemas-microsoft-com:vml" Requires="v">
                <p:oleObj name="Equation" r:id="rId2" imgW="850531" imgH="495085" progId="Equation.DSMT4">
                  <p:embed/>
                </p:oleObj>
              </mc:Choice>
              <mc:Fallback>
                <p:oleObj name="Equation" r:id="rId2" imgW="850531" imgH="495085"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175" y="2170176"/>
                        <a:ext cx="1962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12405413"/>
              </p:ext>
            </p:extLst>
          </p:nvPr>
        </p:nvGraphicFramePr>
        <p:xfrm>
          <a:off x="4005263" y="4125976"/>
          <a:ext cx="3322637" cy="1046163"/>
        </p:xfrm>
        <a:graphic>
          <a:graphicData uri="http://schemas.openxmlformats.org/presentationml/2006/ole">
            <mc:AlternateContent xmlns:mc="http://schemas.openxmlformats.org/markup-compatibility/2006">
              <mc:Choice xmlns:v="urn:schemas-microsoft-com:vml" Requires="v">
                <p:oleObj name="Equation" r:id="rId4" imgW="1574117" imgH="495085" progId="Equation.DSMT4">
                  <p:embed/>
                </p:oleObj>
              </mc:Choice>
              <mc:Fallback>
                <p:oleObj name="Equation" r:id="rId4" imgW="1574117" imgH="4950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4125976"/>
                        <a:ext cx="332263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6213305"/>
              </p:ext>
            </p:extLst>
          </p:nvPr>
        </p:nvGraphicFramePr>
        <p:xfrm>
          <a:off x="5038725" y="5445189"/>
          <a:ext cx="1522413" cy="427037"/>
        </p:xfrm>
        <a:graphic>
          <a:graphicData uri="http://schemas.openxmlformats.org/presentationml/2006/ole">
            <mc:AlternateContent xmlns:mc="http://schemas.openxmlformats.org/markup-compatibility/2006">
              <mc:Choice xmlns:v="urn:schemas-microsoft-com:vml" Requires="v">
                <p:oleObj name="Equation" r:id="rId6" imgW="812447" imgH="228501" progId="Equation.DSMT4">
                  <p:embed/>
                </p:oleObj>
              </mc:Choice>
              <mc:Fallback>
                <p:oleObj name="Equation" r:id="rId6" imgW="812447"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725" y="5445189"/>
                        <a:ext cx="15224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utoShape 48"/>
          <p:cNvSpPr>
            <a:spLocks noChangeArrowheads="1"/>
          </p:cNvSpPr>
          <p:nvPr/>
        </p:nvSpPr>
        <p:spPr bwMode="auto">
          <a:xfrm>
            <a:off x="4919663" y="5370576"/>
            <a:ext cx="1698625" cy="536575"/>
          </a:xfrm>
          <a:prstGeom prst="roundRect">
            <a:avLst>
              <a:gd name="adj" fmla="val 16667"/>
            </a:avLst>
          </a:prstGeom>
          <a:noFill/>
          <a:ln w="635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1216025" indent="-533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787525" indent="-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22828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778125" indent="-3810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2353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6925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1497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606925" indent="-3810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9" name="Rectangle 8"/>
          <p:cNvSpPr/>
          <p:nvPr/>
        </p:nvSpPr>
        <p:spPr>
          <a:xfrm>
            <a:off x="2150110" y="305668"/>
            <a:ext cx="1720343" cy="523220"/>
          </a:xfrm>
          <a:prstGeom prst="rect">
            <a:avLst/>
          </a:prstGeom>
        </p:spPr>
        <p:txBody>
          <a:bodyPr wrap="none">
            <a:spAutoFit/>
          </a:bodyPr>
          <a:lstStyle/>
          <a:p>
            <a:pPr lvl="0" algn="ctr" rtl="0" eaLnBrk="0" fontAlgn="base" hangingPunct="0">
              <a:spcBef>
                <a:spcPct val="20000"/>
              </a:spcBef>
              <a:spcAft>
                <a:spcPct val="0"/>
              </a:spcAft>
              <a:defRPr/>
            </a:pPr>
            <a:r>
              <a:rPr lang="en-IN" sz="2800" b="1" kern="0" dirty="0">
                <a:solidFill>
                  <a:srgbClr val="000000"/>
                </a:solidFill>
              </a:rPr>
              <a:t>Solution </a:t>
            </a:r>
          </a:p>
        </p:txBody>
      </p:sp>
    </p:spTree>
    <p:extLst>
      <p:ext uri="{BB962C8B-B14F-4D97-AF65-F5344CB8AC3E}">
        <p14:creationId xmlns:p14="http://schemas.microsoft.com/office/powerpoint/2010/main" val="207123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he-IL">
                <a:solidFill>
                  <a:srgbClr val="000000"/>
                </a:solidFill>
              </a:rPr>
              <a:t>שווי משקל כימי</a:t>
            </a:r>
          </a:p>
        </p:txBody>
      </p:sp>
      <p:sp>
        <p:nvSpPr>
          <p:cNvPr id="3" name="Slide Number Placeholder 2"/>
          <p:cNvSpPr>
            <a:spLocks noGrp="1"/>
          </p:cNvSpPr>
          <p:nvPr>
            <p:ph type="sldNum" sz="quarter" idx="11"/>
          </p:nvPr>
        </p:nvSpPr>
        <p:spPr/>
        <p:txBody>
          <a:bodyPr/>
          <a:lstStyle/>
          <a:p>
            <a:fld id="{276358D4-C502-4EBA-B363-91FF5A3F5EEC}" type="slidenum">
              <a:rPr lang="he-IL" smtClean="0">
                <a:solidFill>
                  <a:srgbClr val="000000"/>
                </a:solidFill>
              </a:rPr>
              <a:pPr/>
              <a:t>15</a:t>
            </a:fld>
            <a:endParaRPr lang="he-IL">
              <a:solidFill>
                <a:srgbClr val="000000"/>
              </a:solidFill>
            </a:endParaRPr>
          </a:p>
        </p:txBody>
      </p:sp>
      <p:sp>
        <p:nvSpPr>
          <p:cNvPr id="10" name="Rectangle 2"/>
          <p:cNvSpPr txBox="1">
            <a:spLocks noChangeArrowheads="1"/>
          </p:cNvSpPr>
          <p:nvPr/>
        </p:nvSpPr>
        <p:spPr>
          <a:xfrm>
            <a:off x="609600" y="664464"/>
            <a:ext cx="8229600" cy="5668963"/>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6025"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87525"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2825"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78125"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5325" indent="-381000" algn="l" rtl="0" fontAlgn="base">
              <a:spcBef>
                <a:spcPct val="20000"/>
              </a:spcBef>
              <a:spcAft>
                <a:spcPct val="0"/>
              </a:spcAft>
              <a:buChar char="»"/>
              <a:defRPr sz="2000">
                <a:solidFill>
                  <a:schemeClr val="tx1"/>
                </a:solidFill>
                <a:latin typeface="+mn-lt"/>
                <a:ea typeface="+mn-ea"/>
              </a:defRPr>
            </a:lvl6pPr>
            <a:lvl7pPr marL="3692525" indent="-381000" algn="l" rtl="0" fontAlgn="base">
              <a:spcBef>
                <a:spcPct val="20000"/>
              </a:spcBef>
              <a:spcAft>
                <a:spcPct val="0"/>
              </a:spcAft>
              <a:buChar char="»"/>
              <a:defRPr sz="2000">
                <a:solidFill>
                  <a:schemeClr val="tx1"/>
                </a:solidFill>
                <a:latin typeface="+mn-lt"/>
                <a:ea typeface="+mn-ea"/>
              </a:defRPr>
            </a:lvl7pPr>
            <a:lvl8pPr marL="4149725" indent="-381000" algn="l" rtl="0" fontAlgn="base">
              <a:spcBef>
                <a:spcPct val="20000"/>
              </a:spcBef>
              <a:spcAft>
                <a:spcPct val="0"/>
              </a:spcAft>
              <a:buChar char="»"/>
              <a:defRPr sz="2000">
                <a:solidFill>
                  <a:schemeClr val="tx1"/>
                </a:solidFill>
                <a:latin typeface="+mn-lt"/>
                <a:ea typeface="+mn-ea"/>
              </a:defRPr>
            </a:lvl8pPr>
            <a:lvl9pPr marL="4606925"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he-IL" kern="0" dirty="0"/>
              <a:t>For the reaction</a:t>
            </a:r>
          </a:p>
          <a:p>
            <a:pPr marL="0" indent="0" algn="ctr" eaLnBrk="1" hangingPunct="1">
              <a:buFontTx/>
              <a:buNone/>
            </a:pPr>
            <a:r>
              <a:rPr lang="en-US" altLang="he-IL" i="1" kern="0" dirty="0" err="1"/>
              <a:t>a</a:t>
            </a:r>
            <a:r>
              <a:rPr lang="en-US" altLang="he-IL" kern="0" dirty="0" err="1"/>
              <a:t>A</a:t>
            </a:r>
            <a:r>
              <a:rPr lang="en-US" altLang="he-IL" kern="0" dirty="0"/>
              <a:t>(</a:t>
            </a:r>
            <a:r>
              <a:rPr lang="en-US" altLang="he-IL" i="1" kern="0" dirty="0"/>
              <a:t>g</a:t>
            </a:r>
            <a:r>
              <a:rPr lang="en-US" altLang="he-IL" kern="0" dirty="0"/>
              <a:t>) + </a:t>
            </a:r>
            <a:r>
              <a:rPr lang="en-US" altLang="he-IL" i="1" kern="0" dirty="0" err="1"/>
              <a:t>b</a:t>
            </a:r>
            <a:r>
              <a:rPr lang="en-US" altLang="he-IL" kern="0" dirty="0" err="1"/>
              <a:t>B</a:t>
            </a:r>
            <a:r>
              <a:rPr lang="en-US" altLang="he-IL" kern="0" dirty="0"/>
              <a:t>(</a:t>
            </a:r>
            <a:r>
              <a:rPr lang="en-US" altLang="he-IL" i="1" kern="0" dirty="0"/>
              <a:t>g</a:t>
            </a:r>
            <a:r>
              <a:rPr lang="en-US" altLang="he-IL" kern="0" dirty="0"/>
              <a:t>) </a:t>
            </a:r>
            <a:r>
              <a:rPr lang="en-US" altLang="he-IL" kern="0" dirty="0">
                <a:sym typeface="Wingdings 3" panose="05040102010807070707" pitchFamily="18" charset="2"/>
              </a:rPr>
              <a:t></a:t>
            </a:r>
            <a:r>
              <a:rPr lang="en-US" altLang="he-IL" kern="0" dirty="0"/>
              <a:t> </a:t>
            </a:r>
            <a:r>
              <a:rPr lang="en-US" altLang="he-IL" i="1" kern="0" dirty="0" err="1"/>
              <a:t>c</a:t>
            </a:r>
            <a:r>
              <a:rPr lang="en-US" altLang="he-IL" kern="0" dirty="0" err="1"/>
              <a:t>C</a:t>
            </a:r>
            <a:r>
              <a:rPr lang="en-US" altLang="he-IL" kern="0" dirty="0"/>
              <a:t>(</a:t>
            </a:r>
            <a:r>
              <a:rPr lang="en-US" altLang="he-IL" i="1" kern="0" dirty="0"/>
              <a:t>g</a:t>
            </a:r>
            <a:r>
              <a:rPr lang="en-US" altLang="he-IL" kern="0" dirty="0"/>
              <a:t>) + </a:t>
            </a:r>
            <a:r>
              <a:rPr lang="en-US" altLang="he-IL" i="1" kern="0" dirty="0" err="1"/>
              <a:t>d</a:t>
            </a:r>
            <a:r>
              <a:rPr lang="en-US" altLang="he-IL" kern="0" dirty="0" err="1"/>
              <a:t>D</a:t>
            </a:r>
            <a:r>
              <a:rPr lang="en-US" altLang="he-IL" kern="0" dirty="0"/>
              <a:t>(</a:t>
            </a:r>
            <a:r>
              <a:rPr lang="en-US" altLang="he-IL" i="1" kern="0" dirty="0"/>
              <a:t>g</a:t>
            </a:r>
            <a:r>
              <a:rPr lang="en-US" altLang="he-IL" kern="0" dirty="0"/>
              <a:t>)</a:t>
            </a:r>
          </a:p>
          <a:p>
            <a:pPr marL="0" indent="0" eaLnBrk="1" hangingPunct="1">
              <a:buFontTx/>
              <a:buNone/>
            </a:pPr>
            <a:endParaRPr lang="en-US" altLang="he-IL" kern="0" dirty="0"/>
          </a:p>
          <a:p>
            <a:pPr marL="0" indent="0" eaLnBrk="1" hangingPunct="1">
              <a:buFontTx/>
              <a:buNone/>
            </a:pPr>
            <a:r>
              <a:rPr lang="en-US" altLang="he-IL" kern="0" dirty="0"/>
              <a:t>The equilibrium constant expressions are</a:t>
            </a:r>
          </a:p>
          <a:p>
            <a:pPr marL="0" indent="0" algn="ctr" eaLnBrk="1" hangingPunct="1">
              <a:buFontTx/>
              <a:buNone/>
            </a:pPr>
            <a:endParaRPr lang="en-US" altLang="he-IL" i="1" kern="0" dirty="0"/>
          </a:p>
          <a:p>
            <a:pPr marL="0" indent="0" eaLnBrk="1" hangingPunct="1">
              <a:buFontTx/>
              <a:buNone/>
            </a:pPr>
            <a:r>
              <a:rPr lang="en-US" altLang="he-IL" i="1" kern="0" dirty="0"/>
              <a:t>	K</a:t>
            </a:r>
            <a:r>
              <a:rPr lang="en-US" altLang="he-IL" i="1" kern="0" baseline="-25000" dirty="0"/>
              <a:t>c</a:t>
            </a:r>
            <a:r>
              <a:rPr lang="en-US" altLang="he-IL" kern="0" dirty="0"/>
              <a:t> = 			and	 </a:t>
            </a:r>
            <a:r>
              <a:rPr lang="en-US" altLang="he-IL" i="1" kern="0" dirty="0" err="1"/>
              <a:t>K</a:t>
            </a:r>
            <a:r>
              <a:rPr lang="en-US" altLang="he-IL" i="1" kern="0" baseline="-25000" dirty="0" err="1"/>
              <a:t>p</a:t>
            </a:r>
            <a:r>
              <a:rPr lang="en-US" altLang="he-IL" kern="0" dirty="0"/>
              <a:t> = </a:t>
            </a:r>
          </a:p>
        </p:txBody>
      </p:sp>
      <p:graphicFrame>
        <p:nvGraphicFramePr>
          <p:cNvPr id="11" name="Object 3"/>
          <p:cNvGraphicFramePr>
            <a:graphicFrameLocks noChangeAspect="1"/>
          </p:cNvGraphicFramePr>
          <p:nvPr>
            <p:extLst>
              <p:ext uri="{D42A27DB-BD31-4B8C-83A1-F6EECF244321}">
                <p14:modId xmlns:p14="http://schemas.microsoft.com/office/powerpoint/2010/main" val="1042612198"/>
              </p:ext>
            </p:extLst>
          </p:nvPr>
        </p:nvGraphicFramePr>
        <p:xfrm>
          <a:off x="6204903" y="2952845"/>
          <a:ext cx="1123950" cy="1092200"/>
        </p:xfrm>
        <a:graphic>
          <a:graphicData uri="http://schemas.openxmlformats.org/presentationml/2006/ole">
            <mc:AlternateContent xmlns:mc="http://schemas.openxmlformats.org/markup-compatibility/2006">
              <mc:Choice xmlns:v="urn:schemas-microsoft-com:vml" Requires="v">
                <p:oleObj name="Equation" r:id="rId2" imgW="469900" imgH="457200" progId="Equation.3">
                  <p:embed/>
                </p:oleObj>
              </mc:Choice>
              <mc:Fallback>
                <p:oleObj name="Equation" r:id="rId2" imgW="46990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903" y="2952845"/>
                        <a:ext cx="112395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969491871"/>
              </p:ext>
            </p:extLst>
          </p:nvPr>
        </p:nvGraphicFramePr>
        <p:xfrm>
          <a:off x="2387600" y="2980626"/>
          <a:ext cx="1371600" cy="1036638"/>
        </p:xfrm>
        <a:graphic>
          <a:graphicData uri="http://schemas.openxmlformats.org/presentationml/2006/ole">
            <mc:AlternateContent xmlns:mc="http://schemas.openxmlformats.org/markup-compatibility/2006">
              <mc:Choice xmlns:v="urn:schemas-microsoft-com:vml" Requires="v">
                <p:oleObj name="Equation" r:id="rId4" imgW="571252" imgH="431613" progId="Equation.3">
                  <p:embed/>
                </p:oleObj>
              </mc:Choice>
              <mc:Fallback>
                <p:oleObj name="Equation" r:id="rId4" imgW="571252"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0" y="2980626"/>
                        <a:ext cx="1371600"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Rectangle 12"/>
          <p:cNvSpPr/>
          <p:nvPr/>
        </p:nvSpPr>
        <p:spPr>
          <a:xfrm>
            <a:off x="2387922" y="120081"/>
            <a:ext cx="5160388"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rPr>
              <a:t>The Equilibrium </a:t>
            </a:r>
            <a:r>
              <a:rPr lang="en-US" altLang="en-US" sz="2800" b="1" kern="0" dirty="0">
                <a:solidFill>
                  <a:srgbClr val="000000"/>
                </a:solidFill>
              </a:rPr>
              <a:t>C</a:t>
            </a:r>
            <a:r>
              <a:rPr kumimoji="0" lang="en-US" altLang="en-US" sz="2800" b="1" i="0" u="none" strike="noStrike" kern="0" cap="none" spc="0" normalizeH="0" baseline="0" noProof="0" dirty="0" err="1">
                <a:ln>
                  <a:noFill/>
                </a:ln>
                <a:solidFill>
                  <a:srgbClr val="000000"/>
                </a:solidFill>
                <a:effectLst/>
                <a:uLnTx/>
                <a:uFillTx/>
              </a:rPr>
              <a:t>onstant</a:t>
            </a:r>
            <a:r>
              <a:rPr kumimoji="0" lang="en-US" altLang="en-US" sz="2800" b="1" i="0" u="none" strike="noStrike" kern="0" cap="none" spc="0" normalizeH="0" baseline="0" noProof="0" dirty="0">
                <a:ln>
                  <a:noFill/>
                </a:ln>
                <a:solidFill>
                  <a:srgbClr val="000000"/>
                </a:solidFill>
                <a:effectLst/>
                <a:uLnTx/>
                <a:uFillTx/>
              </a:rPr>
              <a:t> </a:t>
            </a:r>
            <a:r>
              <a:rPr kumimoji="0" lang="en-US" altLang="en-US" sz="2800" b="1" i="1" u="none" strike="noStrike" kern="0" cap="none" spc="0" normalizeH="0" baseline="0" noProof="0" dirty="0" err="1">
                <a:ln>
                  <a:noFill/>
                </a:ln>
                <a:solidFill>
                  <a:srgbClr val="000000"/>
                </a:solidFill>
                <a:effectLst/>
                <a:uLnTx/>
                <a:uFillTx/>
              </a:rPr>
              <a:t>K</a:t>
            </a:r>
            <a:r>
              <a:rPr kumimoji="0" lang="en-US" altLang="en-US" sz="2800" b="1" i="1" u="none" strike="noStrike" kern="0" cap="none" spc="0" normalizeH="0" baseline="-25000" noProof="0" dirty="0" err="1">
                <a:ln>
                  <a:noFill/>
                </a:ln>
                <a:solidFill>
                  <a:srgbClr val="000000"/>
                </a:solidFill>
                <a:effectLst/>
                <a:uLnTx/>
                <a:uFillTx/>
              </a:rPr>
              <a:t>p</a:t>
            </a:r>
            <a:r>
              <a:rPr kumimoji="0" lang="en-US" altLang="en-US" sz="2800" b="1" i="0" u="none" strike="noStrike" kern="0" cap="none" spc="0" normalizeH="0" baseline="0" noProof="0" dirty="0">
                <a:ln>
                  <a:noFill/>
                </a:ln>
                <a:solidFill>
                  <a:srgbClr val="000000"/>
                </a:solidFill>
                <a:effectLst/>
                <a:uLnTx/>
                <a:uFillTx/>
              </a:rPr>
              <a:t> </a:t>
            </a:r>
            <a:endParaRPr kumimoji="0" lang="he-IL" sz="1800" b="0" i="0" u="none" strike="noStrike" kern="0" cap="none" spc="0" normalizeH="0" baseline="0" noProof="0" dirty="0">
              <a:ln>
                <a:noFill/>
              </a:ln>
              <a:solidFill>
                <a:sysClr val="windowText" lastClr="000000"/>
              </a:solidFill>
              <a:effectLst/>
              <a:uLnTx/>
              <a:uFillTx/>
            </a:endParaRPr>
          </a:p>
        </p:txBody>
      </p:sp>
      <p:sp>
        <p:nvSpPr>
          <p:cNvPr id="9" name="תיבת טקסט 8">
            <a:extLst>
              <a:ext uri="{FF2B5EF4-FFF2-40B4-BE49-F238E27FC236}">
                <a16:creationId xmlns:a16="http://schemas.microsoft.com/office/drawing/2014/main" id="{B7D0BC70-9450-0245-9F34-93F35CB32853}"/>
              </a:ext>
            </a:extLst>
          </p:cNvPr>
          <p:cNvSpPr txBox="1"/>
          <p:nvPr/>
        </p:nvSpPr>
        <p:spPr>
          <a:xfrm>
            <a:off x="419469" y="4517544"/>
            <a:ext cx="10784149" cy="95410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The equilibrium constant </a:t>
            </a:r>
            <a:r>
              <a:rPr kumimoji="0" lang="en-US" altLang="en-US" sz="2800" b="1" i="1" u="none" strike="noStrike" kern="0" cap="none" spc="0" normalizeH="0" baseline="0" noProof="0" dirty="0" err="1">
                <a:ln>
                  <a:noFill/>
                </a:ln>
                <a:solidFill>
                  <a:srgbClr val="000000"/>
                </a:solidFill>
                <a:effectLst/>
                <a:uLnTx/>
                <a:uFillTx/>
                <a:latin typeface="Arial"/>
                <a:ea typeface="ＭＳ Ｐゴシック"/>
                <a:cs typeface="+mn-cs"/>
              </a:rPr>
              <a:t>K</a:t>
            </a:r>
            <a:r>
              <a:rPr kumimoji="0" lang="en-US" altLang="en-US" sz="2800" b="1" i="1" u="none" strike="noStrike" kern="0" cap="none" spc="0" normalizeH="0" baseline="-25000" noProof="0" dirty="0" err="1">
                <a:ln>
                  <a:noFill/>
                </a:ln>
                <a:solidFill>
                  <a:srgbClr val="000000"/>
                </a:solidFill>
                <a:effectLst/>
                <a:uLnTx/>
                <a:uFillTx/>
                <a:latin typeface="Arial"/>
                <a:ea typeface="ＭＳ Ｐゴシック"/>
                <a:cs typeface="+mn-cs"/>
              </a:rPr>
              <a:t>p</a:t>
            </a: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is the expression of an equilibrium constant for a gaseous reaction in terms of partial pressures.</a:t>
            </a:r>
          </a:p>
        </p:txBody>
      </p:sp>
    </p:spTree>
    <p:extLst>
      <p:ext uri="{BB962C8B-B14F-4D97-AF65-F5344CB8AC3E}">
        <p14:creationId xmlns:p14="http://schemas.microsoft.com/office/powerpoint/2010/main" val="19135414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16</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bwMode="auto">
          <a:xfrm>
            <a:off x="1472184" y="344424"/>
            <a:ext cx="82296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IN" sz="2800" b="1" i="0" u="none" strike="noStrike" kern="0" cap="none" spc="0" normalizeH="0" baseline="0" noProof="0">
                <a:ln>
                  <a:noFill/>
                </a:ln>
                <a:solidFill>
                  <a:srgbClr val="000000"/>
                </a:solidFill>
                <a:effectLst/>
                <a:uLnTx/>
                <a:uFillTx/>
                <a:latin typeface="Arial"/>
                <a:ea typeface="ＭＳ Ｐゴシック"/>
                <a:cs typeface="+mn-cs"/>
              </a:rPr>
              <a:t>Homogenous equilibrium </a:t>
            </a:r>
            <a:r>
              <a:rPr kumimoji="0" lang="en-IN" sz="2800" b="0" i="0" u="none" strike="noStrike" kern="0" cap="none" spc="0" normalizeH="0" baseline="0" noProof="0">
                <a:ln>
                  <a:noFill/>
                </a:ln>
                <a:solidFill>
                  <a:srgbClr val="000000"/>
                </a:solidFill>
                <a:effectLst/>
                <a:uLnTx/>
                <a:uFillTx/>
                <a:latin typeface="Arial"/>
                <a:ea typeface="ＭＳ Ｐゴシック"/>
                <a:cs typeface="+mn-cs"/>
              </a:rPr>
              <a:t>involves reactants and products in a single phase.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IN"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IN" sz="2800" b="1" i="0" u="none" strike="noStrike" kern="0" cap="none" spc="0" normalizeH="0" baseline="0" noProof="0">
                <a:ln>
                  <a:noFill/>
                </a:ln>
                <a:solidFill>
                  <a:srgbClr val="000000"/>
                </a:solidFill>
                <a:effectLst/>
                <a:uLnTx/>
                <a:uFillTx/>
                <a:latin typeface="Arial"/>
                <a:ea typeface="ＭＳ Ｐゴシック"/>
                <a:cs typeface="+mn-cs"/>
              </a:rPr>
              <a:t>Heterogeneous equilibrium </a:t>
            </a:r>
            <a:r>
              <a:rPr kumimoji="0" lang="en-IN" sz="2800" b="0" i="0" u="none" strike="noStrike" kern="0" cap="none" spc="0" normalizeH="0" baseline="0" noProof="0">
                <a:ln>
                  <a:noFill/>
                </a:ln>
                <a:solidFill>
                  <a:srgbClr val="000000"/>
                </a:solidFill>
                <a:effectLst/>
                <a:uLnTx/>
                <a:uFillTx/>
                <a:latin typeface="Arial"/>
                <a:ea typeface="ＭＳ Ｐゴシック"/>
                <a:cs typeface="+mn-cs"/>
              </a:rPr>
              <a:t>involves reactants and products in more than one phase.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Concentrations of solids and pure liquids are constant.</a:t>
            </a:r>
          </a:p>
          <a:p>
            <a:pPr marL="682625" marR="0" lvl="1" indent="0" algn="l" defTabSz="914400" rtl="0" eaLnBrk="0" fontAlgn="base" latinLnBrk="0" hangingPunct="0">
              <a:lnSpc>
                <a:spcPct val="100000"/>
              </a:lnSpc>
              <a:spcBef>
                <a:spcPct val="20000"/>
              </a:spcBef>
              <a:spcAft>
                <a:spcPct val="0"/>
              </a:spcAft>
              <a:buClrTx/>
              <a:buSzTx/>
              <a:buFontTx/>
              <a:buNone/>
              <a:tabLst/>
              <a:defRPr/>
            </a:pPr>
            <a:endParaRPr kumimoji="0" lang="en-IN" sz="2800" b="0" i="0" u="none" strike="noStrike" kern="0" cap="none" spc="0" normalizeH="0" baseline="0" noProof="0">
              <a:ln>
                <a:noFill/>
              </a:ln>
              <a:solidFill>
                <a:srgbClr val="000000"/>
              </a:solidFill>
              <a:effectLst/>
              <a:uLnTx/>
              <a:uFillTx/>
              <a:latin typeface="Arial"/>
              <a:ea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Equilibrium is not affected by solids and pure liquids as long as some of each is present.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Write the </a:t>
            </a:r>
            <a:r>
              <a:rPr kumimoji="0" lang="en-US" altLang="en-US" sz="2800" b="0" i="1" u="none" strike="noStrike" kern="0" cap="none" spc="0" normalizeH="0" baseline="0" noProof="0">
                <a:ln>
                  <a:noFill/>
                </a:ln>
                <a:solidFill>
                  <a:srgbClr val="000000"/>
                </a:solidFill>
                <a:effectLst/>
                <a:uLnTx/>
                <a:uFillTx/>
                <a:latin typeface="Arial"/>
                <a:ea typeface="ＭＳ Ｐゴシック"/>
                <a:cs typeface="+mn-cs"/>
              </a:rPr>
              <a:t>K</a:t>
            </a:r>
            <a:r>
              <a:rPr kumimoji="0" lang="en-US" altLang="en-US" sz="2800" b="0" i="1" u="none" strike="noStrike" kern="0" cap="none" spc="0" normalizeH="0" baseline="-25000" noProof="0">
                <a:ln>
                  <a:noFill/>
                </a:ln>
                <a:solidFill>
                  <a:srgbClr val="000000"/>
                </a:solidFill>
                <a:effectLst/>
                <a:uLnTx/>
                <a:uFillTx/>
                <a:latin typeface="Arial"/>
                <a:ea typeface="ＭＳ Ｐゴシック"/>
                <a:cs typeface="+mn-cs"/>
              </a:rPr>
              <a:t>c</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expression by replacing the concentration of a solid or pure liquid with 1.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52105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17</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5" name="Rectangle 2"/>
          <p:cNvSpPr txBox="1">
            <a:spLocks noChangeArrowheads="1"/>
          </p:cNvSpPr>
          <p:nvPr/>
        </p:nvSpPr>
        <p:spPr bwMode="auto">
          <a:xfrm>
            <a:off x="1935163" y="54358"/>
            <a:ext cx="8834437"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rPr>
              <a:t>The Equilibrium Constant</a:t>
            </a:r>
          </a:p>
        </p:txBody>
      </p:sp>
      <p:sp>
        <p:nvSpPr>
          <p:cNvPr id="6" name="Text Box 3"/>
          <p:cNvSpPr txBox="1">
            <a:spLocks noChangeArrowheads="1"/>
          </p:cNvSpPr>
          <p:nvPr/>
        </p:nvSpPr>
        <p:spPr bwMode="auto">
          <a:xfrm>
            <a:off x="958723" y="987808"/>
            <a:ext cx="1747838" cy="5191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194E9D"/>
                </a:solidFill>
                <a:effectLst/>
                <a:uLnTx/>
                <a:uFillTx/>
              </a:rPr>
              <a:t>Examples</a:t>
            </a:r>
          </a:p>
        </p:txBody>
      </p:sp>
      <p:grpSp>
        <p:nvGrpSpPr>
          <p:cNvPr id="7" name="Group 4"/>
          <p:cNvGrpSpPr>
            <a:grpSpLocks/>
          </p:cNvGrpSpPr>
          <p:nvPr/>
        </p:nvGrpSpPr>
        <p:grpSpPr bwMode="auto">
          <a:xfrm>
            <a:off x="1495298" y="2273364"/>
            <a:ext cx="4838700" cy="576262"/>
            <a:chOff x="485" y="2547"/>
            <a:chExt cx="3048" cy="363"/>
          </a:xfrm>
        </p:grpSpPr>
        <p:sp>
          <p:nvSpPr>
            <p:cNvPr id="8" name="Rectangle 5"/>
            <p:cNvSpPr>
              <a:spLocks noChangeArrowheads="1"/>
            </p:cNvSpPr>
            <p:nvPr/>
          </p:nvSpPr>
          <p:spPr bwMode="auto">
            <a:xfrm>
              <a:off x="485" y="2547"/>
              <a:ext cx="3048" cy="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0" noProof="0">
                  <a:ln>
                    <a:noFill/>
                  </a:ln>
                  <a:solidFill>
                    <a:srgbClr val="000000"/>
                  </a:solidFill>
                  <a:effectLst/>
                  <a:uLnTx/>
                  <a:uFillTx/>
                  <a:latin typeface="Arial" charset="0"/>
                </a:rPr>
                <a:t>N</a:t>
              </a:r>
              <a:r>
                <a:rPr kumimoji="0" lang="en-US" altLang="en-US" sz="2800" b="0" i="0" u="none" strike="noStrike" kern="0" cap="none" spc="0" normalizeH="0" baseline="-25000" noProof="0">
                  <a:ln>
                    <a:noFill/>
                  </a:ln>
                  <a:solidFill>
                    <a:srgbClr val="000000"/>
                  </a:solidFill>
                  <a:effectLst/>
                  <a:uLnTx/>
                  <a:uFillTx/>
                  <a:latin typeface="Arial" charset="0"/>
                </a:rPr>
                <a:t>2</a:t>
              </a:r>
              <a:r>
                <a:rPr kumimoji="0" lang="en-US" altLang="en-US" sz="2800" b="0" i="0" u="none" strike="noStrike" kern="0" cap="none" spc="0" normalizeH="0" baseline="0" noProof="0">
                  <a:ln>
                    <a:noFill/>
                  </a:ln>
                  <a:solidFill>
                    <a:srgbClr val="000000"/>
                  </a:solidFill>
                  <a:effectLst/>
                  <a:uLnTx/>
                  <a:uFillTx/>
                  <a:latin typeface="Arial" charset="0"/>
                </a:rPr>
                <a:t>(g) + O</a:t>
              </a:r>
              <a:r>
                <a:rPr kumimoji="0" lang="en-US" altLang="en-US" sz="2800" b="0" i="0" u="none" strike="noStrike" kern="0" cap="none" spc="0" normalizeH="0" baseline="-25000" noProof="0">
                  <a:ln>
                    <a:noFill/>
                  </a:ln>
                  <a:solidFill>
                    <a:srgbClr val="000000"/>
                  </a:solidFill>
                  <a:effectLst/>
                  <a:uLnTx/>
                  <a:uFillTx/>
                  <a:latin typeface="Arial" charset="0"/>
                </a:rPr>
                <a:t>2</a:t>
              </a:r>
              <a:r>
                <a:rPr kumimoji="0" lang="en-US" altLang="en-US" sz="2800" b="0" i="0" u="none" strike="noStrike" kern="0" cap="none" spc="0" normalizeH="0" baseline="0" noProof="0">
                  <a:ln>
                    <a:noFill/>
                  </a:ln>
                  <a:solidFill>
                    <a:srgbClr val="000000"/>
                  </a:solidFill>
                  <a:effectLst/>
                  <a:uLnTx/>
                  <a:uFillTx/>
                  <a:latin typeface="Arial" charset="0"/>
                </a:rPr>
                <a:t>(g)           2 NO(g)</a:t>
              </a:r>
            </a:p>
          </p:txBody>
        </p:sp>
        <p:grpSp>
          <p:nvGrpSpPr>
            <p:cNvPr id="9" name="Group 6"/>
            <p:cNvGrpSpPr>
              <a:grpSpLocks/>
            </p:cNvGrpSpPr>
            <p:nvPr/>
          </p:nvGrpSpPr>
          <p:grpSpPr bwMode="auto">
            <a:xfrm>
              <a:off x="1961" y="2644"/>
              <a:ext cx="515" cy="141"/>
              <a:chOff x="2662" y="1641"/>
              <a:chExt cx="515" cy="141"/>
            </a:xfrm>
          </p:grpSpPr>
          <p:sp>
            <p:nvSpPr>
              <p:cNvPr id="10" name="Line 7"/>
              <p:cNvSpPr>
                <a:spLocks noChangeShapeType="1"/>
              </p:cNvSpPr>
              <p:nvPr/>
            </p:nvSpPr>
            <p:spPr bwMode="auto">
              <a:xfrm flipV="1">
                <a:off x="2662" y="1688"/>
                <a:ext cx="508" cy="0"/>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sp>
            <p:nvSpPr>
              <p:cNvPr id="11" name="Line 8"/>
              <p:cNvSpPr>
                <a:spLocks noChangeShapeType="1"/>
              </p:cNvSpPr>
              <p:nvPr/>
            </p:nvSpPr>
            <p:spPr bwMode="auto">
              <a:xfrm>
                <a:off x="3079" y="1641"/>
                <a:ext cx="91" cy="45"/>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nvGrpSpPr>
              <p:cNvPr id="12" name="Group 9"/>
              <p:cNvGrpSpPr>
                <a:grpSpLocks/>
              </p:cNvGrpSpPr>
              <p:nvPr/>
            </p:nvGrpSpPr>
            <p:grpSpPr bwMode="auto">
              <a:xfrm>
                <a:off x="2669" y="1736"/>
                <a:ext cx="508" cy="46"/>
                <a:chOff x="2662" y="1761"/>
                <a:chExt cx="508" cy="46"/>
              </a:xfrm>
            </p:grpSpPr>
            <p:sp>
              <p:nvSpPr>
                <p:cNvPr id="13" name="Line 10"/>
                <p:cNvSpPr>
                  <a:spLocks noChangeShapeType="1"/>
                </p:cNvSpPr>
                <p:nvPr/>
              </p:nvSpPr>
              <p:spPr bwMode="auto">
                <a:xfrm flipV="1">
                  <a:off x="2662" y="1761"/>
                  <a:ext cx="508" cy="0"/>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sp>
              <p:nvSpPr>
                <p:cNvPr id="14" name="Line 11"/>
                <p:cNvSpPr>
                  <a:spLocks noChangeShapeType="1"/>
                </p:cNvSpPr>
                <p:nvPr/>
              </p:nvSpPr>
              <p:spPr bwMode="auto">
                <a:xfrm>
                  <a:off x="2675" y="1762"/>
                  <a:ext cx="91" cy="45"/>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grpSp>
      </p:grpSp>
      <p:grpSp>
        <p:nvGrpSpPr>
          <p:cNvPr id="15" name="Group 12"/>
          <p:cNvGrpSpPr>
            <a:grpSpLocks/>
          </p:cNvGrpSpPr>
          <p:nvPr/>
        </p:nvGrpSpPr>
        <p:grpSpPr bwMode="auto">
          <a:xfrm>
            <a:off x="6795959" y="1966976"/>
            <a:ext cx="2405061" cy="946150"/>
            <a:chOff x="3678" y="2378"/>
            <a:chExt cx="1515" cy="596"/>
          </a:xfrm>
        </p:grpSpPr>
        <p:sp>
          <p:nvSpPr>
            <p:cNvPr id="16" name="Text Box 13"/>
            <p:cNvSpPr txBox="1">
              <a:spLocks noChangeArrowheads="1"/>
            </p:cNvSpPr>
            <p:nvPr/>
          </p:nvSpPr>
          <p:spPr bwMode="auto">
            <a:xfrm>
              <a:off x="3678" y="2547"/>
              <a:ext cx="605" cy="32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0" cap="none" spc="0" normalizeH="0" baseline="0" noProof="0">
                  <a:ln>
                    <a:noFill/>
                  </a:ln>
                  <a:solidFill>
                    <a:srgbClr val="000000"/>
                  </a:solidFill>
                  <a:effectLst/>
                  <a:uLnTx/>
                  <a:uFillTx/>
                </a:rPr>
                <a:t>K</a:t>
              </a:r>
              <a:r>
                <a:rPr kumimoji="0" lang="en-US" altLang="en-US" sz="2800" b="0" i="0" u="none" strike="noStrike" kern="0" cap="none" spc="0" normalizeH="0" baseline="-25000" noProof="0">
                  <a:ln>
                    <a:noFill/>
                  </a:ln>
                  <a:solidFill>
                    <a:srgbClr val="000000"/>
                  </a:solidFill>
                  <a:effectLst/>
                  <a:uLnTx/>
                  <a:uFillTx/>
                </a:rPr>
                <a:t>c</a:t>
              </a:r>
              <a:r>
                <a:rPr kumimoji="0" lang="en-US" altLang="en-US" sz="2800" b="0" i="0" u="none" strike="noStrike" kern="0" cap="none" spc="0" normalizeH="0" baseline="0" noProof="0">
                  <a:ln>
                    <a:noFill/>
                  </a:ln>
                  <a:solidFill>
                    <a:srgbClr val="000000"/>
                  </a:solidFill>
                  <a:effectLst/>
                  <a:uLnTx/>
                  <a:uFillTx/>
                </a:rPr>
                <a:t> =</a:t>
              </a:r>
            </a:p>
          </p:txBody>
        </p:sp>
        <p:sp>
          <p:nvSpPr>
            <p:cNvPr id="17" name="Text Box 14"/>
            <p:cNvSpPr txBox="1">
              <a:spLocks noChangeArrowheads="1"/>
            </p:cNvSpPr>
            <p:nvPr/>
          </p:nvSpPr>
          <p:spPr bwMode="auto">
            <a:xfrm>
              <a:off x="4261" y="2378"/>
              <a:ext cx="932" cy="59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rPr>
                <a:t>[NO]</a:t>
              </a:r>
              <a:r>
                <a:rPr kumimoji="0" lang="en-US" altLang="en-US" sz="2800" b="0" i="0" u="none" strike="noStrike" kern="0" cap="none" spc="0" normalizeH="0" baseline="30000" noProof="0">
                  <a:ln>
                    <a:noFill/>
                  </a:ln>
                  <a:solidFill>
                    <a:srgbClr val="000000"/>
                  </a:solidFill>
                  <a:effectLst/>
                  <a:uLnTx/>
                  <a:uFillTx/>
                </a:rPr>
                <a:t>2</a:t>
              </a:r>
              <a:endParaRPr kumimoji="0" lang="en-US" altLang="en-US" sz="2800" b="0" i="0" u="none" strike="noStrike" kern="0" cap="none" spc="0" normalizeH="0" baseline="0" noProof="0">
                <a:ln>
                  <a:noFill/>
                </a:ln>
                <a:solidFill>
                  <a:srgbClr val="000000"/>
                </a:solidFill>
                <a:effectLst/>
                <a:uLnTx/>
                <a:uFillTx/>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rPr>
                <a:t>[N</a:t>
              </a:r>
              <a:r>
                <a:rPr kumimoji="0" lang="en-US" altLang="en-US" sz="2800" b="0" i="0" u="none" strike="noStrike" kern="0" cap="none" spc="0" normalizeH="0" baseline="-25000" noProof="0">
                  <a:ln>
                    <a:noFill/>
                  </a:ln>
                  <a:solidFill>
                    <a:srgbClr val="000000"/>
                  </a:solidFill>
                  <a:effectLst/>
                  <a:uLnTx/>
                  <a:uFillTx/>
                </a:rPr>
                <a:t>2</a:t>
              </a:r>
              <a:r>
                <a:rPr kumimoji="0" lang="en-US" altLang="en-US" sz="2800" b="0" i="0" u="none" strike="noStrike" kern="0" cap="none" spc="0" normalizeH="0" baseline="0" noProof="0">
                  <a:ln>
                    <a:noFill/>
                  </a:ln>
                  <a:solidFill>
                    <a:srgbClr val="000000"/>
                  </a:solidFill>
                  <a:effectLst/>
                  <a:uLnTx/>
                  <a:uFillTx/>
                </a:rPr>
                <a:t>] [O</a:t>
              </a:r>
              <a:r>
                <a:rPr kumimoji="0" lang="en-US" altLang="en-US" sz="2800" b="0" i="0" u="none" strike="noStrike" kern="0" cap="none" spc="0" normalizeH="0" baseline="-25000" noProof="0">
                  <a:ln>
                    <a:noFill/>
                  </a:ln>
                  <a:solidFill>
                    <a:srgbClr val="000000"/>
                  </a:solidFill>
                  <a:effectLst/>
                  <a:uLnTx/>
                  <a:uFillTx/>
                </a:rPr>
                <a:t>2</a:t>
              </a:r>
              <a:r>
                <a:rPr kumimoji="0" lang="en-US" altLang="en-US" sz="2800" b="0" i="0" u="none" strike="noStrike" kern="0" cap="none" spc="0" normalizeH="0" baseline="0" noProof="0">
                  <a:ln>
                    <a:noFill/>
                  </a:ln>
                  <a:solidFill>
                    <a:srgbClr val="000000"/>
                  </a:solidFill>
                  <a:effectLst/>
                  <a:uLnTx/>
                  <a:uFillTx/>
                </a:rPr>
                <a:t>]</a:t>
              </a:r>
              <a:endParaRPr kumimoji="0" lang="en-US" altLang="en-US" sz="2800" b="0" i="1" u="none" strike="noStrike" kern="0" cap="none" spc="0" normalizeH="0" baseline="0" noProof="0">
                <a:ln>
                  <a:noFill/>
                </a:ln>
                <a:solidFill>
                  <a:srgbClr val="000000"/>
                </a:solidFill>
                <a:effectLst/>
                <a:uLnTx/>
                <a:uFillTx/>
              </a:endParaRPr>
            </a:p>
          </p:txBody>
        </p:sp>
        <p:sp>
          <p:nvSpPr>
            <p:cNvPr id="18" name="Line 15"/>
            <p:cNvSpPr>
              <a:spLocks noChangeShapeType="1"/>
            </p:cNvSpPr>
            <p:nvPr/>
          </p:nvSpPr>
          <p:spPr bwMode="auto">
            <a:xfrm flipV="1">
              <a:off x="4331" y="2690"/>
              <a:ext cx="774" cy="3"/>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grpSp>
        <p:nvGrpSpPr>
          <p:cNvPr id="19" name="Group 16"/>
          <p:cNvGrpSpPr>
            <a:grpSpLocks/>
          </p:cNvGrpSpPr>
          <p:nvPr/>
        </p:nvGrpSpPr>
        <p:grpSpPr bwMode="auto">
          <a:xfrm>
            <a:off x="1303211" y="4119626"/>
            <a:ext cx="5108575" cy="576263"/>
            <a:chOff x="291" y="2958"/>
            <a:chExt cx="3218" cy="363"/>
          </a:xfrm>
        </p:grpSpPr>
        <p:grpSp>
          <p:nvGrpSpPr>
            <p:cNvPr id="20" name="Group 17"/>
            <p:cNvGrpSpPr>
              <a:grpSpLocks/>
            </p:cNvGrpSpPr>
            <p:nvPr/>
          </p:nvGrpSpPr>
          <p:grpSpPr bwMode="auto">
            <a:xfrm>
              <a:off x="461" y="2958"/>
              <a:ext cx="3048" cy="363"/>
              <a:chOff x="485" y="2547"/>
              <a:chExt cx="3048" cy="363"/>
            </a:xfrm>
          </p:grpSpPr>
          <p:sp>
            <p:nvSpPr>
              <p:cNvPr id="25" name="Rectangle 18"/>
              <p:cNvSpPr>
                <a:spLocks noChangeArrowheads="1"/>
              </p:cNvSpPr>
              <p:nvPr/>
            </p:nvSpPr>
            <p:spPr bwMode="auto">
              <a:xfrm>
                <a:off x="485" y="2547"/>
                <a:ext cx="3048" cy="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0" noProof="0">
                    <a:ln>
                      <a:noFill/>
                    </a:ln>
                    <a:solidFill>
                      <a:srgbClr val="000000"/>
                    </a:solidFill>
                    <a:effectLst/>
                    <a:uLnTx/>
                    <a:uFillTx/>
                    <a:latin typeface="Arial" charset="0"/>
                  </a:rPr>
                  <a:t> S</a:t>
                </a:r>
                <a:r>
                  <a:rPr kumimoji="0" lang="en-US" altLang="en-US" sz="2800" b="0" i="0" u="none" strike="noStrike" kern="0" cap="none" spc="0" normalizeH="0" baseline="-25000" noProof="0">
                    <a:ln>
                      <a:noFill/>
                    </a:ln>
                    <a:solidFill>
                      <a:srgbClr val="000000"/>
                    </a:solidFill>
                    <a:effectLst/>
                    <a:uLnTx/>
                    <a:uFillTx/>
                    <a:latin typeface="Arial" charset="0"/>
                  </a:rPr>
                  <a:t>8</a:t>
                </a:r>
                <a:r>
                  <a:rPr kumimoji="0" lang="en-US" altLang="en-US" sz="2800" b="0" i="0" u="none" strike="noStrike" kern="0" cap="none" spc="0" normalizeH="0" baseline="0" noProof="0">
                    <a:ln>
                      <a:noFill/>
                    </a:ln>
                    <a:solidFill>
                      <a:srgbClr val="000000"/>
                    </a:solidFill>
                    <a:effectLst/>
                    <a:uLnTx/>
                    <a:uFillTx/>
                    <a:latin typeface="Arial" charset="0"/>
                  </a:rPr>
                  <a:t>(s) + O</a:t>
                </a:r>
                <a:r>
                  <a:rPr kumimoji="0" lang="en-US" altLang="en-US" sz="2800" b="0" i="0" u="none" strike="noStrike" kern="0" cap="none" spc="0" normalizeH="0" baseline="-25000" noProof="0">
                    <a:ln>
                      <a:noFill/>
                    </a:ln>
                    <a:solidFill>
                      <a:srgbClr val="000000"/>
                    </a:solidFill>
                    <a:effectLst/>
                    <a:uLnTx/>
                    <a:uFillTx/>
                    <a:latin typeface="Arial" charset="0"/>
                  </a:rPr>
                  <a:t>2</a:t>
                </a:r>
                <a:r>
                  <a:rPr kumimoji="0" lang="en-US" altLang="en-US" sz="2800" b="0" i="0" u="none" strike="noStrike" kern="0" cap="none" spc="0" normalizeH="0" baseline="0" noProof="0">
                    <a:ln>
                      <a:noFill/>
                    </a:ln>
                    <a:solidFill>
                      <a:srgbClr val="000000"/>
                    </a:solidFill>
                    <a:effectLst/>
                    <a:uLnTx/>
                    <a:uFillTx/>
                    <a:latin typeface="Arial" charset="0"/>
                  </a:rPr>
                  <a:t>(g)           SO</a:t>
                </a:r>
                <a:r>
                  <a:rPr kumimoji="0" lang="en-US" altLang="en-US" sz="2800" b="0" i="0" u="none" strike="noStrike" kern="0" cap="none" spc="0" normalizeH="0" baseline="-25000" noProof="0">
                    <a:ln>
                      <a:noFill/>
                    </a:ln>
                    <a:solidFill>
                      <a:srgbClr val="000000"/>
                    </a:solidFill>
                    <a:effectLst/>
                    <a:uLnTx/>
                    <a:uFillTx/>
                    <a:latin typeface="Arial" charset="0"/>
                  </a:rPr>
                  <a:t>2</a:t>
                </a:r>
                <a:r>
                  <a:rPr kumimoji="0" lang="en-US" altLang="en-US" sz="2800" b="0" i="0" u="none" strike="noStrike" kern="0" cap="none" spc="0" normalizeH="0" baseline="0" noProof="0">
                    <a:ln>
                      <a:noFill/>
                    </a:ln>
                    <a:solidFill>
                      <a:srgbClr val="000000"/>
                    </a:solidFill>
                    <a:effectLst/>
                    <a:uLnTx/>
                    <a:uFillTx/>
                    <a:latin typeface="Arial" charset="0"/>
                  </a:rPr>
                  <a:t>(g)</a:t>
                </a:r>
              </a:p>
            </p:txBody>
          </p:sp>
          <p:grpSp>
            <p:nvGrpSpPr>
              <p:cNvPr id="26" name="Group 19"/>
              <p:cNvGrpSpPr>
                <a:grpSpLocks/>
              </p:cNvGrpSpPr>
              <p:nvPr/>
            </p:nvGrpSpPr>
            <p:grpSpPr bwMode="auto">
              <a:xfrm>
                <a:off x="1961" y="2644"/>
                <a:ext cx="515" cy="141"/>
                <a:chOff x="2662" y="1641"/>
                <a:chExt cx="515" cy="141"/>
              </a:xfrm>
            </p:grpSpPr>
            <p:sp>
              <p:nvSpPr>
                <p:cNvPr id="27" name="Line 20"/>
                <p:cNvSpPr>
                  <a:spLocks noChangeShapeType="1"/>
                </p:cNvSpPr>
                <p:nvPr/>
              </p:nvSpPr>
              <p:spPr bwMode="auto">
                <a:xfrm flipV="1">
                  <a:off x="2662" y="1688"/>
                  <a:ext cx="508" cy="0"/>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sp>
              <p:nvSpPr>
                <p:cNvPr id="28" name="Line 21"/>
                <p:cNvSpPr>
                  <a:spLocks noChangeShapeType="1"/>
                </p:cNvSpPr>
                <p:nvPr/>
              </p:nvSpPr>
              <p:spPr bwMode="auto">
                <a:xfrm>
                  <a:off x="3079" y="1641"/>
                  <a:ext cx="91" cy="45"/>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nvGrpSpPr>
                <p:cNvPr id="29" name="Group 22"/>
                <p:cNvGrpSpPr>
                  <a:grpSpLocks/>
                </p:cNvGrpSpPr>
                <p:nvPr/>
              </p:nvGrpSpPr>
              <p:grpSpPr bwMode="auto">
                <a:xfrm>
                  <a:off x="2669" y="1736"/>
                  <a:ext cx="508" cy="46"/>
                  <a:chOff x="2662" y="1761"/>
                  <a:chExt cx="508" cy="46"/>
                </a:xfrm>
              </p:grpSpPr>
              <p:sp>
                <p:nvSpPr>
                  <p:cNvPr id="30" name="Line 23"/>
                  <p:cNvSpPr>
                    <a:spLocks noChangeShapeType="1"/>
                  </p:cNvSpPr>
                  <p:nvPr/>
                </p:nvSpPr>
                <p:spPr bwMode="auto">
                  <a:xfrm flipV="1">
                    <a:off x="2662" y="1761"/>
                    <a:ext cx="508" cy="0"/>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sp>
                <p:nvSpPr>
                  <p:cNvPr id="31" name="Line 24"/>
                  <p:cNvSpPr>
                    <a:spLocks noChangeShapeType="1"/>
                  </p:cNvSpPr>
                  <p:nvPr/>
                </p:nvSpPr>
                <p:spPr bwMode="auto">
                  <a:xfrm>
                    <a:off x="2675" y="1762"/>
                    <a:ext cx="91" cy="45"/>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grpSp>
        </p:grpSp>
        <p:grpSp>
          <p:nvGrpSpPr>
            <p:cNvPr id="21" name="Group 25"/>
            <p:cNvGrpSpPr>
              <a:grpSpLocks/>
            </p:cNvGrpSpPr>
            <p:nvPr/>
          </p:nvGrpSpPr>
          <p:grpSpPr bwMode="auto">
            <a:xfrm>
              <a:off x="291" y="2983"/>
              <a:ext cx="293" cy="328"/>
              <a:chOff x="1588" y="3491"/>
              <a:chExt cx="293" cy="328"/>
            </a:xfrm>
          </p:grpSpPr>
          <p:sp>
            <p:nvSpPr>
              <p:cNvPr id="22" name="Text Box 26"/>
              <p:cNvSpPr txBox="1">
                <a:spLocks noChangeArrowheads="1"/>
              </p:cNvSpPr>
              <p:nvPr/>
            </p:nvSpPr>
            <p:spPr bwMode="auto">
              <a:xfrm>
                <a:off x="1588" y="3491"/>
                <a:ext cx="196" cy="231"/>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rPr>
                  <a:t>1</a:t>
                </a:r>
              </a:p>
            </p:txBody>
          </p:sp>
          <p:sp>
            <p:nvSpPr>
              <p:cNvPr id="23" name="Text Box 27"/>
              <p:cNvSpPr txBox="1">
                <a:spLocks noChangeArrowheads="1"/>
              </p:cNvSpPr>
              <p:nvPr/>
            </p:nvSpPr>
            <p:spPr bwMode="auto">
              <a:xfrm>
                <a:off x="1685" y="3588"/>
                <a:ext cx="196" cy="231"/>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rPr>
                  <a:t>8</a:t>
                </a:r>
              </a:p>
            </p:txBody>
          </p:sp>
          <p:sp>
            <p:nvSpPr>
              <p:cNvPr id="24" name="Line 28"/>
              <p:cNvSpPr>
                <a:spLocks noChangeShapeType="1"/>
              </p:cNvSpPr>
              <p:nvPr/>
            </p:nvSpPr>
            <p:spPr bwMode="auto">
              <a:xfrm flipH="1">
                <a:off x="1695" y="3587"/>
                <a:ext cx="72" cy="146"/>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grpSp>
      <p:grpSp>
        <p:nvGrpSpPr>
          <p:cNvPr id="32" name="Group 29"/>
          <p:cNvGrpSpPr>
            <a:grpSpLocks/>
          </p:cNvGrpSpPr>
          <p:nvPr/>
        </p:nvGrpSpPr>
        <p:grpSpPr bwMode="auto">
          <a:xfrm>
            <a:off x="6841998" y="3864039"/>
            <a:ext cx="1835150" cy="946150"/>
            <a:chOff x="3557" y="3031"/>
            <a:chExt cx="1156" cy="596"/>
          </a:xfrm>
        </p:grpSpPr>
        <p:sp>
          <p:nvSpPr>
            <p:cNvPr id="33" name="Text Box 30"/>
            <p:cNvSpPr txBox="1">
              <a:spLocks noChangeArrowheads="1"/>
            </p:cNvSpPr>
            <p:nvPr/>
          </p:nvSpPr>
          <p:spPr bwMode="auto">
            <a:xfrm>
              <a:off x="3557" y="3200"/>
              <a:ext cx="605" cy="32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0" cap="none" spc="0" normalizeH="0" baseline="0" noProof="0">
                  <a:ln>
                    <a:noFill/>
                  </a:ln>
                  <a:solidFill>
                    <a:srgbClr val="000000"/>
                  </a:solidFill>
                  <a:effectLst/>
                  <a:uLnTx/>
                  <a:uFillTx/>
                </a:rPr>
                <a:t>K</a:t>
              </a:r>
              <a:r>
                <a:rPr kumimoji="0" lang="en-US" altLang="en-US" sz="2800" b="0" i="0" u="none" strike="noStrike" kern="0" cap="none" spc="0" normalizeH="0" baseline="-25000" noProof="0">
                  <a:ln>
                    <a:noFill/>
                  </a:ln>
                  <a:solidFill>
                    <a:srgbClr val="000000"/>
                  </a:solidFill>
                  <a:effectLst/>
                  <a:uLnTx/>
                  <a:uFillTx/>
                </a:rPr>
                <a:t>c</a:t>
              </a:r>
              <a:r>
                <a:rPr kumimoji="0" lang="en-US" altLang="en-US" sz="2800" b="0" i="0" u="none" strike="noStrike" kern="0" cap="none" spc="0" normalizeH="0" baseline="0" noProof="0">
                  <a:ln>
                    <a:noFill/>
                  </a:ln>
                  <a:solidFill>
                    <a:srgbClr val="000000"/>
                  </a:solidFill>
                  <a:effectLst/>
                  <a:uLnTx/>
                  <a:uFillTx/>
                </a:rPr>
                <a:t> =</a:t>
              </a:r>
            </a:p>
          </p:txBody>
        </p:sp>
        <p:sp>
          <p:nvSpPr>
            <p:cNvPr id="34" name="Text Box 31"/>
            <p:cNvSpPr txBox="1">
              <a:spLocks noChangeArrowheads="1"/>
            </p:cNvSpPr>
            <p:nvPr/>
          </p:nvSpPr>
          <p:spPr bwMode="auto">
            <a:xfrm>
              <a:off x="4065" y="3031"/>
              <a:ext cx="648" cy="59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rPr>
                <a:t>[SO</a:t>
              </a:r>
              <a:r>
                <a:rPr kumimoji="0" lang="en-US" altLang="en-US" sz="2800" b="0" i="0" u="none" strike="noStrike" kern="0" cap="none" spc="0" normalizeH="0" baseline="-25000" noProof="0">
                  <a:ln>
                    <a:noFill/>
                  </a:ln>
                  <a:solidFill>
                    <a:srgbClr val="000000"/>
                  </a:solidFill>
                  <a:effectLst/>
                  <a:uLnTx/>
                  <a:uFillTx/>
                </a:rPr>
                <a:t>2</a:t>
              </a:r>
              <a:r>
                <a:rPr kumimoji="0" lang="en-US" altLang="en-US" sz="2800" b="0" i="0" u="none" strike="noStrike" kern="0" cap="none" spc="0" normalizeH="0" baseline="0" noProof="0">
                  <a:ln>
                    <a:noFill/>
                  </a:ln>
                  <a:solidFill>
                    <a:srgbClr val="000000"/>
                  </a:solidFill>
                  <a:effectLst/>
                  <a:uLnTx/>
                  <a:uFillTx/>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rPr>
                <a:t> [O</a:t>
              </a:r>
              <a:r>
                <a:rPr kumimoji="0" lang="en-US" altLang="en-US" sz="2800" b="0" i="0" u="none" strike="noStrike" kern="0" cap="none" spc="0" normalizeH="0" baseline="-25000" noProof="0">
                  <a:ln>
                    <a:noFill/>
                  </a:ln>
                  <a:solidFill>
                    <a:srgbClr val="000000"/>
                  </a:solidFill>
                  <a:effectLst/>
                  <a:uLnTx/>
                  <a:uFillTx/>
                </a:rPr>
                <a:t>2</a:t>
              </a:r>
              <a:r>
                <a:rPr kumimoji="0" lang="en-US" altLang="en-US" sz="2800" b="0" i="0" u="none" strike="noStrike" kern="0" cap="none" spc="0" normalizeH="0" baseline="0" noProof="0">
                  <a:ln>
                    <a:noFill/>
                  </a:ln>
                  <a:solidFill>
                    <a:srgbClr val="000000"/>
                  </a:solidFill>
                  <a:effectLst/>
                  <a:uLnTx/>
                  <a:uFillTx/>
                </a:rPr>
                <a:t>]</a:t>
              </a:r>
              <a:endParaRPr kumimoji="0" lang="en-US" altLang="en-US" sz="2800" b="0" i="1" u="none" strike="noStrike" kern="0" cap="none" spc="0" normalizeH="0" baseline="0" noProof="0">
                <a:ln>
                  <a:noFill/>
                </a:ln>
                <a:solidFill>
                  <a:srgbClr val="000000"/>
                </a:solidFill>
                <a:effectLst/>
                <a:uLnTx/>
                <a:uFillTx/>
              </a:endParaRPr>
            </a:p>
          </p:txBody>
        </p:sp>
        <p:sp>
          <p:nvSpPr>
            <p:cNvPr id="35" name="Line 32"/>
            <p:cNvSpPr>
              <a:spLocks noChangeShapeType="1"/>
            </p:cNvSpPr>
            <p:nvPr/>
          </p:nvSpPr>
          <p:spPr bwMode="auto">
            <a:xfrm>
              <a:off x="4158" y="3361"/>
              <a:ext cx="419" cy="0"/>
            </a:xfrm>
            <a:prstGeom prst="line">
              <a:avLst/>
            </a:prstGeom>
            <a:noFill/>
            <a:ln w="317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1" u="none" strike="noStrike" kern="0" cap="none" spc="0" normalizeH="0" baseline="0" noProof="0">
                <a:ln>
                  <a:noFill/>
                </a:ln>
                <a:solidFill>
                  <a:srgbClr val="3333CC"/>
                </a:solidFill>
                <a:effectLst/>
                <a:uLnTx/>
                <a:uFillTx/>
              </a:endParaRPr>
            </a:p>
          </p:txBody>
        </p:sp>
      </p:grpSp>
      <p:sp>
        <p:nvSpPr>
          <p:cNvPr id="36" name="AutoShape 33"/>
          <p:cNvSpPr>
            <a:spLocks noChangeArrowheads="1"/>
          </p:cNvSpPr>
          <p:nvPr/>
        </p:nvSpPr>
        <p:spPr bwMode="auto">
          <a:xfrm>
            <a:off x="1573086" y="4964176"/>
            <a:ext cx="4378325" cy="844550"/>
          </a:xfrm>
          <a:prstGeom prst="wedgeRoundRectCallout">
            <a:avLst>
              <a:gd name="adj1" fmla="val -30645"/>
              <a:gd name="adj2" fmla="val -91091"/>
              <a:gd name="adj3" fmla="val 16667"/>
            </a:avLst>
          </a:prstGeom>
          <a:solidFill>
            <a:srgbClr val="E5F5FF"/>
          </a:solidFill>
          <a:ln w="9525" algn="ctr">
            <a:solidFill>
              <a:srgbClr val="C0C0C0"/>
            </a:solid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rPr>
              <a:t>S</a:t>
            </a:r>
            <a:r>
              <a:rPr kumimoji="0" lang="en-US" altLang="en-US" sz="2400" b="0" i="0" u="none" strike="noStrike" kern="0" cap="none" spc="0" normalizeH="0" baseline="-25000" noProof="0" dirty="0">
                <a:ln>
                  <a:noFill/>
                </a:ln>
                <a:solidFill>
                  <a:srgbClr val="000000"/>
                </a:solidFill>
                <a:effectLst/>
                <a:uLnTx/>
                <a:uFillTx/>
              </a:rPr>
              <a:t>8</a:t>
            </a:r>
            <a:r>
              <a:rPr kumimoji="0" lang="en-US" altLang="en-US" sz="2400" b="0" i="0" u="none" strike="noStrike" kern="0" cap="none" spc="0" normalizeH="0" baseline="0" noProof="0" dirty="0">
                <a:ln>
                  <a:noFill/>
                </a:ln>
                <a:solidFill>
                  <a:srgbClr val="000000"/>
                </a:solidFill>
                <a:effectLst/>
                <a:uLnTx/>
                <a:uFillTx/>
              </a:rPr>
              <a:t> is ignored. </a:t>
            </a:r>
            <a:r>
              <a:rPr kumimoji="0" lang="en-US" altLang="en-US" sz="2400" b="0" i="0" u="none" strike="noStrike" kern="0" cap="none" spc="0" normalizeH="0" baseline="0" noProof="0" dirty="0">
                <a:ln>
                  <a:noFill/>
                </a:ln>
                <a:solidFill>
                  <a:srgbClr val="194E9D"/>
                </a:solidFill>
                <a:effectLst/>
                <a:uLnTx/>
                <a:uFillTx/>
              </a:rPr>
              <a:t>All pure solids</a:t>
            </a:r>
            <a:r>
              <a:rPr kumimoji="0" lang="en-US" altLang="en-US" sz="2400" b="0" i="0" u="none" strike="noStrike" kern="0" cap="none" spc="0" normalizeH="0" baseline="0" noProof="0" dirty="0">
                <a:ln>
                  <a:noFill/>
                </a:ln>
                <a:solidFill>
                  <a:srgbClr val="000000"/>
                </a:solidFill>
                <a:effectLst/>
                <a:uLnTx/>
                <a:uFillTx/>
              </a:rPr>
              <a:t> are omitted from </a:t>
            </a:r>
            <a:r>
              <a:rPr kumimoji="0" lang="en-US" altLang="en-US" sz="2400" b="0" i="1" u="none" strike="noStrike" kern="0" cap="none" spc="0" normalizeH="0" baseline="0" noProof="0" dirty="0">
                <a:ln>
                  <a:noFill/>
                </a:ln>
                <a:solidFill>
                  <a:srgbClr val="000000"/>
                </a:solidFill>
                <a:effectLst/>
                <a:uLnTx/>
                <a:uFillTx/>
              </a:rPr>
              <a:t>K</a:t>
            </a:r>
            <a:r>
              <a:rPr kumimoji="0" lang="en-US" altLang="en-US" sz="2400" b="0" i="0" u="none" strike="noStrike" kern="0" cap="none" spc="0" normalizeH="0" baseline="-25000" noProof="0" dirty="0">
                <a:ln>
                  <a:noFill/>
                </a:ln>
                <a:solidFill>
                  <a:srgbClr val="000000"/>
                </a:solidFill>
                <a:effectLst/>
                <a:uLnTx/>
                <a:uFillTx/>
              </a:rPr>
              <a:t>c</a:t>
            </a:r>
            <a:r>
              <a:rPr kumimoji="0" lang="en-US" altLang="en-US" sz="2400" b="0" i="0" u="none" strike="noStrike" kern="0" cap="none" spc="0" normalizeH="0" baseline="0" noProof="0" dirty="0">
                <a:ln>
                  <a:noFill/>
                </a:ln>
                <a:solidFill>
                  <a:srgbClr val="000000"/>
                </a:solidFill>
                <a:effectLst/>
                <a:uLnTx/>
                <a:uFillTx/>
              </a:rPr>
              <a:t>.</a:t>
            </a:r>
          </a:p>
        </p:txBody>
      </p:sp>
    </p:spTree>
    <p:extLst>
      <p:ext uri="{BB962C8B-B14F-4D97-AF65-F5344CB8AC3E}">
        <p14:creationId xmlns:p14="http://schemas.microsoft.com/office/powerpoint/2010/main" val="125274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245600" y="6461125"/>
            <a:ext cx="2844800" cy="244475"/>
          </a:xfrm>
          <a:prstGeom prst="rect">
            <a:avLst/>
          </a:prstGeom>
        </p:spPr>
        <p:txBody>
          <a:bodyPr/>
          <a:lstStyle/>
          <a:p>
            <a:fld id="{276358D4-C502-4EBA-B363-91FF5A3F5EEC}" type="slidenum">
              <a:rPr lang="he-IL" smtClean="0"/>
              <a:t>18</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37" name="Rectangle 2"/>
          <p:cNvSpPr txBox="1">
            <a:spLocks noChangeArrowheads="1"/>
          </p:cNvSpPr>
          <p:nvPr/>
        </p:nvSpPr>
        <p:spPr>
          <a:xfrm>
            <a:off x="1284796" y="1126528"/>
            <a:ext cx="8334375" cy="615950"/>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altLang="en-US" kern="0"/>
              <a:t>[Solid] is constant throughout a reaction.</a:t>
            </a:r>
            <a:endParaRPr lang="en-US" altLang="en-US" kern="0" dirty="0"/>
          </a:p>
        </p:txBody>
      </p:sp>
      <p:sp>
        <p:nvSpPr>
          <p:cNvPr id="38" name="Text Box 3"/>
          <p:cNvSpPr txBox="1">
            <a:spLocks noChangeArrowheads="1"/>
          </p:cNvSpPr>
          <p:nvPr/>
        </p:nvSpPr>
        <p:spPr bwMode="auto">
          <a:xfrm>
            <a:off x="1362583" y="2009648"/>
            <a:ext cx="8296275" cy="2870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Arial" charset="0"/>
              </a:defRPr>
            </a:lvl1pPr>
            <a:lvl2pPr marL="460375"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rtl="0">
              <a:lnSpc>
                <a:spcPct val="130000"/>
              </a:lnSpc>
              <a:buClr>
                <a:srgbClr val="194E9D"/>
              </a:buClr>
              <a:buSzPct val="95000"/>
              <a:buFontTx/>
              <a:buChar char="•"/>
            </a:pPr>
            <a:r>
              <a:rPr lang="en-US" altLang="en-US" sz="2800" b="0" i="0" dirty="0"/>
              <a:t>pure solid concentration =</a:t>
            </a:r>
          </a:p>
          <a:p>
            <a:pPr rtl="0">
              <a:lnSpc>
                <a:spcPct val="130000"/>
              </a:lnSpc>
              <a:buClr>
                <a:srgbClr val="194E9D"/>
              </a:buClr>
              <a:buSzPct val="95000"/>
              <a:buFontTx/>
              <a:buChar char="•"/>
            </a:pPr>
            <a:endParaRPr lang="en-US" altLang="en-US" sz="2800" b="0" i="0" dirty="0"/>
          </a:p>
          <a:p>
            <a:pPr rtl="0">
              <a:lnSpc>
                <a:spcPct val="130000"/>
              </a:lnSpc>
              <a:buClr>
                <a:srgbClr val="194E9D"/>
              </a:buClr>
              <a:buSzPct val="95000"/>
              <a:buFontTx/>
              <a:buChar char="•"/>
            </a:pPr>
            <a:r>
              <a:rPr lang="en-US" altLang="en-US" sz="2800" b="0" i="0" dirty="0"/>
              <a:t>[S</a:t>
            </a:r>
            <a:r>
              <a:rPr lang="en-US" altLang="en-US" sz="2800" b="0" i="0" baseline="-25000" dirty="0"/>
              <a:t>8</a:t>
            </a:r>
            <a:r>
              <a:rPr lang="en-US" altLang="en-US" sz="2800" b="0" i="0" dirty="0"/>
              <a:t>] = </a:t>
            </a:r>
            <a:r>
              <a:rPr lang="en-US" altLang="en-US" sz="2800" b="0" dirty="0"/>
              <a:t>d</a:t>
            </a:r>
            <a:r>
              <a:rPr lang="en-US" altLang="en-US" sz="2800" b="0" i="0" baseline="-25000" dirty="0"/>
              <a:t>S</a:t>
            </a:r>
            <a:r>
              <a:rPr lang="en-US" altLang="en-US" b="0" i="0" baseline="-46000" dirty="0"/>
              <a:t>8</a:t>
            </a:r>
            <a:r>
              <a:rPr lang="en-US" altLang="en-US" sz="2800" b="0" i="0" dirty="0"/>
              <a:t> / mol. </a:t>
            </a:r>
            <a:r>
              <a:rPr lang="en-US" altLang="en-US" sz="2800" b="0" i="0" dirty="0" err="1"/>
              <a:t>wt</a:t>
            </a:r>
            <a:r>
              <a:rPr lang="en-US" altLang="en-US" sz="2800" b="0" i="0" dirty="0"/>
              <a:t> S</a:t>
            </a:r>
            <a:r>
              <a:rPr lang="en-US" altLang="en-US" sz="2800" b="0" i="0" baseline="-25000" dirty="0"/>
              <a:t>8</a:t>
            </a:r>
            <a:endParaRPr lang="en-US" altLang="en-US" sz="2800" b="0" i="0" dirty="0"/>
          </a:p>
          <a:p>
            <a:pPr rtl="0">
              <a:lnSpc>
                <a:spcPct val="130000"/>
              </a:lnSpc>
              <a:buClr>
                <a:srgbClr val="194E9D"/>
              </a:buClr>
              <a:buSzPct val="95000"/>
              <a:buFontTx/>
              <a:buChar char="•"/>
            </a:pPr>
            <a:r>
              <a:rPr lang="en-US" altLang="en-US" sz="2800" b="0" dirty="0"/>
              <a:t>d</a:t>
            </a:r>
            <a:r>
              <a:rPr lang="en-US" altLang="en-US" sz="2800" b="0" i="0" dirty="0"/>
              <a:t> and mol. wt. are constants, so [S</a:t>
            </a:r>
            <a:r>
              <a:rPr lang="en-US" altLang="en-US" sz="2800" b="0" i="0" baseline="-25000" dirty="0"/>
              <a:t>8</a:t>
            </a:r>
            <a:r>
              <a:rPr lang="en-US" altLang="en-US" sz="2800" b="0" i="0" dirty="0"/>
              <a:t>] is constant. </a:t>
            </a:r>
          </a:p>
          <a:p>
            <a:pPr rtl="0">
              <a:lnSpc>
                <a:spcPct val="130000"/>
              </a:lnSpc>
              <a:buClr>
                <a:srgbClr val="194E9D"/>
              </a:buClr>
              <a:buSzPct val="95000"/>
              <a:buFontTx/>
              <a:buChar char="•"/>
            </a:pPr>
            <a:r>
              <a:rPr lang="en-US" altLang="en-US" sz="2800" b="0" i="0" dirty="0"/>
              <a:t>This constant factor is “absorbed” into </a:t>
            </a:r>
            <a:r>
              <a:rPr lang="en-US" altLang="en-US" sz="2800" b="0" dirty="0"/>
              <a:t>K</a:t>
            </a:r>
            <a:r>
              <a:rPr lang="en-US" altLang="en-US" sz="2800" b="0" i="0" baseline="-25000" dirty="0"/>
              <a:t>c</a:t>
            </a:r>
            <a:r>
              <a:rPr lang="en-US" altLang="en-US" sz="2800" b="0" i="0" dirty="0"/>
              <a:t>.</a:t>
            </a:r>
            <a:endParaRPr lang="en-US" altLang="en-US" sz="2800" b="0" i="0" baseline="-25000" dirty="0"/>
          </a:p>
        </p:txBody>
      </p:sp>
      <p:sp>
        <p:nvSpPr>
          <p:cNvPr id="39" name="Rectangle 4"/>
          <p:cNvSpPr txBox="1">
            <a:spLocks noChangeArrowheads="1"/>
          </p:cNvSpPr>
          <p:nvPr/>
        </p:nvSpPr>
        <p:spPr>
          <a:xfrm>
            <a:off x="1284796" y="156095"/>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dirty="0"/>
              <a:t>Equilibria Involving Pure Liquids &amp; Solids</a:t>
            </a:r>
          </a:p>
        </p:txBody>
      </p:sp>
      <p:sp>
        <p:nvSpPr>
          <p:cNvPr id="40" name="Rectangle 5"/>
          <p:cNvSpPr>
            <a:spLocks noChangeArrowheads="1"/>
          </p:cNvSpPr>
          <p:nvPr/>
        </p:nvSpPr>
        <p:spPr bwMode="auto">
          <a:xfrm>
            <a:off x="1362583" y="5695823"/>
            <a:ext cx="8334375"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rtl="0">
              <a:buFont typeface="Arial" charset="0"/>
              <a:buNone/>
            </a:pPr>
            <a:r>
              <a:rPr lang="en-US" altLang="en-US" sz="2800" b="0"/>
              <a:t>Pure</a:t>
            </a:r>
            <a:r>
              <a:rPr lang="en-US" altLang="en-US" sz="2800" b="0" i="0"/>
              <a:t> liquids are omitted for the same reason.</a:t>
            </a:r>
          </a:p>
        </p:txBody>
      </p:sp>
      <p:grpSp>
        <p:nvGrpSpPr>
          <p:cNvPr id="41" name="Group 6"/>
          <p:cNvGrpSpPr>
            <a:grpSpLocks/>
          </p:cNvGrpSpPr>
          <p:nvPr/>
        </p:nvGrpSpPr>
        <p:grpSpPr bwMode="auto">
          <a:xfrm>
            <a:off x="6009196" y="1855661"/>
            <a:ext cx="3494087" cy="998537"/>
            <a:chOff x="3195" y="1096"/>
            <a:chExt cx="2201" cy="629"/>
          </a:xfrm>
        </p:grpSpPr>
        <p:grpSp>
          <p:nvGrpSpPr>
            <p:cNvPr id="42" name="Group 7"/>
            <p:cNvGrpSpPr>
              <a:grpSpLocks/>
            </p:cNvGrpSpPr>
            <p:nvPr/>
          </p:nvGrpSpPr>
          <p:grpSpPr bwMode="auto">
            <a:xfrm>
              <a:off x="3195" y="1096"/>
              <a:ext cx="2143" cy="620"/>
              <a:chOff x="3195" y="1096"/>
              <a:chExt cx="2143" cy="620"/>
            </a:xfrm>
          </p:grpSpPr>
          <p:grpSp>
            <p:nvGrpSpPr>
              <p:cNvPr id="44" name="Group 8"/>
              <p:cNvGrpSpPr>
                <a:grpSpLocks/>
              </p:cNvGrpSpPr>
              <p:nvPr/>
            </p:nvGrpSpPr>
            <p:grpSpPr bwMode="auto">
              <a:xfrm>
                <a:off x="3195" y="1120"/>
                <a:ext cx="827" cy="596"/>
                <a:chOff x="3195" y="1120"/>
                <a:chExt cx="827" cy="596"/>
              </a:xfrm>
            </p:grpSpPr>
            <p:sp>
              <p:nvSpPr>
                <p:cNvPr id="48" name="Text Box 9"/>
                <p:cNvSpPr txBox="1">
                  <a:spLocks noChangeArrowheads="1"/>
                </p:cNvSpPr>
                <p:nvPr/>
              </p:nvSpPr>
              <p:spPr bwMode="auto">
                <a:xfrm>
                  <a:off x="3195" y="1120"/>
                  <a:ext cx="827" cy="596"/>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algn="l" rtl="0"/>
                  <a:r>
                    <a:rPr lang="en-US" altLang="en-US" sz="2800" b="0" i="0">
                      <a:solidFill>
                        <a:schemeClr val="tx1"/>
                      </a:solidFill>
                    </a:rPr>
                    <a:t>density</a:t>
                  </a:r>
                </a:p>
                <a:p>
                  <a:pPr algn="l" rtl="0"/>
                  <a:r>
                    <a:rPr lang="en-US" altLang="en-US" sz="2800" b="0" i="0">
                      <a:solidFill>
                        <a:schemeClr val="tx1"/>
                      </a:solidFill>
                    </a:rPr>
                    <a:t>mol. wt</a:t>
                  </a:r>
                </a:p>
              </p:txBody>
            </p:sp>
            <p:sp>
              <p:nvSpPr>
                <p:cNvPr id="49" name="Line 10"/>
                <p:cNvSpPr>
                  <a:spLocks noChangeShapeType="1"/>
                </p:cNvSpPr>
                <p:nvPr/>
              </p:nvSpPr>
              <p:spPr bwMode="auto">
                <a:xfrm>
                  <a:off x="3243" y="1434"/>
                  <a:ext cx="70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lstStyle/>
                <a:p>
                  <a:pPr algn="l" rtl="0"/>
                  <a:endParaRPr lang="en-US"/>
                </a:p>
              </p:txBody>
            </p:sp>
          </p:grpSp>
          <p:grpSp>
            <p:nvGrpSpPr>
              <p:cNvPr id="45" name="Group 11"/>
              <p:cNvGrpSpPr>
                <a:grpSpLocks/>
              </p:cNvGrpSpPr>
              <p:nvPr/>
            </p:nvGrpSpPr>
            <p:grpSpPr bwMode="auto">
              <a:xfrm>
                <a:off x="4549" y="1096"/>
                <a:ext cx="789" cy="596"/>
                <a:chOff x="3195" y="1120"/>
                <a:chExt cx="789" cy="596"/>
              </a:xfrm>
            </p:grpSpPr>
            <p:sp>
              <p:nvSpPr>
                <p:cNvPr id="46" name="Text Box 12"/>
                <p:cNvSpPr txBox="1">
                  <a:spLocks noChangeArrowheads="1"/>
                </p:cNvSpPr>
                <p:nvPr/>
              </p:nvSpPr>
              <p:spPr bwMode="auto">
                <a:xfrm>
                  <a:off x="3195" y="1120"/>
                  <a:ext cx="789" cy="596"/>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algn="l" rtl="0"/>
                  <a:r>
                    <a:rPr lang="en-US" altLang="en-US" sz="2800" b="0" i="0">
                      <a:solidFill>
                        <a:schemeClr val="tx1"/>
                      </a:solidFill>
                    </a:rPr>
                    <a:t>g / L</a:t>
                  </a:r>
                </a:p>
                <a:p>
                  <a:pPr algn="l" rtl="0"/>
                  <a:r>
                    <a:rPr lang="en-US" altLang="en-US" sz="2800" b="0" i="0">
                      <a:solidFill>
                        <a:schemeClr val="tx1"/>
                      </a:solidFill>
                    </a:rPr>
                    <a:t>g / mol</a:t>
                  </a:r>
                </a:p>
              </p:txBody>
            </p:sp>
            <p:sp>
              <p:nvSpPr>
                <p:cNvPr id="47" name="Line 13"/>
                <p:cNvSpPr>
                  <a:spLocks noChangeShapeType="1"/>
                </p:cNvSpPr>
                <p:nvPr/>
              </p:nvSpPr>
              <p:spPr bwMode="auto">
                <a:xfrm>
                  <a:off x="3243" y="1434"/>
                  <a:ext cx="70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lstStyle/>
                <a:p>
                  <a:pPr algn="l" rtl="0"/>
                  <a:endParaRPr lang="en-US"/>
                </a:p>
              </p:txBody>
            </p:sp>
          </p:grpSp>
        </p:grpSp>
        <p:sp>
          <p:nvSpPr>
            <p:cNvPr id="43" name="AutoShape 14"/>
            <p:cNvSpPr>
              <a:spLocks noChangeArrowheads="1"/>
            </p:cNvSpPr>
            <p:nvPr/>
          </p:nvSpPr>
          <p:spPr bwMode="auto">
            <a:xfrm>
              <a:off x="4501" y="1149"/>
              <a:ext cx="895" cy="576"/>
            </a:xfrm>
            <a:prstGeom prst="bracketPair">
              <a:avLst>
                <a:gd name="adj" fmla="val 16667"/>
              </a:avLst>
            </a:prstGeom>
            <a:noFill/>
            <a:ln w="25400">
              <a:solidFill>
                <a:schemeClr val="tx1"/>
              </a:solidFill>
              <a:round/>
              <a:headEnd/>
              <a:tailEn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nchor="ctr"/>
            <a:lstStyle/>
            <a:p>
              <a:pPr algn="l" rtl="0"/>
              <a:endParaRPr lang="en-US"/>
            </a:p>
          </p:txBody>
        </p:sp>
      </p:grpSp>
    </p:spTree>
    <p:extLst>
      <p:ext uri="{BB962C8B-B14F-4D97-AF65-F5344CB8AC3E}">
        <p14:creationId xmlns:p14="http://schemas.microsoft.com/office/powerpoint/2010/main" val="389631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19</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4" name="Rectangle 2"/>
          <p:cNvSpPr txBox="1">
            <a:spLocks noChangeArrowheads="1"/>
          </p:cNvSpPr>
          <p:nvPr/>
        </p:nvSpPr>
        <p:spPr>
          <a:xfrm>
            <a:off x="967931" y="167640"/>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Equilibria in Dilute Solutions</a:t>
            </a:r>
            <a:endParaRPr lang="en-US" altLang="en-US" kern="0" dirty="0"/>
          </a:p>
        </p:txBody>
      </p:sp>
      <p:sp>
        <p:nvSpPr>
          <p:cNvPr id="5" name="Rectangle 3"/>
          <p:cNvSpPr txBox="1">
            <a:spLocks noChangeArrowheads="1"/>
          </p:cNvSpPr>
          <p:nvPr/>
        </p:nvSpPr>
        <p:spPr>
          <a:xfrm>
            <a:off x="964756" y="1023303"/>
            <a:ext cx="8602662" cy="576262"/>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altLang="en-US" kern="0" dirty="0"/>
              <a:t>Water is omitted from </a:t>
            </a:r>
            <a:r>
              <a:rPr lang="en-US" altLang="en-US" i="1" kern="0" dirty="0"/>
              <a:t>K</a:t>
            </a:r>
            <a:r>
              <a:rPr lang="en-US" altLang="en-US" kern="0" baseline="-25000" dirty="0"/>
              <a:t>c</a:t>
            </a:r>
            <a:r>
              <a:rPr lang="en-US" altLang="en-US" kern="0" dirty="0"/>
              <a:t> in </a:t>
            </a:r>
            <a:r>
              <a:rPr lang="en-US" altLang="en-US" i="1" kern="0" dirty="0">
                <a:solidFill>
                  <a:srgbClr val="194E9D"/>
                </a:solidFill>
              </a:rPr>
              <a:t>dilute solution</a:t>
            </a:r>
            <a:r>
              <a:rPr lang="en-US" altLang="en-US" kern="0" dirty="0"/>
              <a:t> reactions:</a:t>
            </a:r>
            <a:endParaRPr lang="en-US" altLang="en-US" kern="0" dirty="0">
              <a:solidFill>
                <a:schemeClr val="accent1"/>
              </a:solidFill>
              <a:effectLst>
                <a:outerShdw blurRad="38100" dist="38100" dir="2700000" algn="tl">
                  <a:srgbClr val="C0C0C0"/>
                </a:outerShdw>
              </a:effectLst>
            </a:endParaRPr>
          </a:p>
        </p:txBody>
      </p:sp>
      <p:grpSp>
        <p:nvGrpSpPr>
          <p:cNvPr id="6" name="Group 4"/>
          <p:cNvGrpSpPr>
            <a:grpSpLocks/>
          </p:cNvGrpSpPr>
          <p:nvPr/>
        </p:nvGrpSpPr>
        <p:grpSpPr bwMode="auto">
          <a:xfrm>
            <a:off x="1580706" y="3444240"/>
            <a:ext cx="7642225" cy="576263"/>
            <a:chOff x="461" y="2426"/>
            <a:chExt cx="4814" cy="363"/>
          </a:xfrm>
        </p:grpSpPr>
        <p:sp>
          <p:nvSpPr>
            <p:cNvPr id="7" name="Rectangle 5"/>
            <p:cNvSpPr>
              <a:spLocks noChangeArrowheads="1"/>
            </p:cNvSpPr>
            <p:nvPr/>
          </p:nvSpPr>
          <p:spPr bwMode="auto">
            <a:xfrm>
              <a:off x="461" y="2426"/>
              <a:ext cx="4814" cy="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a:buFont typeface="Arial" charset="0"/>
                <a:buNone/>
              </a:pPr>
              <a:r>
                <a:rPr lang="en-US" altLang="en-US" sz="2800" b="0" i="0"/>
                <a:t>NH</a:t>
              </a:r>
              <a:r>
                <a:rPr lang="en-US" altLang="en-US" sz="2800" b="0" i="0" baseline="-25000"/>
                <a:t>3</a:t>
              </a:r>
              <a:r>
                <a:rPr lang="en-US" altLang="en-US" sz="2800" b="0" i="0"/>
                <a:t>(aq) + H</a:t>
              </a:r>
              <a:r>
                <a:rPr lang="en-US" altLang="en-US" sz="2800" b="0" i="0" baseline="-25000"/>
                <a:t>2</a:t>
              </a:r>
              <a:r>
                <a:rPr lang="en-US" altLang="en-US" sz="2800" b="0" i="0"/>
                <a:t>O(ℓ)               NH</a:t>
              </a:r>
              <a:r>
                <a:rPr lang="en-US" altLang="en-US" sz="2800" b="0" i="0" baseline="-25000"/>
                <a:t>4</a:t>
              </a:r>
              <a:r>
                <a:rPr lang="en-US" altLang="en-US" sz="2800" b="0" i="0" baseline="30000"/>
                <a:t>+</a:t>
              </a:r>
              <a:r>
                <a:rPr lang="en-US" altLang="en-US" sz="2800" b="0" i="0"/>
                <a:t>(aq) + </a:t>
              </a:r>
              <a:r>
                <a:rPr lang="en-US" altLang="en-US" sz="2800" b="0" i="0" baseline="-25000"/>
                <a:t> </a:t>
              </a:r>
              <a:r>
                <a:rPr lang="en-US" altLang="en-US" sz="2800" b="0" i="0"/>
                <a:t>OH</a:t>
              </a:r>
              <a:r>
                <a:rPr lang="en-US" altLang="en-US" sz="2800" b="0" i="0" baseline="30000"/>
                <a:t>-</a:t>
              </a:r>
              <a:r>
                <a:rPr lang="en-US" altLang="en-US" sz="2800" b="0" i="0"/>
                <a:t>(aq)</a:t>
              </a:r>
            </a:p>
          </p:txBody>
        </p:sp>
        <p:grpSp>
          <p:nvGrpSpPr>
            <p:cNvPr id="8" name="Group 6"/>
            <p:cNvGrpSpPr>
              <a:grpSpLocks/>
            </p:cNvGrpSpPr>
            <p:nvPr/>
          </p:nvGrpSpPr>
          <p:grpSpPr bwMode="auto">
            <a:xfrm>
              <a:off x="2324" y="2523"/>
              <a:ext cx="769" cy="141"/>
              <a:chOff x="2662" y="1641"/>
              <a:chExt cx="515" cy="141"/>
            </a:xfrm>
          </p:grpSpPr>
          <p:sp>
            <p:nvSpPr>
              <p:cNvPr id="9" name="Line 7"/>
              <p:cNvSpPr>
                <a:spLocks noChangeShapeType="1"/>
              </p:cNvSpPr>
              <p:nvPr/>
            </p:nvSpPr>
            <p:spPr bwMode="auto">
              <a:xfrm flipV="1">
                <a:off x="2662" y="1688"/>
                <a:ext cx="508"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endParaRPr lang="en-US"/>
              </a:p>
            </p:txBody>
          </p:sp>
          <p:sp>
            <p:nvSpPr>
              <p:cNvPr id="10" name="Line 8"/>
              <p:cNvSpPr>
                <a:spLocks noChangeShapeType="1"/>
              </p:cNvSpPr>
              <p:nvPr/>
            </p:nvSpPr>
            <p:spPr bwMode="auto">
              <a:xfrm>
                <a:off x="3079" y="1641"/>
                <a:ext cx="91" cy="45"/>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endParaRPr lang="en-US"/>
              </a:p>
            </p:txBody>
          </p:sp>
          <p:grpSp>
            <p:nvGrpSpPr>
              <p:cNvPr id="11" name="Group 9"/>
              <p:cNvGrpSpPr>
                <a:grpSpLocks/>
              </p:cNvGrpSpPr>
              <p:nvPr/>
            </p:nvGrpSpPr>
            <p:grpSpPr bwMode="auto">
              <a:xfrm>
                <a:off x="2669" y="1736"/>
                <a:ext cx="508" cy="46"/>
                <a:chOff x="2662" y="1761"/>
                <a:chExt cx="508" cy="46"/>
              </a:xfrm>
            </p:grpSpPr>
            <p:sp>
              <p:nvSpPr>
                <p:cNvPr id="12" name="Line 10"/>
                <p:cNvSpPr>
                  <a:spLocks noChangeShapeType="1"/>
                </p:cNvSpPr>
                <p:nvPr/>
              </p:nvSpPr>
              <p:spPr bwMode="auto">
                <a:xfrm flipV="1">
                  <a:off x="2662" y="1761"/>
                  <a:ext cx="508"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endParaRPr lang="en-US"/>
                </a:p>
              </p:txBody>
            </p:sp>
            <p:sp>
              <p:nvSpPr>
                <p:cNvPr id="13" name="Line 11"/>
                <p:cNvSpPr>
                  <a:spLocks noChangeShapeType="1"/>
                </p:cNvSpPr>
                <p:nvPr/>
              </p:nvSpPr>
              <p:spPr bwMode="auto">
                <a:xfrm>
                  <a:off x="2675" y="1762"/>
                  <a:ext cx="91" cy="45"/>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nchor="ctr">
                  <a:spAutoFit/>
                </a:bodyPr>
                <a:lstStyle/>
                <a:p>
                  <a:endParaRPr lang="en-US"/>
                </a:p>
              </p:txBody>
            </p:sp>
          </p:grpSp>
        </p:grpSp>
      </p:grpSp>
      <p:sp>
        <p:nvSpPr>
          <p:cNvPr id="14" name="Rectangle 12"/>
          <p:cNvSpPr>
            <a:spLocks noChangeArrowheads="1"/>
          </p:cNvSpPr>
          <p:nvPr/>
        </p:nvSpPr>
        <p:spPr bwMode="auto">
          <a:xfrm>
            <a:off x="1042543" y="1561465"/>
            <a:ext cx="8988425" cy="165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280988" indent="-280988"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rtl="0">
              <a:buSzPct val="95000"/>
              <a:buFontTx/>
              <a:buChar char="•"/>
            </a:pPr>
            <a:r>
              <a:rPr lang="en-US" altLang="en-US" sz="2800" b="0" i="0"/>
              <a:t>It is in large excess (pure water = 55.5 M).</a:t>
            </a:r>
          </a:p>
          <a:p>
            <a:pPr rtl="0">
              <a:buSzPct val="95000"/>
              <a:buFontTx/>
              <a:buChar char="•"/>
            </a:pPr>
            <a:r>
              <a:rPr lang="en-US" altLang="en-US" sz="2800" b="0" i="0"/>
              <a:t>Even if consumed or produced, [H</a:t>
            </a:r>
            <a:r>
              <a:rPr lang="en-US" altLang="en-US" sz="2800" b="0" i="0" baseline="-25000"/>
              <a:t>2</a:t>
            </a:r>
            <a:r>
              <a:rPr lang="en-US" altLang="en-US" sz="2800" b="0" i="0"/>
              <a:t>O] ≈ constant.</a:t>
            </a:r>
          </a:p>
          <a:p>
            <a:pPr rtl="0">
              <a:buSzPct val="95000"/>
              <a:buFontTx/>
              <a:buChar char="•"/>
            </a:pPr>
            <a:r>
              <a:rPr lang="en-US" altLang="en-US" sz="2800" b="0" i="0"/>
              <a:t>The constant factor is incorporated into </a:t>
            </a:r>
            <a:r>
              <a:rPr lang="en-US" altLang="en-US" sz="2800" b="0"/>
              <a:t>K</a:t>
            </a:r>
            <a:r>
              <a:rPr lang="en-US" altLang="en-US" sz="2800" b="0" i="0" baseline="-25000"/>
              <a:t>c</a:t>
            </a:r>
            <a:r>
              <a:rPr lang="en-US" altLang="en-US" sz="2800" b="0" i="0"/>
              <a:t>.</a:t>
            </a:r>
            <a:endParaRPr lang="en-US" altLang="en-US" sz="2800" b="0" i="0">
              <a:solidFill>
                <a:schemeClr val="accent1"/>
              </a:solidFill>
              <a:effectLst>
                <a:outerShdw blurRad="38100" dist="38100" dir="2700000" algn="tl">
                  <a:srgbClr val="C0C0C0"/>
                </a:outerShdw>
              </a:effectLst>
            </a:endParaRPr>
          </a:p>
        </p:txBody>
      </p:sp>
      <p:grpSp>
        <p:nvGrpSpPr>
          <p:cNvPr id="15" name="Group 13"/>
          <p:cNvGrpSpPr>
            <a:grpSpLocks/>
          </p:cNvGrpSpPr>
          <p:nvPr/>
        </p:nvGrpSpPr>
        <p:grpSpPr bwMode="auto">
          <a:xfrm>
            <a:off x="2195068" y="4518978"/>
            <a:ext cx="2657475" cy="946150"/>
            <a:chOff x="3678" y="2378"/>
            <a:chExt cx="1674" cy="596"/>
          </a:xfrm>
        </p:grpSpPr>
        <p:sp>
          <p:nvSpPr>
            <p:cNvPr id="16" name="Text Box 14"/>
            <p:cNvSpPr txBox="1">
              <a:spLocks noChangeArrowheads="1"/>
            </p:cNvSpPr>
            <p:nvPr/>
          </p:nvSpPr>
          <p:spPr bwMode="auto">
            <a:xfrm>
              <a:off x="3678" y="2547"/>
              <a:ext cx="605" cy="32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2800" b="0">
                  <a:solidFill>
                    <a:schemeClr val="tx1"/>
                  </a:solidFill>
                </a:rPr>
                <a:t>K</a:t>
              </a:r>
              <a:r>
                <a:rPr lang="en-US" altLang="en-US" sz="2800" b="0" i="0" baseline="-25000">
                  <a:solidFill>
                    <a:schemeClr val="tx1"/>
                  </a:solidFill>
                </a:rPr>
                <a:t>c</a:t>
              </a:r>
              <a:r>
                <a:rPr lang="en-US" altLang="en-US" sz="2800" b="0" i="0">
                  <a:solidFill>
                    <a:schemeClr val="tx1"/>
                  </a:solidFill>
                </a:rPr>
                <a:t> =</a:t>
              </a:r>
            </a:p>
          </p:txBody>
        </p:sp>
        <p:sp>
          <p:nvSpPr>
            <p:cNvPr id="17" name="Text Box 15"/>
            <p:cNvSpPr txBox="1">
              <a:spLocks noChangeArrowheads="1"/>
            </p:cNvSpPr>
            <p:nvPr/>
          </p:nvSpPr>
          <p:spPr bwMode="auto">
            <a:xfrm>
              <a:off x="4103" y="2378"/>
              <a:ext cx="1249" cy="59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0" i="0" dirty="0">
                  <a:solidFill>
                    <a:schemeClr val="tx1"/>
                  </a:solidFill>
                </a:rPr>
                <a:t>[NH</a:t>
              </a:r>
              <a:r>
                <a:rPr lang="en-US" altLang="en-US" sz="2800" b="0" i="0" baseline="-25000" dirty="0">
                  <a:solidFill>
                    <a:schemeClr val="tx1"/>
                  </a:solidFill>
                </a:rPr>
                <a:t>4</a:t>
              </a:r>
              <a:r>
                <a:rPr lang="en-US" altLang="en-US" sz="2800" b="0" i="0" baseline="30000" dirty="0">
                  <a:solidFill>
                    <a:schemeClr val="tx1"/>
                  </a:solidFill>
                </a:rPr>
                <a:t>+</a:t>
              </a:r>
              <a:r>
                <a:rPr lang="en-US" altLang="en-US" sz="2800" b="0" i="0" dirty="0">
                  <a:solidFill>
                    <a:schemeClr val="tx1"/>
                  </a:solidFill>
                </a:rPr>
                <a:t>][OH</a:t>
              </a:r>
              <a:r>
                <a:rPr lang="en-US" altLang="en-US" sz="2800" b="0" i="0" baseline="30000" dirty="0">
                  <a:solidFill>
                    <a:schemeClr val="tx1"/>
                  </a:solidFill>
                </a:rPr>
                <a:t>-</a:t>
              </a:r>
              <a:r>
                <a:rPr lang="en-US" altLang="en-US" sz="2800" b="0" i="0" dirty="0">
                  <a:solidFill>
                    <a:schemeClr val="tx1"/>
                  </a:solidFill>
                </a:rPr>
                <a:t>]</a:t>
              </a:r>
            </a:p>
            <a:p>
              <a:pPr algn="ctr"/>
              <a:r>
                <a:rPr lang="en-US" altLang="en-US" sz="2800" b="0" i="0" dirty="0">
                  <a:solidFill>
                    <a:schemeClr val="tx1"/>
                  </a:solidFill>
                </a:rPr>
                <a:t>[NH</a:t>
              </a:r>
              <a:r>
                <a:rPr lang="en-US" altLang="en-US" sz="2800" b="0" i="0" baseline="-25000" dirty="0">
                  <a:solidFill>
                    <a:schemeClr val="tx1"/>
                  </a:solidFill>
                </a:rPr>
                <a:t>3</a:t>
              </a:r>
              <a:r>
                <a:rPr lang="en-US" altLang="en-US" sz="2800" b="0" i="0" dirty="0">
                  <a:solidFill>
                    <a:schemeClr val="tx1"/>
                  </a:solidFill>
                </a:rPr>
                <a:t>]</a:t>
              </a:r>
              <a:endParaRPr lang="en-US" altLang="en-US" sz="2800" b="0" dirty="0">
                <a:solidFill>
                  <a:schemeClr val="tx1"/>
                </a:solidFill>
              </a:endParaRPr>
            </a:p>
          </p:txBody>
        </p:sp>
        <p:sp>
          <p:nvSpPr>
            <p:cNvPr id="18" name="Line 16"/>
            <p:cNvSpPr>
              <a:spLocks noChangeShapeType="1"/>
            </p:cNvSpPr>
            <p:nvPr/>
          </p:nvSpPr>
          <p:spPr bwMode="auto">
            <a:xfrm flipV="1">
              <a:off x="4235" y="2692"/>
              <a:ext cx="968"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9" name="Text Box 17"/>
          <p:cNvSpPr txBox="1">
            <a:spLocks noChangeArrowheads="1"/>
          </p:cNvSpPr>
          <p:nvPr/>
        </p:nvSpPr>
        <p:spPr bwMode="auto">
          <a:xfrm>
            <a:off x="4958906" y="4796790"/>
            <a:ext cx="4684712" cy="5191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spAutoFit/>
          </a:bodyPr>
          <a:lstStyle/>
          <a:p>
            <a:pPr algn="l"/>
            <a:r>
              <a:rPr lang="en-US" altLang="en-US" sz="2800" b="0" i="0" dirty="0">
                <a:solidFill>
                  <a:schemeClr val="tx1"/>
                </a:solidFill>
              </a:rPr>
              <a:t>= 1.8 x 10</a:t>
            </a:r>
            <a:r>
              <a:rPr lang="en-US" altLang="en-US" sz="2800" b="0" i="0" baseline="30000" dirty="0">
                <a:solidFill>
                  <a:schemeClr val="tx1"/>
                </a:solidFill>
              </a:rPr>
              <a:t>-5</a:t>
            </a:r>
            <a:r>
              <a:rPr lang="en-US" altLang="en-US" sz="2800" b="0" i="0" dirty="0">
                <a:solidFill>
                  <a:schemeClr val="tx1"/>
                </a:solidFill>
              </a:rPr>
              <a:t>      (at 25</a:t>
            </a:r>
            <a:r>
              <a:rPr lang="en-US" altLang="en-US" sz="2800" b="0" i="0" dirty="0">
                <a:solidFill>
                  <a:schemeClr val="tx1"/>
                </a:solidFill>
                <a:cs typeface="Arial" charset="0"/>
              </a:rPr>
              <a:t>°C)</a:t>
            </a:r>
          </a:p>
        </p:txBody>
      </p:sp>
      <p:sp>
        <p:nvSpPr>
          <p:cNvPr id="20" name="Text Box 18"/>
          <p:cNvSpPr txBox="1">
            <a:spLocks noChangeArrowheads="1"/>
          </p:cNvSpPr>
          <p:nvPr/>
        </p:nvSpPr>
        <p:spPr bwMode="auto">
          <a:xfrm>
            <a:off x="2041081" y="5785803"/>
            <a:ext cx="6605587" cy="5191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spAutoFit/>
          </a:bodyPr>
          <a:lstStyle/>
          <a:p>
            <a:pPr algn="l"/>
            <a:r>
              <a:rPr lang="en-US" altLang="en-US" sz="2800" b="0" i="0">
                <a:solidFill>
                  <a:schemeClr val="tx1"/>
                </a:solidFill>
                <a:cs typeface="Arial" charset="0"/>
              </a:rPr>
              <a:t>(Units are customarily omitted from </a:t>
            </a:r>
            <a:r>
              <a:rPr lang="en-US" altLang="en-US" sz="2800" b="0">
                <a:solidFill>
                  <a:schemeClr val="tx1"/>
                </a:solidFill>
                <a:cs typeface="Arial" charset="0"/>
              </a:rPr>
              <a:t>K</a:t>
            </a:r>
            <a:r>
              <a:rPr lang="en-US" altLang="en-US" sz="2800" b="0" i="0" baseline="-25000">
                <a:solidFill>
                  <a:schemeClr val="tx1"/>
                </a:solidFill>
                <a:cs typeface="Arial" charset="0"/>
              </a:rPr>
              <a:t>c</a:t>
            </a:r>
            <a:r>
              <a:rPr lang="en-US" altLang="en-US" sz="2800" b="0" i="0">
                <a:solidFill>
                  <a:schemeClr val="tx1"/>
                </a:solidFill>
                <a:cs typeface="Arial" charset="0"/>
              </a:rPr>
              <a:t>)</a:t>
            </a:r>
            <a:endParaRPr lang="en-US" altLang="en-US" sz="2800" b="0">
              <a:solidFill>
                <a:schemeClr val="tx1"/>
              </a:solidFill>
              <a:cs typeface="Arial" charset="0"/>
            </a:endParaRPr>
          </a:p>
        </p:txBody>
      </p:sp>
    </p:spTree>
    <p:extLst>
      <p:ext uri="{BB962C8B-B14F-4D97-AF65-F5344CB8AC3E}">
        <p14:creationId xmlns:p14="http://schemas.microsoft.com/office/powerpoint/2010/main" val="184834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he-IL"/>
              <a:t>שווי משקל כימי</a:t>
            </a:r>
          </a:p>
        </p:txBody>
      </p:sp>
      <p:sp>
        <p:nvSpPr>
          <p:cNvPr id="5" name="Slide Number Placeholder 4"/>
          <p:cNvSpPr>
            <a:spLocks noGrp="1"/>
          </p:cNvSpPr>
          <p:nvPr>
            <p:ph type="sldNum" sz="quarter" idx="11"/>
          </p:nvPr>
        </p:nvSpPr>
        <p:spPr/>
        <p:txBody>
          <a:bodyPr/>
          <a:lstStyle/>
          <a:p>
            <a:fld id="{276358D4-C502-4EBA-B363-91FF5A3F5EEC}" type="slidenum">
              <a:rPr lang="he-IL" smtClean="0"/>
              <a:t>2</a:t>
            </a:fld>
            <a:endParaRPr lang="he-IL"/>
          </a:p>
        </p:txBody>
      </p:sp>
      <p:sp>
        <p:nvSpPr>
          <p:cNvPr id="8" name="Rectangle 2"/>
          <p:cNvSpPr txBox="1">
            <a:spLocks noChangeArrowheads="1"/>
          </p:cNvSpPr>
          <p:nvPr/>
        </p:nvSpPr>
        <p:spPr>
          <a:xfrm>
            <a:off x="1246632" y="758952"/>
            <a:ext cx="2590800" cy="5440363"/>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6025"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87525"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2825"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78125"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5325" indent="-381000" algn="l" rtl="0" fontAlgn="base">
              <a:spcBef>
                <a:spcPct val="20000"/>
              </a:spcBef>
              <a:spcAft>
                <a:spcPct val="0"/>
              </a:spcAft>
              <a:buChar char="»"/>
              <a:defRPr sz="2000">
                <a:solidFill>
                  <a:schemeClr val="tx1"/>
                </a:solidFill>
                <a:latin typeface="+mn-lt"/>
                <a:ea typeface="+mn-ea"/>
              </a:defRPr>
            </a:lvl6pPr>
            <a:lvl7pPr marL="3692525" indent="-381000" algn="l" rtl="0" fontAlgn="base">
              <a:spcBef>
                <a:spcPct val="20000"/>
              </a:spcBef>
              <a:spcAft>
                <a:spcPct val="0"/>
              </a:spcAft>
              <a:buChar char="»"/>
              <a:defRPr sz="2000">
                <a:solidFill>
                  <a:schemeClr val="tx1"/>
                </a:solidFill>
                <a:latin typeface="+mn-lt"/>
                <a:ea typeface="+mn-ea"/>
              </a:defRPr>
            </a:lvl7pPr>
            <a:lvl8pPr marL="4149725" indent="-381000" algn="l" rtl="0" fontAlgn="base">
              <a:spcBef>
                <a:spcPct val="20000"/>
              </a:spcBef>
              <a:spcAft>
                <a:spcPct val="0"/>
              </a:spcAft>
              <a:buChar char="»"/>
              <a:defRPr sz="2000">
                <a:solidFill>
                  <a:schemeClr val="tx1"/>
                </a:solidFill>
                <a:latin typeface="+mn-lt"/>
                <a:ea typeface="+mn-ea"/>
              </a:defRPr>
            </a:lvl8pPr>
            <a:lvl9pPr marL="4606925"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he-IL" kern="0"/>
              <a:t>The graph shows how the </a:t>
            </a:r>
            <a:r>
              <a:rPr lang="en-US" altLang="he-IL" b="1" i="1" kern="0"/>
              <a:t>amounts of reactants and products</a:t>
            </a:r>
            <a:r>
              <a:rPr lang="en-US" altLang="he-IL" b="1" kern="0"/>
              <a:t> </a:t>
            </a:r>
            <a:r>
              <a:rPr lang="en-US" altLang="he-IL" kern="0"/>
              <a:t>change as the reaction approaches equilibrium.</a:t>
            </a:r>
          </a:p>
        </p:txBody>
      </p:sp>
      <p:sp>
        <p:nvSpPr>
          <p:cNvPr id="9" name="Rectangle 4"/>
          <p:cNvSpPr>
            <a:spLocks noChangeArrowheads="1"/>
          </p:cNvSpPr>
          <p:nvPr/>
        </p:nvSpPr>
        <p:spPr bwMode="auto">
          <a:xfrm>
            <a:off x="2832100" y="569597"/>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he-IL" sz="2800" dirty="0"/>
              <a:t>CO(</a:t>
            </a:r>
            <a:r>
              <a:rPr lang="en-US" altLang="he-IL" sz="2800" i="1" dirty="0"/>
              <a:t>g</a:t>
            </a:r>
            <a:r>
              <a:rPr lang="en-US" altLang="he-IL" sz="2800" dirty="0"/>
              <a:t>) + 3H</a:t>
            </a:r>
            <a:r>
              <a:rPr lang="en-US" altLang="he-IL" sz="2800" baseline="-25000" dirty="0"/>
              <a:t>2</a:t>
            </a:r>
            <a:r>
              <a:rPr lang="en-US" altLang="he-IL" sz="2800" dirty="0"/>
              <a:t>(</a:t>
            </a:r>
            <a:r>
              <a:rPr lang="en-US" altLang="he-IL" sz="2800" i="1" dirty="0"/>
              <a:t>g</a:t>
            </a:r>
            <a:r>
              <a:rPr lang="en-US" altLang="he-IL" sz="2800" dirty="0"/>
              <a:t>) </a:t>
            </a:r>
            <a:r>
              <a:rPr lang="en-US" altLang="he-IL" sz="2800" dirty="0">
                <a:sym typeface="Wingdings 3" panose="05040102010807070707" pitchFamily="18" charset="2"/>
              </a:rPr>
              <a:t></a:t>
            </a:r>
            <a:r>
              <a:rPr lang="en-US" altLang="he-IL" sz="2800" dirty="0"/>
              <a:t> CH</a:t>
            </a:r>
            <a:r>
              <a:rPr lang="en-US" altLang="he-IL" sz="2800" baseline="-25000" dirty="0"/>
              <a:t>4</a:t>
            </a:r>
            <a:r>
              <a:rPr lang="en-US" altLang="he-IL" sz="2800" dirty="0"/>
              <a:t>(</a:t>
            </a:r>
            <a:r>
              <a:rPr lang="en-US" altLang="he-IL" sz="2800" i="1" dirty="0"/>
              <a:t>g</a:t>
            </a:r>
            <a:r>
              <a:rPr lang="en-US" altLang="he-IL" sz="2800" dirty="0"/>
              <a:t>) + H</a:t>
            </a:r>
            <a:r>
              <a:rPr lang="en-US" altLang="he-IL" sz="2800" baseline="-25000" dirty="0"/>
              <a:t>2</a:t>
            </a:r>
            <a:r>
              <a:rPr lang="en-US" altLang="he-IL" sz="2800" dirty="0"/>
              <a:t>O(</a:t>
            </a:r>
            <a:r>
              <a:rPr lang="en-US" altLang="he-IL" sz="2800" i="1" dirty="0"/>
              <a:t>g</a:t>
            </a:r>
            <a:r>
              <a:rPr lang="en-US" altLang="he-IL" sz="2800" dirty="0"/>
              <a:t>)</a:t>
            </a:r>
          </a:p>
        </p:txBody>
      </p:sp>
      <p:pic>
        <p:nvPicPr>
          <p:cNvPr id="10" name="Picture 6" descr="ch14_f14.3a.jpg"/>
          <p:cNvPicPr>
            <a:picLocks noChangeAspect="1"/>
          </p:cNvPicPr>
          <p:nvPr/>
        </p:nvPicPr>
        <p:blipFill>
          <a:blip r:embed="rId3">
            <a:extLst>
              <a:ext uri="{28A0092B-C50C-407E-A947-70E740481C1C}">
                <a14:useLocalDpi xmlns:a14="http://schemas.microsoft.com/office/drawing/2010/main" val="0"/>
              </a:ext>
            </a:extLst>
          </a:blip>
          <a:srcRect b="20000"/>
          <a:stretch>
            <a:fillRect/>
          </a:stretch>
        </p:blipFill>
        <p:spPr bwMode="auto">
          <a:xfrm>
            <a:off x="4066032" y="1139952"/>
            <a:ext cx="5602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369606" y="122485"/>
            <a:ext cx="4490332" cy="584775"/>
          </a:xfrm>
          <a:prstGeom prst="rect">
            <a:avLst/>
          </a:prstGeom>
        </p:spPr>
        <p:txBody>
          <a:bodyPr wrap="none">
            <a:spAutoFit/>
          </a:bodyPr>
          <a:lstStyle/>
          <a:p>
            <a:r>
              <a:rPr lang="en-US" altLang="he-IL" sz="3200" b="1" kern="0" dirty="0">
                <a:solidFill>
                  <a:srgbClr val="000000"/>
                </a:solidFill>
                <a:ea typeface="MS PGothic" pitchFamily="34" charset="-128"/>
              </a:rPr>
              <a:t>Chemical Equilibrium </a:t>
            </a:r>
            <a:endParaRPr lang="he-IL" sz="3200" b="1" dirty="0"/>
          </a:p>
        </p:txBody>
      </p:sp>
    </p:spTree>
    <p:extLst>
      <p:ext uri="{BB962C8B-B14F-4D97-AF65-F5344CB8AC3E}">
        <p14:creationId xmlns:p14="http://schemas.microsoft.com/office/powerpoint/2010/main" val="20850093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20</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7" name="Rectangle 2"/>
          <p:cNvSpPr txBox="1">
            <a:spLocks noChangeArrowheads="1"/>
          </p:cNvSpPr>
          <p:nvPr/>
        </p:nvSpPr>
        <p:spPr>
          <a:xfrm>
            <a:off x="1349631" y="1051547"/>
            <a:ext cx="8547100" cy="652463"/>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85750" indent="-285750"/>
            <a:r>
              <a:rPr lang="en-US" altLang="en-US" kern="0"/>
              <a:t>When:</a:t>
            </a:r>
            <a:endParaRPr lang="en-US" altLang="en-US" kern="0" dirty="0"/>
          </a:p>
        </p:txBody>
      </p:sp>
      <p:sp>
        <p:nvSpPr>
          <p:cNvPr id="8" name="Rectangle 3"/>
          <p:cNvSpPr txBox="1">
            <a:spLocks noChangeArrowheads="1"/>
          </p:cNvSpPr>
          <p:nvPr/>
        </p:nvSpPr>
        <p:spPr>
          <a:xfrm>
            <a:off x="1351979" y="195072"/>
            <a:ext cx="8834437" cy="819150"/>
          </a:xfrm>
          <a:prstGeom prst="rect">
            <a:avLst/>
          </a:prstGeom>
          <a:noFill/>
          <a:ln/>
        </p:spPr>
        <p:txBody>
          <a:bodyPr lIns="91440" tIns="45720" rIns="91440" bIns="45720"/>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Meaning of the Equilibrium Constant</a:t>
            </a:r>
            <a:endParaRPr lang="en-US" altLang="en-US" kern="0" dirty="0"/>
          </a:p>
        </p:txBody>
      </p:sp>
      <p:sp>
        <p:nvSpPr>
          <p:cNvPr id="9" name="Rectangle 4"/>
          <p:cNvSpPr>
            <a:spLocks noChangeArrowheads="1"/>
          </p:cNvSpPr>
          <p:nvPr/>
        </p:nvSpPr>
        <p:spPr bwMode="auto">
          <a:xfrm>
            <a:off x="1464846" y="1588897"/>
            <a:ext cx="8586787" cy="499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l">
              <a:spcBef>
                <a:spcPct val="20000"/>
              </a:spcBef>
              <a:buClr>
                <a:srgbClr val="194E9D"/>
              </a:buClr>
              <a:buSzPct val="85000"/>
              <a:buFont typeface="Arial" charset="0"/>
              <a:buChar char="•"/>
              <a:defRPr sz="2400">
                <a:solidFill>
                  <a:schemeClr val="tx1"/>
                </a:solidFill>
                <a:latin typeface="Arial" charset="0"/>
              </a:defRPr>
            </a:lvl1pPr>
            <a:lvl2pPr marL="1606550" indent="-290513" algn="l">
              <a:spcBef>
                <a:spcPct val="20000"/>
              </a:spcBef>
              <a:buClr>
                <a:srgbClr val="194E9D"/>
              </a:buClr>
              <a:buSzPct val="100000"/>
              <a:buFont typeface="Arial" charset="0"/>
              <a:buChar char="•"/>
              <a:defRPr sz="2400">
                <a:solidFill>
                  <a:schemeClr val="tx1"/>
                </a:solidFill>
                <a:latin typeface="Arial" charset="0"/>
              </a:defRPr>
            </a:lvl2pPr>
            <a:lvl3pPr marL="2116138" indent="-228600" algn="l">
              <a:spcBef>
                <a:spcPct val="20000"/>
              </a:spcBef>
              <a:buClr>
                <a:srgbClr val="194E9D"/>
              </a:buClr>
              <a:buFont typeface="Arial" charset="0"/>
              <a:buChar char="•"/>
              <a:defRPr sz="2400">
                <a:solidFill>
                  <a:schemeClr val="tx1"/>
                </a:solidFill>
                <a:latin typeface="Arial" charset="0"/>
              </a:defRPr>
            </a:lvl3pPr>
            <a:lvl4pPr marL="2401888" indent="-171450" algn="l">
              <a:spcBef>
                <a:spcPct val="20000"/>
              </a:spcBef>
              <a:buClr>
                <a:srgbClr val="194E9D"/>
              </a:buClr>
              <a:buFont typeface="Arial" charset="0"/>
              <a:buChar char="•"/>
              <a:defRPr sz="2400">
                <a:solidFill>
                  <a:schemeClr val="tx1"/>
                </a:solidFill>
                <a:latin typeface="Arial" charset="0"/>
              </a:defRPr>
            </a:lvl4pPr>
            <a:lvl5pPr marL="2687638" indent="-171450" algn="l">
              <a:spcBef>
                <a:spcPct val="20000"/>
              </a:spcBef>
              <a:buClr>
                <a:srgbClr val="194E9D"/>
              </a:buClr>
              <a:buFont typeface="Arial" charset="0"/>
              <a:buChar char="•"/>
              <a:defRPr sz="2400">
                <a:solidFill>
                  <a:schemeClr val="tx1"/>
                </a:solidFill>
                <a:latin typeface="Arial" charset="0"/>
              </a:defRPr>
            </a:lvl5pPr>
            <a:lvl6pPr marL="3144838"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3602038"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4059238"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4516438"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rtl="0">
              <a:buFont typeface="Arial" charset="0"/>
              <a:buNone/>
            </a:pPr>
            <a:r>
              <a:rPr lang="en-US" altLang="en-US" sz="2800" b="0" dirty="0" err="1">
                <a:solidFill>
                  <a:srgbClr val="194E9D"/>
                </a:solidFill>
              </a:rPr>
              <a:t>K</a:t>
            </a:r>
            <a:r>
              <a:rPr lang="en-US" altLang="en-US" sz="2800" b="0" i="0" baseline="-25000" dirty="0" err="1">
                <a:solidFill>
                  <a:srgbClr val="194E9D"/>
                </a:solidFill>
              </a:rPr>
              <a:t>c</a:t>
            </a:r>
            <a:r>
              <a:rPr lang="en-US" altLang="en-US" sz="2800" b="0" i="0" dirty="0">
                <a:solidFill>
                  <a:srgbClr val="194E9D"/>
                </a:solidFill>
              </a:rPr>
              <a:t> &gt;&gt; 1</a:t>
            </a:r>
            <a:r>
              <a:rPr lang="en-US" altLang="en-US" sz="2800" b="0" i="0" dirty="0">
                <a:solidFill>
                  <a:srgbClr val="FF0000"/>
                </a:solidFill>
                <a:effectLst>
                  <a:outerShdw blurRad="38100" dist="38100" dir="2700000" algn="tl">
                    <a:srgbClr val="C0C0C0"/>
                  </a:outerShdw>
                </a:effectLst>
              </a:rPr>
              <a:t> </a:t>
            </a:r>
            <a:r>
              <a:rPr lang="en-US" altLang="en-US" sz="2800" b="0" i="0" dirty="0"/>
              <a:t>Reaction is strongly product favored.</a:t>
            </a:r>
          </a:p>
          <a:p>
            <a:pPr lvl="1" rtl="0">
              <a:buSzPct val="95000"/>
              <a:buFontTx/>
              <a:buChar char="•"/>
            </a:pPr>
            <a:r>
              <a:rPr lang="en-US" altLang="en-US" sz="2800" b="0" i="0" dirty="0"/>
              <a:t>very little reactant remains.</a:t>
            </a:r>
          </a:p>
          <a:p>
            <a:pPr lvl="1" rtl="0">
              <a:buSzPct val="95000"/>
              <a:buFontTx/>
              <a:buChar char="•"/>
            </a:pPr>
            <a:r>
              <a:rPr lang="en-US" altLang="en-US" sz="2800" b="0" i="0" dirty="0"/>
              <a:t>often written as a forward reaction only.</a:t>
            </a:r>
          </a:p>
          <a:p>
            <a:pPr lvl="1" rtl="0">
              <a:buSzPct val="95000"/>
              <a:buFontTx/>
              <a:buChar char="•"/>
            </a:pPr>
            <a:r>
              <a:rPr lang="en-US" altLang="en-US" sz="2800" b="0" i="0" dirty="0"/>
              <a:t>assume reaction goes to completion.</a:t>
            </a:r>
          </a:p>
          <a:p>
            <a:pPr rtl="0">
              <a:buSzPct val="95000"/>
              <a:buFontTx/>
              <a:buNone/>
            </a:pPr>
            <a:r>
              <a:rPr lang="en-US" altLang="en-US" sz="2800" b="0" dirty="0" err="1">
                <a:solidFill>
                  <a:srgbClr val="194E9D"/>
                </a:solidFill>
              </a:rPr>
              <a:t>K</a:t>
            </a:r>
            <a:r>
              <a:rPr lang="en-US" altLang="en-US" sz="2800" b="0" i="0" baseline="-25000" dirty="0" err="1">
                <a:solidFill>
                  <a:srgbClr val="194E9D"/>
                </a:solidFill>
              </a:rPr>
              <a:t>c</a:t>
            </a:r>
            <a:r>
              <a:rPr lang="en-US" altLang="en-US" sz="2800" b="0" i="0" dirty="0">
                <a:solidFill>
                  <a:srgbClr val="194E9D"/>
                </a:solidFill>
              </a:rPr>
              <a:t> &lt;&lt; 1</a:t>
            </a:r>
            <a:r>
              <a:rPr lang="en-US" altLang="en-US" sz="2800" b="0" i="0" dirty="0">
                <a:solidFill>
                  <a:srgbClr val="FF0000"/>
                </a:solidFill>
                <a:effectLst>
                  <a:outerShdw blurRad="38100" dist="38100" dir="2700000" algn="tl">
                    <a:srgbClr val="C0C0C0"/>
                  </a:outerShdw>
                </a:effectLst>
              </a:rPr>
              <a:t> </a:t>
            </a:r>
            <a:r>
              <a:rPr lang="en-US" altLang="en-US" sz="2800" b="0" i="0" dirty="0"/>
              <a:t>Reaction is strongly reactant favored.</a:t>
            </a:r>
          </a:p>
          <a:p>
            <a:pPr lvl="1" rtl="0">
              <a:buSzPct val="95000"/>
              <a:buFontTx/>
              <a:buChar char="•"/>
            </a:pPr>
            <a:r>
              <a:rPr lang="en-US" altLang="en-US" sz="2800" b="0" i="0" dirty="0"/>
              <a:t>very little product forms.</a:t>
            </a:r>
          </a:p>
          <a:p>
            <a:pPr lvl="1" rtl="0">
              <a:buSzPct val="95000"/>
              <a:buFontTx/>
              <a:buChar char="•"/>
            </a:pPr>
            <a:r>
              <a:rPr lang="en-US" altLang="en-US" sz="2800" b="0" i="0" dirty="0"/>
              <a:t>usually written as “no reaction” or NR.</a:t>
            </a:r>
          </a:p>
          <a:p>
            <a:pPr rtl="0">
              <a:buSzPct val="95000"/>
              <a:buFontTx/>
              <a:buNone/>
            </a:pPr>
            <a:r>
              <a:rPr lang="en-US" altLang="en-US" sz="2800" b="0" dirty="0" err="1">
                <a:solidFill>
                  <a:srgbClr val="194E9D"/>
                </a:solidFill>
              </a:rPr>
              <a:t>K</a:t>
            </a:r>
            <a:r>
              <a:rPr lang="en-US" altLang="en-US" sz="2800" b="0" i="0" baseline="-25000" dirty="0" err="1">
                <a:solidFill>
                  <a:srgbClr val="194E9D"/>
                </a:solidFill>
              </a:rPr>
              <a:t>c</a:t>
            </a:r>
            <a:r>
              <a:rPr lang="en-US" altLang="en-US" sz="2800" b="0" i="0" baseline="-25000" dirty="0">
                <a:solidFill>
                  <a:srgbClr val="194E9D"/>
                </a:solidFill>
              </a:rPr>
              <a:t> </a:t>
            </a:r>
            <a:r>
              <a:rPr lang="en-US" altLang="en-US" sz="2800" b="0" i="0" dirty="0">
                <a:solidFill>
                  <a:srgbClr val="194E9D"/>
                </a:solidFill>
              </a:rPr>
              <a:t>≈ 1</a:t>
            </a:r>
            <a:r>
              <a:rPr lang="en-US" altLang="en-US" sz="2800" b="0" i="0" dirty="0">
                <a:solidFill>
                  <a:srgbClr val="FF0000"/>
                </a:solidFill>
                <a:effectLst>
                  <a:outerShdw blurRad="38100" dist="38100" dir="2700000" algn="tl">
                    <a:srgbClr val="C0C0C0"/>
                  </a:outerShdw>
                </a:effectLst>
              </a:rPr>
              <a:t>  </a:t>
            </a:r>
            <a:r>
              <a:rPr lang="en-US" altLang="en-US" sz="2800" b="0" i="0" dirty="0"/>
              <a:t>Reactants &amp; products present at equilibrium.</a:t>
            </a:r>
          </a:p>
          <a:p>
            <a:pPr lvl="1" rtl="0">
              <a:buSzPct val="95000"/>
              <a:buFontTx/>
              <a:buChar char="•"/>
            </a:pPr>
            <a:r>
              <a:rPr lang="en-US" altLang="en-US" sz="2800" b="0" i="0" dirty="0"/>
              <a:t>use equilibrium methods discussed here.</a:t>
            </a:r>
          </a:p>
        </p:txBody>
      </p:sp>
    </p:spTree>
    <p:extLst>
      <p:ext uri="{BB962C8B-B14F-4D97-AF65-F5344CB8AC3E}">
        <p14:creationId xmlns:p14="http://schemas.microsoft.com/office/powerpoint/2010/main" val="323399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21</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4" name="Rectangle 2"/>
          <p:cNvSpPr txBox="1">
            <a:spLocks noChangeArrowheads="1"/>
          </p:cNvSpPr>
          <p:nvPr/>
        </p:nvSpPr>
        <p:spPr>
          <a:xfrm>
            <a:off x="736983" y="1003432"/>
            <a:ext cx="8991600" cy="1095375"/>
          </a:xfrm>
          <a:prstGeom prst="rect">
            <a:avLst/>
          </a:prstGeom>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altLang="en-US" kern="0"/>
              <a:t>The </a:t>
            </a:r>
            <a:r>
              <a:rPr lang="en-US" altLang="en-US" kern="0">
                <a:solidFill>
                  <a:srgbClr val="194E9D"/>
                </a:solidFill>
              </a:rPr>
              <a:t>reaction quotient, </a:t>
            </a:r>
            <a:r>
              <a:rPr lang="en-US" altLang="en-US" i="1" kern="0">
                <a:solidFill>
                  <a:srgbClr val="194E9D"/>
                </a:solidFill>
              </a:rPr>
              <a:t>Q</a:t>
            </a:r>
            <a:r>
              <a:rPr lang="en-US" altLang="en-US" i="1" kern="0">
                <a:solidFill>
                  <a:srgbClr val="FF0000"/>
                </a:solidFill>
                <a:effectLst>
                  <a:outerShdw blurRad="38100" dist="38100" dir="2700000" algn="tl">
                    <a:srgbClr val="C0C0C0"/>
                  </a:outerShdw>
                </a:effectLst>
              </a:rPr>
              <a:t> </a:t>
            </a:r>
            <a:r>
              <a:rPr lang="en-US" altLang="en-US" kern="0"/>
              <a:t>can predict the direction of a reaction:</a:t>
            </a:r>
            <a:endParaRPr lang="en-US" altLang="en-US" kern="0" dirty="0"/>
          </a:p>
        </p:txBody>
      </p:sp>
      <p:sp>
        <p:nvSpPr>
          <p:cNvPr id="5" name="Rectangle 3"/>
          <p:cNvSpPr txBox="1">
            <a:spLocks noChangeArrowheads="1"/>
          </p:cNvSpPr>
          <p:nvPr/>
        </p:nvSpPr>
        <p:spPr>
          <a:xfrm>
            <a:off x="739331" y="63364"/>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Predicting the Direction of a Reaction</a:t>
            </a:r>
          </a:p>
        </p:txBody>
      </p:sp>
      <p:grpSp>
        <p:nvGrpSpPr>
          <p:cNvPr id="6" name="Group 4"/>
          <p:cNvGrpSpPr>
            <a:grpSpLocks/>
          </p:cNvGrpSpPr>
          <p:nvPr/>
        </p:nvGrpSpPr>
        <p:grpSpPr bwMode="auto">
          <a:xfrm>
            <a:off x="4077843" y="3225800"/>
            <a:ext cx="2273300" cy="946150"/>
            <a:chOff x="1815" y="2602"/>
            <a:chExt cx="2006" cy="596"/>
          </a:xfrm>
        </p:grpSpPr>
        <p:sp>
          <p:nvSpPr>
            <p:cNvPr id="7" name="Text Box 5"/>
            <p:cNvSpPr txBox="1">
              <a:spLocks noChangeArrowheads="1"/>
            </p:cNvSpPr>
            <p:nvPr/>
          </p:nvSpPr>
          <p:spPr bwMode="auto">
            <a:xfrm>
              <a:off x="1815" y="2778"/>
              <a:ext cx="763" cy="32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a:solidFill>
                    <a:schemeClr val="tx1"/>
                  </a:solidFill>
                </a:rPr>
                <a:t>Q</a:t>
              </a:r>
              <a:r>
                <a:rPr lang="en-US" altLang="en-US" sz="2800" b="0" i="0">
                  <a:solidFill>
                    <a:schemeClr val="tx1"/>
                  </a:solidFill>
                </a:rPr>
                <a:t>  =</a:t>
              </a:r>
            </a:p>
          </p:txBody>
        </p:sp>
        <p:grpSp>
          <p:nvGrpSpPr>
            <p:cNvPr id="8" name="Group 6"/>
            <p:cNvGrpSpPr>
              <a:grpSpLocks/>
            </p:cNvGrpSpPr>
            <p:nvPr/>
          </p:nvGrpSpPr>
          <p:grpSpPr bwMode="auto">
            <a:xfrm>
              <a:off x="2572" y="2602"/>
              <a:ext cx="1249" cy="596"/>
              <a:chOff x="2572" y="2624"/>
              <a:chExt cx="1249" cy="596"/>
            </a:xfrm>
          </p:grpSpPr>
          <p:sp>
            <p:nvSpPr>
              <p:cNvPr id="9" name="Text Box 7"/>
              <p:cNvSpPr txBox="1">
                <a:spLocks noChangeArrowheads="1"/>
              </p:cNvSpPr>
              <p:nvPr/>
            </p:nvSpPr>
            <p:spPr bwMode="auto">
              <a:xfrm>
                <a:off x="2572" y="2624"/>
                <a:ext cx="1249" cy="59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i="0">
                    <a:solidFill>
                      <a:schemeClr val="tx1"/>
                    </a:solidFill>
                  </a:rPr>
                  <a:t>[C]</a:t>
                </a:r>
                <a:r>
                  <a:rPr lang="en-US" altLang="en-US" sz="2800" b="0" baseline="30000">
                    <a:solidFill>
                      <a:schemeClr val="tx1"/>
                    </a:solidFill>
                  </a:rPr>
                  <a:t>c </a:t>
                </a:r>
                <a:r>
                  <a:rPr lang="en-US" altLang="en-US" sz="2800" b="0" i="0">
                    <a:solidFill>
                      <a:schemeClr val="tx1"/>
                    </a:solidFill>
                  </a:rPr>
                  <a:t>[D]</a:t>
                </a:r>
                <a:r>
                  <a:rPr lang="en-US" altLang="en-US" sz="2800" b="0" baseline="30000">
                    <a:solidFill>
                      <a:schemeClr val="tx1"/>
                    </a:solidFill>
                  </a:rPr>
                  <a:t>d</a:t>
                </a:r>
                <a:endParaRPr lang="en-US" altLang="en-US" sz="2800" b="0">
                  <a:solidFill>
                    <a:schemeClr val="tx1"/>
                  </a:solidFill>
                </a:endParaRPr>
              </a:p>
              <a:p>
                <a:pPr algn="l"/>
                <a:r>
                  <a:rPr lang="en-US" altLang="en-US" sz="2800" b="0" i="0">
                    <a:solidFill>
                      <a:schemeClr val="tx1"/>
                    </a:solidFill>
                  </a:rPr>
                  <a:t>[A]</a:t>
                </a:r>
                <a:r>
                  <a:rPr lang="en-US" altLang="en-US" sz="2800" b="0" baseline="30000">
                    <a:solidFill>
                      <a:schemeClr val="tx1"/>
                    </a:solidFill>
                  </a:rPr>
                  <a:t>a </a:t>
                </a:r>
                <a:r>
                  <a:rPr lang="en-US" altLang="en-US" sz="2800" b="0" i="0">
                    <a:solidFill>
                      <a:schemeClr val="tx1"/>
                    </a:solidFill>
                  </a:rPr>
                  <a:t>[B]</a:t>
                </a:r>
                <a:r>
                  <a:rPr lang="en-US" altLang="en-US" sz="2800" b="0" baseline="30000">
                    <a:solidFill>
                      <a:schemeClr val="tx1"/>
                    </a:solidFill>
                  </a:rPr>
                  <a:t>b</a:t>
                </a:r>
                <a:endParaRPr lang="en-US" altLang="en-US" sz="2800" b="0">
                  <a:solidFill>
                    <a:schemeClr val="tx1"/>
                  </a:solidFill>
                </a:endParaRPr>
              </a:p>
            </p:txBody>
          </p:sp>
          <p:sp>
            <p:nvSpPr>
              <p:cNvPr id="10" name="Line 8"/>
              <p:cNvSpPr>
                <a:spLocks noChangeShapeType="1"/>
              </p:cNvSpPr>
              <p:nvPr/>
            </p:nvSpPr>
            <p:spPr bwMode="auto">
              <a:xfrm>
                <a:off x="2651" y="2930"/>
                <a:ext cx="994"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 name="Group 9"/>
          <p:cNvGrpSpPr>
            <a:grpSpLocks/>
          </p:cNvGrpSpPr>
          <p:nvPr/>
        </p:nvGrpSpPr>
        <p:grpSpPr bwMode="auto">
          <a:xfrm>
            <a:off x="844106" y="2406650"/>
            <a:ext cx="8610600" cy="498475"/>
            <a:chOff x="195" y="1749"/>
            <a:chExt cx="5424" cy="314"/>
          </a:xfrm>
        </p:grpSpPr>
        <p:sp>
          <p:nvSpPr>
            <p:cNvPr id="12" name="Rectangle 10"/>
            <p:cNvSpPr>
              <a:spLocks noChangeArrowheads="1"/>
            </p:cNvSpPr>
            <p:nvPr/>
          </p:nvSpPr>
          <p:spPr bwMode="auto">
            <a:xfrm>
              <a:off x="195" y="1749"/>
              <a:ext cx="5424" cy="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a:buFont typeface="Arial" charset="0"/>
                <a:buNone/>
              </a:pPr>
              <a:r>
                <a:rPr lang="en-US" altLang="en-US" sz="2800" b="0" i="0"/>
                <a:t>For the reaction:   </a:t>
              </a:r>
              <a:r>
                <a:rPr lang="en-US" altLang="en-US" sz="2800" b="0"/>
                <a:t>a</a:t>
              </a:r>
              <a:r>
                <a:rPr lang="en-US" altLang="en-US" sz="2800" b="0" i="0"/>
                <a:t>A + </a:t>
              </a:r>
              <a:r>
                <a:rPr lang="en-US" altLang="en-US" sz="2800" b="0"/>
                <a:t>b</a:t>
              </a:r>
              <a:r>
                <a:rPr lang="en-US" altLang="en-US" sz="2800" b="0" i="0"/>
                <a:t>B              </a:t>
              </a:r>
              <a:r>
                <a:rPr lang="en-US" altLang="en-US" sz="2800" b="0"/>
                <a:t>c</a:t>
              </a:r>
              <a:r>
                <a:rPr lang="en-US" altLang="en-US" sz="2800" b="0" i="0"/>
                <a:t>C + </a:t>
              </a:r>
              <a:r>
                <a:rPr lang="en-US" altLang="en-US" sz="2800" b="0"/>
                <a:t>dD</a:t>
              </a:r>
              <a:endParaRPr lang="en-US" altLang="en-US" sz="2800" b="0" i="0"/>
            </a:p>
          </p:txBody>
        </p:sp>
        <p:grpSp>
          <p:nvGrpSpPr>
            <p:cNvPr id="13" name="Group 11"/>
            <p:cNvGrpSpPr>
              <a:grpSpLocks/>
            </p:cNvGrpSpPr>
            <p:nvPr/>
          </p:nvGrpSpPr>
          <p:grpSpPr bwMode="auto">
            <a:xfrm>
              <a:off x="3098" y="1845"/>
              <a:ext cx="363" cy="141"/>
              <a:chOff x="3412" y="1652"/>
              <a:chExt cx="363" cy="141"/>
            </a:xfrm>
          </p:grpSpPr>
          <p:sp>
            <p:nvSpPr>
              <p:cNvPr id="14" name="Line 12"/>
              <p:cNvSpPr>
                <a:spLocks noChangeShapeType="1"/>
              </p:cNvSpPr>
              <p:nvPr/>
            </p:nvSpPr>
            <p:spPr bwMode="auto">
              <a:xfrm flipV="1">
                <a:off x="3412" y="1699"/>
                <a:ext cx="358"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5" name="Line 13"/>
              <p:cNvSpPr>
                <a:spLocks noChangeShapeType="1"/>
              </p:cNvSpPr>
              <p:nvPr/>
            </p:nvSpPr>
            <p:spPr bwMode="auto">
              <a:xfrm>
                <a:off x="3706" y="1652"/>
                <a:ext cx="64" cy="45"/>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16" name="Group 14"/>
              <p:cNvGrpSpPr>
                <a:grpSpLocks/>
              </p:cNvGrpSpPr>
              <p:nvPr/>
            </p:nvGrpSpPr>
            <p:grpSpPr bwMode="auto">
              <a:xfrm>
                <a:off x="3417" y="1747"/>
                <a:ext cx="358" cy="46"/>
                <a:chOff x="2662" y="1761"/>
                <a:chExt cx="508" cy="46"/>
              </a:xfrm>
            </p:grpSpPr>
            <p:sp>
              <p:nvSpPr>
                <p:cNvPr id="17" name="Line 15"/>
                <p:cNvSpPr>
                  <a:spLocks noChangeShapeType="1"/>
                </p:cNvSpPr>
                <p:nvPr/>
              </p:nvSpPr>
              <p:spPr bwMode="auto">
                <a:xfrm flipV="1">
                  <a:off x="2662" y="1761"/>
                  <a:ext cx="508"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8" name="Line 16"/>
                <p:cNvSpPr>
                  <a:spLocks noChangeShapeType="1"/>
                </p:cNvSpPr>
                <p:nvPr/>
              </p:nvSpPr>
              <p:spPr bwMode="auto">
                <a:xfrm>
                  <a:off x="2675" y="1762"/>
                  <a:ext cx="91" cy="45"/>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sp>
        <p:nvSpPr>
          <p:cNvPr id="19" name="Rectangle 17"/>
          <p:cNvSpPr>
            <a:spLocks noChangeArrowheads="1"/>
          </p:cNvSpPr>
          <p:nvPr/>
        </p:nvSpPr>
        <p:spPr bwMode="auto">
          <a:xfrm>
            <a:off x="852043" y="4940300"/>
            <a:ext cx="8610600" cy="153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a:buFont typeface="Arial" charset="0"/>
              <a:buNone/>
            </a:pPr>
            <a:r>
              <a:rPr lang="en-US" altLang="en-US" sz="2800" b="0" dirty="0"/>
              <a:t>Q</a:t>
            </a:r>
            <a:r>
              <a:rPr lang="en-US" altLang="en-US" sz="2800" b="0" i="0" dirty="0"/>
              <a:t> looks identical to </a:t>
            </a:r>
            <a:r>
              <a:rPr lang="en-US" altLang="en-US" sz="2800" b="0" dirty="0" err="1"/>
              <a:t>K</a:t>
            </a:r>
            <a:r>
              <a:rPr lang="en-US" altLang="en-US" sz="2800" b="0" i="0" baseline="-25000" dirty="0" err="1"/>
              <a:t>c</a:t>
            </a:r>
            <a:r>
              <a:rPr lang="en-US" altLang="en-US" sz="2800" b="0" i="0" dirty="0"/>
              <a:t>, </a:t>
            </a:r>
            <a:r>
              <a:rPr lang="en-US" altLang="en-US" sz="2800" b="0" i="0" dirty="0">
                <a:solidFill>
                  <a:srgbClr val="194E9D"/>
                </a:solidFill>
              </a:rPr>
              <a:t>BUT…</a:t>
            </a:r>
            <a:r>
              <a:rPr lang="en-US" altLang="en-US" sz="2800" b="0" i="0" dirty="0">
                <a:solidFill>
                  <a:srgbClr val="FF0000"/>
                </a:solidFill>
              </a:rPr>
              <a:t> </a:t>
            </a:r>
            <a:r>
              <a:rPr lang="en-US" altLang="en-US" sz="2800" b="0" i="0" dirty="0"/>
              <a:t> the concentrations are not equilibrium values.</a:t>
            </a:r>
          </a:p>
          <a:p>
            <a:pPr>
              <a:buFont typeface="Arial" charset="0"/>
              <a:buNone/>
            </a:pPr>
            <a:r>
              <a:rPr lang="en-US" altLang="en-US" sz="2800" b="0" i="0" dirty="0"/>
              <a:t>   (</a:t>
            </a:r>
            <a:r>
              <a:rPr lang="en-US" altLang="en-US" sz="2800" b="0" dirty="0" err="1"/>
              <a:t>K</a:t>
            </a:r>
            <a:r>
              <a:rPr lang="en-US" altLang="en-US" sz="2800" b="0" i="0" baseline="-25000" dirty="0" err="1"/>
              <a:t>c</a:t>
            </a:r>
            <a:r>
              <a:rPr lang="en-US" altLang="en-US" sz="2800" b="0" i="0" baseline="-25000" dirty="0"/>
              <a:t> </a:t>
            </a:r>
            <a:r>
              <a:rPr lang="en-US" altLang="en-US" sz="2800" b="0" i="0" dirty="0"/>
              <a:t>= </a:t>
            </a:r>
            <a:r>
              <a:rPr lang="en-US" altLang="en-US" sz="2800" b="0" dirty="0"/>
              <a:t>Q</a:t>
            </a:r>
            <a:r>
              <a:rPr lang="en-US" altLang="en-US" sz="2800" b="0" i="0" dirty="0"/>
              <a:t>  whenever a system is at equilibrium)</a:t>
            </a:r>
          </a:p>
        </p:txBody>
      </p:sp>
    </p:spTree>
    <p:extLst>
      <p:ext uri="{BB962C8B-B14F-4D97-AF65-F5344CB8AC3E}">
        <p14:creationId xmlns:p14="http://schemas.microsoft.com/office/powerpoint/2010/main" val="329559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22</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grpSp>
        <p:nvGrpSpPr>
          <p:cNvPr id="4" name="Group 9"/>
          <p:cNvGrpSpPr>
            <a:grpSpLocks/>
          </p:cNvGrpSpPr>
          <p:nvPr/>
        </p:nvGrpSpPr>
        <p:grpSpPr bwMode="auto">
          <a:xfrm>
            <a:off x="2423478" y="1214438"/>
            <a:ext cx="2689225" cy="946150"/>
            <a:chOff x="509" y="1434"/>
            <a:chExt cx="1694" cy="596"/>
          </a:xfrm>
        </p:grpSpPr>
        <p:sp>
          <p:nvSpPr>
            <p:cNvPr id="5" name="Text Box 10"/>
            <p:cNvSpPr txBox="1">
              <a:spLocks noChangeArrowheads="1"/>
            </p:cNvSpPr>
            <p:nvPr/>
          </p:nvSpPr>
          <p:spPr bwMode="auto">
            <a:xfrm>
              <a:off x="509" y="1603"/>
              <a:ext cx="580" cy="32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a:solidFill>
                    <a:schemeClr val="tx1"/>
                  </a:solidFill>
                </a:rPr>
                <a:t>Q </a:t>
              </a:r>
              <a:r>
                <a:rPr lang="en-US" altLang="en-US" sz="2800" b="0" i="0">
                  <a:solidFill>
                    <a:schemeClr val="tx1"/>
                  </a:solidFill>
                </a:rPr>
                <a:t>=</a:t>
              </a:r>
            </a:p>
          </p:txBody>
        </p:sp>
        <p:grpSp>
          <p:nvGrpSpPr>
            <p:cNvPr id="6" name="Group 11"/>
            <p:cNvGrpSpPr>
              <a:grpSpLocks/>
            </p:cNvGrpSpPr>
            <p:nvPr/>
          </p:nvGrpSpPr>
          <p:grpSpPr bwMode="auto">
            <a:xfrm>
              <a:off x="953" y="1434"/>
              <a:ext cx="1250" cy="596"/>
              <a:chOff x="179" y="71"/>
              <a:chExt cx="1250" cy="596"/>
            </a:xfrm>
          </p:grpSpPr>
          <p:sp>
            <p:nvSpPr>
              <p:cNvPr id="7" name="Text Box 12"/>
              <p:cNvSpPr txBox="1">
                <a:spLocks noChangeArrowheads="1"/>
              </p:cNvSpPr>
              <p:nvPr/>
            </p:nvSpPr>
            <p:spPr bwMode="auto">
              <a:xfrm>
                <a:off x="179" y="71"/>
                <a:ext cx="1250" cy="59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0" i="0">
                    <a:solidFill>
                      <a:schemeClr val="tx1"/>
                    </a:solidFill>
                  </a:rPr>
                  <a:t>[Products]</a:t>
                </a:r>
              </a:p>
              <a:p>
                <a:r>
                  <a:rPr lang="en-US" altLang="en-US" sz="2800" b="0" i="0">
                    <a:solidFill>
                      <a:schemeClr val="tx1"/>
                    </a:solidFill>
                  </a:rPr>
                  <a:t>[Reactants]</a:t>
                </a:r>
              </a:p>
            </p:txBody>
          </p:sp>
          <p:sp>
            <p:nvSpPr>
              <p:cNvPr id="8" name="Line 13"/>
              <p:cNvSpPr>
                <a:spLocks noChangeShapeType="1"/>
              </p:cNvSpPr>
              <p:nvPr/>
            </p:nvSpPr>
            <p:spPr bwMode="auto">
              <a:xfrm>
                <a:off x="267" y="395"/>
                <a:ext cx="1074"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 name="Rectangle 14"/>
          <p:cNvSpPr>
            <a:spLocks noChangeArrowheads="1"/>
          </p:cNvSpPr>
          <p:nvPr/>
        </p:nvSpPr>
        <p:spPr bwMode="auto">
          <a:xfrm>
            <a:off x="1694815" y="3479800"/>
            <a:ext cx="8610600" cy="1420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90513" indent="-290513"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rtl="0">
              <a:buFont typeface="Arial" charset="0"/>
              <a:buNone/>
            </a:pPr>
            <a:r>
              <a:rPr lang="en-US" altLang="en-US" sz="2800" b="0" i="0" dirty="0"/>
              <a:t>If </a:t>
            </a:r>
            <a:r>
              <a:rPr lang="en-US" altLang="en-US" sz="2800" b="0" dirty="0"/>
              <a:t>Q</a:t>
            </a:r>
            <a:r>
              <a:rPr lang="en-US" altLang="en-US" sz="2800" b="0" i="0" dirty="0"/>
              <a:t> &lt; </a:t>
            </a:r>
            <a:r>
              <a:rPr lang="en-US" altLang="en-US" sz="2800" b="0" dirty="0" err="1"/>
              <a:t>K</a:t>
            </a:r>
            <a:r>
              <a:rPr lang="en-US" altLang="en-US" sz="2800" b="0" i="0" baseline="-25000" dirty="0" err="1"/>
              <a:t>c</a:t>
            </a:r>
            <a:r>
              <a:rPr lang="en-US" altLang="en-US" sz="2800" b="0" i="0" dirty="0"/>
              <a:t>, </a:t>
            </a:r>
            <a:r>
              <a:rPr lang="en-US" altLang="en-US" sz="2800" b="0" dirty="0"/>
              <a:t>Q</a:t>
            </a:r>
            <a:r>
              <a:rPr lang="en-US" altLang="en-US" sz="2800" b="0" i="0" dirty="0"/>
              <a:t> must </a:t>
            </a:r>
            <a:r>
              <a:rPr lang="en-US" altLang="en-US" sz="2800" b="0" i="0" dirty="0">
                <a:solidFill>
                  <a:srgbClr val="194E9D"/>
                </a:solidFill>
              </a:rPr>
              <a:t>increase</a:t>
            </a:r>
            <a:r>
              <a:rPr lang="en-US" altLang="en-US" sz="2800" b="0" i="0" dirty="0"/>
              <a:t> to reach equilibrium.</a:t>
            </a:r>
          </a:p>
          <a:p>
            <a:pPr rtl="0">
              <a:buSzPct val="95000"/>
              <a:buFontTx/>
              <a:buChar char="•"/>
            </a:pPr>
            <a:r>
              <a:rPr lang="en-US" altLang="en-US" sz="2800" b="0" i="0" dirty="0"/>
              <a:t>make more product (and less reactant).</a:t>
            </a:r>
          </a:p>
          <a:p>
            <a:pPr rtl="0">
              <a:buSzPct val="95000"/>
              <a:buFontTx/>
              <a:buChar char="•"/>
            </a:pPr>
            <a:r>
              <a:rPr lang="en-US" altLang="en-US" sz="2800" b="0" i="0" dirty="0"/>
              <a:t>move </a:t>
            </a:r>
            <a:r>
              <a:rPr lang="en-US" altLang="en-US" sz="2800" b="0" i="0" dirty="0">
                <a:solidFill>
                  <a:srgbClr val="194E9D"/>
                </a:solidFill>
              </a:rPr>
              <a:t>forward</a:t>
            </a:r>
            <a:r>
              <a:rPr lang="en-US" altLang="en-US" sz="2800" b="0" i="0" dirty="0"/>
              <a:t>.</a:t>
            </a:r>
          </a:p>
        </p:txBody>
      </p:sp>
      <p:grpSp>
        <p:nvGrpSpPr>
          <p:cNvPr id="10" name="Group 15"/>
          <p:cNvGrpSpPr>
            <a:grpSpLocks/>
          </p:cNvGrpSpPr>
          <p:nvPr/>
        </p:nvGrpSpPr>
        <p:grpSpPr bwMode="auto">
          <a:xfrm>
            <a:off x="6073140" y="1214438"/>
            <a:ext cx="3416300" cy="946150"/>
            <a:chOff x="2759" y="1434"/>
            <a:chExt cx="2152" cy="596"/>
          </a:xfrm>
        </p:grpSpPr>
        <p:sp>
          <p:nvSpPr>
            <p:cNvPr id="11" name="Text Box 16"/>
            <p:cNvSpPr txBox="1">
              <a:spLocks noChangeArrowheads="1"/>
            </p:cNvSpPr>
            <p:nvPr/>
          </p:nvSpPr>
          <p:spPr bwMode="auto">
            <a:xfrm>
              <a:off x="2759" y="1604"/>
              <a:ext cx="629" cy="32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a:solidFill>
                    <a:schemeClr val="tx1"/>
                  </a:solidFill>
                </a:rPr>
                <a:t>K</a:t>
              </a:r>
              <a:r>
                <a:rPr lang="en-US" altLang="en-US" sz="2800" b="0" i="0" baseline="-25000">
                  <a:solidFill>
                    <a:schemeClr val="tx1"/>
                  </a:solidFill>
                </a:rPr>
                <a:t>c</a:t>
              </a:r>
              <a:r>
                <a:rPr lang="en-US" altLang="en-US" sz="2800" b="0" i="0">
                  <a:solidFill>
                    <a:schemeClr val="tx1"/>
                  </a:solidFill>
                </a:rPr>
                <a:t>=</a:t>
              </a:r>
            </a:p>
          </p:txBody>
        </p:sp>
        <p:grpSp>
          <p:nvGrpSpPr>
            <p:cNvPr id="12" name="Group 17"/>
            <p:cNvGrpSpPr>
              <a:grpSpLocks/>
            </p:cNvGrpSpPr>
            <p:nvPr/>
          </p:nvGrpSpPr>
          <p:grpSpPr bwMode="auto">
            <a:xfrm>
              <a:off x="3219" y="1434"/>
              <a:ext cx="1692" cy="596"/>
              <a:chOff x="3219" y="1434"/>
              <a:chExt cx="1692" cy="596"/>
            </a:xfrm>
          </p:grpSpPr>
          <p:sp>
            <p:nvSpPr>
              <p:cNvPr id="13" name="Text Box 18"/>
              <p:cNvSpPr txBox="1">
                <a:spLocks noChangeArrowheads="1"/>
              </p:cNvSpPr>
              <p:nvPr/>
            </p:nvSpPr>
            <p:spPr bwMode="auto">
              <a:xfrm>
                <a:off x="3219" y="1434"/>
                <a:ext cx="1692" cy="59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0" i="0">
                    <a:solidFill>
                      <a:schemeClr val="tx1"/>
                    </a:solidFill>
                  </a:rPr>
                  <a:t>[Products]</a:t>
                </a:r>
                <a:r>
                  <a:rPr lang="en-US" altLang="en-US" sz="2800" b="0" i="0" baseline="-25000">
                    <a:solidFill>
                      <a:schemeClr val="tx1"/>
                    </a:solidFill>
                  </a:rPr>
                  <a:t>equilib</a:t>
                </a:r>
              </a:p>
              <a:p>
                <a:r>
                  <a:rPr lang="en-US" altLang="en-US" sz="2800" b="0" i="0">
                    <a:solidFill>
                      <a:schemeClr val="tx1"/>
                    </a:solidFill>
                  </a:rPr>
                  <a:t>[Reactants]</a:t>
                </a:r>
                <a:r>
                  <a:rPr lang="en-US" altLang="en-US" sz="2800" b="0" i="0" baseline="-25000">
                    <a:solidFill>
                      <a:schemeClr val="tx1"/>
                    </a:solidFill>
                  </a:rPr>
                  <a:t>equilib</a:t>
                </a:r>
              </a:p>
            </p:txBody>
          </p:sp>
          <p:sp>
            <p:nvSpPr>
              <p:cNvPr id="14" name="Line 19"/>
              <p:cNvSpPr>
                <a:spLocks noChangeShapeType="1"/>
              </p:cNvSpPr>
              <p:nvPr/>
            </p:nvSpPr>
            <p:spPr bwMode="auto">
              <a:xfrm>
                <a:off x="3356" y="1758"/>
                <a:ext cx="1074"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 name="Rectangle 20"/>
          <p:cNvSpPr>
            <a:spLocks noChangeArrowheads="1"/>
          </p:cNvSpPr>
          <p:nvPr/>
        </p:nvSpPr>
        <p:spPr bwMode="auto">
          <a:xfrm>
            <a:off x="1767840" y="5208016"/>
            <a:ext cx="8610600" cy="155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90513" indent="-290513"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rtl="0">
              <a:buFont typeface="Arial" charset="0"/>
              <a:buNone/>
            </a:pPr>
            <a:r>
              <a:rPr lang="en-US" altLang="en-US" sz="2800" b="0" i="0" dirty="0"/>
              <a:t>If </a:t>
            </a:r>
            <a:r>
              <a:rPr lang="en-US" altLang="en-US" sz="2800" b="0" dirty="0"/>
              <a:t>Q</a:t>
            </a:r>
            <a:r>
              <a:rPr lang="en-US" altLang="en-US" sz="2800" b="0" i="0" dirty="0"/>
              <a:t> &gt; </a:t>
            </a:r>
            <a:r>
              <a:rPr lang="en-US" altLang="en-US" sz="2800" b="0" dirty="0" err="1"/>
              <a:t>K</a:t>
            </a:r>
            <a:r>
              <a:rPr lang="en-US" altLang="en-US" sz="2800" b="0" i="0" baseline="-25000" dirty="0" err="1"/>
              <a:t>c</a:t>
            </a:r>
            <a:r>
              <a:rPr lang="en-US" altLang="en-US" sz="2800" b="0" i="0" dirty="0"/>
              <a:t>, </a:t>
            </a:r>
            <a:r>
              <a:rPr lang="en-US" altLang="en-US" sz="2800" b="0" dirty="0"/>
              <a:t>Q</a:t>
            </a:r>
            <a:r>
              <a:rPr lang="en-US" altLang="en-US" sz="2800" b="0" i="0" dirty="0"/>
              <a:t> must </a:t>
            </a:r>
            <a:r>
              <a:rPr lang="en-US" altLang="en-US" sz="2800" b="0" i="0" dirty="0">
                <a:solidFill>
                  <a:srgbClr val="194E9D"/>
                </a:solidFill>
              </a:rPr>
              <a:t>decrease</a:t>
            </a:r>
            <a:r>
              <a:rPr lang="en-US" altLang="en-US" sz="2800" b="0" i="0" dirty="0"/>
              <a:t> to reach equilibrium.</a:t>
            </a:r>
          </a:p>
          <a:p>
            <a:pPr rtl="0">
              <a:buSzPct val="95000"/>
              <a:buFontTx/>
              <a:buChar char="•"/>
            </a:pPr>
            <a:r>
              <a:rPr lang="en-US" altLang="en-US" sz="2800" b="0" i="0" dirty="0"/>
              <a:t>make less product (and more reactant).</a:t>
            </a:r>
          </a:p>
          <a:p>
            <a:pPr rtl="0">
              <a:buSzPct val="95000"/>
              <a:buFontTx/>
              <a:buChar char="•"/>
            </a:pPr>
            <a:r>
              <a:rPr lang="en-US" altLang="en-US" sz="2800" b="0" i="0" dirty="0"/>
              <a:t>move</a:t>
            </a:r>
            <a:r>
              <a:rPr lang="en-US" altLang="en-US" sz="2800" b="0" i="0" dirty="0">
                <a:solidFill>
                  <a:srgbClr val="194E9D"/>
                </a:solidFill>
              </a:rPr>
              <a:t> back</a:t>
            </a:r>
            <a:r>
              <a:rPr lang="en-US" altLang="en-US" sz="2800" b="0" i="0" dirty="0"/>
              <a:t>.</a:t>
            </a:r>
          </a:p>
        </p:txBody>
      </p:sp>
      <p:sp>
        <p:nvSpPr>
          <p:cNvPr id="16" name="Rectangle 22"/>
          <p:cNvSpPr txBox="1">
            <a:spLocks noChangeArrowheads="1"/>
          </p:cNvSpPr>
          <p:nvPr/>
        </p:nvSpPr>
        <p:spPr>
          <a:xfrm>
            <a:off x="1544003" y="127000"/>
            <a:ext cx="8834437" cy="819150"/>
          </a:xfrm>
          <a:prstGeom prst="rect">
            <a:avLst/>
          </a:prstGeom>
          <a:noFill/>
          <a:ln/>
        </p:spPr>
        <p:txBody>
          <a:bodyPr lIns="91440" tIns="45720" rIns="91440" bIns="45720"/>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Predicting the Direction of a Reaction</a:t>
            </a:r>
          </a:p>
        </p:txBody>
      </p:sp>
      <p:sp>
        <p:nvSpPr>
          <p:cNvPr id="17" name="AutoShape 24"/>
          <p:cNvSpPr>
            <a:spLocks noChangeArrowheads="1"/>
          </p:cNvSpPr>
          <p:nvPr/>
        </p:nvSpPr>
        <p:spPr bwMode="auto">
          <a:xfrm>
            <a:off x="6265228" y="2405063"/>
            <a:ext cx="2420937" cy="806450"/>
          </a:xfrm>
          <a:prstGeom prst="wedgeRoundRectCallout">
            <a:avLst>
              <a:gd name="adj1" fmla="val -38852"/>
              <a:gd name="adj2" fmla="val -97046"/>
              <a:gd name="adj3" fmla="val 16667"/>
            </a:avLst>
          </a:prstGeom>
          <a:solidFill>
            <a:srgbClr val="E5F5FF"/>
          </a:solidFill>
          <a:ln w="9525">
            <a:solidFill>
              <a:srgbClr val="C0C0C0"/>
            </a:solidFill>
            <a:miter lim="800000"/>
            <a:headEnd/>
            <a:tailEnd/>
          </a:ln>
          <a:effectLst/>
        </p:spPr>
        <p:txBody>
          <a:bodyPr/>
          <a:lstStyle/>
          <a:p>
            <a:r>
              <a:rPr lang="en-US" altLang="en-US" sz="2000" b="0" i="0">
                <a:solidFill>
                  <a:schemeClr val="tx1"/>
                </a:solidFill>
              </a:rPr>
              <a:t>Constant!</a:t>
            </a:r>
          </a:p>
          <a:p>
            <a:r>
              <a:rPr lang="en-US" altLang="en-US" sz="2000" b="0" i="0">
                <a:solidFill>
                  <a:schemeClr val="tx1"/>
                </a:solidFill>
              </a:rPr>
              <a:t>(If </a:t>
            </a:r>
            <a:r>
              <a:rPr lang="en-US" altLang="en-US" sz="2000" b="0">
                <a:solidFill>
                  <a:schemeClr val="tx1"/>
                </a:solidFill>
              </a:rPr>
              <a:t>T</a:t>
            </a:r>
            <a:r>
              <a:rPr lang="en-US" altLang="en-US" sz="2000" b="0" i="0">
                <a:solidFill>
                  <a:schemeClr val="tx1"/>
                </a:solidFill>
              </a:rPr>
              <a:t> is constant)</a:t>
            </a:r>
          </a:p>
        </p:txBody>
      </p:sp>
      <p:sp>
        <p:nvSpPr>
          <p:cNvPr id="18" name="AutoShape 25"/>
          <p:cNvSpPr>
            <a:spLocks noChangeArrowheads="1"/>
          </p:cNvSpPr>
          <p:nvPr/>
        </p:nvSpPr>
        <p:spPr bwMode="auto">
          <a:xfrm>
            <a:off x="2309178" y="2405063"/>
            <a:ext cx="3073400" cy="806450"/>
          </a:xfrm>
          <a:prstGeom prst="wedgeRoundRectCallout">
            <a:avLst>
              <a:gd name="adj1" fmla="val -33731"/>
              <a:gd name="adj2" fmla="val -97046"/>
              <a:gd name="adj3" fmla="val 16667"/>
            </a:avLst>
          </a:prstGeom>
          <a:solidFill>
            <a:srgbClr val="E5F5FF"/>
          </a:solidFill>
          <a:ln w="9525">
            <a:solidFill>
              <a:srgbClr val="C0C0C0"/>
            </a:solidFill>
            <a:miter lim="800000"/>
            <a:headEnd/>
            <a:tailEnd/>
          </a:ln>
          <a:effectLst/>
        </p:spPr>
        <p:txBody>
          <a:bodyPr/>
          <a:lstStyle/>
          <a:p>
            <a:r>
              <a:rPr lang="en-US" altLang="en-US" sz="2000" b="0" i="0">
                <a:solidFill>
                  <a:schemeClr val="tx1"/>
                </a:solidFill>
              </a:rPr>
              <a:t>Changes as a reaction moves to equilibrium</a:t>
            </a:r>
          </a:p>
        </p:txBody>
      </p:sp>
    </p:spTree>
    <p:extLst>
      <p:ext uri="{BB962C8B-B14F-4D97-AF65-F5344CB8AC3E}">
        <p14:creationId xmlns:p14="http://schemas.microsoft.com/office/powerpoint/2010/main" val="286043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23</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4" name="Rectangle 3"/>
          <p:cNvSpPr txBox="1">
            <a:spLocks noChangeArrowheads="1"/>
          </p:cNvSpPr>
          <p:nvPr/>
        </p:nvSpPr>
        <p:spPr>
          <a:xfrm>
            <a:off x="2092643" y="67056"/>
            <a:ext cx="8834437" cy="819150"/>
          </a:xfrm>
          <a:prstGeom prst="rect">
            <a:avLst/>
          </a:prstGeom>
          <a:noFill/>
          <a:ln/>
        </p:spPr>
        <p:txBody>
          <a:bodyPr lIns="91440" tIns="45720" rIns="91440" bIns="45720"/>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a:t>Predicting the Direction of a Reaction</a:t>
            </a:r>
          </a:p>
        </p:txBody>
      </p:sp>
      <p:pic>
        <p:nvPicPr>
          <p:cNvPr id="5" name="Picture 4" descr="12_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345" y="2114086"/>
            <a:ext cx="8450905" cy="4033899"/>
          </a:xfrm>
          <a:prstGeom prst="rect">
            <a:avLst/>
          </a:prstGeom>
        </p:spPr>
      </p:pic>
    </p:spTree>
    <p:extLst>
      <p:ext uri="{BB962C8B-B14F-4D97-AF65-F5344CB8AC3E}">
        <p14:creationId xmlns:p14="http://schemas.microsoft.com/office/powerpoint/2010/main" val="3072557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461125"/>
            <a:ext cx="2844800" cy="244475"/>
          </a:xfrm>
          <a:prstGeom prst="rect">
            <a:avLst/>
          </a:prstGeom>
        </p:spPr>
        <p:txBody>
          <a:bodyPr/>
          <a:lstStyle/>
          <a:p>
            <a:fld id="{276358D4-C502-4EBA-B363-91FF5A3F5EEC}" type="slidenum">
              <a:rPr lang="he-IL" smtClean="0"/>
              <a:t>24</a:t>
            </a:fld>
            <a:endParaRPr lang="he-IL" dirty="0"/>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t>שווי משקל כימי</a:t>
            </a:r>
            <a:endParaRPr lang="he-IL" dirty="0"/>
          </a:p>
        </p:txBody>
      </p:sp>
      <p:sp>
        <p:nvSpPr>
          <p:cNvPr id="25" name="Rectangle 2"/>
          <p:cNvSpPr txBox="1">
            <a:spLocks noChangeArrowheads="1"/>
          </p:cNvSpPr>
          <p:nvPr/>
        </p:nvSpPr>
        <p:spPr>
          <a:xfrm>
            <a:off x="892430" y="895350"/>
            <a:ext cx="8948365" cy="1919288"/>
          </a:xfrm>
          <a:prstGeom prst="rect">
            <a:avLst/>
          </a:prstGeom>
          <a:noFill/>
          <a:ln/>
          <a:extLst>
            <a:ext uri="{909E8E84-426E-40dd-AFC4-6F175D3DCCD1}">
              <a14:hiddenFill xmlns="" xmlns:a14="http://schemas.microsoft.com/office/drawing/2010/main">
                <a:solidFill>
                  <a:srgbClr val="DCF0FF"/>
                </a:solidFill>
              </a14:hiddenFill>
            </a:ext>
          </a:extLst>
        </p:spPr>
        <p:txBody>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indent="0"/>
            <a:r>
              <a:rPr lang="en-US" altLang="en-US" kern="0"/>
              <a:t>2 SO</a:t>
            </a:r>
            <a:r>
              <a:rPr lang="en-US" altLang="en-US" kern="0" baseline="-25000"/>
              <a:t>2</a:t>
            </a:r>
            <a:r>
              <a:rPr lang="en-US" altLang="en-US" kern="0"/>
              <a:t>(g) + O</a:t>
            </a:r>
            <a:r>
              <a:rPr lang="en-US" altLang="en-US" kern="0" baseline="-25000"/>
              <a:t>2</a:t>
            </a:r>
            <a:r>
              <a:rPr lang="en-US" altLang="en-US" kern="0"/>
              <a:t>(g)         2 SO</a:t>
            </a:r>
            <a:r>
              <a:rPr lang="en-US" altLang="en-US" kern="0" baseline="-25000"/>
              <a:t>3</a:t>
            </a:r>
            <a:r>
              <a:rPr lang="en-US" altLang="en-US" kern="0"/>
              <a:t>(g)     </a:t>
            </a:r>
            <a:r>
              <a:rPr lang="en-US" altLang="en-US" i="1" kern="0"/>
              <a:t>K</a:t>
            </a:r>
            <a:r>
              <a:rPr lang="en-US" altLang="en-US" kern="0" baseline="-25000"/>
              <a:t>c</a:t>
            </a:r>
            <a:r>
              <a:rPr lang="en-US" altLang="en-US" kern="0"/>
              <a:t> = 245 at 1000 K</a:t>
            </a:r>
          </a:p>
          <a:p>
            <a:pPr marL="0" indent="0"/>
            <a:r>
              <a:rPr lang="en-US" altLang="en-US" kern="0"/>
              <a:t>Predict the direction of the reaction if SO</a:t>
            </a:r>
            <a:r>
              <a:rPr lang="en-US" altLang="en-US" kern="0" baseline="-25000"/>
              <a:t>2</a:t>
            </a:r>
            <a:r>
              <a:rPr lang="en-US" altLang="en-US" kern="0"/>
              <a:t> (0.085 M), O</a:t>
            </a:r>
            <a:r>
              <a:rPr lang="en-US" altLang="en-US" kern="0" baseline="-25000"/>
              <a:t>2</a:t>
            </a:r>
            <a:r>
              <a:rPr lang="en-US" altLang="en-US" kern="0"/>
              <a:t> (0.100 M) and SO</a:t>
            </a:r>
            <a:r>
              <a:rPr lang="en-US" altLang="en-US" kern="0" baseline="-25000"/>
              <a:t>3</a:t>
            </a:r>
            <a:r>
              <a:rPr lang="en-US" altLang="en-US" kern="0"/>
              <a:t> (0.250 M) are mixed in a reactor at 1000 K.</a:t>
            </a:r>
            <a:endParaRPr lang="en-US" altLang="en-US" kern="0" dirty="0"/>
          </a:p>
        </p:txBody>
      </p:sp>
      <p:grpSp>
        <p:nvGrpSpPr>
          <p:cNvPr id="26" name="Group 3"/>
          <p:cNvGrpSpPr>
            <a:grpSpLocks/>
          </p:cNvGrpSpPr>
          <p:nvPr/>
        </p:nvGrpSpPr>
        <p:grpSpPr bwMode="auto">
          <a:xfrm>
            <a:off x="3734401" y="1120660"/>
            <a:ext cx="576262" cy="223838"/>
            <a:chOff x="3412" y="1652"/>
            <a:chExt cx="363" cy="141"/>
          </a:xfrm>
        </p:grpSpPr>
        <p:sp>
          <p:nvSpPr>
            <p:cNvPr id="27" name="Line 4"/>
            <p:cNvSpPr>
              <a:spLocks noChangeShapeType="1"/>
            </p:cNvSpPr>
            <p:nvPr/>
          </p:nvSpPr>
          <p:spPr bwMode="auto">
            <a:xfrm flipV="1">
              <a:off x="3412" y="1699"/>
              <a:ext cx="358"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8" name="Line 5"/>
            <p:cNvSpPr>
              <a:spLocks noChangeShapeType="1"/>
            </p:cNvSpPr>
            <p:nvPr/>
          </p:nvSpPr>
          <p:spPr bwMode="auto">
            <a:xfrm>
              <a:off x="3706" y="1652"/>
              <a:ext cx="64" cy="45"/>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29" name="Group 6"/>
            <p:cNvGrpSpPr>
              <a:grpSpLocks/>
            </p:cNvGrpSpPr>
            <p:nvPr/>
          </p:nvGrpSpPr>
          <p:grpSpPr bwMode="auto">
            <a:xfrm>
              <a:off x="3417" y="1747"/>
              <a:ext cx="358" cy="46"/>
              <a:chOff x="2662" y="1761"/>
              <a:chExt cx="508" cy="46"/>
            </a:xfrm>
          </p:grpSpPr>
          <p:sp>
            <p:nvSpPr>
              <p:cNvPr id="30" name="Line 7"/>
              <p:cNvSpPr>
                <a:spLocks noChangeShapeType="1"/>
              </p:cNvSpPr>
              <p:nvPr/>
            </p:nvSpPr>
            <p:spPr bwMode="auto">
              <a:xfrm flipV="1">
                <a:off x="2662" y="1761"/>
                <a:ext cx="508"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31" name="Line 8"/>
              <p:cNvSpPr>
                <a:spLocks noChangeShapeType="1"/>
              </p:cNvSpPr>
              <p:nvPr/>
            </p:nvSpPr>
            <p:spPr bwMode="auto">
              <a:xfrm>
                <a:off x="2675" y="1762"/>
                <a:ext cx="91" cy="45"/>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32" name="Group 9"/>
          <p:cNvGrpSpPr>
            <a:grpSpLocks/>
          </p:cNvGrpSpPr>
          <p:nvPr/>
        </p:nvGrpSpPr>
        <p:grpSpPr bwMode="auto">
          <a:xfrm>
            <a:off x="1883791" y="3178175"/>
            <a:ext cx="2582863" cy="1031875"/>
            <a:chOff x="485" y="2138"/>
            <a:chExt cx="1627" cy="650"/>
          </a:xfrm>
        </p:grpSpPr>
        <p:sp>
          <p:nvSpPr>
            <p:cNvPr id="33" name="Text Box 10"/>
            <p:cNvSpPr txBox="1">
              <a:spLocks noChangeArrowheads="1"/>
            </p:cNvSpPr>
            <p:nvPr/>
          </p:nvSpPr>
          <p:spPr bwMode="auto">
            <a:xfrm>
              <a:off x="485" y="2329"/>
              <a:ext cx="580" cy="32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spAutoFit/>
            </a:bodyPr>
            <a:lstStyle/>
            <a:p>
              <a:pPr algn="l"/>
              <a:r>
                <a:rPr lang="en-US" altLang="en-US" sz="2800" b="0">
                  <a:solidFill>
                    <a:schemeClr val="tx1"/>
                  </a:solidFill>
                </a:rPr>
                <a:t>Q </a:t>
              </a:r>
              <a:r>
                <a:rPr lang="en-US" altLang="en-US" sz="2800" b="0" i="0">
                  <a:solidFill>
                    <a:schemeClr val="tx1"/>
                  </a:solidFill>
                </a:rPr>
                <a:t>=</a:t>
              </a:r>
            </a:p>
          </p:txBody>
        </p:sp>
        <p:grpSp>
          <p:nvGrpSpPr>
            <p:cNvPr id="34" name="Group 11"/>
            <p:cNvGrpSpPr>
              <a:grpSpLocks/>
            </p:cNvGrpSpPr>
            <p:nvPr/>
          </p:nvGrpSpPr>
          <p:grpSpPr bwMode="auto">
            <a:xfrm>
              <a:off x="996" y="2138"/>
              <a:ext cx="1116" cy="650"/>
              <a:chOff x="246" y="49"/>
              <a:chExt cx="1116" cy="650"/>
            </a:xfrm>
          </p:grpSpPr>
          <p:sp>
            <p:nvSpPr>
              <p:cNvPr id="35" name="Text Box 12"/>
              <p:cNvSpPr txBox="1">
                <a:spLocks noChangeArrowheads="1"/>
              </p:cNvSpPr>
              <p:nvPr/>
            </p:nvSpPr>
            <p:spPr bwMode="auto">
              <a:xfrm>
                <a:off x="246" y="49"/>
                <a:ext cx="1116" cy="6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10000"/>
                  </a:lnSpc>
                </a:pPr>
                <a:r>
                  <a:rPr lang="en-US" altLang="en-US" sz="2800" b="0" i="0" dirty="0">
                    <a:solidFill>
                      <a:schemeClr val="tx1"/>
                    </a:solidFill>
                  </a:rPr>
                  <a:t>[ SO</a:t>
                </a:r>
                <a:r>
                  <a:rPr lang="en-US" altLang="en-US" sz="2800" b="0" i="0" baseline="-25000" dirty="0">
                    <a:solidFill>
                      <a:schemeClr val="tx1"/>
                    </a:solidFill>
                  </a:rPr>
                  <a:t>3</a:t>
                </a:r>
                <a:r>
                  <a:rPr lang="en-US" altLang="en-US" sz="2800" b="0" i="0" dirty="0">
                    <a:solidFill>
                      <a:schemeClr val="tx1"/>
                    </a:solidFill>
                  </a:rPr>
                  <a:t>]</a:t>
                </a:r>
                <a:r>
                  <a:rPr lang="en-US" altLang="en-US" sz="2800" b="0" i="0" baseline="30000" dirty="0">
                    <a:solidFill>
                      <a:schemeClr val="tx1"/>
                    </a:solidFill>
                  </a:rPr>
                  <a:t>2</a:t>
                </a:r>
                <a:endParaRPr lang="en-US" altLang="en-US" sz="2800" b="0" i="0" dirty="0">
                  <a:solidFill>
                    <a:schemeClr val="tx1"/>
                  </a:solidFill>
                </a:endParaRPr>
              </a:p>
              <a:p>
                <a:pPr>
                  <a:lnSpc>
                    <a:spcPct val="110000"/>
                  </a:lnSpc>
                </a:pPr>
                <a:r>
                  <a:rPr lang="en-US" altLang="en-US" sz="2800" b="0" i="0" dirty="0">
                    <a:solidFill>
                      <a:schemeClr val="tx1"/>
                    </a:solidFill>
                  </a:rPr>
                  <a:t>[SO</a:t>
                </a:r>
                <a:r>
                  <a:rPr lang="en-US" altLang="en-US" sz="2800" b="0" i="0" baseline="-25000" dirty="0">
                    <a:solidFill>
                      <a:schemeClr val="tx1"/>
                    </a:solidFill>
                  </a:rPr>
                  <a:t>2</a:t>
                </a:r>
                <a:r>
                  <a:rPr lang="en-US" altLang="en-US" sz="2800" b="0" i="0" dirty="0">
                    <a:solidFill>
                      <a:schemeClr val="tx1"/>
                    </a:solidFill>
                  </a:rPr>
                  <a:t>]</a:t>
                </a:r>
                <a:r>
                  <a:rPr lang="en-US" altLang="en-US" sz="2800" b="0" i="0" baseline="30000" dirty="0">
                    <a:solidFill>
                      <a:schemeClr val="tx1"/>
                    </a:solidFill>
                  </a:rPr>
                  <a:t>2</a:t>
                </a:r>
                <a:r>
                  <a:rPr lang="en-US" altLang="en-US" sz="2800" b="0" i="0" dirty="0">
                    <a:solidFill>
                      <a:schemeClr val="tx1"/>
                    </a:solidFill>
                  </a:rPr>
                  <a:t>[O</a:t>
                </a:r>
                <a:r>
                  <a:rPr lang="en-US" altLang="en-US" sz="2800" b="0" i="0" baseline="-25000" dirty="0">
                    <a:solidFill>
                      <a:schemeClr val="tx1"/>
                    </a:solidFill>
                  </a:rPr>
                  <a:t>2</a:t>
                </a:r>
                <a:r>
                  <a:rPr lang="en-US" altLang="en-US" sz="2800" b="0" i="0" dirty="0">
                    <a:solidFill>
                      <a:schemeClr val="tx1"/>
                    </a:solidFill>
                  </a:rPr>
                  <a:t>]</a:t>
                </a:r>
              </a:p>
            </p:txBody>
          </p:sp>
          <p:sp>
            <p:nvSpPr>
              <p:cNvPr id="36" name="Line 13"/>
              <p:cNvSpPr>
                <a:spLocks noChangeShapeType="1"/>
              </p:cNvSpPr>
              <p:nvPr/>
            </p:nvSpPr>
            <p:spPr bwMode="auto">
              <a:xfrm>
                <a:off x="267" y="395"/>
                <a:ext cx="1074"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7" name="Group 14"/>
          <p:cNvGrpSpPr>
            <a:grpSpLocks/>
          </p:cNvGrpSpPr>
          <p:nvPr/>
        </p:nvGrpSpPr>
        <p:grpSpPr bwMode="auto">
          <a:xfrm>
            <a:off x="4380929" y="3213100"/>
            <a:ext cx="3571875" cy="1031875"/>
            <a:chOff x="2057" y="2160"/>
            <a:chExt cx="2250" cy="650"/>
          </a:xfrm>
        </p:grpSpPr>
        <p:grpSp>
          <p:nvGrpSpPr>
            <p:cNvPr id="38" name="Group 15"/>
            <p:cNvGrpSpPr>
              <a:grpSpLocks/>
            </p:cNvGrpSpPr>
            <p:nvPr/>
          </p:nvGrpSpPr>
          <p:grpSpPr bwMode="auto">
            <a:xfrm>
              <a:off x="2057" y="2160"/>
              <a:ext cx="2250" cy="650"/>
              <a:chOff x="-5" y="71"/>
              <a:chExt cx="1625" cy="650"/>
            </a:xfrm>
          </p:grpSpPr>
          <p:sp>
            <p:nvSpPr>
              <p:cNvPr id="40" name="Text Box 16"/>
              <p:cNvSpPr txBox="1">
                <a:spLocks noChangeArrowheads="1"/>
              </p:cNvSpPr>
              <p:nvPr/>
            </p:nvSpPr>
            <p:spPr bwMode="auto">
              <a:xfrm>
                <a:off x="-5" y="71"/>
                <a:ext cx="1625" cy="6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en-US" sz="2800" b="0" i="0">
                    <a:solidFill>
                      <a:schemeClr val="tx1"/>
                    </a:solidFill>
                  </a:rPr>
                  <a:t>(0.250)</a:t>
                </a:r>
                <a:r>
                  <a:rPr lang="en-US" altLang="en-US" sz="2800" b="0" i="0" baseline="30000">
                    <a:solidFill>
                      <a:schemeClr val="tx1"/>
                    </a:solidFill>
                  </a:rPr>
                  <a:t>2</a:t>
                </a:r>
                <a:endParaRPr lang="en-US" altLang="en-US" sz="2800" b="0" i="0">
                  <a:solidFill>
                    <a:schemeClr val="tx1"/>
                  </a:solidFill>
                </a:endParaRPr>
              </a:p>
              <a:p>
                <a:pPr algn="ctr">
                  <a:lnSpc>
                    <a:spcPct val="110000"/>
                  </a:lnSpc>
                </a:pPr>
                <a:r>
                  <a:rPr lang="en-US" altLang="en-US" sz="2800" b="0" i="0">
                    <a:solidFill>
                      <a:schemeClr val="tx1"/>
                    </a:solidFill>
                  </a:rPr>
                  <a:t>(0.085)</a:t>
                </a:r>
                <a:r>
                  <a:rPr lang="en-US" altLang="en-US" sz="2800" b="0" i="0" baseline="30000">
                    <a:solidFill>
                      <a:schemeClr val="tx1"/>
                    </a:solidFill>
                  </a:rPr>
                  <a:t>2</a:t>
                </a:r>
                <a:r>
                  <a:rPr lang="en-US" altLang="en-US" sz="2800" b="0" i="0">
                    <a:solidFill>
                      <a:schemeClr val="tx1"/>
                    </a:solidFill>
                  </a:rPr>
                  <a:t>(0.100)</a:t>
                </a:r>
              </a:p>
            </p:txBody>
          </p:sp>
          <p:sp>
            <p:nvSpPr>
              <p:cNvPr id="41" name="Line 17"/>
              <p:cNvSpPr>
                <a:spLocks noChangeShapeType="1"/>
              </p:cNvSpPr>
              <p:nvPr/>
            </p:nvSpPr>
            <p:spPr bwMode="auto">
              <a:xfrm>
                <a:off x="267" y="395"/>
                <a:ext cx="1074"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39" name="Text Box 18"/>
            <p:cNvSpPr txBox="1">
              <a:spLocks noChangeArrowheads="1"/>
            </p:cNvSpPr>
            <p:nvPr/>
          </p:nvSpPr>
          <p:spPr bwMode="auto">
            <a:xfrm>
              <a:off x="2178" y="2329"/>
              <a:ext cx="266" cy="32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spAutoFit/>
            </a:bodyPr>
            <a:lstStyle/>
            <a:p>
              <a:pPr algn="ctr"/>
              <a:r>
                <a:rPr lang="en-US" altLang="en-US" sz="2800" b="0" i="0">
                  <a:solidFill>
                    <a:schemeClr val="tx1"/>
                  </a:solidFill>
                </a:rPr>
                <a:t>=</a:t>
              </a:r>
            </a:p>
          </p:txBody>
        </p:sp>
      </p:grpSp>
      <p:sp>
        <p:nvSpPr>
          <p:cNvPr id="42" name="Text Box 19"/>
          <p:cNvSpPr txBox="1">
            <a:spLocks noChangeArrowheads="1"/>
          </p:cNvSpPr>
          <p:nvPr/>
        </p:nvSpPr>
        <p:spPr bwMode="auto">
          <a:xfrm>
            <a:off x="7452741" y="3559060"/>
            <a:ext cx="1266825" cy="519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spAutoFit/>
          </a:bodyPr>
          <a:lstStyle/>
          <a:p>
            <a:pPr algn="ctr"/>
            <a:r>
              <a:rPr lang="en-US" altLang="en-US" sz="2800" b="0" i="0" dirty="0">
                <a:solidFill>
                  <a:schemeClr val="tx1"/>
                </a:solidFill>
              </a:rPr>
              <a:t>= 86.5</a:t>
            </a:r>
          </a:p>
        </p:txBody>
      </p:sp>
      <p:sp>
        <p:nvSpPr>
          <p:cNvPr id="43" name="Rectangle 20"/>
          <p:cNvSpPr>
            <a:spLocks noChangeArrowheads="1"/>
          </p:cNvSpPr>
          <p:nvPr/>
        </p:nvSpPr>
        <p:spPr bwMode="auto">
          <a:xfrm>
            <a:off x="1207199" y="4501522"/>
            <a:ext cx="8262937" cy="1690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90513" indent="-290513" algn="l">
              <a:spcBef>
                <a:spcPct val="20000"/>
              </a:spcBef>
              <a:buClr>
                <a:srgbClr val="194E9D"/>
              </a:buClr>
              <a:buSzPct val="85000"/>
              <a:buFont typeface="Arial" charset="0"/>
              <a:buChar char="•"/>
              <a:defRPr sz="2400">
                <a:solidFill>
                  <a:schemeClr val="tx1"/>
                </a:solidFill>
                <a:latin typeface="Arial" charset="0"/>
              </a:defRPr>
            </a:lvl1pPr>
            <a:lvl2pPr marL="685800" indent="-228600" algn="l">
              <a:spcBef>
                <a:spcPct val="20000"/>
              </a:spcBef>
              <a:buClr>
                <a:srgbClr val="194E9D"/>
              </a:buClr>
              <a:buSzPct val="100000"/>
              <a:buFont typeface="Arial" charset="0"/>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rtl="0">
              <a:buFont typeface="Arial" charset="0"/>
              <a:buNone/>
            </a:pPr>
            <a:r>
              <a:rPr lang="en-US" altLang="en-US" sz="2800" b="0" dirty="0"/>
              <a:t>Q</a:t>
            </a:r>
            <a:r>
              <a:rPr lang="en-US" altLang="en-US" sz="2800" b="0" i="0" dirty="0"/>
              <a:t> &lt; </a:t>
            </a:r>
            <a:r>
              <a:rPr lang="en-US" altLang="en-US" sz="2800" b="0" dirty="0" err="1"/>
              <a:t>K</a:t>
            </a:r>
            <a:r>
              <a:rPr lang="en-US" altLang="en-US" sz="2800" b="0" i="0" baseline="-25000" dirty="0" err="1"/>
              <a:t>c</a:t>
            </a:r>
            <a:r>
              <a:rPr lang="en-US" altLang="en-US" sz="2800" b="0" i="0" dirty="0"/>
              <a:t>, </a:t>
            </a:r>
            <a:r>
              <a:rPr lang="en-US" altLang="en-US" sz="2800" b="0" dirty="0"/>
              <a:t>Q</a:t>
            </a:r>
            <a:r>
              <a:rPr lang="en-US" altLang="en-US" sz="2800" b="0" i="0" dirty="0"/>
              <a:t> must increase to reach equilibrium.</a:t>
            </a:r>
          </a:p>
          <a:p>
            <a:pPr rtl="0">
              <a:buSzPct val="95000"/>
              <a:buFontTx/>
              <a:buChar char="•"/>
            </a:pPr>
            <a:r>
              <a:rPr lang="en-US" altLang="en-US" sz="2800" b="0" i="0" dirty="0"/>
              <a:t>Need more product (less reactant).</a:t>
            </a:r>
          </a:p>
          <a:p>
            <a:pPr rtl="0">
              <a:buSzPct val="95000"/>
              <a:buFontTx/>
              <a:buChar char="•"/>
            </a:pPr>
            <a:r>
              <a:rPr lang="en-US" altLang="en-US" sz="2800" b="0" i="0" dirty="0">
                <a:solidFill>
                  <a:srgbClr val="194E9D"/>
                </a:solidFill>
              </a:rPr>
              <a:t>Forward direction</a:t>
            </a:r>
            <a:r>
              <a:rPr lang="en-US" altLang="en-US" sz="2800" b="0" i="0" dirty="0">
                <a:solidFill>
                  <a:srgbClr val="194E9D"/>
                </a:solidFill>
                <a:effectLst>
                  <a:outerShdw blurRad="38100" dist="38100" dir="2700000" algn="tl">
                    <a:srgbClr val="C0C0C0"/>
                  </a:outerShdw>
                </a:effectLst>
              </a:rPr>
              <a:t>.</a:t>
            </a:r>
            <a:endParaRPr lang="en-US" altLang="en-US" sz="2800" b="0" i="0" dirty="0">
              <a:solidFill>
                <a:srgbClr val="194E9D"/>
              </a:solidFill>
            </a:endParaRPr>
          </a:p>
        </p:txBody>
      </p:sp>
      <p:sp>
        <p:nvSpPr>
          <p:cNvPr id="44" name="Rectangle 21"/>
          <p:cNvSpPr txBox="1">
            <a:spLocks noChangeArrowheads="1"/>
          </p:cNvSpPr>
          <p:nvPr/>
        </p:nvSpPr>
        <p:spPr>
          <a:xfrm>
            <a:off x="1154177" y="0"/>
            <a:ext cx="8834437" cy="819150"/>
          </a:xfrm>
          <a:prstGeom prst="rect">
            <a:avLst/>
          </a:prstGeom>
          <a:noFill/>
          <a:ln/>
        </p:spPr>
        <p:txBody>
          <a:bodyPr lIns="91440" tIns="45720" rIns="91440" bIns="45720"/>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altLang="en-US" kern="0" dirty="0"/>
              <a:t>Predicting the Direction of a Reaction</a:t>
            </a:r>
          </a:p>
        </p:txBody>
      </p:sp>
      <p:sp>
        <p:nvSpPr>
          <p:cNvPr id="45" name="Line 22"/>
          <p:cNvSpPr>
            <a:spLocks noChangeShapeType="1"/>
          </p:cNvSpPr>
          <p:nvPr/>
        </p:nvSpPr>
        <p:spPr bwMode="auto">
          <a:xfrm>
            <a:off x="969241" y="2925648"/>
            <a:ext cx="833437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320599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25</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Rectangle 2"/>
          <p:cNvSpPr txBox="1">
            <a:spLocks noChangeArrowheads="1"/>
          </p:cNvSpPr>
          <p:nvPr/>
        </p:nvSpPr>
        <p:spPr>
          <a:xfrm>
            <a:off x="1600200" y="609600"/>
            <a:ext cx="8229600" cy="58674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b="1" kern="0" dirty="0"/>
              <a:t>Calculating Equilibrium Concentrations</a:t>
            </a:r>
          </a:p>
          <a:p>
            <a:pPr marL="514350" indent="-514350" eaLnBrk="1" hangingPunct="1">
              <a:buFontTx/>
              <a:buAutoNum type="arabicPeriod"/>
            </a:pPr>
            <a:r>
              <a:rPr lang="en-US" altLang="en-US" kern="0" dirty="0"/>
              <a:t>When all but one equilibrium concentration and the value of </a:t>
            </a:r>
            <a:r>
              <a:rPr lang="en-US" altLang="en-US" i="1" kern="0" dirty="0"/>
              <a:t>K</a:t>
            </a:r>
            <a:r>
              <a:rPr lang="en-US" altLang="en-US" i="1" kern="0" baseline="-25000" dirty="0"/>
              <a:t>c</a:t>
            </a:r>
            <a:r>
              <a:rPr lang="en-US" altLang="en-US" kern="0" dirty="0"/>
              <a:t> are known.</a:t>
            </a:r>
          </a:p>
          <a:p>
            <a:pPr marL="457200" indent="-457200" eaLnBrk="1" hangingPunct="1">
              <a:buFontTx/>
              <a:buNone/>
            </a:pPr>
            <a:endParaRPr lang="en-US" altLang="en-US" kern="0" dirty="0"/>
          </a:p>
          <a:p>
            <a:pPr marL="457200" indent="-457200" eaLnBrk="1" hangingPunct="1">
              <a:buFontTx/>
              <a:buNone/>
            </a:pPr>
            <a:r>
              <a:rPr lang="en-US" altLang="en-US" kern="0" dirty="0"/>
              <a:t>2.	When the value of </a:t>
            </a:r>
            <a:r>
              <a:rPr lang="en-US" altLang="en-US" i="1" kern="0" dirty="0"/>
              <a:t>K</a:t>
            </a:r>
            <a:r>
              <a:rPr lang="en-US" altLang="en-US" i="1" kern="0" baseline="-25000" dirty="0"/>
              <a:t>c</a:t>
            </a:r>
            <a:r>
              <a:rPr lang="en-US" altLang="en-US" kern="0" dirty="0"/>
              <a:t> and the initial concentrations are known.</a:t>
            </a:r>
          </a:p>
          <a:p>
            <a:pPr marL="1093788" lvl="1" indent="-461963" eaLnBrk="1" hangingPunct="1">
              <a:buFontTx/>
              <a:buAutoNum type="alphaLcPeriod"/>
            </a:pPr>
            <a:r>
              <a:rPr lang="en-US" altLang="en-US" kern="0" dirty="0"/>
              <a:t>When the </a:t>
            </a:r>
            <a:r>
              <a:rPr lang="en-US" altLang="en-US" i="1" kern="0" dirty="0"/>
              <a:t>K</a:t>
            </a:r>
            <a:r>
              <a:rPr lang="en-US" altLang="en-US" i="1" kern="0" baseline="-25000" dirty="0"/>
              <a:t>c</a:t>
            </a:r>
            <a:r>
              <a:rPr lang="en-US" altLang="en-US" kern="0" dirty="0"/>
              <a:t> expression is a perfect square: solving a linear equation.</a:t>
            </a:r>
          </a:p>
          <a:p>
            <a:pPr marL="1093788" lvl="1" indent="-461963" eaLnBrk="1" hangingPunct="1">
              <a:buFontTx/>
              <a:buAutoNum type="alphaLcPeriod"/>
            </a:pPr>
            <a:r>
              <a:rPr lang="en-US" altLang="en-US" kern="0" dirty="0"/>
              <a:t>When the </a:t>
            </a:r>
            <a:r>
              <a:rPr lang="en-US" altLang="en-US" i="1" kern="0" dirty="0"/>
              <a:t>K</a:t>
            </a:r>
            <a:r>
              <a:rPr lang="en-US" altLang="en-US" i="1" kern="0" baseline="-25000" dirty="0"/>
              <a:t>c</a:t>
            </a:r>
            <a:r>
              <a:rPr lang="en-US" altLang="en-US" kern="0" dirty="0"/>
              <a:t> expression is not a perfect square: solving a quadratic equation.</a:t>
            </a:r>
          </a:p>
        </p:txBody>
      </p:sp>
    </p:spTree>
    <p:extLst>
      <p:ext uri="{BB962C8B-B14F-4D97-AF65-F5344CB8AC3E}">
        <p14:creationId xmlns:p14="http://schemas.microsoft.com/office/powerpoint/2010/main" val="24705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26</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Rectangle 3"/>
          <p:cNvSpPr txBox="1">
            <a:spLocks noChangeArrowheads="1"/>
          </p:cNvSpPr>
          <p:nvPr/>
        </p:nvSpPr>
        <p:spPr>
          <a:xfrm>
            <a:off x="2130552" y="1097280"/>
            <a:ext cx="7315200" cy="28194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a:t>A gaseous mixture contains 0.30 mol CO, 0.10 mol H</a:t>
            </a:r>
            <a:r>
              <a:rPr lang="en-US" altLang="en-US" kern="0" baseline="-25000"/>
              <a:t>2</a:t>
            </a:r>
            <a:r>
              <a:rPr lang="en-US" altLang="en-US" kern="0"/>
              <a:t>, and 0.020 mol H</a:t>
            </a:r>
            <a:r>
              <a:rPr lang="en-US" altLang="en-US" kern="0" baseline="-25000"/>
              <a:t>2</a:t>
            </a:r>
            <a:r>
              <a:rPr lang="en-US" altLang="en-US" kern="0"/>
              <a:t>O, plus an unknown amount of CH</a:t>
            </a:r>
            <a:r>
              <a:rPr lang="en-US" altLang="en-US" kern="0" baseline="-25000"/>
              <a:t>4</a:t>
            </a:r>
            <a:r>
              <a:rPr lang="en-US" altLang="en-US" kern="0"/>
              <a:t>, in each liter. This mixture is at equilibrium at 1200K. </a:t>
            </a:r>
          </a:p>
          <a:p>
            <a:pPr marL="0" indent="0" eaLnBrk="1" hangingPunct="1">
              <a:buFontTx/>
              <a:buNone/>
            </a:pPr>
            <a:endParaRPr lang="en-US" altLang="en-US" kern="0"/>
          </a:p>
          <a:p>
            <a:pPr marL="0" indent="0" eaLnBrk="1" hangingPunct="1">
              <a:buFontTx/>
              <a:buNone/>
            </a:pPr>
            <a:endParaRPr lang="en-US" altLang="en-US" kern="0" dirty="0"/>
          </a:p>
        </p:txBody>
      </p:sp>
      <p:sp>
        <p:nvSpPr>
          <p:cNvPr id="5" name="Rectangle 3"/>
          <p:cNvSpPr txBox="1">
            <a:spLocks noChangeArrowheads="1"/>
          </p:cNvSpPr>
          <p:nvPr/>
        </p:nvSpPr>
        <p:spPr bwMode="auto">
          <a:xfrm>
            <a:off x="1444752" y="3992880"/>
            <a:ext cx="792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sz="2800" kern="0" dirty="0"/>
              <a:t>What is the concentration of CH</a:t>
            </a:r>
            <a:r>
              <a:rPr lang="en-US" altLang="en-US" sz="2800" kern="0" baseline="-25000" dirty="0"/>
              <a:t>4</a:t>
            </a:r>
            <a:r>
              <a:rPr lang="en-US" altLang="en-US" sz="2800" kern="0" dirty="0"/>
              <a:t> in this mixture? The equilibrium constant </a:t>
            </a:r>
            <a:r>
              <a:rPr lang="en-US" altLang="en-US" sz="2800" i="1" kern="0" dirty="0"/>
              <a:t>K</a:t>
            </a:r>
            <a:r>
              <a:rPr lang="en-US" altLang="en-US" sz="2800" i="1" kern="0" baseline="-25000" dirty="0"/>
              <a:t>c</a:t>
            </a:r>
            <a:r>
              <a:rPr lang="en-US" altLang="en-US" sz="2800" kern="0" dirty="0"/>
              <a:t> equals 3.92.</a:t>
            </a:r>
          </a:p>
        </p:txBody>
      </p:sp>
      <p:sp>
        <p:nvSpPr>
          <p:cNvPr id="6" name="Rectangle 4"/>
          <p:cNvSpPr>
            <a:spLocks noChangeArrowheads="1"/>
          </p:cNvSpPr>
          <p:nvPr/>
        </p:nvSpPr>
        <p:spPr bwMode="auto">
          <a:xfrm>
            <a:off x="1069848" y="295656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CO(</a:t>
            </a:r>
            <a:r>
              <a:rPr kumimoji="0" lang="en-US" altLang="he-IL" sz="2800" b="0" i="1"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+ 3H</a:t>
            </a:r>
            <a:r>
              <a:rPr kumimoji="0" lang="en-US" altLang="he-IL" sz="2800" b="0" i="0" u="none" strike="noStrike" kern="0" cap="none" spc="0" normalizeH="0" baseline="-25000" noProof="0" dirty="0">
                <a:ln>
                  <a:noFill/>
                </a:ln>
                <a:solidFill>
                  <a:srgbClr val="000000"/>
                </a:solidFill>
                <a:effectLst/>
                <a:uLnTx/>
                <a:uFillTx/>
                <a:latin typeface="Arial" panose="020B0604020202020204" pitchFamily="34" charset="0"/>
                <a:ea typeface="MS PGothic" panose="020B0600070205080204" pitchFamily="34" charset="-128"/>
              </a:rPr>
              <a:t>2</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t>
            </a:r>
            <a:r>
              <a:rPr kumimoji="0" lang="en-US" altLang="he-IL" sz="2800" b="0" i="1"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sym typeface="Wingdings 3" panose="05040102010807070707" pitchFamily="18" charset="2"/>
              </a:rPr>
              <a:t></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CH</a:t>
            </a:r>
            <a:r>
              <a:rPr kumimoji="0" lang="en-US" altLang="he-IL" sz="2800" b="0" i="0" u="none" strike="noStrike" kern="0" cap="none" spc="0" normalizeH="0" baseline="-25000" noProof="0" dirty="0">
                <a:ln>
                  <a:noFill/>
                </a:ln>
                <a:solidFill>
                  <a:srgbClr val="000000"/>
                </a:solidFill>
                <a:effectLst/>
                <a:uLnTx/>
                <a:uFillTx/>
                <a:latin typeface="Arial" panose="020B0604020202020204" pitchFamily="34" charset="0"/>
                <a:ea typeface="MS PGothic" panose="020B0600070205080204" pitchFamily="34" charset="-128"/>
              </a:rPr>
              <a:t>4</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t>
            </a:r>
            <a:r>
              <a:rPr kumimoji="0" lang="en-US" altLang="he-IL" sz="2800" b="0" i="1"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 H</a:t>
            </a:r>
            <a:r>
              <a:rPr kumimoji="0" lang="en-US" altLang="he-IL" sz="2800" b="0" i="0" u="none" strike="noStrike" kern="0" cap="none" spc="0" normalizeH="0" baseline="-25000" noProof="0" dirty="0">
                <a:ln>
                  <a:noFill/>
                </a:ln>
                <a:solidFill>
                  <a:srgbClr val="000000"/>
                </a:solidFill>
                <a:effectLst/>
                <a:uLnTx/>
                <a:uFillTx/>
                <a:latin typeface="Arial" panose="020B0604020202020204" pitchFamily="34" charset="0"/>
                <a:ea typeface="MS PGothic" panose="020B0600070205080204" pitchFamily="34" charset="-128"/>
              </a:rPr>
              <a:t>2</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O(</a:t>
            </a:r>
            <a:r>
              <a:rPr kumimoji="0" lang="en-US" altLang="he-IL" sz="2800" b="0" i="1"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a:t>
            </a:r>
            <a:r>
              <a:rPr kumimoji="0" lang="en-US" altLang="he-IL" sz="28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7" name="Rectangle 6"/>
          <p:cNvSpPr/>
          <p:nvPr/>
        </p:nvSpPr>
        <p:spPr>
          <a:xfrm>
            <a:off x="192024" y="337245"/>
            <a:ext cx="11896344" cy="584775"/>
          </a:xfrm>
          <a:prstGeom prst="rect">
            <a:avLst/>
          </a:prstGeom>
        </p:spPr>
        <p:txBody>
          <a:bodyPr wrap="square">
            <a:spAutoFit/>
          </a:bodyPr>
          <a:lstStyle/>
          <a:p>
            <a:pPr lvl="0" algn="l" rtl="0"/>
            <a:r>
              <a:rPr lang="en-US" altLang="en-US" sz="3200" b="1" kern="0" dirty="0">
                <a:solidFill>
                  <a:srgbClr val="000000"/>
                </a:solidFill>
              </a:rPr>
              <a:t>Obtaining One Equilibrium Concentration Given the Others</a:t>
            </a:r>
          </a:p>
        </p:txBody>
      </p:sp>
    </p:spTree>
    <p:extLst>
      <p:ext uri="{BB962C8B-B14F-4D97-AF65-F5344CB8AC3E}">
        <p14:creationId xmlns:p14="http://schemas.microsoft.com/office/powerpoint/2010/main" val="212527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27</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400556" y="418275"/>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IN" b="1" kern="0" dirty="0"/>
              <a:t>Solution </a:t>
            </a:r>
          </a:p>
          <a:p>
            <a:pPr marL="0" indent="0">
              <a:buFontTx/>
              <a:buNone/>
              <a:defRPr/>
            </a:pPr>
            <a:r>
              <a:rPr lang="en-IN" kern="0" dirty="0"/>
              <a:t>The equilibrium-constant equation is</a:t>
            </a:r>
          </a:p>
          <a:p>
            <a:pPr marL="0" indent="0">
              <a:buFontTx/>
              <a:buNone/>
              <a:defRPr/>
            </a:pPr>
            <a:endParaRPr lang="en-IN" kern="0" dirty="0">
              <a:solidFill>
                <a:srgbClr val="00B050"/>
              </a:solidFill>
            </a:endParaRPr>
          </a:p>
          <a:p>
            <a:pPr marL="0" indent="0">
              <a:buFontTx/>
              <a:buNone/>
              <a:defRPr/>
            </a:pPr>
            <a:endParaRPr lang="en-IN" kern="0" dirty="0">
              <a:solidFill>
                <a:srgbClr val="00B050"/>
              </a:solidFill>
            </a:endParaRPr>
          </a:p>
          <a:p>
            <a:pPr marL="0" indent="0">
              <a:buFontTx/>
              <a:buNone/>
              <a:defRPr/>
            </a:pPr>
            <a:r>
              <a:rPr lang="en-IN" kern="0" dirty="0"/>
              <a:t>Substituting the known concentrations and the value of K</a:t>
            </a:r>
            <a:r>
              <a:rPr lang="en-IN" kern="0" baseline="-25000" dirty="0"/>
              <a:t>c</a:t>
            </a:r>
            <a:r>
              <a:rPr lang="en-IN" kern="0" dirty="0"/>
              <a:t>,</a:t>
            </a:r>
          </a:p>
          <a:p>
            <a:pPr>
              <a:defRPr/>
            </a:pPr>
            <a:endParaRPr lang="en-IN" kern="0" dirty="0">
              <a:solidFill>
                <a:srgbClr val="00B050"/>
              </a:solidFill>
            </a:endParaRPr>
          </a:p>
          <a:p>
            <a:pPr marL="0" indent="0">
              <a:buFontTx/>
              <a:buNone/>
              <a:defRPr/>
            </a:pPr>
            <a:endParaRPr lang="en-IN" kern="0" dirty="0">
              <a:solidFill>
                <a:srgbClr val="00B050"/>
              </a:solidFill>
            </a:endParaRPr>
          </a:p>
          <a:p>
            <a:pPr marL="0" indent="0">
              <a:buFontTx/>
              <a:buNone/>
              <a:defRPr/>
            </a:pPr>
            <a:endParaRPr lang="en-IN" kern="0" dirty="0">
              <a:solidFill>
                <a:srgbClr val="00B050"/>
              </a:solidFill>
            </a:endParaRPr>
          </a:p>
          <a:p>
            <a:pPr marL="0" indent="0">
              <a:buFontTx/>
              <a:buNone/>
              <a:defRPr/>
            </a:pPr>
            <a:endParaRPr lang="en-IN" kern="0" dirty="0">
              <a:solidFill>
                <a:srgbClr val="00B05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60645206"/>
              </p:ext>
            </p:extLst>
          </p:nvPr>
        </p:nvGraphicFramePr>
        <p:xfrm>
          <a:off x="4334256" y="1581912"/>
          <a:ext cx="2251075" cy="965200"/>
        </p:xfrm>
        <a:graphic>
          <a:graphicData uri="http://schemas.openxmlformats.org/presentationml/2006/ole">
            <mc:AlternateContent xmlns:mc="http://schemas.openxmlformats.org/markup-compatibility/2006">
              <mc:Choice xmlns:v="urn:schemas-microsoft-com:vml" Requires="v">
                <p:oleObj name="Equation" r:id="rId2" imgW="1155199" imgH="495085" progId="Equation.DSMT4">
                  <p:embed/>
                </p:oleObj>
              </mc:Choice>
              <mc:Fallback>
                <p:oleObj name="Equation" r:id="rId2" imgW="1155199" imgH="495085"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256" y="1581912"/>
                        <a:ext cx="22510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6171564"/>
              </p:ext>
            </p:extLst>
          </p:nvPr>
        </p:nvGraphicFramePr>
        <p:xfrm>
          <a:off x="4013581" y="3282125"/>
          <a:ext cx="2635250" cy="917575"/>
        </p:xfrm>
        <a:graphic>
          <a:graphicData uri="http://schemas.openxmlformats.org/presentationml/2006/ole">
            <mc:AlternateContent xmlns:mc="http://schemas.openxmlformats.org/markup-compatibility/2006">
              <mc:Choice xmlns:v="urn:schemas-microsoft-com:vml" Requires="v">
                <p:oleObj name="Equation" r:id="rId4" imgW="1422400" imgH="495300" progId="Equation.DSMT4">
                  <p:embed/>
                </p:oleObj>
              </mc:Choice>
              <mc:Fallback>
                <p:oleObj name="Equation" r:id="rId4" imgW="1422400" imgH="495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581" y="3282125"/>
                        <a:ext cx="26352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493575"/>
              </p:ext>
            </p:extLst>
          </p:nvPr>
        </p:nvGraphicFramePr>
        <p:xfrm>
          <a:off x="3191256" y="4261612"/>
          <a:ext cx="4749800" cy="981075"/>
        </p:xfrm>
        <a:graphic>
          <a:graphicData uri="http://schemas.openxmlformats.org/presentationml/2006/ole">
            <mc:AlternateContent xmlns:mc="http://schemas.openxmlformats.org/markup-compatibility/2006">
              <mc:Choice xmlns:v="urn:schemas-microsoft-com:vml" Requires="v">
                <p:oleObj name="Equation" r:id="rId6" imgW="2463800" imgH="508000" progId="Equation.DSMT4">
                  <p:embed/>
                </p:oleObj>
              </mc:Choice>
              <mc:Fallback>
                <p:oleObj name="Equation" r:id="rId6" imgW="2463800" imgH="508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256" y="4261612"/>
                        <a:ext cx="4749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utoShape 6"/>
          <p:cNvSpPr>
            <a:spLocks noChangeArrowheads="1"/>
          </p:cNvSpPr>
          <p:nvPr/>
        </p:nvSpPr>
        <p:spPr bwMode="auto">
          <a:xfrm>
            <a:off x="3724656" y="5391912"/>
            <a:ext cx="3429000" cy="6858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9" name="TextBox 8"/>
          <p:cNvSpPr txBox="1">
            <a:spLocks noChangeArrowheads="1"/>
          </p:cNvSpPr>
          <p:nvPr/>
        </p:nvSpPr>
        <p:spPr bwMode="auto">
          <a:xfrm>
            <a:off x="4029456" y="55395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IN" altLang="en-US"/>
              <a:t>[CH</a:t>
            </a:r>
            <a:r>
              <a:rPr lang="en-IN" altLang="en-US" baseline="-25000"/>
              <a:t>4</a:t>
            </a:r>
            <a:r>
              <a:rPr lang="en-IN" altLang="en-US"/>
              <a:t>] = 0.059 mol/L</a:t>
            </a:r>
            <a:endParaRPr lang="en-US" altLang="en-US"/>
          </a:p>
        </p:txBody>
      </p:sp>
    </p:spTree>
    <p:extLst>
      <p:ext uri="{BB962C8B-B14F-4D97-AF65-F5344CB8AC3E}">
        <p14:creationId xmlns:p14="http://schemas.microsoft.com/office/powerpoint/2010/main" val="1472519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28</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Rectangle 3"/>
          <p:cNvSpPr txBox="1">
            <a:spLocks noChangeArrowheads="1"/>
          </p:cNvSpPr>
          <p:nvPr/>
        </p:nvSpPr>
        <p:spPr>
          <a:xfrm>
            <a:off x="1597152" y="1042416"/>
            <a:ext cx="8077200" cy="22860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The following reaction is used to increase the ratio of hydrogen in synthesis gas (mixtures of CO and H</a:t>
            </a:r>
            <a:r>
              <a:rPr lang="en-US" altLang="en-US" kern="0" baseline="-25000" dirty="0"/>
              <a:t>2</a:t>
            </a:r>
            <a:r>
              <a:rPr lang="en-US" altLang="en-US" kern="0" dirty="0"/>
              <a:t>).</a:t>
            </a:r>
          </a:p>
          <a:p>
            <a:pPr marL="0" indent="0" eaLnBrk="1" hangingPunct="1">
              <a:buFontTx/>
              <a:buNone/>
            </a:pPr>
            <a:endParaRPr lang="en-US" altLang="en-US" kern="0" dirty="0">
              <a:solidFill>
                <a:srgbClr val="00B050"/>
              </a:solidFill>
            </a:endParaRPr>
          </a:p>
          <a:p>
            <a:pPr marL="0" indent="0" eaLnBrk="1" hangingPunct="1">
              <a:buFontTx/>
              <a:buNone/>
            </a:pPr>
            <a:endParaRPr lang="en-US" altLang="en-US" kern="0" dirty="0">
              <a:solidFill>
                <a:srgbClr val="00B050"/>
              </a:solidFill>
            </a:endParaRPr>
          </a:p>
        </p:txBody>
      </p:sp>
      <p:sp>
        <p:nvSpPr>
          <p:cNvPr id="5" name="Rectangle 3"/>
          <p:cNvSpPr txBox="1">
            <a:spLocks noChangeArrowheads="1"/>
          </p:cNvSpPr>
          <p:nvPr/>
        </p:nvSpPr>
        <p:spPr bwMode="auto">
          <a:xfrm>
            <a:off x="1444752" y="3785616"/>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sz="2800" kern="0" dirty="0"/>
              <a:t>If you start with 1.00 mol each of carbon monoxide and water in a 50.0-L vessel, how many moles of each substance are in the equilibrium mixture at 1000</a:t>
            </a:r>
            <a:r>
              <a:rPr lang="en-US" altLang="en-US" sz="2800" kern="0" baseline="50000" dirty="0">
                <a:cs typeface="Arial" panose="020B0604020202020204" pitchFamily="34" charset="0"/>
              </a:rPr>
              <a:t>ₒ</a:t>
            </a:r>
            <a:r>
              <a:rPr lang="en-US" altLang="en-US" sz="2800" kern="0" dirty="0"/>
              <a:t>C? </a:t>
            </a:r>
          </a:p>
          <a:p>
            <a:pPr marL="0" indent="0" eaLnBrk="1" hangingPunct="1">
              <a:buFontTx/>
              <a:buNone/>
              <a:defRPr/>
            </a:pPr>
            <a:r>
              <a:rPr lang="en-IN" altLang="en-US" sz="2800" i="1" kern="0" dirty="0"/>
              <a:t>K</a:t>
            </a:r>
            <a:r>
              <a:rPr lang="en-IN" altLang="en-US" sz="2800" i="1" kern="0" baseline="-25000" dirty="0"/>
              <a:t>c</a:t>
            </a:r>
            <a:r>
              <a:rPr lang="en-IN" altLang="en-US" sz="2800" i="1" kern="0" dirty="0"/>
              <a:t> </a:t>
            </a:r>
            <a:r>
              <a:rPr lang="en-IN" altLang="en-US" sz="2800" kern="0" dirty="0"/>
              <a:t>at this temperature is 0.58.</a:t>
            </a:r>
            <a:endParaRPr lang="en-US" altLang="en-US" sz="2800" kern="0" dirty="0"/>
          </a:p>
        </p:txBody>
      </p:sp>
      <p:sp>
        <p:nvSpPr>
          <p:cNvPr id="6" name="Rectangle 5"/>
          <p:cNvSpPr/>
          <p:nvPr/>
        </p:nvSpPr>
        <p:spPr>
          <a:xfrm>
            <a:off x="1828800" y="2798094"/>
            <a:ext cx="7178040" cy="523220"/>
          </a:xfrm>
          <a:prstGeom prst="rect">
            <a:avLst/>
          </a:prstGeom>
        </p:spPr>
        <p:txBody>
          <a:bodyPr wrap="square">
            <a:spAutoFit/>
          </a:bodyPr>
          <a:lstStyle/>
          <a:p>
            <a:pPr algn="l" rtl="0" fontAlgn="base">
              <a:spcBef>
                <a:spcPct val="20000"/>
              </a:spcBef>
              <a:spcAft>
                <a:spcPct val="0"/>
              </a:spcAft>
            </a:pPr>
            <a:r>
              <a:rPr lang="en-US" altLang="he-IL" sz="2800" kern="0" dirty="0">
                <a:solidFill>
                  <a:srgbClr val="000000"/>
                </a:solidFill>
                <a:ea typeface="MS PGothic" pitchFamily="34" charset="-128"/>
              </a:rPr>
              <a:t>CO(</a:t>
            </a:r>
            <a:r>
              <a:rPr lang="en-US" altLang="he-IL" sz="2800" i="1" kern="0" dirty="0">
                <a:solidFill>
                  <a:srgbClr val="000000"/>
                </a:solidFill>
                <a:ea typeface="MS PGothic" pitchFamily="34" charset="-128"/>
              </a:rPr>
              <a:t>g</a:t>
            </a:r>
            <a:r>
              <a:rPr lang="en-US" altLang="he-IL" sz="2800" kern="0" dirty="0">
                <a:solidFill>
                  <a:srgbClr val="000000"/>
                </a:solidFill>
                <a:ea typeface="MS PGothic" pitchFamily="34" charset="-128"/>
              </a:rPr>
              <a:t>) + H</a:t>
            </a:r>
            <a:r>
              <a:rPr lang="en-US" altLang="he-IL" sz="2800" kern="0" baseline="-25000" dirty="0">
                <a:solidFill>
                  <a:srgbClr val="000000"/>
                </a:solidFill>
                <a:ea typeface="MS PGothic" pitchFamily="34" charset="-128"/>
              </a:rPr>
              <a:t>2</a:t>
            </a:r>
            <a:r>
              <a:rPr lang="en-US" altLang="he-IL" sz="2800" kern="0" dirty="0">
                <a:solidFill>
                  <a:srgbClr val="000000"/>
                </a:solidFill>
                <a:ea typeface="MS PGothic" pitchFamily="34" charset="-128"/>
              </a:rPr>
              <a:t>O(</a:t>
            </a:r>
            <a:r>
              <a:rPr lang="en-US" altLang="he-IL" sz="2800" i="1" kern="0" dirty="0">
                <a:solidFill>
                  <a:srgbClr val="000000"/>
                </a:solidFill>
                <a:ea typeface="MS PGothic" pitchFamily="34" charset="-128"/>
              </a:rPr>
              <a:t>g</a:t>
            </a:r>
            <a:r>
              <a:rPr lang="en-US" altLang="he-IL" sz="2800" kern="0" dirty="0">
                <a:solidFill>
                  <a:srgbClr val="000000"/>
                </a:solidFill>
                <a:ea typeface="MS PGothic" pitchFamily="34" charset="-128"/>
              </a:rPr>
              <a:t>) </a:t>
            </a:r>
            <a:r>
              <a:rPr lang="en-US" altLang="he-IL" sz="2800" kern="0" dirty="0">
                <a:solidFill>
                  <a:srgbClr val="000000"/>
                </a:solidFill>
                <a:ea typeface="MS PGothic" pitchFamily="34" charset="-128"/>
                <a:sym typeface="Wingdings 3" panose="05040102010807070707" pitchFamily="18" charset="2"/>
              </a:rPr>
              <a:t></a:t>
            </a:r>
            <a:r>
              <a:rPr lang="en-US" altLang="he-IL" sz="2800" kern="0" dirty="0">
                <a:solidFill>
                  <a:srgbClr val="000000"/>
                </a:solidFill>
                <a:ea typeface="MS PGothic" pitchFamily="34" charset="-128"/>
              </a:rPr>
              <a:t> CO</a:t>
            </a:r>
            <a:r>
              <a:rPr lang="en-US" altLang="he-IL" sz="2800" kern="0" baseline="-25000" dirty="0">
                <a:solidFill>
                  <a:srgbClr val="000000"/>
                </a:solidFill>
                <a:ea typeface="MS PGothic" pitchFamily="34" charset="-128"/>
              </a:rPr>
              <a:t>2</a:t>
            </a:r>
            <a:r>
              <a:rPr lang="en-US" altLang="he-IL" sz="2800" kern="0" dirty="0">
                <a:solidFill>
                  <a:srgbClr val="000000"/>
                </a:solidFill>
                <a:ea typeface="MS PGothic" pitchFamily="34" charset="-128"/>
              </a:rPr>
              <a:t>(</a:t>
            </a:r>
            <a:r>
              <a:rPr lang="en-US" altLang="he-IL" sz="2800" i="1" kern="0" dirty="0">
                <a:solidFill>
                  <a:srgbClr val="000000"/>
                </a:solidFill>
                <a:ea typeface="MS PGothic" pitchFamily="34" charset="-128"/>
              </a:rPr>
              <a:t>g</a:t>
            </a:r>
            <a:r>
              <a:rPr lang="en-US" altLang="he-IL" sz="2800" kern="0" dirty="0">
                <a:solidFill>
                  <a:srgbClr val="000000"/>
                </a:solidFill>
                <a:ea typeface="MS PGothic" pitchFamily="34" charset="-128"/>
              </a:rPr>
              <a:t>) +H</a:t>
            </a:r>
            <a:r>
              <a:rPr lang="en-US" altLang="he-IL" sz="2800" kern="0" baseline="-25000" dirty="0">
                <a:solidFill>
                  <a:srgbClr val="000000"/>
                </a:solidFill>
                <a:ea typeface="MS PGothic" pitchFamily="34" charset="-128"/>
              </a:rPr>
              <a:t>2</a:t>
            </a:r>
            <a:r>
              <a:rPr lang="en-US" altLang="he-IL" sz="2800" kern="0" dirty="0">
                <a:solidFill>
                  <a:srgbClr val="000000"/>
                </a:solidFill>
                <a:ea typeface="MS PGothic" pitchFamily="34" charset="-128"/>
              </a:rPr>
              <a:t>(</a:t>
            </a:r>
            <a:r>
              <a:rPr lang="en-US" altLang="he-IL" sz="2800" i="1" kern="0" dirty="0">
                <a:solidFill>
                  <a:srgbClr val="000000"/>
                </a:solidFill>
                <a:ea typeface="MS PGothic" pitchFamily="34" charset="-128"/>
              </a:rPr>
              <a:t>g</a:t>
            </a:r>
            <a:r>
              <a:rPr lang="en-US" altLang="he-IL" sz="2800" kern="0" dirty="0">
                <a:solidFill>
                  <a:srgbClr val="000000"/>
                </a:solidFill>
                <a:ea typeface="MS PGothic" pitchFamily="34" charset="-128"/>
              </a:rPr>
              <a:t>)</a:t>
            </a:r>
          </a:p>
        </p:txBody>
      </p:sp>
      <p:sp>
        <p:nvSpPr>
          <p:cNvPr id="7" name="TextBox 6"/>
          <p:cNvSpPr txBox="1"/>
          <p:nvPr/>
        </p:nvSpPr>
        <p:spPr>
          <a:xfrm>
            <a:off x="228600" y="290596"/>
            <a:ext cx="11713464" cy="523220"/>
          </a:xfrm>
          <a:prstGeom prst="rect">
            <a:avLst/>
          </a:prstGeom>
          <a:noFill/>
        </p:spPr>
        <p:txBody>
          <a:bodyPr wrap="square" rtlCol="1">
            <a:spAutoFit/>
          </a:bodyPr>
          <a:lstStyle/>
          <a:p>
            <a:pPr algn="l" rtl="0"/>
            <a:r>
              <a:rPr lang="en-US" sz="2800" b="1" dirty="0"/>
              <a:t>Solving an Equilibrium Problem ( Involving a Linear Equation in X)</a:t>
            </a:r>
            <a:endParaRPr lang="he-IL" sz="2800" b="1" dirty="0"/>
          </a:p>
        </p:txBody>
      </p:sp>
    </p:spTree>
    <p:extLst>
      <p:ext uri="{BB962C8B-B14F-4D97-AF65-F5344CB8AC3E}">
        <p14:creationId xmlns:p14="http://schemas.microsoft.com/office/powerpoint/2010/main" val="375575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29</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636776" y="688848"/>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IN" altLang="en-US" b="1" kern="0" dirty="0"/>
              <a:t>Solution </a:t>
            </a:r>
          </a:p>
          <a:p>
            <a:pPr marL="0" indent="0" algn="ctr">
              <a:buFontTx/>
              <a:buNone/>
            </a:pPr>
            <a:r>
              <a:rPr lang="en-IN" altLang="en-US" b="1" kern="0" dirty="0"/>
              <a:t>Step 1 </a:t>
            </a:r>
          </a:p>
          <a:p>
            <a:pPr marL="0" indent="0">
              <a:buFontTx/>
              <a:buNone/>
            </a:pPr>
            <a:r>
              <a:rPr lang="en-IN" altLang="en-US" kern="0" dirty="0"/>
              <a:t>The starting concentrations of CO and H</a:t>
            </a:r>
            <a:r>
              <a:rPr lang="en-IN" altLang="en-US" kern="0" baseline="-25000" dirty="0"/>
              <a:t>2</a:t>
            </a:r>
            <a:r>
              <a:rPr lang="en-IN" altLang="en-US" kern="0" dirty="0"/>
              <a:t>O are</a:t>
            </a:r>
          </a:p>
          <a:p>
            <a:pPr marL="0" indent="0">
              <a:buFontTx/>
              <a:buNone/>
            </a:pPr>
            <a:endParaRPr lang="en-IN" altLang="en-US" kern="0" dirty="0"/>
          </a:p>
          <a:p>
            <a:pPr marL="0" indent="0">
              <a:buFontTx/>
              <a:buNone/>
            </a:pPr>
            <a:endParaRPr lang="en-IN" altLang="en-US" kern="0" dirty="0"/>
          </a:p>
          <a:p>
            <a:pPr marL="0" indent="0">
              <a:buFontTx/>
              <a:buNone/>
            </a:pPr>
            <a:r>
              <a:rPr lang="en-IN" altLang="en-US" kern="0" dirty="0"/>
              <a:t>The starting concentrations of the products CO</a:t>
            </a:r>
            <a:r>
              <a:rPr lang="en-IN" altLang="en-US" kern="0" baseline="-25000" dirty="0"/>
              <a:t>2</a:t>
            </a:r>
            <a:r>
              <a:rPr lang="en-IN" altLang="en-US" kern="0" dirty="0"/>
              <a:t> and H</a:t>
            </a:r>
            <a:r>
              <a:rPr lang="en-IN" altLang="en-US" kern="0" baseline="-25000" dirty="0"/>
              <a:t>2</a:t>
            </a:r>
            <a:r>
              <a:rPr lang="en-IN" altLang="en-US" kern="0" dirty="0"/>
              <a:t> are 0. The change in concentration when the mixture goes to equilibrium are not given.</a:t>
            </a:r>
          </a:p>
          <a:p>
            <a:pPr marL="0" indent="0">
              <a:buFontTx/>
              <a:buNone/>
            </a:pPr>
            <a:endParaRPr lang="en-IN" altLang="en-US" kern="0" dirty="0"/>
          </a:p>
          <a:p>
            <a:pPr marL="0" indent="0">
              <a:buFontTx/>
              <a:buNone/>
            </a:pPr>
            <a:r>
              <a:rPr lang="en-IN" altLang="en-US" kern="0" dirty="0"/>
              <a:t>They can be written in terms of a single unknown. </a:t>
            </a:r>
          </a:p>
          <a:p>
            <a:pPr marL="0" indent="0">
              <a:buFontTx/>
              <a:buNone/>
            </a:pPr>
            <a:endParaRPr lang="en-US" altLang="en-US" kern="0" dirty="0"/>
          </a:p>
        </p:txBody>
      </p:sp>
      <p:graphicFrame>
        <p:nvGraphicFramePr>
          <p:cNvPr id="5" name="Object 3"/>
          <p:cNvGraphicFramePr>
            <a:graphicFrameLocks noChangeAspect="1"/>
          </p:cNvGraphicFramePr>
          <p:nvPr>
            <p:extLst>
              <p:ext uri="{D42A27DB-BD31-4B8C-83A1-F6EECF244321}">
                <p14:modId xmlns:p14="http://schemas.microsoft.com/office/powerpoint/2010/main" val="4143155410"/>
              </p:ext>
            </p:extLst>
          </p:nvPr>
        </p:nvGraphicFramePr>
        <p:xfrm>
          <a:off x="2554351" y="2330323"/>
          <a:ext cx="5940425" cy="873125"/>
        </p:xfrm>
        <a:graphic>
          <a:graphicData uri="http://schemas.openxmlformats.org/presentationml/2006/ole">
            <mc:AlternateContent xmlns:mc="http://schemas.openxmlformats.org/markup-compatibility/2006">
              <mc:Choice xmlns:v="urn:schemas-microsoft-com:vml" Requires="v">
                <p:oleObj name="Equation" r:id="rId2" imgW="2679700" imgH="393700" progId="Equation.DSMT4">
                  <p:embed/>
                </p:oleObj>
              </mc:Choice>
              <mc:Fallback>
                <p:oleObj name="Equation" r:id="rId2" imgW="2679700" imgH="3937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1" y="2330323"/>
                        <a:ext cx="5940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266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he-IL"/>
              <a:t>שווי משקל כימי</a:t>
            </a:r>
          </a:p>
        </p:txBody>
      </p:sp>
      <p:sp>
        <p:nvSpPr>
          <p:cNvPr id="5" name="Slide Number Placeholder 4"/>
          <p:cNvSpPr>
            <a:spLocks noGrp="1"/>
          </p:cNvSpPr>
          <p:nvPr>
            <p:ph type="sldNum" sz="quarter" idx="11"/>
          </p:nvPr>
        </p:nvSpPr>
        <p:spPr/>
        <p:txBody>
          <a:bodyPr/>
          <a:lstStyle/>
          <a:p>
            <a:fld id="{276358D4-C502-4EBA-B363-91FF5A3F5EEC}" type="slidenum">
              <a:rPr lang="he-IL" smtClean="0"/>
              <a:t>3</a:t>
            </a:fld>
            <a:endParaRPr lang="he-IL"/>
          </a:p>
        </p:txBody>
      </p:sp>
      <p:sp>
        <p:nvSpPr>
          <p:cNvPr id="6" name="Rectangle 3"/>
          <p:cNvSpPr txBox="1">
            <a:spLocks noChangeArrowheads="1"/>
          </p:cNvSpPr>
          <p:nvPr/>
        </p:nvSpPr>
        <p:spPr>
          <a:xfrm>
            <a:off x="1332706" y="838200"/>
            <a:ext cx="2438400" cy="5440363"/>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6025"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87525"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2825"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78125"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5325" indent="-381000" algn="l" rtl="0" fontAlgn="base">
              <a:spcBef>
                <a:spcPct val="20000"/>
              </a:spcBef>
              <a:spcAft>
                <a:spcPct val="0"/>
              </a:spcAft>
              <a:buChar char="»"/>
              <a:defRPr sz="2000">
                <a:solidFill>
                  <a:schemeClr val="tx1"/>
                </a:solidFill>
                <a:latin typeface="+mn-lt"/>
                <a:ea typeface="+mn-ea"/>
              </a:defRPr>
            </a:lvl6pPr>
            <a:lvl7pPr marL="3692525" indent="-381000" algn="l" rtl="0" fontAlgn="base">
              <a:spcBef>
                <a:spcPct val="20000"/>
              </a:spcBef>
              <a:spcAft>
                <a:spcPct val="0"/>
              </a:spcAft>
              <a:buChar char="»"/>
              <a:defRPr sz="2000">
                <a:solidFill>
                  <a:schemeClr val="tx1"/>
                </a:solidFill>
                <a:latin typeface="+mn-lt"/>
                <a:ea typeface="+mn-ea"/>
              </a:defRPr>
            </a:lvl7pPr>
            <a:lvl8pPr marL="4149725" indent="-381000" algn="l" rtl="0" fontAlgn="base">
              <a:spcBef>
                <a:spcPct val="20000"/>
              </a:spcBef>
              <a:spcAft>
                <a:spcPct val="0"/>
              </a:spcAft>
              <a:buChar char="»"/>
              <a:defRPr sz="2000">
                <a:solidFill>
                  <a:schemeClr val="tx1"/>
                </a:solidFill>
                <a:latin typeface="+mn-lt"/>
                <a:ea typeface="+mn-ea"/>
              </a:defRPr>
            </a:lvl8pPr>
            <a:lvl9pPr marL="4606925"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he-IL" kern="0" dirty="0"/>
              <a:t>This graph shows how the </a:t>
            </a:r>
            <a:r>
              <a:rPr lang="en-US" altLang="he-IL" b="1" i="1" kern="0" dirty="0"/>
              <a:t>rates of the forward reaction and the reverse reaction</a:t>
            </a:r>
            <a:r>
              <a:rPr lang="en-US" altLang="he-IL" b="1" kern="0" dirty="0"/>
              <a:t> </a:t>
            </a:r>
            <a:r>
              <a:rPr lang="en-US" altLang="he-IL" kern="0" dirty="0"/>
              <a:t>change as the reaction approaches equilibrium.</a:t>
            </a:r>
          </a:p>
        </p:txBody>
      </p:sp>
      <p:sp>
        <p:nvSpPr>
          <p:cNvPr id="7" name="Rectangle 4"/>
          <p:cNvSpPr>
            <a:spLocks noChangeArrowheads="1"/>
          </p:cNvSpPr>
          <p:nvPr/>
        </p:nvSpPr>
        <p:spPr bwMode="auto">
          <a:xfrm>
            <a:off x="3908266" y="523605"/>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rtl="0" eaLnBrk="1" hangingPunct="1">
              <a:spcBef>
                <a:spcPct val="20000"/>
              </a:spcBef>
            </a:pPr>
            <a:r>
              <a:rPr lang="en-US" altLang="he-IL" sz="2800" dirty="0"/>
              <a:t>CO(</a:t>
            </a:r>
            <a:r>
              <a:rPr lang="en-US" altLang="he-IL" sz="2800" i="1" dirty="0"/>
              <a:t>g</a:t>
            </a:r>
            <a:r>
              <a:rPr lang="en-US" altLang="he-IL" sz="2800" dirty="0"/>
              <a:t>) + 3H</a:t>
            </a:r>
            <a:r>
              <a:rPr lang="en-US" altLang="he-IL" sz="2800" baseline="-25000" dirty="0"/>
              <a:t>2</a:t>
            </a:r>
            <a:r>
              <a:rPr lang="en-US" altLang="he-IL" sz="2800" dirty="0"/>
              <a:t>(</a:t>
            </a:r>
            <a:r>
              <a:rPr lang="en-US" altLang="he-IL" sz="2800" i="1" dirty="0"/>
              <a:t>g</a:t>
            </a:r>
            <a:r>
              <a:rPr lang="en-US" altLang="he-IL" sz="2800" dirty="0"/>
              <a:t>) </a:t>
            </a:r>
            <a:r>
              <a:rPr lang="en-US" altLang="he-IL" sz="2800" dirty="0">
                <a:sym typeface="Wingdings 3" panose="05040102010807070707" pitchFamily="18" charset="2"/>
              </a:rPr>
              <a:t></a:t>
            </a:r>
            <a:r>
              <a:rPr lang="en-US" altLang="he-IL" sz="2800" dirty="0"/>
              <a:t> CH</a:t>
            </a:r>
            <a:r>
              <a:rPr lang="en-US" altLang="he-IL" sz="2800" baseline="-25000" dirty="0"/>
              <a:t>4</a:t>
            </a:r>
            <a:r>
              <a:rPr lang="en-US" altLang="he-IL" sz="2800" dirty="0"/>
              <a:t>(</a:t>
            </a:r>
            <a:r>
              <a:rPr lang="en-US" altLang="he-IL" sz="2800" i="1" dirty="0"/>
              <a:t>g</a:t>
            </a:r>
            <a:r>
              <a:rPr lang="en-US" altLang="he-IL" sz="2800" dirty="0"/>
              <a:t>) + H</a:t>
            </a:r>
            <a:r>
              <a:rPr lang="en-US" altLang="he-IL" sz="2800" baseline="-25000" dirty="0"/>
              <a:t>2</a:t>
            </a:r>
            <a:r>
              <a:rPr lang="en-US" altLang="he-IL" sz="2800" dirty="0"/>
              <a:t>O(</a:t>
            </a:r>
            <a:r>
              <a:rPr lang="en-US" altLang="he-IL" sz="2800" i="1" dirty="0"/>
              <a:t>g</a:t>
            </a:r>
            <a:r>
              <a:rPr lang="en-US" altLang="he-IL" sz="2800" dirty="0"/>
              <a:t>)</a:t>
            </a:r>
          </a:p>
        </p:txBody>
      </p:sp>
      <p:pic>
        <p:nvPicPr>
          <p:cNvPr id="8" name="Picture 6" descr="ch14_f14.3b.jpg"/>
          <p:cNvPicPr>
            <a:picLocks noChangeAspect="1"/>
          </p:cNvPicPr>
          <p:nvPr/>
        </p:nvPicPr>
        <p:blipFill>
          <a:blip r:embed="rId3">
            <a:extLst>
              <a:ext uri="{28A0092B-C50C-407E-A947-70E740481C1C}">
                <a14:useLocalDpi xmlns:a14="http://schemas.microsoft.com/office/drawing/2010/main" val="0"/>
              </a:ext>
            </a:extLst>
          </a:blip>
          <a:srcRect b="20000"/>
          <a:stretch>
            <a:fillRect/>
          </a:stretch>
        </p:blipFill>
        <p:spPr bwMode="auto">
          <a:xfrm>
            <a:off x="4152106" y="1112838"/>
            <a:ext cx="55133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12154" y="35397"/>
            <a:ext cx="4490332" cy="584775"/>
          </a:xfrm>
          <a:prstGeom prst="rect">
            <a:avLst/>
          </a:prstGeom>
        </p:spPr>
        <p:txBody>
          <a:bodyPr wrap="none">
            <a:spAutoFit/>
          </a:bodyPr>
          <a:lstStyle/>
          <a:p>
            <a:r>
              <a:rPr lang="en-US" altLang="he-IL" sz="3200" b="1" kern="0" dirty="0">
                <a:solidFill>
                  <a:srgbClr val="000000"/>
                </a:solidFill>
                <a:ea typeface="MS PGothic" pitchFamily="34" charset="-128"/>
              </a:rPr>
              <a:t>Chemical Equilibrium </a:t>
            </a:r>
            <a:endParaRPr lang="he-IL" sz="3200" b="1" dirty="0"/>
          </a:p>
        </p:txBody>
      </p:sp>
    </p:spTree>
    <p:extLst>
      <p:ext uri="{BB962C8B-B14F-4D97-AF65-F5344CB8AC3E}">
        <p14:creationId xmlns:p14="http://schemas.microsoft.com/office/powerpoint/2010/main" val="9267846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30</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847088" y="135572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IN" altLang="en-US" kern="0"/>
              <a:t>Let x be the moles of CO</a:t>
            </a:r>
            <a:r>
              <a:rPr lang="en-IN" altLang="en-US" kern="0" baseline="-25000"/>
              <a:t>2 </a:t>
            </a:r>
            <a:r>
              <a:rPr lang="en-IN" altLang="en-US" kern="0"/>
              <a:t>formed per liter. The moles of H</a:t>
            </a:r>
            <a:r>
              <a:rPr lang="en-IN" altLang="en-US" kern="0" baseline="-25000"/>
              <a:t>2</a:t>
            </a:r>
            <a:r>
              <a:rPr lang="en-IN" altLang="en-US" kern="0"/>
              <a:t> formed per liter is also x.</a:t>
            </a:r>
          </a:p>
          <a:p>
            <a:pPr marL="0" indent="0">
              <a:buFontTx/>
              <a:buNone/>
            </a:pPr>
            <a:endParaRPr lang="en-IN" altLang="en-US" kern="0"/>
          </a:p>
          <a:p>
            <a:pPr marL="0" indent="0">
              <a:buFontTx/>
              <a:buNone/>
            </a:pPr>
            <a:r>
              <a:rPr lang="en-IN" altLang="en-US" kern="0"/>
              <a:t>Similarly x moles of each CO and H</a:t>
            </a:r>
            <a:r>
              <a:rPr lang="en-IN" altLang="en-US" kern="0" baseline="-25000"/>
              <a:t>2</a:t>
            </a:r>
            <a:r>
              <a:rPr lang="en-IN" altLang="en-US" kern="0"/>
              <a:t>O are consumed. The changes for these can be written as – x.</a:t>
            </a:r>
          </a:p>
          <a:p>
            <a:pPr marL="0" indent="0">
              <a:buFontTx/>
              <a:buNone/>
            </a:pPr>
            <a:endParaRPr lang="en-IN" altLang="en-US" kern="0"/>
          </a:p>
          <a:p>
            <a:pPr marL="0" indent="0">
              <a:buFontTx/>
              <a:buNone/>
            </a:pPr>
            <a:r>
              <a:rPr lang="en-IN" altLang="en-US" kern="0"/>
              <a:t>The equilibrium concentrations can be obtained by adding the change in concentration to the starting concentrations.</a:t>
            </a:r>
            <a:endParaRPr lang="en-US" altLang="en-US" kern="0" dirty="0"/>
          </a:p>
        </p:txBody>
      </p:sp>
      <p:sp>
        <p:nvSpPr>
          <p:cNvPr id="5" name="Rectangle 4"/>
          <p:cNvSpPr/>
          <p:nvPr/>
        </p:nvSpPr>
        <p:spPr>
          <a:xfrm>
            <a:off x="1700357" y="432524"/>
            <a:ext cx="1936749" cy="584775"/>
          </a:xfrm>
          <a:prstGeom prst="rect">
            <a:avLst/>
          </a:prstGeom>
        </p:spPr>
        <p:txBody>
          <a:bodyPr wrap="none">
            <a:spAutoFit/>
          </a:bodyPr>
          <a:lstStyle/>
          <a:p>
            <a:pPr lvl="0"/>
            <a:r>
              <a:rPr lang="en-IN" altLang="en-US" sz="3200" b="1" kern="0" dirty="0">
                <a:solidFill>
                  <a:srgbClr val="000000"/>
                </a:solidFill>
              </a:rPr>
              <a:t>Solution </a:t>
            </a:r>
          </a:p>
        </p:txBody>
      </p:sp>
    </p:spTree>
    <p:extLst>
      <p:ext uri="{BB962C8B-B14F-4D97-AF65-F5344CB8AC3E}">
        <p14:creationId xmlns:p14="http://schemas.microsoft.com/office/powerpoint/2010/main" val="1388313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989568" y="6549836"/>
            <a:ext cx="2844800" cy="244475"/>
          </a:xfrm>
        </p:spPr>
        <p:txBody>
          <a:bodyPr/>
          <a:lstStyle/>
          <a:p>
            <a:fld id="{276358D4-C502-4EBA-B363-91FF5A3F5EEC}" type="slidenum">
              <a:rPr lang="he-IL" smtClean="0"/>
              <a:t>31</a:t>
            </a:fld>
            <a:endParaRPr lang="he-IL" dirty="0"/>
          </a:p>
        </p:txBody>
      </p:sp>
      <p:sp>
        <p:nvSpPr>
          <p:cNvPr id="2" name="Footer Placeholder 1"/>
          <p:cNvSpPr>
            <a:spLocks noGrp="1"/>
          </p:cNvSpPr>
          <p:nvPr>
            <p:ph type="ftr" sz="quarter" idx="3"/>
          </p:nvPr>
        </p:nvSpPr>
        <p:spPr>
          <a:xfrm>
            <a:off x="-256032" y="6560027"/>
            <a:ext cx="10668000" cy="228600"/>
          </a:xfrm>
        </p:spPr>
        <p:txBody>
          <a:bodyPr/>
          <a:lstStyle/>
          <a:p>
            <a:r>
              <a:rPr lang="he-IL"/>
              <a:t>שווי משקל כימי</a:t>
            </a:r>
            <a:endParaRPr lang="he-IL" dirty="0"/>
          </a:p>
        </p:txBody>
      </p:sp>
      <p:sp>
        <p:nvSpPr>
          <p:cNvPr id="6" name="Rectangle 42"/>
          <p:cNvSpPr>
            <a:spLocks noChangeArrowheads="1"/>
          </p:cNvSpPr>
          <p:nvPr/>
        </p:nvSpPr>
        <p:spPr bwMode="auto">
          <a:xfrm>
            <a:off x="7339584" y="3185605"/>
            <a:ext cx="1550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endParaRPr lang="en-US" altLang="en-US"/>
          </a:p>
        </p:txBody>
      </p:sp>
      <p:sp>
        <p:nvSpPr>
          <p:cNvPr id="7" name="Rectangle 6"/>
          <p:cNvSpPr>
            <a:spLocks noChangeArrowheads="1"/>
          </p:cNvSpPr>
          <p:nvPr/>
        </p:nvSpPr>
        <p:spPr bwMode="auto">
          <a:xfrm>
            <a:off x="7110984" y="4077780"/>
            <a:ext cx="17795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i="1"/>
              <a:t>x</a:t>
            </a:r>
          </a:p>
        </p:txBody>
      </p:sp>
      <p:sp>
        <p:nvSpPr>
          <p:cNvPr id="8" name="Rectangle 7"/>
          <p:cNvSpPr>
            <a:spLocks noChangeArrowheads="1"/>
          </p:cNvSpPr>
          <p:nvPr/>
        </p:nvSpPr>
        <p:spPr bwMode="auto">
          <a:xfrm>
            <a:off x="5469509" y="4085717"/>
            <a:ext cx="1752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0.0200–</a:t>
            </a:r>
            <a:r>
              <a:rPr lang="en-US" altLang="en-US" i="1"/>
              <a:t>x</a:t>
            </a:r>
            <a:endParaRPr lang="en-US" altLang="en-US"/>
          </a:p>
        </p:txBody>
      </p:sp>
      <p:sp>
        <p:nvSpPr>
          <p:cNvPr id="9" name="Rectangle 8"/>
          <p:cNvSpPr>
            <a:spLocks noChangeArrowheads="1"/>
          </p:cNvSpPr>
          <p:nvPr/>
        </p:nvSpPr>
        <p:spPr bwMode="auto">
          <a:xfrm>
            <a:off x="3701034" y="4077780"/>
            <a:ext cx="1885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0.0200 – </a:t>
            </a:r>
            <a:r>
              <a:rPr lang="en-US" altLang="en-US" i="1"/>
              <a:t>x</a:t>
            </a:r>
            <a:endParaRPr lang="en-US" altLang="en-US"/>
          </a:p>
        </p:txBody>
      </p:sp>
      <p:sp>
        <p:nvSpPr>
          <p:cNvPr id="10" name="Rectangle 9"/>
          <p:cNvSpPr>
            <a:spLocks noChangeArrowheads="1"/>
          </p:cNvSpPr>
          <p:nvPr/>
        </p:nvSpPr>
        <p:spPr bwMode="auto">
          <a:xfrm>
            <a:off x="1548384" y="4077780"/>
            <a:ext cx="21526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a:t>Equilibrium</a:t>
            </a:r>
          </a:p>
        </p:txBody>
      </p:sp>
      <p:sp>
        <p:nvSpPr>
          <p:cNvPr id="11" name="Rectangle 10"/>
          <p:cNvSpPr>
            <a:spLocks noChangeArrowheads="1"/>
          </p:cNvSpPr>
          <p:nvPr/>
        </p:nvSpPr>
        <p:spPr bwMode="auto">
          <a:xfrm>
            <a:off x="7339584" y="3331655"/>
            <a:ext cx="15509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 </a:t>
            </a:r>
            <a:r>
              <a:rPr lang="en-US" altLang="en-US" i="1"/>
              <a:t>x</a:t>
            </a:r>
          </a:p>
        </p:txBody>
      </p:sp>
      <p:sp>
        <p:nvSpPr>
          <p:cNvPr id="12" name="Rectangle 11"/>
          <p:cNvSpPr>
            <a:spLocks noChangeArrowheads="1"/>
          </p:cNvSpPr>
          <p:nvPr/>
        </p:nvSpPr>
        <p:spPr bwMode="auto">
          <a:xfrm>
            <a:off x="5586984" y="3331655"/>
            <a:ext cx="1752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 </a:t>
            </a:r>
            <a:r>
              <a:rPr lang="en-US" altLang="en-US" i="1"/>
              <a:t>x</a:t>
            </a:r>
          </a:p>
        </p:txBody>
      </p:sp>
      <p:sp>
        <p:nvSpPr>
          <p:cNvPr id="13" name="Rectangle 12"/>
          <p:cNvSpPr>
            <a:spLocks noChangeArrowheads="1"/>
          </p:cNvSpPr>
          <p:nvPr/>
        </p:nvSpPr>
        <p:spPr bwMode="auto">
          <a:xfrm>
            <a:off x="3701034" y="3331655"/>
            <a:ext cx="18859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a:t>–</a:t>
            </a:r>
            <a:r>
              <a:rPr lang="en-US" altLang="en-US"/>
              <a:t> </a:t>
            </a:r>
            <a:r>
              <a:rPr lang="en-US" altLang="en-US" i="1"/>
              <a:t>x</a:t>
            </a:r>
          </a:p>
        </p:txBody>
      </p:sp>
      <p:sp>
        <p:nvSpPr>
          <p:cNvPr id="14" name="Rectangle 13"/>
          <p:cNvSpPr>
            <a:spLocks noChangeArrowheads="1"/>
          </p:cNvSpPr>
          <p:nvPr/>
        </p:nvSpPr>
        <p:spPr bwMode="auto">
          <a:xfrm>
            <a:off x="1548384" y="3331655"/>
            <a:ext cx="21526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a:t>Change </a:t>
            </a:r>
          </a:p>
        </p:txBody>
      </p:sp>
      <p:sp>
        <p:nvSpPr>
          <p:cNvPr id="15" name="Rectangle 14"/>
          <p:cNvSpPr>
            <a:spLocks noChangeArrowheads="1"/>
          </p:cNvSpPr>
          <p:nvPr/>
        </p:nvSpPr>
        <p:spPr bwMode="auto">
          <a:xfrm>
            <a:off x="7339584" y="2585530"/>
            <a:ext cx="15509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0</a:t>
            </a:r>
          </a:p>
        </p:txBody>
      </p:sp>
      <p:sp>
        <p:nvSpPr>
          <p:cNvPr id="16" name="Rectangle 15"/>
          <p:cNvSpPr>
            <a:spLocks noChangeArrowheads="1"/>
          </p:cNvSpPr>
          <p:nvPr/>
        </p:nvSpPr>
        <p:spPr bwMode="auto">
          <a:xfrm>
            <a:off x="5586984" y="2585530"/>
            <a:ext cx="14478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0.0200</a:t>
            </a:r>
          </a:p>
          <a:p>
            <a:pPr algn="ctr" eaLnBrk="1" hangingPunct="1">
              <a:buFontTx/>
              <a:buNone/>
            </a:pPr>
            <a:endParaRPr lang="en-US" altLang="en-US"/>
          </a:p>
        </p:txBody>
      </p:sp>
      <p:sp>
        <p:nvSpPr>
          <p:cNvPr id="17" name="Rectangle 16"/>
          <p:cNvSpPr>
            <a:spLocks noChangeArrowheads="1"/>
          </p:cNvSpPr>
          <p:nvPr/>
        </p:nvSpPr>
        <p:spPr bwMode="auto">
          <a:xfrm>
            <a:off x="3701034" y="2585530"/>
            <a:ext cx="18859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0.0200</a:t>
            </a:r>
          </a:p>
        </p:txBody>
      </p:sp>
      <p:sp>
        <p:nvSpPr>
          <p:cNvPr id="18" name="Rectangle 17"/>
          <p:cNvSpPr>
            <a:spLocks noChangeArrowheads="1"/>
          </p:cNvSpPr>
          <p:nvPr/>
        </p:nvSpPr>
        <p:spPr bwMode="auto">
          <a:xfrm>
            <a:off x="1548384" y="2585530"/>
            <a:ext cx="21526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a:t>Starting </a:t>
            </a:r>
          </a:p>
        </p:txBody>
      </p:sp>
      <p:sp>
        <p:nvSpPr>
          <p:cNvPr id="19" name="Rectangle 18"/>
          <p:cNvSpPr>
            <a:spLocks noChangeArrowheads="1"/>
          </p:cNvSpPr>
          <p:nvPr/>
        </p:nvSpPr>
        <p:spPr bwMode="auto">
          <a:xfrm>
            <a:off x="7034784" y="1839405"/>
            <a:ext cx="18557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dirty="0">
                <a:sym typeface="MT Extra" panose="05050102010205020202" pitchFamily="18" charset="2"/>
              </a:rPr>
              <a:t>CO</a:t>
            </a:r>
            <a:r>
              <a:rPr lang="en-US" altLang="en-US" baseline="-25000" dirty="0"/>
              <a:t>2</a:t>
            </a:r>
            <a:r>
              <a:rPr lang="en-US" altLang="en-US" dirty="0"/>
              <a:t>(</a:t>
            </a:r>
            <a:r>
              <a:rPr lang="en-US" altLang="en-US" i="1" dirty="0"/>
              <a:t>g</a:t>
            </a:r>
            <a:r>
              <a:rPr lang="en-US" altLang="en-US" dirty="0"/>
              <a:t>)</a:t>
            </a:r>
          </a:p>
        </p:txBody>
      </p:sp>
      <p:sp>
        <p:nvSpPr>
          <p:cNvPr id="20" name="Rectangle 19"/>
          <p:cNvSpPr>
            <a:spLocks noChangeArrowheads="1"/>
          </p:cNvSpPr>
          <p:nvPr/>
        </p:nvSpPr>
        <p:spPr bwMode="auto">
          <a:xfrm>
            <a:off x="5434584" y="1839405"/>
            <a:ext cx="1600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 H</a:t>
            </a:r>
            <a:r>
              <a:rPr lang="en-US" altLang="en-US" baseline="-25000"/>
              <a:t>2</a:t>
            </a:r>
            <a:r>
              <a:rPr lang="en-US" altLang="en-US"/>
              <a:t>O(</a:t>
            </a:r>
            <a:r>
              <a:rPr lang="en-US" altLang="en-US" i="1"/>
              <a:t>g</a:t>
            </a:r>
            <a:r>
              <a:rPr lang="en-US" altLang="en-US"/>
              <a:t>)</a:t>
            </a:r>
          </a:p>
        </p:txBody>
      </p:sp>
      <p:sp>
        <p:nvSpPr>
          <p:cNvPr id="21" name="Rectangle 20"/>
          <p:cNvSpPr>
            <a:spLocks noChangeArrowheads="1"/>
          </p:cNvSpPr>
          <p:nvPr/>
        </p:nvSpPr>
        <p:spPr bwMode="auto">
          <a:xfrm>
            <a:off x="3701034" y="1839405"/>
            <a:ext cx="203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dirty="0"/>
              <a:t>CO(</a:t>
            </a:r>
            <a:r>
              <a:rPr lang="en-US" altLang="en-US" i="1" dirty="0"/>
              <a:t>g</a:t>
            </a:r>
            <a:r>
              <a:rPr lang="en-US" altLang="en-US" dirty="0"/>
              <a:t>)+</a:t>
            </a:r>
          </a:p>
        </p:txBody>
      </p:sp>
      <p:sp>
        <p:nvSpPr>
          <p:cNvPr id="22" name="Rectangle 21"/>
          <p:cNvSpPr>
            <a:spLocks noChangeArrowheads="1"/>
          </p:cNvSpPr>
          <p:nvPr/>
        </p:nvSpPr>
        <p:spPr bwMode="auto">
          <a:xfrm>
            <a:off x="1548384" y="1839405"/>
            <a:ext cx="21526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US" altLang="en-US"/>
          </a:p>
        </p:txBody>
      </p:sp>
      <p:sp>
        <p:nvSpPr>
          <p:cNvPr id="23" name="Line 24"/>
          <p:cNvSpPr>
            <a:spLocks noChangeShapeType="1"/>
          </p:cNvSpPr>
          <p:nvPr/>
        </p:nvSpPr>
        <p:spPr bwMode="auto">
          <a:xfrm>
            <a:off x="1472184" y="3345942"/>
            <a:ext cx="8594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5"/>
          <p:cNvSpPr>
            <a:spLocks noChangeShapeType="1"/>
          </p:cNvSpPr>
          <p:nvPr/>
        </p:nvSpPr>
        <p:spPr bwMode="auto">
          <a:xfrm>
            <a:off x="1472184" y="4092067"/>
            <a:ext cx="8594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a:off x="1472184" y="1853692"/>
            <a:ext cx="85947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1472184" y="2599817"/>
            <a:ext cx="8594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6"/>
          <p:cNvSpPr>
            <a:spLocks noChangeShapeType="1"/>
          </p:cNvSpPr>
          <p:nvPr/>
        </p:nvSpPr>
        <p:spPr bwMode="auto">
          <a:xfrm>
            <a:off x="1472184" y="4965192"/>
            <a:ext cx="85947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7"/>
          <p:cNvSpPr>
            <a:spLocks noChangeShapeType="1"/>
          </p:cNvSpPr>
          <p:nvPr/>
        </p:nvSpPr>
        <p:spPr bwMode="auto">
          <a:xfrm>
            <a:off x="1472184" y="1856867"/>
            <a:ext cx="0" cy="31083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8"/>
          <p:cNvSpPr>
            <a:spLocks noChangeShapeType="1"/>
          </p:cNvSpPr>
          <p:nvPr/>
        </p:nvSpPr>
        <p:spPr bwMode="auto">
          <a:xfrm>
            <a:off x="3701034" y="1856867"/>
            <a:ext cx="0" cy="3108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9"/>
          <p:cNvSpPr>
            <a:spLocks noChangeShapeType="1"/>
          </p:cNvSpPr>
          <p:nvPr/>
        </p:nvSpPr>
        <p:spPr bwMode="auto">
          <a:xfrm>
            <a:off x="5586984" y="1856867"/>
            <a:ext cx="0" cy="3108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0"/>
          <p:cNvSpPr>
            <a:spLocks noChangeShapeType="1"/>
          </p:cNvSpPr>
          <p:nvPr/>
        </p:nvSpPr>
        <p:spPr bwMode="auto">
          <a:xfrm>
            <a:off x="7110984" y="1856867"/>
            <a:ext cx="0" cy="3108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1"/>
          <p:cNvSpPr>
            <a:spLocks noChangeShapeType="1"/>
          </p:cNvSpPr>
          <p:nvPr/>
        </p:nvSpPr>
        <p:spPr bwMode="auto">
          <a:xfrm>
            <a:off x="10082784" y="1856867"/>
            <a:ext cx="0" cy="31083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20"/>
          <p:cNvSpPr>
            <a:spLocks noChangeArrowheads="1"/>
          </p:cNvSpPr>
          <p:nvPr/>
        </p:nvSpPr>
        <p:spPr bwMode="auto">
          <a:xfrm>
            <a:off x="1548384" y="1814005"/>
            <a:ext cx="2133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a:t>Concentration (M)</a:t>
            </a:r>
          </a:p>
        </p:txBody>
      </p:sp>
      <p:sp>
        <p:nvSpPr>
          <p:cNvPr id="34" name="Line 30"/>
          <p:cNvSpPr>
            <a:spLocks noChangeShapeType="1"/>
          </p:cNvSpPr>
          <p:nvPr/>
        </p:nvSpPr>
        <p:spPr bwMode="auto">
          <a:xfrm>
            <a:off x="8939784" y="1848930"/>
            <a:ext cx="0" cy="3109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Rectangle 14"/>
          <p:cNvSpPr>
            <a:spLocks noChangeArrowheads="1"/>
          </p:cNvSpPr>
          <p:nvPr/>
        </p:nvSpPr>
        <p:spPr bwMode="auto">
          <a:xfrm>
            <a:off x="8952484" y="1891792"/>
            <a:ext cx="11509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IN" altLang="en-US"/>
              <a:t>H</a:t>
            </a:r>
            <a:r>
              <a:rPr lang="en-IN" altLang="en-US" baseline="-25000"/>
              <a:t>2</a:t>
            </a:r>
            <a:r>
              <a:rPr lang="en-IN" altLang="en-US"/>
              <a:t>(g)</a:t>
            </a:r>
            <a:endParaRPr lang="en-US" altLang="en-US"/>
          </a:p>
        </p:txBody>
      </p:sp>
      <p:sp>
        <p:nvSpPr>
          <p:cNvPr id="36" name="Rectangle 14"/>
          <p:cNvSpPr>
            <a:spLocks noChangeArrowheads="1"/>
          </p:cNvSpPr>
          <p:nvPr/>
        </p:nvSpPr>
        <p:spPr bwMode="auto">
          <a:xfrm>
            <a:off x="8939784" y="2652205"/>
            <a:ext cx="11509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IN" altLang="en-US"/>
              <a:t>0</a:t>
            </a:r>
            <a:endParaRPr lang="en-US" altLang="en-US"/>
          </a:p>
        </p:txBody>
      </p:sp>
      <p:sp>
        <p:nvSpPr>
          <p:cNvPr id="37" name="Rectangle 14"/>
          <p:cNvSpPr>
            <a:spLocks noChangeArrowheads="1"/>
          </p:cNvSpPr>
          <p:nvPr/>
        </p:nvSpPr>
        <p:spPr bwMode="auto">
          <a:xfrm>
            <a:off x="8931847" y="3396742"/>
            <a:ext cx="115093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IN" altLang="en-US"/>
              <a:t>+ </a:t>
            </a:r>
            <a:r>
              <a:rPr lang="en-IN" altLang="en-US" i="1"/>
              <a:t>x</a:t>
            </a:r>
            <a:endParaRPr lang="en-US" altLang="en-US" i="1"/>
          </a:p>
        </p:txBody>
      </p:sp>
      <p:sp>
        <p:nvSpPr>
          <p:cNvPr id="38" name="Rectangle 14"/>
          <p:cNvSpPr>
            <a:spLocks noChangeArrowheads="1"/>
          </p:cNvSpPr>
          <p:nvPr/>
        </p:nvSpPr>
        <p:spPr bwMode="auto">
          <a:xfrm>
            <a:off x="8939784" y="4100005"/>
            <a:ext cx="11509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IN" altLang="en-US"/>
              <a:t>x</a:t>
            </a:r>
            <a:endParaRPr lang="en-US" altLang="en-US" i="1"/>
          </a:p>
        </p:txBody>
      </p:sp>
      <p:sp>
        <p:nvSpPr>
          <p:cNvPr id="40" name="Rectangle 39"/>
          <p:cNvSpPr/>
          <p:nvPr/>
        </p:nvSpPr>
        <p:spPr>
          <a:xfrm>
            <a:off x="1700357" y="432524"/>
            <a:ext cx="1936749" cy="584775"/>
          </a:xfrm>
          <a:prstGeom prst="rect">
            <a:avLst/>
          </a:prstGeom>
        </p:spPr>
        <p:txBody>
          <a:bodyPr wrap="none">
            <a:spAutoFit/>
          </a:bodyPr>
          <a:lstStyle/>
          <a:p>
            <a:pPr lvl="0"/>
            <a:r>
              <a:rPr lang="en-IN" altLang="en-US" sz="3200" b="1" kern="0" dirty="0">
                <a:solidFill>
                  <a:srgbClr val="000000"/>
                </a:solidFill>
              </a:rPr>
              <a:t>Solution </a:t>
            </a:r>
          </a:p>
        </p:txBody>
      </p:sp>
    </p:spTree>
    <p:extLst>
      <p:ext uri="{BB962C8B-B14F-4D97-AF65-F5344CB8AC3E}">
        <p14:creationId xmlns:p14="http://schemas.microsoft.com/office/powerpoint/2010/main" val="419782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32</a:t>
            </a:fld>
            <a:endParaRPr lang="he-IL"/>
          </a:p>
        </p:txBody>
      </p:sp>
      <p:sp>
        <p:nvSpPr>
          <p:cNvPr id="2" name="Footer Placeholder 1"/>
          <p:cNvSpPr>
            <a:spLocks noGrp="1"/>
          </p:cNvSpPr>
          <p:nvPr>
            <p:ph type="ftr" sz="quarter" idx="3"/>
          </p:nvPr>
        </p:nvSpPr>
        <p:spPr/>
        <p:txBody>
          <a:bodyPr/>
          <a:lstStyle/>
          <a:p>
            <a:r>
              <a:rPr lang="he-IL"/>
              <a:t>שווי משקל כימי</a:t>
            </a:r>
            <a:endParaRPr lang="he-IL" dirty="0"/>
          </a:p>
        </p:txBody>
      </p:sp>
      <p:sp>
        <p:nvSpPr>
          <p:cNvPr id="4" name="Content Placeholder 2"/>
          <p:cNvSpPr txBox="1">
            <a:spLocks/>
          </p:cNvSpPr>
          <p:nvPr/>
        </p:nvSpPr>
        <p:spPr>
          <a:xfrm>
            <a:off x="1712087" y="576072"/>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IN" altLang="en-US" b="1" kern="0" dirty="0"/>
              <a:t>Step 2</a:t>
            </a:r>
          </a:p>
          <a:p>
            <a:pPr marL="0" indent="0">
              <a:buFontTx/>
              <a:buNone/>
            </a:pPr>
            <a:r>
              <a:rPr lang="en-IN" altLang="en-US" kern="0" dirty="0"/>
              <a:t>Substitute the values for the equilibrium concentrations into the equilibrium-constant equation:</a:t>
            </a: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US" altLang="en-US" kern="0" dirty="0">
              <a:solidFill>
                <a:srgbClr val="00B05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28093831"/>
              </p:ext>
            </p:extLst>
          </p:nvPr>
        </p:nvGraphicFramePr>
        <p:xfrm>
          <a:off x="4390200" y="2252472"/>
          <a:ext cx="2281237" cy="981075"/>
        </p:xfrm>
        <a:graphic>
          <a:graphicData uri="http://schemas.openxmlformats.org/presentationml/2006/ole">
            <mc:AlternateContent xmlns:mc="http://schemas.openxmlformats.org/markup-compatibility/2006">
              <mc:Choice xmlns:v="urn:schemas-microsoft-com:vml" Requires="v">
                <p:oleObj name="Equation" r:id="rId2" imgW="1091726" imgH="469696" progId="Equation.DSMT4">
                  <p:embed/>
                </p:oleObj>
              </mc:Choice>
              <mc:Fallback>
                <p:oleObj name="Equation" r:id="rId2" imgW="1091726" imgH="469696"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200" y="2252472"/>
                        <a:ext cx="22812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10588924"/>
              </p:ext>
            </p:extLst>
          </p:nvPr>
        </p:nvGraphicFramePr>
        <p:xfrm>
          <a:off x="3332925" y="3319272"/>
          <a:ext cx="4987925" cy="2925763"/>
        </p:xfrm>
        <a:graphic>
          <a:graphicData uri="http://schemas.openxmlformats.org/presentationml/2006/ole">
            <mc:AlternateContent xmlns:mc="http://schemas.openxmlformats.org/markup-compatibility/2006">
              <mc:Choice xmlns:v="urn:schemas-microsoft-com:vml" Requires="v">
                <p:oleObj name="Equation" r:id="rId4" imgW="2057400" imgH="1206500" progId="Equation.DSMT4">
                  <p:embed/>
                </p:oleObj>
              </mc:Choice>
              <mc:Fallback>
                <p:oleObj name="Equation" r:id="rId4" imgW="2057400" imgH="1206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925" y="3319272"/>
                        <a:ext cx="4987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1712087" y="283684"/>
            <a:ext cx="1936749" cy="584775"/>
          </a:xfrm>
          <a:prstGeom prst="rect">
            <a:avLst/>
          </a:prstGeom>
        </p:spPr>
        <p:txBody>
          <a:bodyPr wrap="none">
            <a:spAutoFit/>
          </a:bodyPr>
          <a:lstStyle/>
          <a:p>
            <a:pPr lvl="0"/>
            <a:r>
              <a:rPr lang="en-IN" altLang="en-US" sz="3200" b="1" kern="0" dirty="0">
                <a:solidFill>
                  <a:srgbClr val="000000"/>
                </a:solidFill>
              </a:rPr>
              <a:t>Solution </a:t>
            </a:r>
          </a:p>
        </p:txBody>
      </p:sp>
    </p:spTree>
    <p:extLst>
      <p:ext uri="{BB962C8B-B14F-4D97-AF65-F5344CB8AC3E}">
        <p14:creationId xmlns:p14="http://schemas.microsoft.com/office/powerpoint/2010/main" val="1198810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33</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773936" y="716280"/>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IN" altLang="en-US" b="1" kern="0"/>
              <a:t>Step 3 </a:t>
            </a:r>
          </a:p>
          <a:p>
            <a:pPr marL="0" indent="0">
              <a:buFontTx/>
              <a:buNone/>
            </a:pPr>
            <a:r>
              <a:rPr lang="en-IN" altLang="en-US" kern="0"/>
              <a:t>The right hand side is a perfect square. Taking the square root of both sides:</a:t>
            </a:r>
          </a:p>
          <a:p>
            <a:pPr marL="0" indent="0">
              <a:buFontTx/>
              <a:buNone/>
            </a:pPr>
            <a:endParaRPr lang="en-IN" altLang="en-US" kern="0"/>
          </a:p>
          <a:p>
            <a:pPr marL="0" indent="0">
              <a:buFontTx/>
              <a:buNone/>
            </a:pPr>
            <a:endParaRPr lang="en-IN" altLang="en-US" kern="0"/>
          </a:p>
          <a:p>
            <a:pPr marL="0" indent="0">
              <a:buFontTx/>
              <a:buNone/>
            </a:pPr>
            <a:r>
              <a:rPr lang="en-IN" altLang="en-US" kern="0"/>
              <a:t>Rearranging the equation gives </a:t>
            </a:r>
          </a:p>
          <a:p>
            <a:pPr marL="0" indent="0">
              <a:buFontTx/>
              <a:buNone/>
            </a:pPr>
            <a:endParaRPr lang="en-IN" altLang="en-US" kern="0"/>
          </a:p>
          <a:p>
            <a:pPr marL="0" indent="0">
              <a:buFontTx/>
              <a:buNone/>
            </a:pPr>
            <a:endParaRPr lang="en-IN" altLang="en-US" kern="0"/>
          </a:p>
          <a:p>
            <a:pPr marL="0" indent="0">
              <a:buFontTx/>
              <a:buNone/>
            </a:pPr>
            <a:endParaRPr lang="en-IN" altLang="en-US" kern="0"/>
          </a:p>
          <a:p>
            <a:pPr marL="0" indent="0">
              <a:buFontTx/>
              <a:buNone/>
            </a:pPr>
            <a:endParaRPr lang="en-US" altLang="en-US" kern="0" dirty="0"/>
          </a:p>
        </p:txBody>
      </p:sp>
      <p:graphicFrame>
        <p:nvGraphicFramePr>
          <p:cNvPr id="5" name="Object 4"/>
          <p:cNvGraphicFramePr>
            <a:graphicFrameLocks noChangeAspect="1"/>
          </p:cNvGraphicFramePr>
          <p:nvPr>
            <p:extLst>
              <p:ext uri="{D42A27DB-BD31-4B8C-83A1-F6EECF244321}">
                <p14:modId xmlns:p14="http://schemas.microsoft.com/office/powerpoint/2010/main" val="3174058432"/>
              </p:ext>
            </p:extLst>
          </p:nvPr>
        </p:nvGraphicFramePr>
        <p:xfrm>
          <a:off x="4132961" y="2151380"/>
          <a:ext cx="2927350" cy="927100"/>
        </p:xfrm>
        <a:graphic>
          <a:graphicData uri="http://schemas.openxmlformats.org/presentationml/2006/ole">
            <mc:AlternateContent xmlns:mc="http://schemas.openxmlformats.org/markup-compatibility/2006">
              <mc:Choice xmlns:v="urn:schemas-microsoft-com:vml" Requires="v">
                <p:oleObj name="Equation" r:id="rId2" imgW="1244600" imgH="393700" progId="Equation.DSMT4">
                  <p:embed/>
                </p:oleObj>
              </mc:Choice>
              <mc:Fallback>
                <p:oleObj name="Equation" r:id="rId2" imgW="1244600" imgH="3937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961" y="2151380"/>
                        <a:ext cx="29273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86946227"/>
              </p:ext>
            </p:extLst>
          </p:nvPr>
        </p:nvGraphicFramePr>
        <p:xfrm>
          <a:off x="3507486" y="3894455"/>
          <a:ext cx="4251325" cy="2308225"/>
        </p:xfrm>
        <a:graphic>
          <a:graphicData uri="http://schemas.openxmlformats.org/presentationml/2006/ole">
            <mc:AlternateContent xmlns:mc="http://schemas.openxmlformats.org/markup-compatibility/2006">
              <mc:Choice xmlns:v="urn:schemas-microsoft-com:vml" Requires="v">
                <p:oleObj name="Equation" r:id="rId4" imgW="1917700" imgH="1041400" progId="Equation.DSMT4">
                  <p:embed/>
                </p:oleObj>
              </mc:Choice>
              <mc:Fallback>
                <p:oleObj name="Equation" r:id="rId4" imgW="1917700" imgH="1041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7486" y="3894455"/>
                        <a:ext cx="4251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1712087" y="283684"/>
            <a:ext cx="1936749" cy="584775"/>
          </a:xfrm>
          <a:prstGeom prst="rect">
            <a:avLst/>
          </a:prstGeom>
        </p:spPr>
        <p:txBody>
          <a:bodyPr wrap="none">
            <a:spAutoFit/>
          </a:bodyPr>
          <a:lstStyle/>
          <a:p>
            <a:pPr lvl="0"/>
            <a:r>
              <a:rPr lang="en-IN" altLang="en-US" sz="3200" b="1" kern="0" dirty="0">
                <a:solidFill>
                  <a:srgbClr val="000000"/>
                </a:solidFill>
              </a:rPr>
              <a:t>Solution </a:t>
            </a:r>
          </a:p>
        </p:txBody>
      </p:sp>
    </p:spTree>
    <p:extLst>
      <p:ext uri="{BB962C8B-B14F-4D97-AF65-F5344CB8AC3E}">
        <p14:creationId xmlns:p14="http://schemas.microsoft.com/office/powerpoint/2010/main" val="605864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34</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579418" y="535275"/>
            <a:ext cx="8229600" cy="46783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IN" altLang="en-US" kern="0"/>
              <a:t>The negative values can be dismissed as they are physically impossible. </a:t>
            </a:r>
          </a:p>
          <a:p>
            <a:pPr marL="0" indent="0">
              <a:buFontTx/>
              <a:buNone/>
            </a:pPr>
            <a:endParaRPr lang="en-IN" altLang="en-US" sz="2400" kern="0"/>
          </a:p>
          <a:p>
            <a:pPr marL="0" indent="0">
              <a:buFontTx/>
              <a:buNone/>
            </a:pPr>
            <a:r>
              <a:rPr lang="en-IN" altLang="en-US" kern="0"/>
              <a:t>Substituting the value of x in the last line of the table, equilibrium concentrations are</a:t>
            </a:r>
            <a:r>
              <a:rPr lang="en-US" altLang="en-US" kern="0"/>
              <a:t>:</a:t>
            </a:r>
          </a:p>
          <a:p>
            <a:pPr marL="0" indent="0" algn="ctr">
              <a:buFontTx/>
              <a:buNone/>
            </a:pPr>
            <a:r>
              <a:rPr lang="en-IN" altLang="en-US" kern="0"/>
              <a:t>CO = H</a:t>
            </a:r>
            <a:r>
              <a:rPr lang="en-IN" altLang="en-US" kern="0" baseline="-25000"/>
              <a:t>2</a:t>
            </a:r>
            <a:r>
              <a:rPr lang="en-IN" altLang="en-US" kern="0"/>
              <a:t>O = 0.0114 M</a:t>
            </a:r>
          </a:p>
          <a:p>
            <a:pPr marL="0" indent="0" algn="ctr">
              <a:buFontTx/>
              <a:buNone/>
            </a:pPr>
            <a:r>
              <a:rPr lang="en-IN" altLang="en-US" kern="0"/>
              <a:t>CO</a:t>
            </a:r>
            <a:r>
              <a:rPr lang="en-IN" altLang="en-US" kern="0" baseline="-25000"/>
              <a:t>2 </a:t>
            </a:r>
            <a:r>
              <a:rPr lang="en-IN" altLang="en-US" kern="0"/>
              <a:t>= H</a:t>
            </a:r>
            <a:r>
              <a:rPr lang="en-IN" altLang="en-US" kern="0" baseline="-25000"/>
              <a:t>2 </a:t>
            </a:r>
            <a:r>
              <a:rPr lang="en-IN" altLang="en-US" kern="0"/>
              <a:t>= 0.0086 M</a:t>
            </a:r>
          </a:p>
          <a:p>
            <a:pPr marL="0" indent="0" algn="ctr">
              <a:buFontTx/>
              <a:buNone/>
            </a:pPr>
            <a:endParaRPr lang="en-IN" altLang="en-US" sz="2400" kern="0"/>
          </a:p>
          <a:p>
            <a:pPr marL="0" indent="0">
              <a:buFontTx/>
              <a:buNone/>
            </a:pPr>
            <a:r>
              <a:rPr lang="en-IN" altLang="en-US" kern="0"/>
              <a:t>The equilibrium composition for the reaction mixture is:</a:t>
            </a:r>
          </a:p>
          <a:p>
            <a:pPr marL="0" indent="0" algn="ctr">
              <a:buFontTx/>
              <a:buNone/>
            </a:pPr>
            <a:r>
              <a:rPr lang="en-IN" altLang="en-US" kern="0"/>
              <a:t>CO = H</a:t>
            </a:r>
            <a:r>
              <a:rPr lang="en-IN" altLang="en-US" kern="0" baseline="-25000"/>
              <a:t>2</a:t>
            </a:r>
            <a:r>
              <a:rPr lang="en-IN" altLang="en-US" kern="0"/>
              <a:t>O = 0.570 mol</a:t>
            </a:r>
          </a:p>
          <a:p>
            <a:pPr marL="0" indent="0" algn="ctr">
              <a:buFontTx/>
              <a:buNone/>
            </a:pPr>
            <a:r>
              <a:rPr lang="en-IN" altLang="en-US" kern="0"/>
              <a:t>CO</a:t>
            </a:r>
            <a:r>
              <a:rPr lang="en-IN" altLang="en-US" kern="0" baseline="-25000"/>
              <a:t>2 </a:t>
            </a:r>
            <a:r>
              <a:rPr lang="en-IN" altLang="en-US" kern="0"/>
              <a:t>= H</a:t>
            </a:r>
            <a:r>
              <a:rPr lang="en-IN" altLang="en-US" kern="0" baseline="-25000"/>
              <a:t>2 </a:t>
            </a:r>
            <a:r>
              <a:rPr lang="en-IN" altLang="en-US" kern="0"/>
              <a:t>= 0.43 mol</a:t>
            </a:r>
          </a:p>
          <a:p>
            <a:pPr marL="0" indent="0" algn="ctr">
              <a:buFontTx/>
              <a:buNone/>
            </a:pPr>
            <a:endParaRPr lang="en-IN" altLang="en-US" kern="0">
              <a:solidFill>
                <a:srgbClr val="00B050"/>
              </a:solidFill>
            </a:endParaRPr>
          </a:p>
          <a:p>
            <a:pPr marL="0" indent="0">
              <a:buFontTx/>
              <a:buNone/>
            </a:pPr>
            <a:endParaRPr lang="en-IN" altLang="en-US" kern="0" dirty="0">
              <a:solidFill>
                <a:srgbClr val="00B050"/>
              </a:solidFill>
            </a:endParaRPr>
          </a:p>
        </p:txBody>
      </p:sp>
      <p:sp>
        <p:nvSpPr>
          <p:cNvPr id="5" name="AutoShape 6"/>
          <p:cNvSpPr>
            <a:spLocks noChangeArrowheads="1"/>
          </p:cNvSpPr>
          <p:nvPr/>
        </p:nvSpPr>
        <p:spPr bwMode="auto">
          <a:xfrm>
            <a:off x="3679825" y="5197474"/>
            <a:ext cx="4105275" cy="118745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6" name="AutoShape 6"/>
          <p:cNvSpPr>
            <a:spLocks noChangeArrowheads="1"/>
          </p:cNvSpPr>
          <p:nvPr/>
        </p:nvSpPr>
        <p:spPr bwMode="auto">
          <a:xfrm>
            <a:off x="3838575" y="2822574"/>
            <a:ext cx="3905250" cy="1222375"/>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7" name="Rectangle 6"/>
          <p:cNvSpPr/>
          <p:nvPr/>
        </p:nvSpPr>
        <p:spPr>
          <a:xfrm>
            <a:off x="5003927" y="160274"/>
            <a:ext cx="1936749" cy="584775"/>
          </a:xfrm>
          <a:prstGeom prst="rect">
            <a:avLst/>
          </a:prstGeom>
        </p:spPr>
        <p:txBody>
          <a:bodyPr wrap="none">
            <a:spAutoFit/>
          </a:bodyPr>
          <a:lstStyle/>
          <a:p>
            <a:pPr lvl="0"/>
            <a:r>
              <a:rPr lang="en-IN" altLang="en-US" sz="3200" b="1" kern="0" dirty="0">
                <a:solidFill>
                  <a:srgbClr val="000000"/>
                </a:solidFill>
              </a:rPr>
              <a:t>Solution </a:t>
            </a:r>
          </a:p>
        </p:txBody>
      </p:sp>
    </p:spTree>
    <p:extLst>
      <p:ext uri="{BB962C8B-B14F-4D97-AF65-F5344CB8AC3E}">
        <p14:creationId xmlns:p14="http://schemas.microsoft.com/office/powerpoint/2010/main" val="1883926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35</a:t>
            </a:fld>
            <a:endParaRPr lang="he-IL"/>
          </a:p>
        </p:txBody>
      </p:sp>
      <p:sp>
        <p:nvSpPr>
          <p:cNvPr id="2" name="Footer Placeholder 1"/>
          <p:cNvSpPr>
            <a:spLocks noGrp="1"/>
          </p:cNvSpPr>
          <p:nvPr>
            <p:ph type="ftr" sz="quarter" idx="3"/>
          </p:nvPr>
        </p:nvSpPr>
        <p:spPr/>
        <p:txBody>
          <a:bodyPr/>
          <a:lstStyle/>
          <a:p>
            <a:r>
              <a:rPr lang="he-IL"/>
              <a:t>שווי משקל כימי</a:t>
            </a:r>
            <a:endParaRPr lang="he-IL" dirty="0"/>
          </a:p>
        </p:txBody>
      </p:sp>
      <p:sp>
        <p:nvSpPr>
          <p:cNvPr id="4" name="Rectangle 2"/>
          <p:cNvSpPr txBox="1">
            <a:spLocks noChangeArrowheads="1"/>
          </p:cNvSpPr>
          <p:nvPr/>
        </p:nvSpPr>
        <p:spPr>
          <a:xfrm>
            <a:off x="1819656" y="1020761"/>
            <a:ext cx="8229600" cy="53641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When the </a:t>
            </a:r>
            <a:r>
              <a:rPr lang="en-US" altLang="en-US" i="1" kern="0" dirty="0"/>
              <a:t>K</a:t>
            </a:r>
            <a:r>
              <a:rPr lang="en-US" altLang="en-US" i="1" kern="0" baseline="-25000" dirty="0"/>
              <a:t>c</a:t>
            </a:r>
            <a:r>
              <a:rPr lang="en-US" altLang="en-US" kern="0" dirty="0"/>
              <a:t> expression is not a perfect square, the equation must be rearranged to fit the quadratic format: </a:t>
            </a:r>
          </a:p>
          <a:p>
            <a:pPr marL="0" indent="0" eaLnBrk="1" hangingPunct="1">
              <a:buFontTx/>
              <a:buNone/>
            </a:pPr>
            <a:endParaRPr lang="en-US" altLang="en-US" kern="0" dirty="0"/>
          </a:p>
          <a:p>
            <a:pPr marL="0" indent="0" algn="ctr" eaLnBrk="1" hangingPunct="1">
              <a:buFontTx/>
              <a:buNone/>
            </a:pPr>
            <a:endParaRPr lang="en-US" altLang="en-US" kern="0" dirty="0"/>
          </a:p>
          <a:p>
            <a:pPr marL="0" indent="0" eaLnBrk="1" hangingPunct="1">
              <a:buFontTx/>
              <a:buNone/>
            </a:pPr>
            <a:endParaRPr lang="en-US" altLang="en-US" kern="0" dirty="0"/>
          </a:p>
          <a:p>
            <a:pPr marL="0" indent="0" eaLnBrk="1" hangingPunct="1">
              <a:buFontTx/>
              <a:buNone/>
            </a:pPr>
            <a:r>
              <a:rPr lang="en-US" altLang="en-US" kern="0" dirty="0"/>
              <a:t>The solution is </a:t>
            </a:r>
          </a:p>
        </p:txBody>
      </p:sp>
      <p:graphicFrame>
        <p:nvGraphicFramePr>
          <p:cNvPr id="5" name="Object 3"/>
          <p:cNvGraphicFramePr>
            <a:graphicFrameLocks noChangeAspect="1"/>
          </p:cNvGraphicFramePr>
          <p:nvPr>
            <p:extLst>
              <p:ext uri="{D42A27DB-BD31-4B8C-83A1-F6EECF244321}">
                <p14:modId xmlns:p14="http://schemas.microsoft.com/office/powerpoint/2010/main" val="1639334203"/>
              </p:ext>
            </p:extLst>
          </p:nvPr>
        </p:nvGraphicFramePr>
        <p:xfrm>
          <a:off x="4280281" y="4584699"/>
          <a:ext cx="2901950" cy="1068387"/>
        </p:xfrm>
        <a:graphic>
          <a:graphicData uri="http://schemas.openxmlformats.org/presentationml/2006/ole">
            <mc:AlternateContent xmlns:mc="http://schemas.openxmlformats.org/markup-compatibility/2006">
              <mc:Choice xmlns:v="urn:schemas-microsoft-com:vml" Requires="v">
                <p:oleObj name="Equation" r:id="rId2" imgW="1205977" imgH="444307" progId="Equation.DSMT4">
                  <p:embed/>
                </p:oleObj>
              </mc:Choice>
              <mc:Fallback>
                <p:oleObj name="Equation" r:id="rId2" imgW="1205977" imgH="444307"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81" y="4584699"/>
                        <a:ext cx="290195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1"/>
          <p:cNvGraphicFramePr>
            <a:graphicFrameLocks noChangeAspect="1"/>
          </p:cNvGraphicFramePr>
          <p:nvPr>
            <p:extLst>
              <p:ext uri="{D42A27DB-BD31-4B8C-83A1-F6EECF244321}">
                <p14:modId xmlns:p14="http://schemas.microsoft.com/office/powerpoint/2010/main" val="3259755850"/>
              </p:ext>
            </p:extLst>
          </p:nvPr>
        </p:nvGraphicFramePr>
        <p:xfrm>
          <a:off x="4422648" y="2916617"/>
          <a:ext cx="2384425" cy="482600"/>
        </p:xfrm>
        <a:graphic>
          <a:graphicData uri="http://schemas.openxmlformats.org/presentationml/2006/ole">
            <mc:AlternateContent xmlns:mc="http://schemas.openxmlformats.org/markup-compatibility/2006">
              <mc:Choice xmlns:v="urn:schemas-microsoft-com:vml" Requires="v">
                <p:oleObj name="Equation" r:id="rId4" imgW="1002865" imgH="203112" progId="Equation.DSMT4">
                  <p:embed/>
                </p:oleObj>
              </mc:Choice>
              <mc:Fallback>
                <p:oleObj name="Equation" r:id="rId4" imgW="1002865"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648" y="2916617"/>
                        <a:ext cx="2384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38873" y="303545"/>
            <a:ext cx="12096581" cy="523220"/>
          </a:xfrm>
          <a:prstGeom prst="rect">
            <a:avLst/>
          </a:prstGeom>
        </p:spPr>
        <p:txBody>
          <a:bodyPr wrap="none">
            <a:spAutoFit/>
          </a:bodyPr>
          <a:lstStyle/>
          <a:p>
            <a:r>
              <a:rPr lang="en-US" sz="2800" b="1" dirty="0"/>
              <a:t>Solving an Equilibrium Problem ( Involving a Quadratic Equation in X)</a:t>
            </a:r>
            <a:endParaRPr lang="he-IL" sz="2800" dirty="0"/>
          </a:p>
        </p:txBody>
      </p:sp>
    </p:spTree>
    <p:extLst>
      <p:ext uri="{BB962C8B-B14F-4D97-AF65-F5344CB8AC3E}">
        <p14:creationId xmlns:p14="http://schemas.microsoft.com/office/powerpoint/2010/main" val="3366776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36</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6" name="Rectangle 3"/>
          <p:cNvSpPr txBox="1">
            <a:spLocks noChangeArrowheads="1"/>
          </p:cNvSpPr>
          <p:nvPr/>
        </p:nvSpPr>
        <p:spPr>
          <a:xfrm>
            <a:off x="1786128" y="768096"/>
            <a:ext cx="7924800" cy="17526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IN" altLang="en-US" kern="0" dirty="0"/>
              <a:t>Hydrogen and iodine react according to the equation: </a:t>
            </a:r>
            <a:endParaRPr lang="en-US" altLang="en-US" kern="0" dirty="0"/>
          </a:p>
          <a:p>
            <a:pPr marL="0" indent="0" eaLnBrk="1" hangingPunct="1">
              <a:buFontTx/>
              <a:buNone/>
            </a:pPr>
            <a:endParaRPr lang="en-US" altLang="en-US" kern="0" dirty="0"/>
          </a:p>
          <a:p>
            <a:pPr marL="0" indent="0" eaLnBrk="1" hangingPunct="1">
              <a:buFontTx/>
              <a:buNone/>
            </a:pPr>
            <a:endParaRPr lang="en-US" altLang="en-US" kern="0" dirty="0"/>
          </a:p>
        </p:txBody>
      </p:sp>
      <p:sp>
        <p:nvSpPr>
          <p:cNvPr id="7" name="Rectangle 3"/>
          <p:cNvSpPr txBox="1">
            <a:spLocks noChangeArrowheads="1"/>
          </p:cNvSpPr>
          <p:nvPr/>
        </p:nvSpPr>
        <p:spPr bwMode="auto">
          <a:xfrm>
            <a:off x="1786128" y="3206496"/>
            <a:ext cx="807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1322388" indent="-5778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931988" indent="-4953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2459038" indent="-4127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986088" indent="-4127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3443288" indent="-4127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900488" indent="-4127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4357688" indent="-4127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814888" indent="-4127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30000"/>
              </a:spcBef>
              <a:buFontTx/>
              <a:buNone/>
            </a:pPr>
            <a:r>
              <a:rPr lang="en-US" altLang="en-US" sz="2800" dirty="0"/>
              <a:t>Suppose 1.00 </a:t>
            </a:r>
            <a:r>
              <a:rPr lang="en-US" altLang="en-US" sz="2800" dirty="0" err="1"/>
              <a:t>mol</a:t>
            </a:r>
            <a:r>
              <a:rPr lang="en-US" altLang="en-US" sz="2800" dirty="0"/>
              <a:t> H</a:t>
            </a:r>
            <a:r>
              <a:rPr lang="en-US" altLang="en-US" sz="2800" baseline="-25000" dirty="0"/>
              <a:t>2</a:t>
            </a:r>
            <a:r>
              <a:rPr lang="en-US" altLang="en-US" sz="2800" dirty="0"/>
              <a:t> and 2.00 </a:t>
            </a:r>
            <a:r>
              <a:rPr lang="en-US" altLang="en-US" sz="2800" dirty="0" err="1"/>
              <a:t>mol</a:t>
            </a:r>
            <a:r>
              <a:rPr lang="en-US" altLang="en-US" sz="2800" dirty="0"/>
              <a:t> I</a:t>
            </a:r>
            <a:r>
              <a:rPr lang="en-US" altLang="en-US" sz="2800" baseline="-25000" dirty="0"/>
              <a:t>2</a:t>
            </a:r>
            <a:r>
              <a:rPr lang="en-US" altLang="en-US" sz="2800" dirty="0"/>
              <a:t> are placed in a 1.00-L vessel. How many moles of each substance are in the gaseous mixture when it comes to equilibrium at 458</a:t>
            </a:r>
            <a:r>
              <a:rPr lang="en-US" altLang="en-US" sz="2800" baseline="50000" dirty="0">
                <a:cs typeface="Arial" panose="020B0604020202020204" pitchFamily="34" charset="0"/>
              </a:rPr>
              <a:t>ₒ</a:t>
            </a:r>
            <a:r>
              <a:rPr lang="en-US" altLang="en-US" sz="2800" dirty="0">
                <a:cs typeface="Arial" panose="020B0604020202020204" pitchFamily="34" charset="0"/>
              </a:rPr>
              <a:t>C?</a:t>
            </a:r>
          </a:p>
          <a:p>
            <a:pPr algn="l" rtl="0" eaLnBrk="1" hangingPunct="1">
              <a:spcBef>
                <a:spcPct val="30000"/>
              </a:spcBef>
              <a:buFontTx/>
              <a:buNone/>
            </a:pPr>
            <a:r>
              <a:rPr lang="en-IN" altLang="en-US" sz="2800" i="1" dirty="0">
                <a:cs typeface="Arial" panose="020B0604020202020204" pitchFamily="34" charset="0"/>
              </a:rPr>
              <a:t>K</a:t>
            </a:r>
            <a:r>
              <a:rPr lang="en-IN" altLang="en-US" sz="2800" i="1" baseline="-25000" dirty="0">
                <a:cs typeface="Arial" panose="020B0604020202020204" pitchFamily="34" charset="0"/>
              </a:rPr>
              <a:t>c</a:t>
            </a:r>
            <a:r>
              <a:rPr lang="en-IN" altLang="en-US" sz="2800" dirty="0">
                <a:cs typeface="Arial" panose="020B0604020202020204" pitchFamily="34" charset="0"/>
              </a:rPr>
              <a:t> at this temperature is 49.7.</a:t>
            </a:r>
          </a:p>
        </p:txBody>
      </p:sp>
      <p:sp>
        <p:nvSpPr>
          <p:cNvPr id="8" name="Rectangle 7"/>
          <p:cNvSpPr/>
          <p:nvPr/>
        </p:nvSpPr>
        <p:spPr>
          <a:xfrm>
            <a:off x="3351184" y="2032528"/>
            <a:ext cx="3653120" cy="523220"/>
          </a:xfrm>
          <a:prstGeom prst="rect">
            <a:avLst/>
          </a:prstGeom>
        </p:spPr>
        <p:txBody>
          <a:bodyPr wrap="square">
            <a:spAutoFit/>
          </a:bodyPr>
          <a:lstStyle/>
          <a:p>
            <a:pPr algn="ctr" rtl="0" fontAlgn="base">
              <a:spcBef>
                <a:spcPct val="20000"/>
              </a:spcBef>
              <a:spcAft>
                <a:spcPct val="0"/>
              </a:spcAft>
            </a:pPr>
            <a:r>
              <a:rPr lang="en-US" altLang="he-IL" sz="2800" kern="0" dirty="0">
                <a:solidFill>
                  <a:srgbClr val="000000"/>
                </a:solidFill>
                <a:ea typeface="MS PGothic" pitchFamily="34" charset="-128"/>
                <a:cs typeface="Times New Roman" panose="02020603050405020304" pitchFamily="18" charset="0"/>
              </a:rPr>
              <a:t>H</a:t>
            </a:r>
            <a:r>
              <a:rPr lang="en-US" altLang="he-IL" sz="2800" kern="0" baseline="-25000" dirty="0">
                <a:solidFill>
                  <a:srgbClr val="000000"/>
                </a:solidFill>
                <a:ea typeface="MS PGothic" pitchFamily="34" charset="-128"/>
                <a:cs typeface="Times New Roman" panose="02020603050405020304" pitchFamily="18" charset="0"/>
              </a:rPr>
              <a:t>2</a:t>
            </a:r>
            <a:r>
              <a:rPr lang="en-US" altLang="he-IL" sz="2800" kern="0" dirty="0">
                <a:solidFill>
                  <a:srgbClr val="000000"/>
                </a:solidFill>
                <a:ea typeface="MS PGothic" pitchFamily="34" charset="-128"/>
                <a:cs typeface="Times New Roman" panose="02020603050405020304" pitchFamily="18" charset="0"/>
              </a:rPr>
              <a:t>(</a:t>
            </a:r>
            <a:r>
              <a:rPr lang="en-US" altLang="he-IL" sz="2800" i="1" kern="0" dirty="0">
                <a:solidFill>
                  <a:srgbClr val="000000"/>
                </a:solidFill>
                <a:ea typeface="MS PGothic" pitchFamily="34" charset="-128"/>
                <a:cs typeface="Times New Roman" panose="02020603050405020304" pitchFamily="18" charset="0"/>
              </a:rPr>
              <a:t>g</a:t>
            </a:r>
            <a:r>
              <a:rPr lang="en-US" altLang="he-IL" sz="2800" kern="0" dirty="0">
                <a:solidFill>
                  <a:srgbClr val="000000"/>
                </a:solidFill>
                <a:ea typeface="MS PGothic" pitchFamily="34" charset="-128"/>
                <a:cs typeface="Times New Roman" panose="02020603050405020304" pitchFamily="18" charset="0"/>
              </a:rPr>
              <a:t>) + I</a:t>
            </a:r>
            <a:r>
              <a:rPr lang="en-US" altLang="he-IL" sz="2800" kern="0" baseline="-25000" dirty="0">
                <a:solidFill>
                  <a:srgbClr val="000000"/>
                </a:solidFill>
                <a:ea typeface="MS PGothic" pitchFamily="34" charset="-128"/>
                <a:cs typeface="Times New Roman" panose="02020603050405020304" pitchFamily="18" charset="0"/>
              </a:rPr>
              <a:t>2</a:t>
            </a:r>
            <a:r>
              <a:rPr lang="en-US" altLang="he-IL" sz="2800" kern="0" dirty="0">
                <a:solidFill>
                  <a:srgbClr val="000000"/>
                </a:solidFill>
                <a:ea typeface="MS PGothic" pitchFamily="34" charset="-128"/>
                <a:cs typeface="Times New Roman" panose="02020603050405020304" pitchFamily="18" charset="0"/>
              </a:rPr>
              <a:t>(</a:t>
            </a:r>
            <a:r>
              <a:rPr lang="en-US" altLang="he-IL" sz="2800" i="1" kern="0" dirty="0">
                <a:solidFill>
                  <a:srgbClr val="000000"/>
                </a:solidFill>
                <a:ea typeface="MS PGothic" pitchFamily="34" charset="-128"/>
                <a:cs typeface="Times New Roman" panose="02020603050405020304" pitchFamily="18" charset="0"/>
              </a:rPr>
              <a:t>g</a:t>
            </a:r>
            <a:r>
              <a:rPr lang="en-US" altLang="he-IL" sz="2800" kern="0" dirty="0">
                <a:solidFill>
                  <a:srgbClr val="000000"/>
                </a:solidFill>
                <a:ea typeface="MS PGothic" pitchFamily="34" charset="-128"/>
                <a:cs typeface="Times New Roman" panose="02020603050405020304" pitchFamily="18" charset="0"/>
              </a:rPr>
              <a:t>) </a:t>
            </a:r>
            <a:r>
              <a:rPr kumimoji="0" lang="en-US" altLang="he-IL" sz="2800" b="0" i="0" u="none" strike="noStrike" kern="0" cap="none" spc="0" normalizeH="0" baseline="0" noProof="0" dirty="0">
                <a:ln>
                  <a:noFill/>
                </a:ln>
                <a:solidFill>
                  <a:srgbClr val="000000"/>
                </a:solidFill>
                <a:effectLst/>
                <a:uLnTx/>
                <a:uFillTx/>
                <a:ea typeface="MS PGothic" pitchFamily="34" charset="-128"/>
                <a:cs typeface="Times New Roman" panose="02020603050405020304" pitchFamily="18" charset="0"/>
                <a:sym typeface="Wingdings 3" panose="05040102010807070707" pitchFamily="18" charset="2"/>
              </a:rPr>
              <a:t> </a:t>
            </a:r>
            <a:r>
              <a:rPr lang="en-US" altLang="he-IL" sz="2800" kern="0" dirty="0">
                <a:solidFill>
                  <a:srgbClr val="000000"/>
                </a:solidFill>
                <a:ea typeface="MS PGothic" pitchFamily="34" charset="-128"/>
                <a:cs typeface="Times New Roman" panose="02020603050405020304" pitchFamily="18" charset="0"/>
              </a:rPr>
              <a:t>2HI(</a:t>
            </a:r>
            <a:r>
              <a:rPr lang="en-US" altLang="he-IL" sz="2800" i="1" kern="0" dirty="0">
                <a:solidFill>
                  <a:srgbClr val="000000"/>
                </a:solidFill>
                <a:ea typeface="MS PGothic" pitchFamily="34" charset="-128"/>
                <a:cs typeface="Times New Roman" panose="02020603050405020304" pitchFamily="18" charset="0"/>
              </a:rPr>
              <a:t>g</a:t>
            </a:r>
            <a:r>
              <a:rPr lang="en-US" altLang="he-IL" sz="2800" kern="0" dirty="0">
                <a:solidFill>
                  <a:srgbClr val="000000"/>
                </a:solidFill>
                <a:ea typeface="MS PGothic" pitchFamily="34" charset="-128"/>
                <a:cs typeface="Times New Roman" panose="02020603050405020304" pitchFamily="18" charset="0"/>
              </a:rPr>
              <a:t>)</a:t>
            </a:r>
            <a:endParaRPr kumimoji="0" lang="en-US" altLang="he-IL" sz="2800" b="0" i="0" u="none" strike="noStrike" kern="0" cap="none" spc="0" normalizeH="0" baseline="0" noProof="0" dirty="0">
              <a:ln>
                <a:noFill/>
              </a:ln>
              <a:solidFill>
                <a:srgbClr val="000000"/>
              </a:solidFill>
              <a:effectLst/>
              <a:uLnTx/>
              <a:uFillTx/>
              <a:ea typeface="MS PGothic" pitchFamily="34" charset="-128"/>
              <a:cs typeface="Times New Roman" panose="02020603050405020304" pitchFamily="18" charset="0"/>
            </a:endParaRPr>
          </a:p>
        </p:txBody>
      </p:sp>
      <p:sp>
        <p:nvSpPr>
          <p:cNvPr id="9" name="Rectangle 8"/>
          <p:cNvSpPr/>
          <p:nvPr/>
        </p:nvSpPr>
        <p:spPr>
          <a:xfrm>
            <a:off x="-38873" y="303545"/>
            <a:ext cx="12096581" cy="523220"/>
          </a:xfrm>
          <a:prstGeom prst="rect">
            <a:avLst/>
          </a:prstGeom>
        </p:spPr>
        <p:txBody>
          <a:bodyPr wrap="none">
            <a:spAutoFit/>
          </a:bodyPr>
          <a:lstStyle/>
          <a:p>
            <a:r>
              <a:rPr lang="en-US" sz="2800" b="1" dirty="0"/>
              <a:t>Solving an Equilibrium Problem ( Involving a Quadratic Equation in X)</a:t>
            </a:r>
            <a:endParaRPr lang="he-IL" sz="2800" dirty="0"/>
          </a:p>
        </p:txBody>
      </p:sp>
    </p:spTree>
    <p:extLst>
      <p:ext uri="{BB962C8B-B14F-4D97-AF65-F5344CB8AC3E}">
        <p14:creationId xmlns:p14="http://schemas.microsoft.com/office/powerpoint/2010/main" val="417496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37</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5" name="Rectangle 26"/>
          <p:cNvSpPr>
            <a:spLocks noChangeArrowheads="1"/>
          </p:cNvSpPr>
          <p:nvPr/>
        </p:nvSpPr>
        <p:spPr bwMode="auto">
          <a:xfrm>
            <a:off x="1435608" y="413893"/>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buFontTx/>
              <a:buNone/>
            </a:pPr>
            <a:r>
              <a:rPr lang="en-US" altLang="en-US" b="1" dirty="0"/>
              <a:t>Solution</a:t>
            </a:r>
            <a:r>
              <a:rPr lang="en-US" altLang="en-US" dirty="0"/>
              <a:t> </a:t>
            </a:r>
          </a:p>
          <a:p>
            <a:pPr algn="ctr" eaLnBrk="1" hangingPunct="1">
              <a:buFontTx/>
              <a:buNone/>
            </a:pPr>
            <a:r>
              <a:rPr lang="en-IN" altLang="en-US" b="1" dirty="0"/>
              <a:t>Step 1</a:t>
            </a:r>
          </a:p>
          <a:p>
            <a:pPr eaLnBrk="1" hangingPunct="1">
              <a:buFontTx/>
              <a:buNone/>
            </a:pPr>
            <a:r>
              <a:rPr lang="en-IN" altLang="en-US" dirty="0"/>
              <a:t>The concentrations of substances are as follows:</a:t>
            </a:r>
            <a:endParaRPr lang="en-US" altLang="en-US" dirty="0"/>
          </a:p>
        </p:txBody>
      </p:sp>
      <p:sp>
        <p:nvSpPr>
          <p:cNvPr id="6" name="Rectangle 42"/>
          <p:cNvSpPr>
            <a:spLocks noChangeArrowheads="1"/>
          </p:cNvSpPr>
          <p:nvPr/>
        </p:nvSpPr>
        <p:spPr bwMode="auto">
          <a:xfrm>
            <a:off x="7461504" y="3798888"/>
            <a:ext cx="1550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endParaRPr lang="en-US" altLang="en-US"/>
          </a:p>
        </p:txBody>
      </p:sp>
      <p:sp>
        <p:nvSpPr>
          <p:cNvPr id="7" name="Rectangle 6"/>
          <p:cNvSpPr>
            <a:spLocks noChangeArrowheads="1"/>
          </p:cNvSpPr>
          <p:nvPr/>
        </p:nvSpPr>
        <p:spPr bwMode="auto">
          <a:xfrm>
            <a:off x="7232904" y="4691063"/>
            <a:ext cx="17795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2x</a:t>
            </a:r>
          </a:p>
        </p:txBody>
      </p:sp>
      <p:sp>
        <p:nvSpPr>
          <p:cNvPr id="8" name="Rectangle 7"/>
          <p:cNvSpPr>
            <a:spLocks noChangeArrowheads="1"/>
          </p:cNvSpPr>
          <p:nvPr/>
        </p:nvSpPr>
        <p:spPr bwMode="auto">
          <a:xfrm>
            <a:off x="5708904" y="4691063"/>
            <a:ext cx="1752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2.00–</a:t>
            </a:r>
            <a:r>
              <a:rPr lang="en-US" altLang="en-US" i="1"/>
              <a:t>x</a:t>
            </a:r>
          </a:p>
        </p:txBody>
      </p:sp>
      <p:sp>
        <p:nvSpPr>
          <p:cNvPr id="9" name="Rectangle 8"/>
          <p:cNvSpPr>
            <a:spLocks noChangeArrowheads="1"/>
          </p:cNvSpPr>
          <p:nvPr/>
        </p:nvSpPr>
        <p:spPr bwMode="auto">
          <a:xfrm>
            <a:off x="3822954" y="4691063"/>
            <a:ext cx="1885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1.00–</a:t>
            </a:r>
            <a:r>
              <a:rPr lang="en-US" altLang="en-US" i="1"/>
              <a:t>x</a:t>
            </a:r>
          </a:p>
        </p:txBody>
      </p:sp>
      <p:sp>
        <p:nvSpPr>
          <p:cNvPr id="10" name="Rectangle 9"/>
          <p:cNvSpPr>
            <a:spLocks noChangeArrowheads="1"/>
          </p:cNvSpPr>
          <p:nvPr/>
        </p:nvSpPr>
        <p:spPr bwMode="auto">
          <a:xfrm>
            <a:off x="1670304" y="4691063"/>
            <a:ext cx="21526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a:t>Equilibrium</a:t>
            </a:r>
          </a:p>
        </p:txBody>
      </p:sp>
      <p:sp>
        <p:nvSpPr>
          <p:cNvPr id="11" name="Rectangle 10"/>
          <p:cNvSpPr>
            <a:spLocks noChangeArrowheads="1"/>
          </p:cNvSpPr>
          <p:nvPr/>
        </p:nvSpPr>
        <p:spPr bwMode="auto">
          <a:xfrm>
            <a:off x="7461504" y="3943350"/>
            <a:ext cx="15509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+ 2</a:t>
            </a:r>
            <a:r>
              <a:rPr lang="en-US" altLang="en-US" i="1"/>
              <a:t>x</a:t>
            </a:r>
          </a:p>
        </p:txBody>
      </p:sp>
      <p:sp>
        <p:nvSpPr>
          <p:cNvPr id="12" name="Rectangle 11"/>
          <p:cNvSpPr>
            <a:spLocks noChangeArrowheads="1"/>
          </p:cNvSpPr>
          <p:nvPr/>
        </p:nvSpPr>
        <p:spPr bwMode="auto">
          <a:xfrm>
            <a:off x="5708904" y="3943350"/>
            <a:ext cx="1752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 </a:t>
            </a:r>
            <a:r>
              <a:rPr lang="en-US" altLang="en-US" i="1"/>
              <a:t>x</a:t>
            </a:r>
          </a:p>
        </p:txBody>
      </p:sp>
      <p:sp>
        <p:nvSpPr>
          <p:cNvPr id="13" name="Rectangle 12"/>
          <p:cNvSpPr>
            <a:spLocks noChangeArrowheads="1"/>
          </p:cNvSpPr>
          <p:nvPr/>
        </p:nvSpPr>
        <p:spPr bwMode="auto">
          <a:xfrm>
            <a:off x="3822954" y="3943350"/>
            <a:ext cx="18859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a:t>– </a:t>
            </a:r>
            <a:r>
              <a:rPr lang="en-US" altLang="en-US" i="1"/>
              <a:t>x</a:t>
            </a:r>
          </a:p>
        </p:txBody>
      </p:sp>
      <p:sp>
        <p:nvSpPr>
          <p:cNvPr id="14" name="Rectangle 13"/>
          <p:cNvSpPr>
            <a:spLocks noChangeArrowheads="1"/>
          </p:cNvSpPr>
          <p:nvPr/>
        </p:nvSpPr>
        <p:spPr bwMode="auto">
          <a:xfrm>
            <a:off x="1670304" y="3943350"/>
            <a:ext cx="21526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a:t>Change </a:t>
            </a:r>
          </a:p>
        </p:txBody>
      </p:sp>
      <p:sp>
        <p:nvSpPr>
          <p:cNvPr id="15" name="Rectangle 14"/>
          <p:cNvSpPr>
            <a:spLocks noChangeArrowheads="1"/>
          </p:cNvSpPr>
          <p:nvPr/>
        </p:nvSpPr>
        <p:spPr bwMode="auto">
          <a:xfrm>
            <a:off x="7461504" y="3197225"/>
            <a:ext cx="15509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0</a:t>
            </a:r>
          </a:p>
        </p:txBody>
      </p:sp>
      <p:sp>
        <p:nvSpPr>
          <p:cNvPr id="16" name="Rectangle 15"/>
          <p:cNvSpPr>
            <a:spLocks noChangeArrowheads="1"/>
          </p:cNvSpPr>
          <p:nvPr/>
        </p:nvSpPr>
        <p:spPr bwMode="auto">
          <a:xfrm>
            <a:off x="5708904" y="3197225"/>
            <a:ext cx="1752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2.00</a:t>
            </a:r>
          </a:p>
        </p:txBody>
      </p:sp>
      <p:sp>
        <p:nvSpPr>
          <p:cNvPr id="17" name="Rectangle 16"/>
          <p:cNvSpPr>
            <a:spLocks noChangeArrowheads="1"/>
          </p:cNvSpPr>
          <p:nvPr/>
        </p:nvSpPr>
        <p:spPr bwMode="auto">
          <a:xfrm>
            <a:off x="3822954" y="3197225"/>
            <a:ext cx="18859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1.00</a:t>
            </a:r>
          </a:p>
        </p:txBody>
      </p:sp>
      <p:sp>
        <p:nvSpPr>
          <p:cNvPr id="18" name="Rectangle 17"/>
          <p:cNvSpPr>
            <a:spLocks noChangeArrowheads="1"/>
          </p:cNvSpPr>
          <p:nvPr/>
        </p:nvSpPr>
        <p:spPr bwMode="auto">
          <a:xfrm>
            <a:off x="1670304" y="3197225"/>
            <a:ext cx="21526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a:t>Starting </a:t>
            </a:r>
          </a:p>
        </p:txBody>
      </p:sp>
      <p:sp>
        <p:nvSpPr>
          <p:cNvPr id="19" name="Rectangle 18"/>
          <p:cNvSpPr>
            <a:spLocks noChangeArrowheads="1"/>
          </p:cNvSpPr>
          <p:nvPr/>
        </p:nvSpPr>
        <p:spPr bwMode="auto">
          <a:xfrm>
            <a:off x="7232904" y="2451100"/>
            <a:ext cx="17795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dirty="0">
                <a:sym typeface="MT Extra" panose="05050102010205020202" pitchFamily="18" charset="2"/>
              </a:rPr>
              <a:t>2HI</a:t>
            </a:r>
            <a:r>
              <a:rPr lang="en-US" altLang="en-US" dirty="0"/>
              <a:t>(</a:t>
            </a:r>
            <a:r>
              <a:rPr lang="en-US" altLang="en-US" i="1" dirty="0"/>
              <a:t>g</a:t>
            </a:r>
            <a:r>
              <a:rPr lang="en-US" altLang="en-US" dirty="0"/>
              <a:t>)</a:t>
            </a:r>
          </a:p>
        </p:txBody>
      </p:sp>
      <p:sp>
        <p:nvSpPr>
          <p:cNvPr id="20" name="Rectangle 19"/>
          <p:cNvSpPr>
            <a:spLocks noChangeArrowheads="1"/>
          </p:cNvSpPr>
          <p:nvPr/>
        </p:nvSpPr>
        <p:spPr bwMode="auto">
          <a:xfrm>
            <a:off x="5708904" y="2451100"/>
            <a:ext cx="1752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 I</a:t>
            </a:r>
            <a:r>
              <a:rPr lang="en-US" altLang="en-US" baseline="-25000"/>
              <a:t>2</a:t>
            </a:r>
            <a:r>
              <a:rPr lang="en-US" altLang="en-US"/>
              <a:t>(</a:t>
            </a:r>
            <a:r>
              <a:rPr lang="en-US" altLang="en-US" i="1"/>
              <a:t>g</a:t>
            </a:r>
            <a:r>
              <a:rPr lang="en-US" altLang="en-US"/>
              <a:t>) +</a:t>
            </a:r>
          </a:p>
        </p:txBody>
      </p:sp>
      <p:sp>
        <p:nvSpPr>
          <p:cNvPr id="21" name="Rectangle 20"/>
          <p:cNvSpPr>
            <a:spLocks noChangeArrowheads="1"/>
          </p:cNvSpPr>
          <p:nvPr/>
        </p:nvSpPr>
        <p:spPr bwMode="auto">
          <a:xfrm>
            <a:off x="3822954" y="2451100"/>
            <a:ext cx="20383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a:t>H</a:t>
            </a:r>
            <a:r>
              <a:rPr lang="en-US" altLang="en-US" baseline="-25000"/>
              <a:t>2</a:t>
            </a:r>
            <a:r>
              <a:rPr lang="en-US" altLang="en-US"/>
              <a:t>(</a:t>
            </a:r>
            <a:r>
              <a:rPr lang="en-US" altLang="en-US" i="1"/>
              <a:t>g</a:t>
            </a:r>
            <a:r>
              <a:rPr lang="en-US" altLang="en-US"/>
              <a:t>) +</a:t>
            </a:r>
          </a:p>
        </p:txBody>
      </p:sp>
      <p:sp>
        <p:nvSpPr>
          <p:cNvPr id="22" name="Rectangle 21"/>
          <p:cNvSpPr>
            <a:spLocks noChangeArrowheads="1"/>
          </p:cNvSpPr>
          <p:nvPr/>
        </p:nvSpPr>
        <p:spPr bwMode="auto">
          <a:xfrm>
            <a:off x="1670304" y="2451100"/>
            <a:ext cx="21526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US" altLang="en-US"/>
          </a:p>
        </p:txBody>
      </p:sp>
      <p:sp>
        <p:nvSpPr>
          <p:cNvPr id="23" name="Line 24"/>
          <p:cNvSpPr>
            <a:spLocks noChangeShapeType="1"/>
          </p:cNvSpPr>
          <p:nvPr/>
        </p:nvSpPr>
        <p:spPr bwMode="auto">
          <a:xfrm>
            <a:off x="1670304" y="3959225"/>
            <a:ext cx="7342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5"/>
          <p:cNvSpPr>
            <a:spLocks noChangeShapeType="1"/>
          </p:cNvSpPr>
          <p:nvPr/>
        </p:nvSpPr>
        <p:spPr bwMode="auto">
          <a:xfrm>
            <a:off x="1670304" y="4705350"/>
            <a:ext cx="7342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a:off x="1670304" y="2466975"/>
            <a:ext cx="73421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1670304" y="3213100"/>
            <a:ext cx="7342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6"/>
          <p:cNvSpPr>
            <a:spLocks noChangeShapeType="1"/>
          </p:cNvSpPr>
          <p:nvPr/>
        </p:nvSpPr>
        <p:spPr bwMode="auto">
          <a:xfrm>
            <a:off x="1670304" y="5394325"/>
            <a:ext cx="73421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7"/>
          <p:cNvSpPr>
            <a:spLocks noChangeShapeType="1"/>
          </p:cNvSpPr>
          <p:nvPr/>
        </p:nvSpPr>
        <p:spPr bwMode="auto">
          <a:xfrm>
            <a:off x="1670304" y="2468563"/>
            <a:ext cx="0" cy="29257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8"/>
          <p:cNvSpPr>
            <a:spLocks noChangeShapeType="1"/>
          </p:cNvSpPr>
          <p:nvPr/>
        </p:nvSpPr>
        <p:spPr bwMode="auto">
          <a:xfrm>
            <a:off x="3822954" y="2468563"/>
            <a:ext cx="0" cy="2925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9"/>
          <p:cNvSpPr>
            <a:spLocks noChangeShapeType="1"/>
          </p:cNvSpPr>
          <p:nvPr/>
        </p:nvSpPr>
        <p:spPr bwMode="auto">
          <a:xfrm>
            <a:off x="5708904" y="2468563"/>
            <a:ext cx="0" cy="2925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0"/>
          <p:cNvSpPr>
            <a:spLocks noChangeShapeType="1"/>
          </p:cNvSpPr>
          <p:nvPr/>
        </p:nvSpPr>
        <p:spPr bwMode="auto">
          <a:xfrm>
            <a:off x="7232904" y="2468563"/>
            <a:ext cx="0" cy="2925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1"/>
          <p:cNvSpPr>
            <a:spLocks noChangeShapeType="1"/>
          </p:cNvSpPr>
          <p:nvPr/>
        </p:nvSpPr>
        <p:spPr bwMode="auto">
          <a:xfrm>
            <a:off x="9012492" y="2468563"/>
            <a:ext cx="0" cy="29257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20"/>
          <p:cNvSpPr>
            <a:spLocks noChangeArrowheads="1"/>
          </p:cNvSpPr>
          <p:nvPr/>
        </p:nvSpPr>
        <p:spPr bwMode="auto">
          <a:xfrm>
            <a:off x="1670304" y="2425700"/>
            <a:ext cx="2133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a:t>Concentration (M)</a:t>
            </a:r>
          </a:p>
        </p:txBody>
      </p:sp>
    </p:spTree>
    <p:extLst>
      <p:ext uri="{BB962C8B-B14F-4D97-AF65-F5344CB8AC3E}">
        <p14:creationId xmlns:p14="http://schemas.microsoft.com/office/powerpoint/2010/main" val="785085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38</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901952" y="762001"/>
            <a:ext cx="8229600" cy="5791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IN" altLang="en-US" b="1" kern="0"/>
              <a:t>Step 2 </a:t>
            </a:r>
            <a:endParaRPr lang="en-IN" altLang="en-US" kern="0"/>
          </a:p>
          <a:p>
            <a:pPr marL="0" indent="0">
              <a:buFontTx/>
              <a:buNone/>
            </a:pPr>
            <a:r>
              <a:rPr lang="en-IN" altLang="en-US" kern="0"/>
              <a:t>Substituting into the equilibrium constant equation:</a:t>
            </a:r>
          </a:p>
          <a:p>
            <a:pPr marL="0" indent="0">
              <a:buFontTx/>
              <a:buNone/>
            </a:pPr>
            <a:endParaRPr lang="en-IN" altLang="en-US" kern="0"/>
          </a:p>
          <a:p>
            <a:pPr marL="0" indent="0">
              <a:buFontTx/>
              <a:buNone/>
            </a:pPr>
            <a:endParaRPr lang="en-IN" altLang="en-US" kern="0"/>
          </a:p>
          <a:p>
            <a:pPr marL="0" indent="0">
              <a:buFontTx/>
              <a:buNone/>
            </a:pPr>
            <a:endParaRPr lang="en-IN" altLang="en-US" kern="0"/>
          </a:p>
          <a:p>
            <a:pPr marL="0" indent="0">
              <a:buFontTx/>
              <a:buNone/>
            </a:pPr>
            <a:r>
              <a:rPr lang="en-IN" altLang="en-US" kern="0"/>
              <a:t>Or </a:t>
            </a:r>
          </a:p>
          <a:p>
            <a:pPr marL="0" indent="0">
              <a:buFontTx/>
              <a:buNone/>
            </a:pPr>
            <a:endParaRPr lang="en-IN" altLang="en-US" kern="0">
              <a:solidFill>
                <a:srgbClr val="00B050"/>
              </a:solidFill>
            </a:endParaRPr>
          </a:p>
          <a:p>
            <a:pPr marL="0" indent="0">
              <a:buFontTx/>
              <a:buNone/>
            </a:pPr>
            <a:endParaRPr lang="en-IN" altLang="en-US" kern="0">
              <a:solidFill>
                <a:srgbClr val="00B050"/>
              </a:solidFill>
            </a:endParaRPr>
          </a:p>
          <a:p>
            <a:pPr marL="0" indent="0">
              <a:buFontTx/>
              <a:buNone/>
            </a:pPr>
            <a:endParaRPr lang="en-IN" altLang="en-US" kern="0">
              <a:solidFill>
                <a:srgbClr val="00B050"/>
              </a:solidFill>
            </a:endParaRPr>
          </a:p>
          <a:p>
            <a:pPr marL="0" indent="0">
              <a:buFontTx/>
              <a:buNone/>
            </a:pPr>
            <a:endParaRPr lang="en-IN" altLang="en-US" kern="0">
              <a:solidFill>
                <a:srgbClr val="00B050"/>
              </a:solidFill>
            </a:endParaRPr>
          </a:p>
          <a:p>
            <a:pPr marL="0" indent="0">
              <a:buFontTx/>
              <a:buNone/>
            </a:pPr>
            <a:endParaRPr lang="en-US" altLang="en-US" kern="0" dirty="0">
              <a:solidFill>
                <a:srgbClr val="00B05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6661904"/>
              </p:ext>
            </p:extLst>
          </p:nvPr>
        </p:nvGraphicFramePr>
        <p:xfrm>
          <a:off x="4770565" y="1852614"/>
          <a:ext cx="2212975" cy="1254125"/>
        </p:xfrm>
        <a:graphic>
          <a:graphicData uri="http://schemas.openxmlformats.org/presentationml/2006/ole">
            <mc:AlternateContent xmlns:mc="http://schemas.openxmlformats.org/markup-compatibility/2006">
              <mc:Choice xmlns:v="urn:schemas-microsoft-com:vml" Requires="v">
                <p:oleObj name="Equation" r:id="rId2" imgW="939392" imgH="533169" progId="Equation.DSMT4">
                  <p:embed/>
                </p:oleObj>
              </mc:Choice>
              <mc:Fallback>
                <p:oleObj name="Equation" r:id="rId2" imgW="939392" imgH="533169"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565" y="1852614"/>
                        <a:ext cx="22129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93462753"/>
              </p:ext>
            </p:extLst>
          </p:nvPr>
        </p:nvGraphicFramePr>
        <p:xfrm>
          <a:off x="3770440" y="3792539"/>
          <a:ext cx="4073525" cy="1206500"/>
        </p:xfrm>
        <a:graphic>
          <a:graphicData uri="http://schemas.openxmlformats.org/presentationml/2006/ole">
            <mc:AlternateContent xmlns:mc="http://schemas.openxmlformats.org/markup-compatibility/2006">
              <mc:Choice xmlns:v="urn:schemas-microsoft-com:vml" Requires="v">
                <p:oleObj name="Equation" r:id="rId4" imgW="1714500" imgH="508000" progId="Equation.DSMT4">
                  <p:embed/>
                </p:oleObj>
              </mc:Choice>
              <mc:Fallback>
                <p:oleObj name="Equation" r:id="rId4" imgW="17145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0440" y="3792539"/>
                        <a:ext cx="4073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1450006" y="424936"/>
            <a:ext cx="1936749" cy="584775"/>
          </a:xfrm>
          <a:prstGeom prst="rect">
            <a:avLst/>
          </a:prstGeom>
        </p:spPr>
        <p:txBody>
          <a:bodyPr wrap="none">
            <a:spAutoFit/>
          </a:bodyPr>
          <a:lstStyle/>
          <a:p>
            <a:pPr algn="l" rtl="0"/>
            <a:r>
              <a:rPr lang="en-US" altLang="en-US" sz="3200" b="1" dirty="0"/>
              <a:t>Solution</a:t>
            </a:r>
            <a:r>
              <a:rPr lang="en-US" altLang="en-US" sz="3200" dirty="0"/>
              <a:t> </a:t>
            </a:r>
          </a:p>
        </p:txBody>
      </p:sp>
    </p:spTree>
    <p:extLst>
      <p:ext uri="{BB962C8B-B14F-4D97-AF65-F5344CB8AC3E}">
        <p14:creationId xmlns:p14="http://schemas.microsoft.com/office/powerpoint/2010/main" val="1291134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39</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637053" y="666705"/>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IN" altLang="en-US" b="1" kern="0" dirty="0"/>
              <a:t>Step 3</a:t>
            </a:r>
          </a:p>
          <a:p>
            <a:pPr marL="0" indent="0">
              <a:buFontTx/>
              <a:buNone/>
            </a:pPr>
            <a:r>
              <a:rPr lang="en-IN" altLang="en-US" kern="0" dirty="0"/>
              <a:t>Since the right-hand side is not a perfect square, use the quadratic formula to solve x. The equation is rearranged to give:</a:t>
            </a: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endParaRPr lang="en-IN" altLang="en-US" kern="0" dirty="0">
              <a:solidFill>
                <a:srgbClr val="00B050"/>
              </a:solidFill>
            </a:endParaRPr>
          </a:p>
          <a:p>
            <a:pPr marL="0" indent="0">
              <a:buFontTx/>
              <a:buNone/>
            </a:pPr>
            <a:r>
              <a:rPr lang="en-IN" altLang="en-US" kern="0" dirty="0"/>
              <a:t>Hence, </a:t>
            </a:r>
          </a:p>
          <a:p>
            <a:pPr marL="0" indent="0">
              <a:buFontTx/>
              <a:buNone/>
            </a:pPr>
            <a:endParaRPr lang="en-IN" altLang="en-US" kern="0" dirty="0"/>
          </a:p>
          <a:p>
            <a:pPr marL="0" indent="0" algn="ctr">
              <a:buFontTx/>
              <a:buNone/>
            </a:pPr>
            <a:r>
              <a:rPr lang="en-IN" altLang="en-US" kern="0" dirty="0"/>
              <a:t>x = 2.33 and x = 0.93</a:t>
            </a:r>
            <a:endParaRPr lang="en-US" altLang="en-US" kern="0" dirty="0"/>
          </a:p>
        </p:txBody>
      </p:sp>
      <p:graphicFrame>
        <p:nvGraphicFramePr>
          <p:cNvPr id="5" name="Object 4"/>
          <p:cNvGraphicFramePr>
            <a:graphicFrameLocks noChangeAspect="1"/>
          </p:cNvGraphicFramePr>
          <p:nvPr>
            <p:extLst>
              <p:ext uri="{D42A27DB-BD31-4B8C-83A1-F6EECF244321}">
                <p14:modId xmlns:p14="http://schemas.microsoft.com/office/powerpoint/2010/main" val="2707873827"/>
              </p:ext>
            </p:extLst>
          </p:nvPr>
        </p:nvGraphicFramePr>
        <p:xfrm>
          <a:off x="2699957" y="2649347"/>
          <a:ext cx="5921375" cy="1441450"/>
        </p:xfrm>
        <a:graphic>
          <a:graphicData uri="http://schemas.openxmlformats.org/presentationml/2006/ole">
            <mc:AlternateContent xmlns:mc="http://schemas.openxmlformats.org/markup-compatibility/2006">
              <mc:Choice xmlns:v="urn:schemas-microsoft-com:vml" Requires="v">
                <p:oleObj name="Equation" r:id="rId2" imgW="2921000" imgH="711200" progId="Equation.DSMT4">
                  <p:embed/>
                </p:oleObj>
              </mc:Choice>
              <mc:Fallback>
                <p:oleObj name="Equation" r:id="rId2" imgW="2921000" imgH="711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957" y="2649347"/>
                        <a:ext cx="59213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18064982"/>
              </p:ext>
            </p:extLst>
          </p:nvPr>
        </p:nvGraphicFramePr>
        <p:xfrm>
          <a:off x="2869819" y="4373372"/>
          <a:ext cx="5653088" cy="995363"/>
        </p:xfrm>
        <a:graphic>
          <a:graphicData uri="http://schemas.openxmlformats.org/presentationml/2006/ole">
            <mc:AlternateContent xmlns:mc="http://schemas.openxmlformats.org/markup-compatibility/2006">
              <mc:Choice xmlns:v="urn:schemas-microsoft-com:vml" Requires="v">
                <p:oleObj name="Equation" r:id="rId4" imgW="2451100" imgH="431800" progId="Equation.DSMT4">
                  <p:embed/>
                </p:oleObj>
              </mc:Choice>
              <mc:Fallback>
                <p:oleObj name="Equation" r:id="rId4" imgW="24511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819" y="4373372"/>
                        <a:ext cx="56530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10"/>
          <p:cNvSpPr>
            <a:spLocks noChangeArrowheads="1"/>
          </p:cNvSpPr>
          <p:nvPr/>
        </p:nvSpPr>
        <p:spPr bwMode="auto">
          <a:xfrm>
            <a:off x="6107367" y="5600728"/>
            <a:ext cx="1406525" cy="517525"/>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8" name="Line 11"/>
          <p:cNvSpPr>
            <a:spLocks noChangeShapeType="1"/>
          </p:cNvSpPr>
          <p:nvPr/>
        </p:nvSpPr>
        <p:spPr bwMode="auto">
          <a:xfrm>
            <a:off x="4260894" y="5641931"/>
            <a:ext cx="1304925" cy="542925"/>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2"/>
          <p:cNvSpPr>
            <a:spLocks noChangeShapeType="1"/>
          </p:cNvSpPr>
          <p:nvPr/>
        </p:nvSpPr>
        <p:spPr bwMode="auto">
          <a:xfrm flipH="1">
            <a:off x="4400594" y="5487943"/>
            <a:ext cx="1254125" cy="6985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a:xfrm>
            <a:off x="933070" y="282241"/>
            <a:ext cx="1936749" cy="584775"/>
          </a:xfrm>
          <a:prstGeom prst="rect">
            <a:avLst/>
          </a:prstGeom>
        </p:spPr>
        <p:txBody>
          <a:bodyPr wrap="none">
            <a:spAutoFit/>
          </a:bodyPr>
          <a:lstStyle/>
          <a:p>
            <a:pPr algn="l" rtl="0"/>
            <a:r>
              <a:rPr lang="en-US" altLang="en-US" sz="3200" b="1" dirty="0"/>
              <a:t>Solution</a:t>
            </a:r>
            <a:r>
              <a:rPr lang="en-US" altLang="en-US" sz="3200" dirty="0"/>
              <a:t> </a:t>
            </a:r>
          </a:p>
        </p:txBody>
      </p:sp>
    </p:spTree>
    <p:extLst>
      <p:ext uri="{BB962C8B-B14F-4D97-AF65-F5344CB8AC3E}">
        <p14:creationId xmlns:p14="http://schemas.microsoft.com/office/powerpoint/2010/main" val="20896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he-IL"/>
              <a:t>שווי משקל כימי</a:t>
            </a:r>
          </a:p>
        </p:txBody>
      </p:sp>
      <p:sp>
        <p:nvSpPr>
          <p:cNvPr id="5" name="Slide Number Placeholder 4"/>
          <p:cNvSpPr>
            <a:spLocks noGrp="1"/>
          </p:cNvSpPr>
          <p:nvPr>
            <p:ph type="sldNum" sz="quarter" idx="11"/>
          </p:nvPr>
        </p:nvSpPr>
        <p:spPr/>
        <p:txBody>
          <a:bodyPr/>
          <a:lstStyle/>
          <a:p>
            <a:fld id="{276358D4-C502-4EBA-B363-91FF5A3F5EEC}" type="slidenum">
              <a:rPr lang="he-IL" smtClean="0"/>
              <a:t>4</a:t>
            </a:fld>
            <a:endParaRPr lang="he-IL"/>
          </a:p>
        </p:txBody>
      </p:sp>
      <p:sp>
        <p:nvSpPr>
          <p:cNvPr id="6" name="Rectangle 2"/>
          <p:cNvSpPr txBox="1">
            <a:spLocks noChangeArrowheads="1"/>
          </p:cNvSpPr>
          <p:nvPr/>
        </p:nvSpPr>
        <p:spPr>
          <a:xfrm>
            <a:off x="1179576" y="682752"/>
            <a:ext cx="8229600" cy="50292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1216025" indent="-533400" algn="l" rtl="0" eaLnBrk="0" fontAlgn="base" hangingPunct="0">
              <a:spcBef>
                <a:spcPct val="20000"/>
              </a:spcBef>
              <a:spcAft>
                <a:spcPct val="0"/>
              </a:spcAft>
              <a:buChar char="–"/>
              <a:defRPr sz="2800">
                <a:solidFill>
                  <a:schemeClr val="tx1"/>
                </a:solidFill>
                <a:latin typeface="+mn-lt"/>
                <a:ea typeface="MS PGothic" pitchFamily="34" charset="-128"/>
              </a:defRPr>
            </a:lvl2pPr>
            <a:lvl3pPr marL="1787525" indent="-457200" algn="l" rtl="0" eaLnBrk="0" fontAlgn="base" hangingPunct="0">
              <a:spcBef>
                <a:spcPct val="20000"/>
              </a:spcBef>
              <a:spcAft>
                <a:spcPct val="0"/>
              </a:spcAft>
              <a:buChar char="•"/>
              <a:defRPr sz="2400">
                <a:solidFill>
                  <a:schemeClr val="tx1"/>
                </a:solidFill>
                <a:latin typeface="+mn-lt"/>
                <a:ea typeface="MS PGothic" pitchFamily="34" charset="-128"/>
              </a:defRPr>
            </a:lvl3pPr>
            <a:lvl4pPr marL="2282825" indent="-381000" algn="l" rtl="0" eaLnBrk="0" fontAlgn="base" hangingPunct="0">
              <a:spcBef>
                <a:spcPct val="20000"/>
              </a:spcBef>
              <a:spcAft>
                <a:spcPct val="0"/>
              </a:spcAft>
              <a:buChar char="–"/>
              <a:defRPr sz="2000">
                <a:solidFill>
                  <a:schemeClr val="tx1"/>
                </a:solidFill>
                <a:latin typeface="+mn-lt"/>
                <a:ea typeface="MS PGothic" pitchFamily="34" charset="-128"/>
              </a:defRPr>
            </a:lvl4pPr>
            <a:lvl5pPr marL="2778125" indent="-381000" algn="l" rtl="0" eaLnBrk="0" fontAlgn="base" hangingPunct="0">
              <a:spcBef>
                <a:spcPct val="20000"/>
              </a:spcBef>
              <a:spcAft>
                <a:spcPct val="0"/>
              </a:spcAft>
              <a:buChar char="»"/>
              <a:defRPr sz="2000">
                <a:solidFill>
                  <a:schemeClr val="tx1"/>
                </a:solidFill>
                <a:latin typeface="+mn-lt"/>
                <a:ea typeface="MS PGothic" pitchFamily="34" charset="-128"/>
              </a:defRPr>
            </a:lvl5pPr>
            <a:lvl6pPr marL="3235325" indent="-381000" algn="l" rtl="0" fontAlgn="base">
              <a:spcBef>
                <a:spcPct val="20000"/>
              </a:spcBef>
              <a:spcAft>
                <a:spcPct val="0"/>
              </a:spcAft>
              <a:buChar char="»"/>
              <a:defRPr sz="2000">
                <a:solidFill>
                  <a:schemeClr val="tx1"/>
                </a:solidFill>
                <a:latin typeface="+mn-lt"/>
                <a:ea typeface="+mn-ea"/>
              </a:defRPr>
            </a:lvl6pPr>
            <a:lvl7pPr marL="3692525" indent="-381000" algn="l" rtl="0" fontAlgn="base">
              <a:spcBef>
                <a:spcPct val="20000"/>
              </a:spcBef>
              <a:spcAft>
                <a:spcPct val="0"/>
              </a:spcAft>
              <a:buChar char="»"/>
              <a:defRPr sz="2000">
                <a:solidFill>
                  <a:schemeClr val="tx1"/>
                </a:solidFill>
                <a:latin typeface="+mn-lt"/>
                <a:ea typeface="+mn-ea"/>
              </a:defRPr>
            </a:lvl7pPr>
            <a:lvl8pPr marL="4149725" indent="-381000" algn="l" rtl="0" fontAlgn="base">
              <a:spcBef>
                <a:spcPct val="20000"/>
              </a:spcBef>
              <a:spcAft>
                <a:spcPct val="0"/>
              </a:spcAft>
              <a:buChar char="»"/>
              <a:defRPr sz="2000">
                <a:solidFill>
                  <a:schemeClr val="tx1"/>
                </a:solidFill>
                <a:latin typeface="+mn-lt"/>
                <a:ea typeface="+mn-ea"/>
              </a:defRPr>
            </a:lvl8pPr>
            <a:lvl9pPr marL="4606925"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b="1" kern="0" dirty="0"/>
              <a:t>Chemical equilibrium</a:t>
            </a:r>
            <a:r>
              <a:rPr lang="en-US" altLang="en-US" kern="0" dirty="0"/>
              <a:t> is the state reached by a reaction mixture when the rates of the forward and reverse reactions have become equal.</a:t>
            </a:r>
          </a:p>
          <a:p>
            <a:pPr marL="0" indent="0" eaLnBrk="1" hangingPunct="1">
              <a:buFontTx/>
              <a:buNone/>
            </a:pPr>
            <a:endParaRPr lang="en-US" altLang="en-US" b="1" kern="0" dirty="0"/>
          </a:p>
          <a:p>
            <a:pPr marL="0" indent="0" eaLnBrk="1" hangingPunct="1">
              <a:buFontTx/>
              <a:buNone/>
            </a:pPr>
            <a:r>
              <a:rPr lang="en-US" altLang="en-US" kern="0" dirty="0"/>
              <a:t>Continuous forward and reverse reactions make the equilibrium a </a:t>
            </a:r>
            <a:r>
              <a:rPr lang="en-US" altLang="en-US" i="1" kern="0" dirty="0"/>
              <a:t>dynamic</a:t>
            </a:r>
            <a:r>
              <a:rPr lang="en-US" altLang="en-US" kern="0" dirty="0"/>
              <a:t> process.</a:t>
            </a:r>
          </a:p>
          <a:p>
            <a:pPr marL="0" indent="0" eaLnBrk="1" hangingPunct="1">
              <a:buFontTx/>
              <a:buNone/>
            </a:pPr>
            <a:endParaRPr lang="en-US" altLang="en-US" kern="0" dirty="0"/>
          </a:p>
        </p:txBody>
      </p:sp>
    </p:spTree>
    <p:extLst>
      <p:ext uri="{BB962C8B-B14F-4D97-AF65-F5344CB8AC3E}">
        <p14:creationId xmlns:p14="http://schemas.microsoft.com/office/powerpoint/2010/main" val="224913970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40</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Content Placeholder 2"/>
          <p:cNvSpPr txBox="1">
            <a:spLocks/>
          </p:cNvSpPr>
          <p:nvPr/>
        </p:nvSpPr>
        <p:spPr>
          <a:xfrm>
            <a:off x="1691640" y="1048512"/>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IN" altLang="en-US" kern="0" dirty="0"/>
              <a:t>Since x = 2.33 gives a negative value to 1.00 – x, use x = 0.93 while substituting.</a:t>
            </a:r>
          </a:p>
          <a:p>
            <a:pPr marL="0" indent="0">
              <a:buFontTx/>
              <a:buNone/>
            </a:pPr>
            <a:endParaRPr lang="en-IN" altLang="en-US" kern="0" dirty="0"/>
          </a:p>
          <a:p>
            <a:pPr marL="0" indent="0">
              <a:buFontTx/>
              <a:buNone/>
            </a:pPr>
            <a:r>
              <a:rPr lang="en-IN" altLang="en-US" kern="0" dirty="0"/>
              <a:t>Equilibrium composition of the substances are as follows:</a:t>
            </a:r>
          </a:p>
          <a:p>
            <a:pPr marL="0" indent="0" algn="ctr">
              <a:buFontTx/>
              <a:buNone/>
            </a:pPr>
            <a:r>
              <a:rPr lang="en-IN" altLang="en-US" kern="0" dirty="0"/>
              <a:t>H</a:t>
            </a:r>
            <a:r>
              <a:rPr lang="en-IN" altLang="en-US" kern="0" baseline="-25000" dirty="0"/>
              <a:t>2</a:t>
            </a:r>
            <a:r>
              <a:rPr lang="en-IN" altLang="en-US" kern="0" dirty="0"/>
              <a:t> = 0.07 </a:t>
            </a:r>
            <a:r>
              <a:rPr lang="en-IN" altLang="en-US" kern="0" dirty="0" err="1"/>
              <a:t>mol</a:t>
            </a:r>
            <a:r>
              <a:rPr lang="en-IN" altLang="en-US" kern="0" dirty="0"/>
              <a:t> (1.00 – 0.93)</a:t>
            </a:r>
          </a:p>
          <a:p>
            <a:pPr marL="0" indent="0" algn="ctr">
              <a:buFontTx/>
              <a:buNone/>
            </a:pPr>
            <a:r>
              <a:rPr lang="en-IN" altLang="en-US" kern="0" dirty="0"/>
              <a:t>I</a:t>
            </a:r>
            <a:r>
              <a:rPr lang="en-IN" altLang="en-US" kern="0" baseline="-25000" dirty="0"/>
              <a:t>2</a:t>
            </a:r>
            <a:r>
              <a:rPr lang="en-IN" altLang="en-US" kern="0" dirty="0"/>
              <a:t> = 1.07 </a:t>
            </a:r>
            <a:r>
              <a:rPr lang="en-IN" altLang="en-US" kern="0" dirty="0" err="1"/>
              <a:t>mol</a:t>
            </a:r>
            <a:r>
              <a:rPr lang="en-IN" altLang="en-US" kern="0" dirty="0"/>
              <a:t> (2.00 – 0.93)</a:t>
            </a:r>
          </a:p>
          <a:p>
            <a:pPr marL="0" indent="0" algn="ctr">
              <a:buFontTx/>
              <a:buNone/>
            </a:pPr>
            <a:r>
              <a:rPr lang="en-IN" altLang="en-US" kern="0" dirty="0"/>
              <a:t>HI = 1.86 </a:t>
            </a:r>
            <a:r>
              <a:rPr lang="en-IN" altLang="en-US" kern="0" dirty="0" err="1"/>
              <a:t>mol</a:t>
            </a:r>
            <a:r>
              <a:rPr lang="en-IN" altLang="en-US" kern="0" dirty="0"/>
              <a:t> (2x)</a:t>
            </a:r>
          </a:p>
        </p:txBody>
      </p:sp>
      <p:sp>
        <p:nvSpPr>
          <p:cNvPr id="5" name="AutoShape 8"/>
          <p:cNvSpPr>
            <a:spLocks noChangeArrowheads="1"/>
          </p:cNvSpPr>
          <p:nvPr/>
        </p:nvSpPr>
        <p:spPr bwMode="auto">
          <a:xfrm>
            <a:off x="3444240" y="3410712"/>
            <a:ext cx="4648200" cy="19050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8" name="Rectangle 7"/>
          <p:cNvSpPr/>
          <p:nvPr/>
        </p:nvSpPr>
        <p:spPr>
          <a:xfrm>
            <a:off x="933070" y="282241"/>
            <a:ext cx="1936749" cy="584775"/>
          </a:xfrm>
          <a:prstGeom prst="rect">
            <a:avLst/>
          </a:prstGeom>
        </p:spPr>
        <p:txBody>
          <a:bodyPr wrap="none">
            <a:spAutoFit/>
          </a:bodyPr>
          <a:lstStyle/>
          <a:p>
            <a:pPr algn="l" rtl="0"/>
            <a:r>
              <a:rPr lang="en-US" altLang="en-US" sz="3200" b="1" dirty="0"/>
              <a:t>Solution</a:t>
            </a:r>
            <a:r>
              <a:rPr lang="en-US" altLang="en-US" sz="3200" dirty="0"/>
              <a:t> </a:t>
            </a:r>
          </a:p>
        </p:txBody>
      </p:sp>
    </p:spTree>
    <p:extLst>
      <p:ext uri="{BB962C8B-B14F-4D97-AF65-F5344CB8AC3E}">
        <p14:creationId xmlns:p14="http://schemas.microsoft.com/office/powerpoint/2010/main" val="3120473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37600" y="6480049"/>
            <a:ext cx="2844800" cy="244475"/>
          </a:xfrm>
        </p:spPr>
        <p:txBody>
          <a:bodyPr/>
          <a:lstStyle/>
          <a:p>
            <a:fld id="{276358D4-C502-4EBA-B363-91FF5A3F5EEC}" type="slidenum">
              <a:rPr lang="he-IL" smtClean="0"/>
              <a:t>41</a:t>
            </a:fld>
            <a:endParaRPr lang="he-IL" dirty="0"/>
          </a:p>
        </p:txBody>
      </p:sp>
      <p:sp>
        <p:nvSpPr>
          <p:cNvPr id="2" name="Footer Placeholder 1"/>
          <p:cNvSpPr>
            <a:spLocks noGrp="1"/>
          </p:cNvSpPr>
          <p:nvPr>
            <p:ph type="ftr" sz="quarter" idx="3"/>
          </p:nvPr>
        </p:nvSpPr>
        <p:spPr/>
        <p:txBody>
          <a:bodyPr/>
          <a:lstStyle/>
          <a:p>
            <a:r>
              <a:rPr lang="he-IL"/>
              <a:t>שווי משקל כימי</a:t>
            </a:r>
            <a:endParaRPr lang="he-IL" dirty="0"/>
          </a:p>
        </p:txBody>
      </p:sp>
      <p:sp>
        <p:nvSpPr>
          <p:cNvPr id="4" name="Rectangle 2"/>
          <p:cNvSpPr txBox="1">
            <a:spLocks noChangeArrowheads="1"/>
          </p:cNvSpPr>
          <p:nvPr/>
        </p:nvSpPr>
        <p:spPr>
          <a:xfrm>
            <a:off x="319596" y="1078992"/>
            <a:ext cx="11872404" cy="51816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None/>
              <a:defRPr/>
            </a:pPr>
            <a:r>
              <a:rPr lang="en-US" altLang="en-US" sz="2800" b="1" dirty="0">
                <a:latin typeface="+mj-lt"/>
                <a:ea typeface="ＭＳ Ｐゴシック" panose="020B0600070205080204" pitchFamily="34" charset="-128"/>
                <a:cs typeface="Calibri" panose="020F0502020204030204" pitchFamily="34" charset="0"/>
              </a:rPr>
              <a:t>If a change is imposed on a system at equilibrium, the position of the equilibrium will shift in a direction that tends to reduce that change.</a:t>
            </a:r>
          </a:p>
          <a:p>
            <a:pPr marL="0" indent="0" eaLnBrk="1" hangingPunct="1">
              <a:buFontTx/>
              <a:buNone/>
              <a:defRPr/>
            </a:pPr>
            <a:endParaRPr lang="en-US" altLang="en-US" kern="0" dirty="0"/>
          </a:p>
          <a:p>
            <a:pPr marL="0" indent="0" eaLnBrk="1" hangingPunct="1">
              <a:buFontTx/>
              <a:buNone/>
              <a:defRPr/>
            </a:pPr>
            <a:r>
              <a:rPr lang="en-US" altLang="en-US" kern="0" dirty="0"/>
              <a:t>When more reactant is added to, or some product is removed from, an equilibrium mixture, </a:t>
            </a:r>
            <a:r>
              <a:rPr lang="en-IN" altLang="en-US" kern="0" dirty="0"/>
              <a:t>net reaction occurs left to right (forward direction) to give new equilibrium and produce more products.</a:t>
            </a:r>
          </a:p>
          <a:p>
            <a:pPr marL="0" indent="0" eaLnBrk="1" hangingPunct="1">
              <a:buFontTx/>
              <a:buNone/>
              <a:defRPr/>
            </a:pPr>
            <a:r>
              <a:rPr lang="en-IN" altLang="en-US" kern="0" dirty="0"/>
              <a:t>When more product is added to, or some reactant is removed from, an equilibrium mixture, net reaction occurs from right to left (reverse direction) to give new equilibrium and produce more reactants. </a:t>
            </a:r>
            <a:endParaRPr lang="en-US" altLang="en-US" kern="0" dirty="0"/>
          </a:p>
        </p:txBody>
      </p:sp>
      <p:sp>
        <p:nvSpPr>
          <p:cNvPr id="5" name="Title 1"/>
          <p:cNvSpPr txBox="1">
            <a:spLocks/>
          </p:cNvSpPr>
          <p:nvPr/>
        </p:nvSpPr>
        <p:spPr bwMode="auto">
          <a:xfrm>
            <a:off x="762000" y="133476"/>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a:lstStyle>
          <a:p>
            <a:r>
              <a:rPr lang="en-US" altLang="en-US" kern="0" dirty="0"/>
              <a:t>Le </a:t>
            </a:r>
            <a:r>
              <a:rPr lang="en-US" altLang="en-US" kern="0" dirty="0" err="1"/>
              <a:t>Ch</a:t>
            </a:r>
            <a:r>
              <a:rPr lang="en-US" altLang="en-US" kern="0" dirty="0" err="1">
                <a:cs typeface="Arial" panose="020B0604020202020204" pitchFamily="34" charset="0"/>
              </a:rPr>
              <a:t>â</a:t>
            </a:r>
            <a:r>
              <a:rPr lang="en-US" altLang="en-US" kern="0" dirty="0" err="1"/>
              <a:t>telier</a:t>
            </a:r>
            <a:r>
              <a:rPr lang="ja-JP" altLang="en-US" kern="0" dirty="0"/>
              <a:t>’</a:t>
            </a:r>
            <a:r>
              <a:rPr lang="en-US" altLang="ja-JP" kern="0" dirty="0"/>
              <a:t>s Principle</a:t>
            </a:r>
            <a:endParaRPr lang="en-US" altLang="en-US" kern="0" dirty="0"/>
          </a:p>
        </p:txBody>
      </p:sp>
      <p:sp>
        <p:nvSpPr>
          <p:cNvPr id="6" name="Rectangle 5">
            <a:extLst>
              <a:ext uri="{FF2B5EF4-FFF2-40B4-BE49-F238E27FC236}">
                <a16:creationId xmlns:a16="http://schemas.microsoft.com/office/drawing/2014/main" id="{288156C5-90AE-8BC8-3236-90BA595B9FE6}"/>
              </a:ext>
            </a:extLst>
          </p:cNvPr>
          <p:cNvSpPr/>
          <p:nvPr/>
        </p:nvSpPr>
        <p:spPr>
          <a:xfrm>
            <a:off x="8241623" y="514880"/>
            <a:ext cx="2194832" cy="461665"/>
          </a:xfrm>
          <a:prstGeom prst="rect">
            <a:avLst/>
          </a:prstGeom>
        </p:spPr>
        <p:txBody>
          <a:bodyPr wrap="none">
            <a:spAutoFit/>
          </a:bodyPr>
          <a:lstStyle/>
          <a:p>
            <a:r>
              <a:rPr lang="he-IL" sz="2400" b="1" dirty="0">
                <a:solidFill>
                  <a:srgbClr val="202122"/>
                </a:solidFill>
                <a:latin typeface="David" panose="020E0502060401010101" pitchFamily="34" charset="-79"/>
                <a:cs typeface="David" panose="020E0502060401010101" pitchFamily="34" charset="-79"/>
              </a:rPr>
              <a:t>עקרון לה שטלייה</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18353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37600" y="6480049"/>
            <a:ext cx="2844800" cy="244475"/>
          </a:xfrm>
        </p:spPr>
        <p:txBody>
          <a:bodyPr/>
          <a:lstStyle/>
          <a:p>
            <a:fld id="{276358D4-C502-4EBA-B363-91FF5A3F5EEC}" type="slidenum">
              <a:rPr lang="he-IL" smtClean="0"/>
              <a:t>42</a:t>
            </a:fld>
            <a:endParaRPr lang="he-IL" dirty="0"/>
          </a:p>
        </p:txBody>
      </p:sp>
      <p:sp>
        <p:nvSpPr>
          <p:cNvPr id="2" name="Footer Placeholder 1"/>
          <p:cNvSpPr>
            <a:spLocks noGrp="1"/>
          </p:cNvSpPr>
          <p:nvPr>
            <p:ph type="ftr" sz="quarter" idx="3"/>
          </p:nvPr>
        </p:nvSpPr>
        <p:spPr/>
        <p:txBody>
          <a:bodyPr/>
          <a:lstStyle/>
          <a:p>
            <a:r>
              <a:rPr lang="he-IL"/>
              <a:t>שווי משקל כימי</a:t>
            </a:r>
            <a:endParaRPr lang="he-IL" dirty="0"/>
          </a:p>
        </p:txBody>
      </p:sp>
      <p:sp>
        <p:nvSpPr>
          <p:cNvPr id="4" name="Content Placeholder 6"/>
          <p:cNvSpPr txBox="1">
            <a:spLocks/>
          </p:cNvSpPr>
          <p:nvPr/>
        </p:nvSpPr>
        <p:spPr>
          <a:xfrm>
            <a:off x="1728216" y="990600"/>
            <a:ext cx="8229600" cy="58674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IN" altLang="en-US" kern="0"/>
              <a:t>Predict the direction of reaction when H</a:t>
            </a:r>
            <a:r>
              <a:rPr lang="en-IN" altLang="en-US" kern="0" baseline="-25000"/>
              <a:t>2</a:t>
            </a:r>
            <a:r>
              <a:rPr lang="en-IN" altLang="en-US" kern="0"/>
              <a:t> is removed from a mixture (lowering its concentration) in which the following equilibrium has been established:</a:t>
            </a:r>
            <a:endParaRPr lang="en-US" altLang="en-US" kern="0" dirty="0"/>
          </a:p>
        </p:txBody>
      </p:sp>
      <p:sp>
        <p:nvSpPr>
          <p:cNvPr id="5" name="Content Placeholder 6"/>
          <p:cNvSpPr txBox="1">
            <a:spLocks/>
          </p:cNvSpPr>
          <p:nvPr/>
        </p:nvSpPr>
        <p:spPr bwMode="auto">
          <a:xfrm>
            <a:off x="1804416" y="3962400"/>
            <a:ext cx="861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IN" sz="2800" kern="0" dirty="0"/>
              <a:t>Solution </a:t>
            </a:r>
          </a:p>
          <a:p>
            <a:pPr marL="0" indent="0">
              <a:buFontTx/>
              <a:buNone/>
              <a:defRPr/>
            </a:pPr>
            <a:r>
              <a:rPr lang="en-IN" sz="2800" kern="0" dirty="0"/>
              <a:t>When H</a:t>
            </a:r>
            <a:r>
              <a:rPr lang="en-IN" sz="2800" kern="0" baseline="-25000" dirty="0"/>
              <a:t>2</a:t>
            </a:r>
            <a:r>
              <a:rPr lang="en-IN" sz="2800" kern="0" dirty="0"/>
              <a:t> is removed, the reaction goes in </a:t>
            </a:r>
            <a:r>
              <a:rPr lang="en-IN" sz="2800" b="1" kern="0" dirty="0"/>
              <a:t>reverse direction</a:t>
            </a:r>
            <a:r>
              <a:rPr lang="en-IN" sz="2800" kern="0" dirty="0"/>
              <a:t> to partially restore the removed substance. </a:t>
            </a:r>
          </a:p>
          <a:p>
            <a:pPr marL="0" indent="0">
              <a:buFontTx/>
              <a:buNone/>
              <a:defRPr/>
            </a:pPr>
            <a:endParaRPr lang="en-IN" sz="2800" kern="0" dirty="0"/>
          </a:p>
          <a:p>
            <a:pPr marL="0" indent="0">
              <a:buFontTx/>
              <a:buNone/>
              <a:defRPr/>
            </a:pPr>
            <a:endParaRPr lang="en-US" sz="2800" kern="0" dirty="0">
              <a:solidFill>
                <a:srgbClr val="00B05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37296267"/>
              </p:ext>
            </p:extLst>
          </p:nvPr>
        </p:nvGraphicFramePr>
        <p:xfrm>
          <a:off x="4090416" y="5638800"/>
          <a:ext cx="3638550" cy="560388"/>
        </p:xfrm>
        <a:graphic>
          <a:graphicData uri="http://schemas.openxmlformats.org/presentationml/2006/ole">
            <mc:AlternateContent xmlns:mc="http://schemas.openxmlformats.org/markup-compatibility/2006">
              <mc:Choice xmlns:v="urn:schemas-microsoft-com:vml" Requires="v">
                <p:oleObj name="Equation" r:id="rId2" imgW="1485900" imgH="228600" progId="Equation.DSMT4">
                  <p:embed/>
                </p:oleObj>
              </mc:Choice>
              <mc:Fallback>
                <p:oleObj name="Equation" r:id="rId2" imgW="1485900" imgH="228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416" y="5638800"/>
                        <a:ext cx="36385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8"/>
          <p:cNvSpPr>
            <a:spLocks noChangeArrowheads="1"/>
          </p:cNvSpPr>
          <p:nvPr/>
        </p:nvSpPr>
        <p:spPr bwMode="auto">
          <a:xfrm>
            <a:off x="6071616" y="5638800"/>
            <a:ext cx="457200" cy="4572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8" name="Rectangle 7"/>
          <p:cNvSpPr/>
          <p:nvPr/>
        </p:nvSpPr>
        <p:spPr>
          <a:xfrm>
            <a:off x="3507440" y="3139470"/>
            <a:ext cx="3653120" cy="523220"/>
          </a:xfrm>
          <a:prstGeom prst="rect">
            <a:avLst/>
          </a:prstGeom>
        </p:spPr>
        <p:txBody>
          <a:bodyPr wrap="square">
            <a:spAutoFit/>
          </a:bodyPr>
          <a:lstStyle/>
          <a:p>
            <a:pPr algn="ctr" rtl="0" fontAlgn="base">
              <a:spcBef>
                <a:spcPct val="20000"/>
              </a:spcBef>
              <a:spcAft>
                <a:spcPct val="0"/>
              </a:spcAft>
            </a:pPr>
            <a:r>
              <a:rPr lang="en-US" altLang="he-IL" sz="2800" kern="0" dirty="0">
                <a:solidFill>
                  <a:srgbClr val="000000"/>
                </a:solidFill>
                <a:ea typeface="MS PGothic" pitchFamily="34" charset="-128"/>
                <a:cs typeface="Times New Roman" panose="02020603050405020304" pitchFamily="18" charset="0"/>
              </a:rPr>
              <a:t>H</a:t>
            </a:r>
            <a:r>
              <a:rPr lang="en-US" altLang="he-IL" sz="2800" kern="0" baseline="-25000" dirty="0">
                <a:solidFill>
                  <a:srgbClr val="000000"/>
                </a:solidFill>
                <a:ea typeface="MS PGothic" pitchFamily="34" charset="-128"/>
                <a:cs typeface="Times New Roman" panose="02020603050405020304" pitchFamily="18" charset="0"/>
              </a:rPr>
              <a:t>2</a:t>
            </a:r>
            <a:r>
              <a:rPr lang="en-US" altLang="he-IL" sz="2800" kern="0" dirty="0">
                <a:solidFill>
                  <a:srgbClr val="000000"/>
                </a:solidFill>
                <a:ea typeface="MS PGothic" pitchFamily="34" charset="-128"/>
                <a:cs typeface="Times New Roman" panose="02020603050405020304" pitchFamily="18" charset="0"/>
              </a:rPr>
              <a:t>(</a:t>
            </a:r>
            <a:r>
              <a:rPr lang="en-US" altLang="he-IL" sz="2800" i="1" kern="0" dirty="0">
                <a:solidFill>
                  <a:srgbClr val="000000"/>
                </a:solidFill>
                <a:ea typeface="MS PGothic" pitchFamily="34" charset="-128"/>
                <a:cs typeface="Times New Roman" panose="02020603050405020304" pitchFamily="18" charset="0"/>
              </a:rPr>
              <a:t>g</a:t>
            </a:r>
            <a:r>
              <a:rPr lang="en-US" altLang="he-IL" sz="2800" kern="0" dirty="0">
                <a:solidFill>
                  <a:srgbClr val="000000"/>
                </a:solidFill>
                <a:ea typeface="MS PGothic" pitchFamily="34" charset="-128"/>
                <a:cs typeface="Times New Roman" panose="02020603050405020304" pitchFamily="18" charset="0"/>
              </a:rPr>
              <a:t>) + I</a:t>
            </a:r>
            <a:r>
              <a:rPr lang="en-US" altLang="he-IL" sz="2800" kern="0" baseline="-25000" dirty="0">
                <a:solidFill>
                  <a:srgbClr val="000000"/>
                </a:solidFill>
                <a:ea typeface="MS PGothic" pitchFamily="34" charset="-128"/>
                <a:cs typeface="Times New Roman" panose="02020603050405020304" pitchFamily="18" charset="0"/>
              </a:rPr>
              <a:t>2</a:t>
            </a:r>
            <a:r>
              <a:rPr lang="en-US" altLang="he-IL" sz="2800" kern="0" dirty="0">
                <a:solidFill>
                  <a:srgbClr val="000000"/>
                </a:solidFill>
                <a:ea typeface="MS PGothic" pitchFamily="34" charset="-128"/>
                <a:cs typeface="Times New Roman" panose="02020603050405020304" pitchFamily="18" charset="0"/>
              </a:rPr>
              <a:t>(</a:t>
            </a:r>
            <a:r>
              <a:rPr lang="en-US" altLang="he-IL" sz="2800" i="1" kern="0" dirty="0">
                <a:solidFill>
                  <a:srgbClr val="000000"/>
                </a:solidFill>
                <a:ea typeface="MS PGothic" pitchFamily="34" charset="-128"/>
                <a:cs typeface="Times New Roman" panose="02020603050405020304" pitchFamily="18" charset="0"/>
              </a:rPr>
              <a:t>g</a:t>
            </a:r>
            <a:r>
              <a:rPr lang="en-US" altLang="he-IL" sz="2800" kern="0" dirty="0">
                <a:solidFill>
                  <a:srgbClr val="000000"/>
                </a:solidFill>
                <a:ea typeface="MS PGothic" pitchFamily="34" charset="-128"/>
                <a:cs typeface="Times New Roman" panose="02020603050405020304" pitchFamily="18" charset="0"/>
              </a:rPr>
              <a:t>) </a:t>
            </a:r>
            <a:r>
              <a:rPr kumimoji="0" lang="en-US" altLang="he-IL" sz="2800" b="0" i="0" u="none" strike="noStrike" kern="0" cap="none" spc="0" normalizeH="0" baseline="0" noProof="0" dirty="0">
                <a:ln>
                  <a:noFill/>
                </a:ln>
                <a:solidFill>
                  <a:srgbClr val="000000"/>
                </a:solidFill>
                <a:effectLst/>
                <a:uLnTx/>
                <a:uFillTx/>
                <a:ea typeface="MS PGothic" pitchFamily="34" charset="-128"/>
                <a:cs typeface="Times New Roman" panose="02020603050405020304" pitchFamily="18" charset="0"/>
                <a:sym typeface="Wingdings 3" panose="05040102010807070707" pitchFamily="18" charset="2"/>
              </a:rPr>
              <a:t> </a:t>
            </a:r>
            <a:r>
              <a:rPr lang="en-US" altLang="he-IL" sz="2800" kern="0" dirty="0">
                <a:solidFill>
                  <a:srgbClr val="000000"/>
                </a:solidFill>
                <a:ea typeface="MS PGothic" pitchFamily="34" charset="-128"/>
                <a:cs typeface="Times New Roman" panose="02020603050405020304" pitchFamily="18" charset="0"/>
              </a:rPr>
              <a:t>2HI(</a:t>
            </a:r>
            <a:r>
              <a:rPr lang="en-US" altLang="he-IL" sz="2800" i="1" kern="0" dirty="0">
                <a:solidFill>
                  <a:srgbClr val="000000"/>
                </a:solidFill>
                <a:ea typeface="MS PGothic" pitchFamily="34" charset="-128"/>
                <a:cs typeface="Times New Roman" panose="02020603050405020304" pitchFamily="18" charset="0"/>
              </a:rPr>
              <a:t>g</a:t>
            </a:r>
            <a:r>
              <a:rPr lang="en-US" altLang="he-IL" sz="2800" kern="0" dirty="0">
                <a:solidFill>
                  <a:srgbClr val="000000"/>
                </a:solidFill>
                <a:ea typeface="MS PGothic" pitchFamily="34" charset="-128"/>
                <a:cs typeface="Times New Roman" panose="02020603050405020304" pitchFamily="18" charset="0"/>
              </a:rPr>
              <a:t>)</a:t>
            </a:r>
            <a:endParaRPr kumimoji="0" lang="en-US" altLang="he-IL" sz="2800" b="0" i="0" u="none" strike="noStrike" kern="0" cap="none" spc="0" normalizeH="0" baseline="0" noProof="0" dirty="0">
              <a:ln>
                <a:noFill/>
              </a:ln>
              <a:solidFill>
                <a:srgbClr val="000000"/>
              </a:solidFill>
              <a:effectLst/>
              <a:uLnTx/>
              <a:uFillTx/>
              <a:ea typeface="MS PGothic" pitchFamily="34" charset="-128"/>
              <a:cs typeface="Times New Roman" panose="02020603050405020304" pitchFamily="18" charset="0"/>
            </a:endParaRPr>
          </a:p>
        </p:txBody>
      </p:sp>
      <p:sp>
        <p:nvSpPr>
          <p:cNvPr id="9" name="Title 1"/>
          <p:cNvSpPr txBox="1">
            <a:spLocks/>
          </p:cNvSpPr>
          <p:nvPr/>
        </p:nvSpPr>
        <p:spPr bwMode="auto">
          <a:xfrm>
            <a:off x="301752" y="76200"/>
            <a:ext cx="1214323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a:lstStyle>
          <a:p>
            <a:pPr algn="l"/>
            <a:r>
              <a:rPr lang="en-US" altLang="en-US" sz="2800" kern="0" dirty="0"/>
              <a:t>Applying Le </a:t>
            </a:r>
            <a:r>
              <a:rPr lang="en-US" altLang="en-US" sz="2800" kern="0" dirty="0" err="1"/>
              <a:t>Ch</a:t>
            </a:r>
            <a:r>
              <a:rPr lang="en-US" altLang="en-US" sz="2800" kern="0" dirty="0" err="1">
                <a:cs typeface="Arial" panose="020B0604020202020204" pitchFamily="34" charset="0"/>
              </a:rPr>
              <a:t>â</a:t>
            </a:r>
            <a:r>
              <a:rPr lang="en-US" altLang="en-US" sz="2800" kern="0" dirty="0" err="1"/>
              <a:t>telier</a:t>
            </a:r>
            <a:r>
              <a:rPr lang="ja-JP" altLang="en-US" sz="2800" kern="0" dirty="0"/>
              <a:t>’</a:t>
            </a:r>
            <a:r>
              <a:rPr lang="en-US" altLang="ja-JP" sz="2800" kern="0" dirty="0"/>
              <a:t>s Principle When  a Concentration Is Altered</a:t>
            </a:r>
            <a:endParaRPr lang="en-US" altLang="en-US" sz="2800" kern="0" dirty="0"/>
          </a:p>
        </p:txBody>
      </p:sp>
    </p:spTree>
    <p:extLst>
      <p:ext uri="{BB962C8B-B14F-4D97-AF65-F5344CB8AC3E}">
        <p14:creationId xmlns:p14="http://schemas.microsoft.com/office/powerpoint/2010/main" val="849060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he-IL"/>
              <a:t>שווי משקל כימי</a:t>
            </a:r>
            <a:endParaRPr lang="he-IL" dirty="0"/>
          </a:p>
        </p:txBody>
      </p:sp>
      <p:sp>
        <p:nvSpPr>
          <p:cNvPr id="3" name="Slide Number Placeholder 2"/>
          <p:cNvSpPr>
            <a:spLocks noGrp="1"/>
          </p:cNvSpPr>
          <p:nvPr>
            <p:ph type="sldNum" sz="quarter" idx="11"/>
          </p:nvPr>
        </p:nvSpPr>
        <p:spPr/>
        <p:txBody>
          <a:bodyPr/>
          <a:lstStyle/>
          <a:p>
            <a:fld id="{276358D4-C502-4EBA-B363-91FF5A3F5EEC}" type="slidenum">
              <a:rPr lang="he-IL" smtClean="0"/>
              <a:t>43</a:t>
            </a:fld>
            <a:endParaRPr lang="he-IL" dirty="0"/>
          </a:p>
        </p:txBody>
      </p:sp>
      <p:sp>
        <p:nvSpPr>
          <p:cNvPr id="4" name="Title 1"/>
          <p:cNvSpPr txBox="1">
            <a:spLocks/>
          </p:cNvSpPr>
          <p:nvPr/>
        </p:nvSpPr>
        <p:spPr bwMode="auto">
          <a:xfrm>
            <a:off x="914400" y="11887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Times New Roman"/>
              </a:rPr>
              <a:t>Altering an Equilibrium Mixture: Changes in Concentration</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4"/>
          <p:cNvGrpSpPr>
            <a:grpSpLocks/>
          </p:cNvGrpSpPr>
          <p:nvPr/>
        </p:nvGrpSpPr>
        <p:grpSpPr bwMode="auto">
          <a:xfrm>
            <a:off x="3252788" y="1530103"/>
            <a:ext cx="4429125" cy="492126"/>
            <a:chOff x="1006" y="2208"/>
            <a:chExt cx="2790" cy="310"/>
          </a:xfrm>
        </p:grpSpPr>
        <p:grpSp>
          <p:nvGrpSpPr>
            <p:cNvPr id="6" name="Group 5"/>
            <p:cNvGrpSpPr>
              <a:grpSpLocks/>
            </p:cNvGrpSpPr>
            <p:nvPr/>
          </p:nvGrpSpPr>
          <p:grpSpPr bwMode="auto">
            <a:xfrm>
              <a:off x="2544" y="2280"/>
              <a:ext cx="288" cy="144"/>
              <a:chOff x="3888" y="3792"/>
              <a:chExt cx="288" cy="144"/>
            </a:xfrm>
          </p:grpSpPr>
          <p:grpSp>
            <p:nvGrpSpPr>
              <p:cNvPr id="9" name="Group 6"/>
              <p:cNvGrpSpPr>
                <a:grpSpLocks/>
              </p:cNvGrpSpPr>
              <p:nvPr/>
            </p:nvGrpSpPr>
            <p:grpSpPr bwMode="auto">
              <a:xfrm>
                <a:off x="3888" y="3792"/>
                <a:ext cx="288" cy="48"/>
                <a:chOff x="3888" y="3792"/>
                <a:chExt cx="288" cy="48"/>
              </a:xfrm>
            </p:grpSpPr>
            <p:sp>
              <p:nvSpPr>
                <p:cNvPr id="13" name="Line 7"/>
                <p:cNvSpPr>
                  <a:spLocks noChangeShapeType="1"/>
                </p:cNvSpPr>
                <p:nvPr/>
              </p:nvSpPr>
              <p:spPr bwMode="auto">
                <a:xfrm>
                  <a:off x="3888" y="3840"/>
                  <a:ext cx="28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sp>
              <p:nvSpPr>
                <p:cNvPr id="14" name="Line 8"/>
                <p:cNvSpPr>
                  <a:spLocks noChangeShapeType="1"/>
                </p:cNvSpPr>
                <p:nvPr/>
              </p:nvSpPr>
              <p:spPr bwMode="auto">
                <a:xfrm flipH="1" flipV="1">
                  <a:off x="4128" y="3792"/>
                  <a:ext cx="48" cy="4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grpSp>
          <p:grpSp>
            <p:nvGrpSpPr>
              <p:cNvPr id="10" name="Group 9"/>
              <p:cNvGrpSpPr>
                <a:grpSpLocks/>
              </p:cNvGrpSpPr>
              <p:nvPr/>
            </p:nvGrpSpPr>
            <p:grpSpPr bwMode="auto">
              <a:xfrm flipH="1" flipV="1">
                <a:off x="3888" y="3888"/>
                <a:ext cx="288" cy="48"/>
                <a:chOff x="3888" y="3792"/>
                <a:chExt cx="288" cy="48"/>
              </a:xfrm>
            </p:grpSpPr>
            <p:sp>
              <p:nvSpPr>
                <p:cNvPr id="11" name="Line 10"/>
                <p:cNvSpPr>
                  <a:spLocks noChangeShapeType="1"/>
                </p:cNvSpPr>
                <p:nvPr/>
              </p:nvSpPr>
              <p:spPr bwMode="auto">
                <a:xfrm>
                  <a:off x="3888" y="3840"/>
                  <a:ext cx="28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sp>
              <p:nvSpPr>
                <p:cNvPr id="12" name="Line 11"/>
                <p:cNvSpPr>
                  <a:spLocks noChangeShapeType="1"/>
                </p:cNvSpPr>
                <p:nvPr/>
              </p:nvSpPr>
              <p:spPr bwMode="auto">
                <a:xfrm flipH="1" flipV="1">
                  <a:off x="4128" y="3792"/>
                  <a:ext cx="48" cy="4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grpSp>
        </p:grpSp>
        <p:sp>
          <p:nvSpPr>
            <p:cNvPr id="7" name="Rectangle 12"/>
            <p:cNvSpPr>
              <a:spLocks noChangeArrowheads="1"/>
            </p:cNvSpPr>
            <p:nvPr/>
          </p:nvSpPr>
          <p:spPr bwMode="auto">
            <a:xfrm>
              <a:off x="2867" y="2208"/>
              <a:ext cx="92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a:ln>
                    <a:noFill/>
                  </a:ln>
                  <a:solidFill>
                    <a:srgbClr val="000000"/>
                  </a:solidFill>
                  <a:effectLst/>
                  <a:uLnTx/>
                  <a:uFillTx/>
                </a:rPr>
                <a:t>2 NH</a:t>
              </a:r>
              <a:r>
                <a:rPr kumimoji="0" lang="en-US" sz="2600" b="0" i="0" u="none" strike="noStrike" kern="0" cap="none" spc="0" normalizeH="0" baseline="-25000" noProof="0">
                  <a:ln>
                    <a:noFill/>
                  </a:ln>
                  <a:solidFill>
                    <a:srgbClr val="000000"/>
                  </a:solidFill>
                  <a:effectLst/>
                  <a:uLnTx/>
                  <a:uFillTx/>
                </a:rPr>
                <a:t>3</a:t>
              </a:r>
              <a:r>
                <a:rPr kumimoji="0" lang="en-US" sz="2600" b="0" i="0" u="none" strike="noStrike" kern="0" cap="none" spc="0" normalizeH="0" baseline="0" noProof="0">
                  <a:ln>
                    <a:noFill/>
                  </a:ln>
                  <a:solidFill>
                    <a:srgbClr val="000000"/>
                  </a:solidFill>
                  <a:effectLst/>
                  <a:uLnTx/>
                  <a:uFillTx/>
                </a:rPr>
                <a:t>(</a:t>
              </a:r>
              <a:r>
                <a:rPr kumimoji="0" lang="en-US" sz="2600" b="0" i="1" u="none" strike="noStrike" kern="0" cap="none" spc="0" normalizeH="0" baseline="0" noProof="0">
                  <a:ln>
                    <a:noFill/>
                  </a:ln>
                  <a:solidFill>
                    <a:srgbClr val="000000"/>
                  </a:solidFill>
                  <a:effectLst/>
                  <a:uLnTx/>
                  <a:uFillTx/>
                </a:rPr>
                <a:t>g</a:t>
              </a:r>
              <a:r>
                <a:rPr kumimoji="0" lang="en-US" sz="2600" b="0" i="0" u="none" strike="noStrike" kern="0" cap="none" spc="0" normalizeH="0" baseline="0" noProof="0">
                  <a:ln>
                    <a:noFill/>
                  </a:ln>
                  <a:solidFill>
                    <a:srgbClr val="000000"/>
                  </a:solidFill>
                  <a:effectLst/>
                  <a:uLnTx/>
                  <a:uFillTx/>
                </a:rPr>
                <a:t>)</a:t>
              </a:r>
            </a:p>
          </p:txBody>
        </p:sp>
        <p:sp>
          <p:nvSpPr>
            <p:cNvPr id="8" name="Rectangle 13"/>
            <p:cNvSpPr>
              <a:spLocks noChangeArrowheads="1"/>
            </p:cNvSpPr>
            <p:nvPr/>
          </p:nvSpPr>
          <p:spPr bwMode="auto">
            <a:xfrm>
              <a:off x="1006" y="2208"/>
              <a:ext cx="150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rPr>
                <a:t>N</a:t>
              </a:r>
              <a:r>
                <a:rPr kumimoji="0" lang="en-US" sz="2600" b="0" i="0" u="none" strike="noStrike" kern="0" cap="none" spc="0" normalizeH="0" baseline="-25000" noProof="0" dirty="0">
                  <a:ln>
                    <a:noFill/>
                  </a:ln>
                  <a:solidFill>
                    <a:srgbClr val="000000"/>
                  </a:solidFill>
                  <a:effectLst/>
                  <a:uLnTx/>
                  <a:uFillTx/>
                </a:rPr>
                <a:t>2</a:t>
              </a:r>
              <a:r>
                <a:rPr kumimoji="0" lang="en-US" sz="2600" b="0" i="0" u="none" strike="noStrike" kern="0" cap="none" spc="0" normalizeH="0" baseline="0" noProof="0" dirty="0">
                  <a:ln>
                    <a:noFill/>
                  </a:ln>
                  <a:solidFill>
                    <a:srgbClr val="000000"/>
                  </a:solidFill>
                  <a:effectLst/>
                  <a:uLnTx/>
                  <a:uFillTx/>
                </a:rPr>
                <a:t>(</a:t>
              </a:r>
              <a:r>
                <a:rPr kumimoji="0" lang="en-US" sz="2600" b="0" i="1" u="none" strike="noStrike" kern="0" cap="none" spc="0" normalizeH="0" baseline="0" noProof="0" dirty="0">
                  <a:ln>
                    <a:noFill/>
                  </a:ln>
                  <a:solidFill>
                    <a:srgbClr val="000000"/>
                  </a:solidFill>
                  <a:effectLst/>
                  <a:uLnTx/>
                  <a:uFillTx/>
                </a:rPr>
                <a:t>g</a:t>
              </a:r>
              <a:r>
                <a:rPr kumimoji="0" lang="en-US" sz="2600" b="0" i="0" u="none" strike="noStrike" kern="0" cap="none" spc="0" normalizeH="0" baseline="0" noProof="0" dirty="0">
                  <a:ln>
                    <a:noFill/>
                  </a:ln>
                  <a:solidFill>
                    <a:srgbClr val="000000"/>
                  </a:solidFill>
                  <a:effectLst/>
                  <a:uLnTx/>
                  <a:uFillTx/>
                </a:rPr>
                <a:t>) + 3 H</a:t>
              </a:r>
              <a:r>
                <a:rPr kumimoji="0" lang="en-US" sz="2600" b="0" i="0" u="none" strike="noStrike" kern="0" cap="none" spc="0" normalizeH="0" baseline="-25000" noProof="0" dirty="0">
                  <a:ln>
                    <a:noFill/>
                  </a:ln>
                  <a:solidFill>
                    <a:srgbClr val="000000"/>
                  </a:solidFill>
                  <a:effectLst/>
                  <a:uLnTx/>
                  <a:uFillTx/>
                </a:rPr>
                <a:t>2</a:t>
              </a:r>
              <a:r>
                <a:rPr kumimoji="0" lang="en-US" sz="2600" b="0" i="0" u="none" strike="noStrike" kern="0" cap="none" spc="0" normalizeH="0" baseline="0" noProof="0" dirty="0">
                  <a:ln>
                    <a:noFill/>
                  </a:ln>
                  <a:solidFill>
                    <a:srgbClr val="000000"/>
                  </a:solidFill>
                  <a:effectLst/>
                  <a:uLnTx/>
                  <a:uFillTx/>
                </a:rPr>
                <a:t>(</a:t>
              </a:r>
              <a:r>
                <a:rPr kumimoji="0" lang="en-US" sz="2600" b="0" i="1" u="none" strike="noStrike" kern="0" cap="none" spc="0" normalizeH="0" baseline="0" noProof="0" dirty="0">
                  <a:ln>
                    <a:noFill/>
                  </a:ln>
                  <a:solidFill>
                    <a:srgbClr val="000000"/>
                  </a:solidFill>
                  <a:effectLst/>
                  <a:uLnTx/>
                  <a:uFillTx/>
                </a:rPr>
                <a:t>g</a:t>
              </a:r>
              <a:r>
                <a:rPr kumimoji="0" lang="en-US" sz="2600" b="0" i="0" u="none" strike="noStrike" kern="0" cap="none" spc="0" normalizeH="0" baseline="0" noProof="0" dirty="0">
                  <a:ln>
                    <a:noFill/>
                  </a:ln>
                  <a:solidFill>
                    <a:srgbClr val="000000"/>
                  </a:solidFill>
                  <a:effectLst/>
                  <a:uLnTx/>
                  <a:uFillTx/>
                </a:rPr>
                <a:t>)</a:t>
              </a:r>
            </a:p>
          </p:txBody>
        </p:sp>
      </p:grpSp>
      <p:pic>
        <p:nvPicPr>
          <p:cNvPr id="15" name="Picture 14" descr="14_08_Figure.jpg"/>
          <p:cNvPicPr>
            <a:picLocks noChangeAspect="1"/>
          </p:cNvPicPr>
          <p:nvPr/>
        </p:nvPicPr>
        <p:blipFill rotWithShape="1">
          <a:blip r:embed="rId2">
            <a:extLst>
              <a:ext uri="{28A0092B-C50C-407E-A947-70E740481C1C}">
                <a14:useLocalDpi xmlns:a14="http://schemas.microsoft.com/office/drawing/2010/main" val="0"/>
              </a:ext>
            </a:extLst>
          </a:blip>
          <a:srcRect b="2491"/>
          <a:stretch/>
        </p:blipFill>
        <p:spPr>
          <a:xfrm>
            <a:off x="2867015" y="2139351"/>
            <a:ext cx="5248068" cy="4417838"/>
          </a:xfrm>
          <a:prstGeom prst="rect">
            <a:avLst/>
          </a:prstGeom>
        </p:spPr>
      </p:pic>
    </p:spTree>
    <p:extLst>
      <p:ext uri="{BB962C8B-B14F-4D97-AF65-F5344CB8AC3E}">
        <p14:creationId xmlns:p14="http://schemas.microsoft.com/office/powerpoint/2010/main" val="99142858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he-IL"/>
              <a:t>שווי משקל כימי</a:t>
            </a:r>
            <a:endParaRPr lang="he-IL" dirty="0"/>
          </a:p>
        </p:txBody>
      </p:sp>
      <p:sp>
        <p:nvSpPr>
          <p:cNvPr id="3" name="Slide Number Placeholder 2"/>
          <p:cNvSpPr>
            <a:spLocks noGrp="1"/>
          </p:cNvSpPr>
          <p:nvPr>
            <p:ph type="sldNum" sz="quarter" idx="11"/>
          </p:nvPr>
        </p:nvSpPr>
        <p:spPr/>
        <p:txBody>
          <a:bodyPr/>
          <a:lstStyle/>
          <a:p>
            <a:fld id="{276358D4-C502-4EBA-B363-91FF5A3F5EEC}" type="slidenum">
              <a:rPr lang="he-IL" smtClean="0"/>
              <a:t>44</a:t>
            </a:fld>
            <a:endParaRPr lang="he-IL" dirty="0"/>
          </a:p>
        </p:txBody>
      </p:sp>
      <p:sp>
        <p:nvSpPr>
          <p:cNvPr id="4" name="Title 1"/>
          <p:cNvSpPr txBox="1">
            <a:spLocks/>
          </p:cNvSpPr>
          <p:nvPr/>
        </p:nvSpPr>
        <p:spPr bwMode="auto">
          <a:xfrm>
            <a:off x="80489" y="298723"/>
            <a:ext cx="12448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t>Altering an Equilibrium Mixture: Changes in Concentration</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20" name="קבוצה 19">
            <a:extLst>
              <a:ext uri="{FF2B5EF4-FFF2-40B4-BE49-F238E27FC236}">
                <a16:creationId xmlns:a16="http://schemas.microsoft.com/office/drawing/2014/main" id="{3CE51EF3-B7B2-2545-AEC7-213CB00A3207}"/>
              </a:ext>
            </a:extLst>
          </p:cNvPr>
          <p:cNvGrpSpPr/>
          <p:nvPr/>
        </p:nvGrpSpPr>
        <p:grpSpPr>
          <a:xfrm>
            <a:off x="2402402" y="1039265"/>
            <a:ext cx="6187624" cy="1035328"/>
            <a:chOff x="2402402" y="1039265"/>
            <a:chExt cx="6187624" cy="1035328"/>
          </a:xfrm>
        </p:grpSpPr>
        <p:grpSp>
          <p:nvGrpSpPr>
            <p:cNvPr id="5" name="Group 3"/>
            <p:cNvGrpSpPr>
              <a:grpSpLocks/>
            </p:cNvGrpSpPr>
            <p:nvPr/>
          </p:nvGrpSpPr>
          <p:grpSpPr bwMode="auto">
            <a:xfrm>
              <a:off x="2616263" y="1039265"/>
              <a:ext cx="5973763" cy="492126"/>
              <a:chOff x="442" y="2208"/>
              <a:chExt cx="3763" cy="310"/>
            </a:xfrm>
          </p:grpSpPr>
          <p:grpSp>
            <p:nvGrpSpPr>
              <p:cNvPr id="6" name="Group 4"/>
              <p:cNvGrpSpPr>
                <a:grpSpLocks/>
              </p:cNvGrpSpPr>
              <p:nvPr/>
            </p:nvGrpSpPr>
            <p:grpSpPr bwMode="auto">
              <a:xfrm>
                <a:off x="2544" y="2280"/>
                <a:ext cx="288" cy="144"/>
                <a:chOff x="3888" y="3792"/>
                <a:chExt cx="288" cy="144"/>
              </a:xfrm>
            </p:grpSpPr>
            <p:grpSp>
              <p:nvGrpSpPr>
                <p:cNvPr id="9" name="Group 5"/>
                <p:cNvGrpSpPr>
                  <a:grpSpLocks/>
                </p:cNvGrpSpPr>
                <p:nvPr/>
              </p:nvGrpSpPr>
              <p:grpSpPr bwMode="auto">
                <a:xfrm>
                  <a:off x="3888" y="3792"/>
                  <a:ext cx="288" cy="48"/>
                  <a:chOff x="3888" y="3792"/>
                  <a:chExt cx="288" cy="48"/>
                </a:xfrm>
              </p:grpSpPr>
              <p:sp>
                <p:nvSpPr>
                  <p:cNvPr id="13" name="Line 6"/>
                  <p:cNvSpPr>
                    <a:spLocks noChangeShapeType="1"/>
                  </p:cNvSpPr>
                  <p:nvPr/>
                </p:nvSpPr>
                <p:spPr bwMode="auto">
                  <a:xfrm>
                    <a:off x="3888" y="3840"/>
                    <a:ext cx="28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sp>
                <p:nvSpPr>
                  <p:cNvPr id="14" name="Line 7"/>
                  <p:cNvSpPr>
                    <a:spLocks noChangeShapeType="1"/>
                  </p:cNvSpPr>
                  <p:nvPr/>
                </p:nvSpPr>
                <p:spPr bwMode="auto">
                  <a:xfrm flipH="1" flipV="1">
                    <a:off x="4128" y="3792"/>
                    <a:ext cx="48" cy="4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grpSp>
            <p:grpSp>
              <p:nvGrpSpPr>
                <p:cNvPr id="10" name="Group 8"/>
                <p:cNvGrpSpPr>
                  <a:grpSpLocks/>
                </p:cNvGrpSpPr>
                <p:nvPr/>
              </p:nvGrpSpPr>
              <p:grpSpPr bwMode="auto">
                <a:xfrm flipH="1" flipV="1">
                  <a:off x="3888" y="3888"/>
                  <a:ext cx="288" cy="48"/>
                  <a:chOff x="3888" y="3792"/>
                  <a:chExt cx="288" cy="48"/>
                </a:xfrm>
              </p:grpSpPr>
              <p:sp>
                <p:nvSpPr>
                  <p:cNvPr id="11" name="Line 9"/>
                  <p:cNvSpPr>
                    <a:spLocks noChangeShapeType="1"/>
                  </p:cNvSpPr>
                  <p:nvPr/>
                </p:nvSpPr>
                <p:spPr bwMode="auto">
                  <a:xfrm>
                    <a:off x="3888" y="3840"/>
                    <a:ext cx="28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sp>
                <p:nvSpPr>
                  <p:cNvPr id="12" name="Line 10"/>
                  <p:cNvSpPr>
                    <a:spLocks noChangeShapeType="1"/>
                  </p:cNvSpPr>
                  <p:nvPr/>
                </p:nvSpPr>
                <p:spPr bwMode="auto">
                  <a:xfrm flipH="1" flipV="1">
                    <a:off x="4128" y="3792"/>
                    <a:ext cx="48" cy="4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endParaRPr>
                  </a:p>
                </p:txBody>
              </p:sp>
            </p:grpSp>
          </p:grpSp>
          <p:sp>
            <p:nvSpPr>
              <p:cNvPr id="7" name="Rectangle 11"/>
              <p:cNvSpPr>
                <a:spLocks noChangeArrowheads="1"/>
              </p:cNvSpPr>
              <p:nvPr/>
            </p:nvSpPr>
            <p:spPr bwMode="auto">
              <a:xfrm>
                <a:off x="2867" y="2208"/>
                <a:ext cx="133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a:ln>
                      <a:noFill/>
                    </a:ln>
                    <a:solidFill>
                      <a:srgbClr val="000000"/>
                    </a:solidFill>
                    <a:effectLst/>
                    <a:uLnTx/>
                    <a:uFillTx/>
                  </a:rPr>
                  <a:t>FeNCS</a:t>
                </a:r>
                <a:r>
                  <a:rPr kumimoji="0" lang="en-US" sz="2600" b="0" i="0" u="none" strike="noStrike" kern="0" cap="none" spc="0" normalizeH="0" baseline="30000" noProof="0">
                    <a:ln>
                      <a:noFill/>
                    </a:ln>
                    <a:solidFill>
                      <a:srgbClr val="000000"/>
                    </a:solidFill>
                    <a:effectLst/>
                    <a:uLnTx/>
                    <a:uFillTx/>
                  </a:rPr>
                  <a:t>2+</a:t>
                </a:r>
                <a:r>
                  <a:rPr kumimoji="0" lang="en-US" sz="2600" b="0" i="0" u="none" strike="noStrike" kern="0" cap="none" spc="0" normalizeH="0" baseline="0" noProof="0">
                    <a:ln>
                      <a:noFill/>
                    </a:ln>
                    <a:solidFill>
                      <a:srgbClr val="000000"/>
                    </a:solidFill>
                    <a:effectLst/>
                    <a:uLnTx/>
                    <a:uFillTx/>
                  </a:rPr>
                  <a:t>(</a:t>
                </a:r>
                <a:r>
                  <a:rPr kumimoji="0" lang="en-US" sz="2600" b="0" i="1" u="none" strike="noStrike" kern="0" cap="none" spc="0" normalizeH="0" baseline="0" noProof="0">
                    <a:ln>
                      <a:noFill/>
                    </a:ln>
                    <a:solidFill>
                      <a:srgbClr val="000000"/>
                    </a:solidFill>
                    <a:effectLst/>
                    <a:uLnTx/>
                    <a:uFillTx/>
                  </a:rPr>
                  <a:t>aq</a:t>
                </a:r>
                <a:r>
                  <a:rPr kumimoji="0" lang="en-US" sz="2600" b="0" i="0" u="none" strike="noStrike" kern="0" cap="none" spc="0" normalizeH="0" baseline="0" noProof="0">
                    <a:ln>
                      <a:noFill/>
                    </a:ln>
                    <a:solidFill>
                      <a:srgbClr val="000000"/>
                    </a:solidFill>
                    <a:effectLst/>
                    <a:uLnTx/>
                    <a:uFillTx/>
                  </a:rPr>
                  <a:t>)</a:t>
                </a:r>
              </a:p>
            </p:txBody>
          </p:sp>
          <p:sp>
            <p:nvSpPr>
              <p:cNvPr id="8" name="Rectangle 12"/>
              <p:cNvSpPr>
                <a:spLocks noChangeArrowheads="1"/>
              </p:cNvSpPr>
              <p:nvPr/>
            </p:nvSpPr>
            <p:spPr bwMode="auto">
              <a:xfrm>
                <a:off x="442" y="2208"/>
                <a:ext cx="211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rPr>
                  <a:t>Fe</a:t>
                </a:r>
                <a:r>
                  <a:rPr kumimoji="0" lang="en-US" sz="2600" b="0" i="0" u="none" strike="noStrike" kern="0" cap="none" spc="0" normalizeH="0" baseline="30000" noProof="0" dirty="0">
                    <a:ln>
                      <a:noFill/>
                    </a:ln>
                    <a:solidFill>
                      <a:srgbClr val="000000"/>
                    </a:solidFill>
                    <a:effectLst/>
                    <a:uLnTx/>
                    <a:uFillTx/>
                  </a:rPr>
                  <a:t>3+</a:t>
                </a:r>
                <a:r>
                  <a:rPr kumimoji="0" lang="en-US" sz="2600" b="0" i="0" u="none" strike="noStrike" kern="0" cap="none" spc="0" normalizeH="0" baseline="0" noProof="0" dirty="0">
                    <a:ln>
                      <a:noFill/>
                    </a:ln>
                    <a:solidFill>
                      <a:srgbClr val="000000"/>
                    </a:solidFill>
                    <a:effectLst/>
                    <a:uLnTx/>
                    <a:uFillTx/>
                  </a:rPr>
                  <a:t>(</a:t>
                </a:r>
                <a:r>
                  <a:rPr kumimoji="0" lang="en-US" sz="2600" b="0" i="1" u="none" strike="noStrike" kern="0" cap="none" spc="0" normalizeH="0" baseline="0" noProof="0" dirty="0" err="1">
                    <a:ln>
                      <a:noFill/>
                    </a:ln>
                    <a:solidFill>
                      <a:srgbClr val="000000"/>
                    </a:solidFill>
                    <a:effectLst/>
                    <a:uLnTx/>
                    <a:uFillTx/>
                  </a:rPr>
                  <a:t>aq</a:t>
                </a:r>
                <a:r>
                  <a:rPr kumimoji="0" lang="en-US" sz="2600" b="0" i="0" u="none" strike="noStrike" kern="0" cap="none" spc="0" normalizeH="0" baseline="0" noProof="0" dirty="0">
                    <a:ln>
                      <a:noFill/>
                    </a:ln>
                    <a:solidFill>
                      <a:srgbClr val="000000"/>
                    </a:solidFill>
                    <a:effectLst/>
                    <a:uLnTx/>
                    <a:uFillTx/>
                  </a:rPr>
                  <a:t>) + SCN</a:t>
                </a:r>
                <a:r>
                  <a:rPr kumimoji="0" lang="en-US" sz="2600" b="0" i="0" u="none" strike="noStrike" kern="0" cap="none" spc="0" normalizeH="0" baseline="30000" noProof="0" dirty="0">
                    <a:ln>
                      <a:noFill/>
                    </a:ln>
                    <a:solidFill>
                      <a:srgbClr val="000000"/>
                    </a:solidFill>
                    <a:effectLst/>
                    <a:uLnTx/>
                    <a:uFillTx/>
                    <a:sym typeface="Symbol" charset="0"/>
                  </a:rPr>
                  <a:t></a:t>
                </a:r>
                <a:r>
                  <a:rPr kumimoji="0" lang="en-US" sz="2600" b="0" i="0" u="none" strike="noStrike" kern="0" cap="none" spc="0" normalizeH="0" baseline="0" noProof="0" dirty="0">
                    <a:ln>
                      <a:noFill/>
                    </a:ln>
                    <a:solidFill>
                      <a:srgbClr val="000000"/>
                    </a:solidFill>
                    <a:effectLst/>
                    <a:uLnTx/>
                    <a:uFillTx/>
                  </a:rPr>
                  <a:t>(</a:t>
                </a:r>
                <a:r>
                  <a:rPr kumimoji="0" lang="en-US" sz="2600" b="0" i="1" u="none" strike="noStrike" kern="0" cap="none" spc="0" normalizeH="0" baseline="0" noProof="0" dirty="0" err="1">
                    <a:ln>
                      <a:noFill/>
                    </a:ln>
                    <a:solidFill>
                      <a:srgbClr val="000000"/>
                    </a:solidFill>
                    <a:effectLst/>
                    <a:uLnTx/>
                    <a:uFillTx/>
                  </a:rPr>
                  <a:t>aq</a:t>
                </a:r>
                <a:r>
                  <a:rPr kumimoji="0" lang="en-US" sz="2600" b="0" i="0" u="none" strike="noStrike" kern="0" cap="none" spc="0" normalizeH="0" baseline="0" noProof="0" dirty="0">
                    <a:ln>
                      <a:noFill/>
                    </a:ln>
                    <a:solidFill>
                      <a:srgbClr val="000000"/>
                    </a:solidFill>
                    <a:effectLst/>
                    <a:uLnTx/>
                    <a:uFillTx/>
                  </a:rPr>
                  <a:t>)</a:t>
                </a:r>
              </a:p>
            </p:txBody>
          </p:sp>
        </p:grpSp>
        <p:sp>
          <p:nvSpPr>
            <p:cNvPr id="15" name="Rectangle 28"/>
            <p:cNvSpPr>
              <a:spLocks noChangeArrowheads="1"/>
            </p:cNvSpPr>
            <p:nvPr/>
          </p:nvSpPr>
          <p:spPr bwMode="auto">
            <a:xfrm>
              <a:off x="7059089" y="1582150"/>
              <a:ext cx="7963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rPr>
                <a:t>Red</a:t>
              </a:r>
            </a:p>
          </p:txBody>
        </p:sp>
        <p:sp>
          <p:nvSpPr>
            <p:cNvPr id="16" name="Rectangle 29"/>
            <p:cNvSpPr>
              <a:spLocks noChangeArrowheads="1"/>
            </p:cNvSpPr>
            <p:nvPr/>
          </p:nvSpPr>
          <p:spPr bwMode="auto">
            <a:xfrm>
              <a:off x="2402402" y="1531391"/>
              <a:ext cx="189026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rPr>
                <a:t>Pale yellow</a:t>
              </a:r>
            </a:p>
          </p:txBody>
        </p:sp>
        <p:sp>
          <p:nvSpPr>
            <p:cNvPr id="17" name="Rectangle 30"/>
            <p:cNvSpPr>
              <a:spLocks noChangeArrowheads="1"/>
            </p:cNvSpPr>
            <p:nvPr/>
          </p:nvSpPr>
          <p:spPr bwMode="auto">
            <a:xfrm>
              <a:off x="4378819" y="1576033"/>
              <a:ext cx="15743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rPr>
                <a:t>Colorless</a:t>
              </a:r>
            </a:p>
          </p:txBody>
        </p:sp>
      </p:grpSp>
      <p:grpSp>
        <p:nvGrpSpPr>
          <p:cNvPr id="26" name="קבוצה 25">
            <a:extLst>
              <a:ext uri="{FF2B5EF4-FFF2-40B4-BE49-F238E27FC236}">
                <a16:creationId xmlns:a16="http://schemas.microsoft.com/office/drawing/2014/main" id="{F6B9D524-45C3-DA6B-D183-2DA04147A639}"/>
              </a:ext>
            </a:extLst>
          </p:cNvPr>
          <p:cNvGrpSpPr/>
          <p:nvPr/>
        </p:nvGrpSpPr>
        <p:grpSpPr>
          <a:xfrm>
            <a:off x="1132962" y="2553752"/>
            <a:ext cx="9143821" cy="3772813"/>
            <a:chOff x="1132962" y="2553752"/>
            <a:chExt cx="9143821" cy="3772813"/>
          </a:xfrm>
        </p:grpSpPr>
        <p:pic>
          <p:nvPicPr>
            <p:cNvPr id="18" name="Picture 17" descr="14_10_Figure.jpg"/>
            <p:cNvPicPr>
              <a:picLocks noChangeAspect="1"/>
            </p:cNvPicPr>
            <p:nvPr/>
          </p:nvPicPr>
          <p:blipFill rotWithShape="1">
            <a:blip r:embed="rId2">
              <a:extLst>
                <a:ext uri="{28A0092B-C50C-407E-A947-70E740481C1C}">
                  <a14:useLocalDpi xmlns:a14="http://schemas.microsoft.com/office/drawing/2010/main" val="0"/>
                </a:ext>
              </a:extLst>
            </a:blip>
            <a:srcRect b="4963"/>
            <a:stretch/>
          </p:blipFill>
          <p:spPr>
            <a:xfrm>
              <a:off x="1404272" y="2553752"/>
              <a:ext cx="8534400" cy="3058947"/>
            </a:xfrm>
            <a:prstGeom prst="rect">
              <a:avLst/>
            </a:prstGeom>
          </p:spPr>
        </p:pic>
        <p:sp>
          <p:nvSpPr>
            <p:cNvPr id="21" name="תיבת טקסט 20">
              <a:extLst>
                <a:ext uri="{FF2B5EF4-FFF2-40B4-BE49-F238E27FC236}">
                  <a16:creationId xmlns:a16="http://schemas.microsoft.com/office/drawing/2014/main" id="{C0D9FAAC-4540-67C0-47AD-70782AB15AAF}"/>
                </a:ext>
              </a:extLst>
            </p:cNvPr>
            <p:cNvSpPr txBox="1"/>
            <p:nvPr/>
          </p:nvSpPr>
          <p:spPr>
            <a:xfrm>
              <a:off x="1132962" y="5634069"/>
              <a:ext cx="1775534" cy="369332"/>
            </a:xfrm>
            <a:prstGeom prst="rect">
              <a:avLst/>
            </a:prstGeom>
            <a:noFill/>
          </p:spPr>
          <p:txBody>
            <a:bodyPr wrap="square" rtlCol="0">
              <a:spAutoFit/>
            </a:bodyPr>
            <a:lstStyle/>
            <a:p>
              <a:r>
                <a:rPr lang="he-IL" dirty="0"/>
                <a:t>תמיסה מקורית</a:t>
              </a:r>
              <a:endParaRPr lang="en-US" dirty="0"/>
            </a:p>
          </p:txBody>
        </p:sp>
        <p:sp>
          <p:nvSpPr>
            <p:cNvPr id="22" name="תיבת טקסט 21">
              <a:extLst>
                <a:ext uri="{FF2B5EF4-FFF2-40B4-BE49-F238E27FC236}">
                  <a16:creationId xmlns:a16="http://schemas.microsoft.com/office/drawing/2014/main" id="{B2F06852-2B49-71DA-FD7B-540ED9FF18A4}"/>
                </a:ext>
              </a:extLst>
            </p:cNvPr>
            <p:cNvSpPr txBox="1"/>
            <p:nvPr/>
          </p:nvSpPr>
          <p:spPr>
            <a:xfrm>
              <a:off x="6569484" y="5680234"/>
              <a:ext cx="1775534" cy="646331"/>
            </a:xfrm>
            <a:prstGeom prst="rect">
              <a:avLst/>
            </a:prstGeom>
            <a:noFill/>
          </p:spPr>
          <p:txBody>
            <a:bodyPr wrap="square" rtlCol="0">
              <a:spAutoFit/>
            </a:bodyPr>
            <a:lstStyle/>
            <a:p>
              <a:r>
                <a:rPr lang="he-IL" dirty="0"/>
                <a:t>הוספת חומר אשר מגיב עם </a:t>
              </a:r>
              <a:r>
                <a:rPr kumimoji="0" lang="en-US" sz="1800" b="0" i="0" u="none" strike="noStrike" kern="0" cap="none" spc="0" normalizeH="0" baseline="0" noProof="0" dirty="0">
                  <a:ln>
                    <a:noFill/>
                  </a:ln>
                  <a:solidFill>
                    <a:srgbClr val="000000"/>
                  </a:solidFill>
                  <a:effectLst/>
                  <a:uLnTx/>
                  <a:uFillTx/>
                </a:rPr>
                <a:t>Fe</a:t>
              </a:r>
              <a:r>
                <a:rPr kumimoji="0" lang="en-US" sz="1800" b="0" i="0" u="none" strike="noStrike" kern="0" cap="none" spc="0" normalizeH="0" baseline="30000" noProof="0" dirty="0">
                  <a:ln>
                    <a:noFill/>
                  </a:ln>
                  <a:solidFill>
                    <a:srgbClr val="000000"/>
                  </a:solidFill>
                  <a:effectLst/>
                  <a:uLnTx/>
                  <a:uFillTx/>
                </a:rPr>
                <a:t>3+</a:t>
              </a:r>
              <a:r>
                <a:rPr lang="he-IL" dirty="0"/>
                <a:t> </a:t>
              </a:r>
              <a:endParaRPr lang="en-US" dirty="0"/>
            </a:p>
          </p:txBody>
        </p:sp>
        <p:sp>
          <p:nvSpPr>
            <p:cNvPr id="23" name="תיבת טקסט 22">
              <a:extLst>
                <a:ext uri="{FF2B5EF4-FFF2-40B4-BE49-F238E27FC236}">
                  <a16:creationId xmlns:a16="http://schemas.microsoft.com/office/drawing/2014/main" id="{35E90926-AEDE-ECC8-64D6-66C5AC84A578}"/>
                </a:ext>
              </a:extLst>
            </p:cNvPr>
            <p:cNvSpPr txBox="1"/>
            <p:nvPr/>
          </p:nvSpPr>
          <p:spPr>
            <a:xfrm>
              <a:off x="8501249" y="5680233"/>
              <a:ext cx="1775534" cy="646331"/>
            </a:xfrm>
            <a:prstGeom prst="rect">
              <a:avLst/>
            </a:prstGeom>
            <a:noFill/>
          </p:spPr>
          <p:txBody>
            <a:bodyPr wrap="square" rtlCol="0">
              <a:spAutoFit/>
            </a:bodyPr>
            <a:lstStyle/>
            <a:p>
              <a:r>
                <a:rPr lang="he-IL" dirty="0"/>
                <a:t>הוספת חומר אשר מגיב עם </a:t>
              </a:r>
              <a:r>
                <a:rPr kumimoji="0" lang="en-US" sz="1800" b="0" i="0" u="none" strike="noStrike" kern="0" cap="none" spc="0" normalizeH="0" baseline="0" noProof="0" dirty="0">
                  <a:ln>
                    <a:noFill/>
                  </a:ln>
                  <a:solidFill>
                    <a:srgbClr val="000000"/>
                  </a:solidFill>
                  <a:effectLst/>
                  <a:uLnTx/>
                  <a:uFillTx/>
                </a:rPr>
                <a:t>SCN</a:t>
              </a:r>
              <a:r>
                <a:rPr kumimoji="0" lang="en-US" sz="1800" b="0" i="0" u="none" strike="noStrike" kern="0" cap="none" spc="0" normalizeH="0" baseline="30000" noProof="0" dirty="0">
                  <a:ln>
                    <a:noFill/>
                  </a:ln>
                  <a:solidFill>
                    <a:srgbClr val="000000"/>
                  </a:solidFill>
                  <a:effectLst/>
                  <a:uLnTx/>
                  <a:uFillTx/>
                  <a:sym typeface="Symbol" charset="0"/>
                </a:rPr>
                <a:t></a:t>
              </a:r>
              <a:endParaRPr lang="en-US" dirty="0"/>
            </a:p>
          </p:txBody>
        </p:sp>
        <p:sp>
          <p:nvSpPr>
            <p:cNvPr id="24" name="תיבת טקסט 23">
              <a:extLst>
                <a:ext uri="{FF2B5EF4-FFF2-40B4-BE49-F238E27FC236}">
                  <a16:creationId xmlns:a16="http://schemas.microsoft.com/office/drawing/2014/main" id="{A9F13106-4786-150F-8810-BE8F85CEB75A}"/>
                </a:ext>
              </a:extLst>
            </p:cNvPr>
            <p:cNvSpPr txBox="1"/>
            <p:nvPr/>
          </p:nvSpPr>
          <p:spPr>
            <a:xfrm>
              <a:off x="3016628" y="5675517"/>
              <a:ext cx="1775534" cy="369332"/>
            </a:xfrm>
            <a:prstGeom prst="rect">
              <a:avLst/>
            </a:prstGeom>
            <a:noFill/>
          </p:spPr>
          <p:txBody>
            <a:bodyPr wrap="square" rtlCol="0">
              <a:spAutoFit/>
            </a:bodyPr>
            <a:lstStyle/>
            <a:p>
              <a:r>
                <a:rPr lang="he-IL" dirty="0"/>
                <a:t>הוספת </a:t>
              </a:r>
              <a:r>
                <a:rPr kumimoji="0" lang="en-US" sz="1800" b="0" i="0" u="none" strike="noStrike" kern="0" cap="none" spc="0" normalizeH="0" baseline="0" noProof="0" dirty="0">
                  <a:ln>
                    <a:noFill/>
                  </a:ln>
                  <a:solidFill>
                    <a:srgbClr val="000000"/>
                  </a:solidFill>
                  <a:effectLst/>
                  <a:uLnTx/>
                  <a:uFillTx/>
                </a:rPr>
                <a:t>Fe</a:t>
              </a:r>
              <a:r>
                <a:rPr kumimoji="0" lang="en-US" sz="1800" b="0" i="0" u="none" strike="noStrike" kern="0" cap="none" spc="0" normalizeH="0" baseline="30000" noProof="0" dirty="0">
                  <a:ln>
                    <a:noFill/>
                  </a:ln>
                  <a:solidFill>
                    <a:srgbClr val="000000"/>
                  </a:solidFill>
                  <a:effectLst/>
                  <a:uLnTx/>
                  <a:uFillTx/>
                </a:rPr>
                <a:t>3+</a:t>
              </a:r>
              <a:r>
                <a:rPr lang="he-IL" dirty="0"/>
                <a:t> </a:t>
              </a:r>
              <a:endParaRPr lang="en-US" dirty="0"/>
            </a:p>
          </p:txBody>
        </p:sp>
        <p:sp>
          <p:nvSpPr>
            <p:cNvPr id="25" name="תיבת טקסט 24">
              <a:extLst>
                <a:ext uri="{FF2B5EF4-FFF2-40B4-BE49-F238E27FC236}">
                  <a16:creationId xmlns:a16="http://schemas.microsoft.com/office/drawing/2014/main" id="{A097AB77-AB7F-93E2-AF4D-BCCF392FE3AE}"/>
                </a:ext>
              </a:extLst>
            </p:cNvPr>
            <p:cNvSpPr txBox="1"/>
            <p:nvPr/>
          </p:nvSpPr>
          <p:spPr>
            <a:xfrm>
              <a:off x="4685818" y="5710774"/>
              <a:ext cx="1775534" cy="369332"/>
            </a:xfrm>
            <a:prstGeom prst="rect">
              <a:avLst/>
            </a:prstGeom>
            <a:noFill/>
          </p:spPr>
          <p:txBody>
            <a:bodyPr wrap="square" rtlCol="0">
              <a:spAutoFit/>
            </a:bodyPr>
            <a:lstStyle/>
            <a:p>
              <a:r>
                <a:rPr lang="he-IL" dirty="0"/>
                <a:t>הוספת </a:t>
              </a:r>
              <a:r>
                <a:rPr kumimoji="0" lang="en-US" sz="1800" b="0" i="0" u="none" strike="noStrike" kern="0" cap="none" spc="0" normalizeH="0" baseline="0" noProof="0" dirty="0">
                  <a:ln>
                    <a:noFill/>
                  </a:ln>
                  <a:solidFill>
                    <a:srgbClr val="000000"/>
                  </a:solidFill>
                  <a:effectLst/>
                  <a:uLnTx/>
                  <a:uFillTx/>
                </a:rPr>
                <a:t>SCN</a:t>
              </a:r>
              <a:r>
                <a:rPr kumimoji="0" lang="en-US" sz="1800" b="0" i="0" u="none" strike="noStrike" kern="0" cap="none" spc="0" normalizeH="0" baseline="30000" noProof="0" dirty="0">
                  <a:ln>
                    <a:noFill/>
                  </a:ln>
                  <a:solidFill>
                    <a:srgbClr val="000000"/>
                  </a:solidFill>
                  <a:effectLst/>
                  <a:uLnTx/>
                  <a:uFillTx/>
                  <a:sym typeface="Symbol" charset="0"/>
                </a:rPr>
                <a:t></a:t>
              </a:r>
              <a:endParaRPr lang="en-US" dirty="0"/>
            </a:p>
          </p:txBody>
        </p:sp>
      </p:grpSp>
    </p:spTree>
    <p:extLst>
      <p:ext uri="{BB962C8B-B14F-4D97-AF65-F5344CB8AC3E}">
        <p14:creationId xmlns:p14="http://schemas.microsoft.com/office/powerpoint/2010/main" val="24032981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he-IL"/>
              <a:t>שווי משקל כימי</a:t>
            </a:r>
          </a:p>
        </p:txBody>
      </p:sp>
      <p:sp>
        <p:nvSpPr>
          <p:cNvPr id="5" name="Slide Number Placeholder 4"/>
          <p:cNvSpPr>
            <a:spLocks noGrp="1"/>
          </p:cNvSpPr>
          <p:nvPr>
            <p:ph type="sldNum" sz="quarter" idx="11"/>
          </p:nvPr>
        </p:nvSpPr>
        <p:spPr/>
        <p:txBody>
          <a:bodyPr/>
          <a:lstStyle/>
          <a:p>
            <a:fld id="{276358D4-C502-4EBA-B363-91FF5A3F5EEC}" type="slidenum">
              <a:rPr lang="he-IL" smtClean="0"/>
              <a:t>5</a:t>
            </a:fld>
            <a:endParaRPr lang="he-IL"/>
          </a:p>
        </p:txBody>
      </p:sp>
      <p:sp>
        <p:nvSpPr>
          <p:cNvPr id="6" name="Rectangle 3"/>
          <p:cNvSpPr txBox="1">
            <a:spLocks noChangeArrowheads="1"/>
          </p:cNvSpPr>
          <p:nvPr/>
        </p:nvSpPr>
        <p:spPr bwMode="auto">
          <a:xfrm>
            <a:off x="1357122" y="1366838"/>
            <a:ext cx="813435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Carbon monoxide and hydrogen react according to the following equation:</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B050"/>
              </a:solidFill>
              <a:effectLst/>
              <a:uLnTx/>
              <a:uFillTx/>
              <a:latin typeface="Arial"/>
              <a:ea typeface="ＭＳ Ｐゴシック"/>
              <a:cs typeface="+mn-cs"/>
            </a:endParaRPr>
          </a:p>
        </p:txBody>
      </p:sp>
      <p:sp>
        <p:nvSpPr>
          <p:cNvPr id="7" name="Rectangle 3"/>
          <p:cNvSpPr txBox="1">
            <a:spLocks noChangeArrowheads="1"/>
          </p:cNvSpPr>
          <p:nvPr/>
        </p:nvSpPr>
        <p:spPr bwMode="auto">
          <a:xfrm>
            <a:off x="1338072" y="3276600"/>
            <a:ext cx="815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When 1.000 mol CO and 3.000 mol H</a:t>
            </a:r>
            <a:r>
              <a:rPr kumimoji="0" lang="en-US" altLang="en-US" sz="2800" b="0" i="0" u="none" strike="noStrike" kern="0" cap="none" spc="0" normalizeH="0" baseline="-25000" noProof="0" dirty="0">
                <a:ln>
                  <a:noFill/>
                </a:ln>
                <a:solidFill>
                  <a:srgbClr val="000000"/>
                </a:solidFill>
                <a:effectLst/>
                <a:uLnTx/>
                <a:uFillTx/>
                <a:latin typeface="Arial"/>
                <a:ea typeface="ＭＳ Ｐゴシック"/>
                <a:cs typeface="+mn-cs"/>
              </a:rPr>
              <a:t>2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are placed in a 10.00-L vessel at 927</a:t>
            </a:r>
            <a:r>
              <a:rPr kumimoji="0" lang="en-US" altLang="en-US" sz="2800" b="0" i="0" u="none" strike="noStrike" kern="0" cap="none" spc="0" normalizeH="0" baseline="30000" noProof="0" dirty="0">
                <a:ln>
                  <a:noFill/>
                </a:ln>
                <a:solidFill>
                  <a:srgbClr val="000000"/>
                </a:solidFill>
                <a:effectLst/>
                <a:uLnTx/>
                <a:uFillTx/>
                <a:latin typeface="Arial"/>
                <a:ea typeface="ＭＳ Ｐゴシック"/>
                <a:cs typeface="+mn-cs"/>
              </a:rPr>
              <a:t>◦</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C (1200K) and allowed to come to equilibrium, the mixture is found to contain 0.387 mol H</a:t>
            </a:r>
            <a:r>
              <a:rPr kumimoji="0" lang="en-US" altLang="en-US" sz="2800" b="0" i="0" u="none" strike="noStrike" kern="0" cap="none" spc="0" normalizeH="0" baseline="-25000" noProof="0" dirty="0">
                <a:ln>
                  <a:noFill/>
                </a:ln>
                <a:solidFill>
                  <a:srgbClr val="000000"/>
                </a:solidFill>
                <a:effectLst/>
                <a:uLnTx/>
                <a:uFillTx/>
                <a:latin typeface="Arial"/>
                <a:ea typeface="ＭＳ Ｐゴシック"/>
                <a:cs typeface="+mn-cs"/>
              </a:rPr>
              <a:t>2</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O. What is the molar composition of the equilibrium mixture? That is, how many moles of each substance are present?</a:t>
            </a:r>
            <a:r>
              <a:rPr kumimoji="0" lang="en-US" altLang="en-US" sz="2800" b="0" i="0" u="none" strike="noStrike" kern="0" cap="none" spc="0" normalizeH="0" baseline="-25000" noProof="0" dirty="0">
                <a:ln>
                  <a:noFill/>
                </a:ln>
                <a:solidFill>
                  <a:srgbClr val="000000"/>
                </a:solidFill>
                <a:effectLst/>
                <a:uLnTx/>
                <a:uFillTx/>
                <a:latin typeface="Arial"/>
                <a:ea typeface="ＭＳ Ｐゴシック"/>
                <a:cs typeface="+mn-cs"/>
              </a:rPr>
              <a:t> </a:t>
            </a:r>
          </a:p>
        </p:txBody>
      </p:sp>
      <p:sp>
        <p:nvSpPr>
          <p:cNvPr id="8" name="Rectangle 4"/>
          <p:cNvSpPr>
            <a:spLocks noChangeArrowheads="1"/>
          </p:cNvSpPr>
          <p:nvPr/>
        </p:nvSpPr>
        <p:spPr bwMode="auto">
          <a:xfrm>
            <a:off x="290830" y="2328293"/>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rtl="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he-IL" sz="2800" dirty="0"/>
              <a:t>CO(</a:t>
            </a:r>
            <a:r>
              <a:rPr lang="en-US" altLang="he-IL" sz="2800" i="1" dirty="0"/>
              <a:t>g</a:t>
            </a:r>
            <a:r>
              <a:rPr lang="en-US" altLang="he-IL" sz="2800" dirty="0"/>
              <a:t>) + 3H</a:t>
            </a:r>
            <a:r>
              <a:rPr lang="en-US" altLang="he-IL" sz="2800" baseline="-25000" dirty="0"/>
              <a:t>2</a:t>
            </a:r>
            <a:r>
              <a:rPr lang="en-US" altLang="he-IL" sz="2800" dirty="0"/>
              <a:t>(</a:t>
            </a:r>
            <a:r>
              <a:rPr lang="en-US" altLang="he-IL" sz="2800" i="1" dirty="0"/>
              <a:t>g</a:t>
            </a:r>
            <a:r>
              <a:rPr lang="en-US" altLang="he-IL" sz="2800" dirty="0"/>
              <a:t>) </a:t>
            </a:r>
            <a:r>
              <a:rPr lang="en-US" altLang="he-IL" sz="2800" dirty="0">
                <a:sym typeface="Wingdings 3" panose="05040102010807070707" pitchFamily="18" charset="2"/>
              </a:rPr>
              <a:t></a:t>
            </a:r>
            <a:r>
              <a:rPr lang="en-US" altLang="he-IL" sz="2800" dirty="0"/>
              <a:t> CH</a:t>
            </a:r>
            <a:r>
              <a:rPr lang="en-US" altLang="he-IL" sz="2800" baseline="-25000" dirty="0"/>
              <a:t>4</a:t>
            </a:r>
            <a:r>
              <a:rPr lang="en-US" altLang="he-IL" sz="2800" dirty="0"/>
              <a:t>(</a:t>
            </a:r>
            <a:r>
              <a:rPr lang="en-US" altLang="he-IL" sz="2800" i="1" dirty="0"/>
              <a:t>g</a:t>
            </a:r>
            <a:r>
              <a:rPr lang="en-US" altLang="he-IL" sz="2800" dirty="0"/>
              <a:t>) + H</a:t>
            </a:r>
            <a:r>
              <a:rPr lang="en-US" altLang="he-IL" sz="2800" baseline="-25000" dirty="0"/>
              <a:t>2</a:t>
            </a:r>
            <a:r>
              <a:rPr lang="en-US" altLang="he-IL" sz="2800" dirty="0"/>
              <a:t>O(</a:t>
            </a:r>
            <a:r>
              <a:rPr lang="en-US" altLang="he-IL" sz="2800" i="1" dirty="0"/>
              <a:t>g</a:t>
            </a:r>
            <a:r>
              <a:rPr lang="en-US" altLang="he-IL" sz="2800" dirty="0"/>
              <a:t>)</a:t>
            </a:r>
          </a:p>
        </p:txBody>
      </p:sp>
      <p:sp>
        <p:nvSpPr>
          <p:cNvPr id="2" name="Rectangle 1"/>
          <p:cNvSpPr/>
          <p:nvPr/>
        </p:nvSpPr>
        <p:spPr>
          <a:xfrm>
            <a:off x="1146810" y="169039"/>
            <a:ext cx="10310622" cy="523220"/>
          </a:xfrm>
          <a:prstGeom prst="rect">
            <a:avLst/>
          </a:prstGeom>
        </p:spPr>
        <p:txBody>
          <a:bodyPr wrap="square">
            <a:spAutoFit/>
          </a:bodyPr>
          <a:lstStyle/>
          <a:p>
            <a:pPr lvl="0" algn="l" rtl="0" fontAlgn="base">
              <a:spcBef>
                <a:spcPct val="20000"/>
              </a:spcBef>
              <a:spcAft>
                <a:spcPct val="0"/>
              </a:spcAft>
            </a:pPr>
            <a:r>
              <a:rPr lang="en-US" altLang="he-IL" sz="2800" b="1" kern="0" dirty="0">
                <a:solidFill>
                  <a:srgbClr val="000000"/>
                </a:solidFill>
                <a:ea typeface="MS PGothic" pitchFamily="34" charset="-128"/>
              </a:rPr>
              <a:t> Applying Stoichiometry to an Equilibrium Mixture</a:t>
            </a:r>
          </a:p>
        </p:txBody>
      </p:sp>
    </p:spTree>
    <p:extLst>
      <p:ext uri="{BB962C8B-B14F-4D97-AF65-F5344CB8AC3E}">
        <p14:creationId xmlns:p14="http://schemas.microsoft.com/office/powerpoint/2010/main" val="19157939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he-IL"/>
              <a:t>שווי משקל כימי</a:t>
            </a:r>
          </a:p>
        </p:txBody>
      </p:sp>
      <p:sp>
        <p:nvSpPr>
          <p:cNvPr id="5" name="Slide Number Placeholder 4"/>
          <p:cNvSpPr>
            <a:spLocks noGrp="1"/>
          </p:cNvSpPr>
          <p:nvPr>
            <p:ph type="sldNum" sz="quarter" idx="11"/>
          </p:nvPr>
        </p:nvSpPr>
        <p:spPr/>
        <p:txBody>
          <a:bodyPr/>
          <a:lstStyle/>
          <a:p>
            <a:fld id="{276358D4-C502-4EBA-B363-91FF5A3F5EEC}" type="slidenum">
              <a:rPr lang="he-IL" smtClean="0"/>
              <a:t>6</a:t>
            </a:fld>
            <a:endParaRPr lang="he-IL"/>
          </a:p>
        </p:txBody>
      </p:sp>
      <p:sp>
        <p:nvSpPr>
          <p:cNvPr id="7" name="Rectangle 2"/>
          <p:cNvSpPr txBox="1">
            <a:spLocks noChangeArrowheads="1"/>
          </p:cNvSpPr>
          <p:nvPr/>
        </p:nvSpPr>
        <p:spPr bwMode="auto">
          <a:xfrm>
            <a:off x="1905000" y="762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Using the information given in the problem, set up the following table: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The problem statement gives the equilibrium amount of H</a:t>
            </a:r>
            <a:r>
              <a:rPr kumimoji="0" lang="en-US" altLang="en-US" sz="2800" b="0" i="0" u="none" strike="noStrike" kern="0" cap="none" spc="0" normalizeH="0" baseline="-25000" noProof="0" dirty="0">
                <a:ln>
                  <a:noFill/>
                </a:ln>
                <a:solidFill>
                  <a:srgbClr val="000000"/>
                </a:solidFill>
                <a:effectLst/>
                <a:uLnTx/>
                <a:uFillTx/>
                <a:latin typeface="Arial"/>
                <a:ea typeface="ＭＳ Ｐゴシック"/>
                <a:cs typeface="+mn-cs"/>
              </a:rPr>
              <a:t>2</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O. That means x = 0.387. Using this amount, calculate the amounts of the other substances.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782161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375410" y="238780"/>
            <a:ext cx="10310622" cy="523220"/>
          </a:xfrm>
          <a:prstGeom prst="rect">
            <a:avLst/>
          </a:prstGeom>
        </p:spPr>
        <p:txBody>
          <a:bodyPr wrap="square">
            <a:spAutoFit/>
          </a:bodyPr>
          <a:lstStyle/>
          <a:p>
            <a:pPr lvl="0" algn="l" rtl="0" fontAlgn="base">
              <a:spcBef>
                <a:spcPct val="20000"/>
              </a:spcBef>
              <a:spcAft>
                <a:spcPct val="0"/>
              </a:spcAft>
            </a:pPr>
            <a:r>
              <a:rPr lang="en-US" altLang="he-IL" sz="2800" b="1" kern="0" dirty="0">
                <a:solidFill>
                  <a:srgbClr val="000000"/>
                </a:solidFill>
                <a:ea typeface="MS PGothic" pitchFamily="34" charset="-128"/>
              </a:rPr>
              <a:t> Applying Stoichiometry to an Equilibrium Mixture</a:t>
            </a:r>
          </a:p>
        </p:txBody>
      </p:sp>
    </p:spTree>
    <p:extLst>
      <p:ext uri="{BB962C8B-B14F-4D97-AF65-F5344CB8AC3E}">
        <p14:creationId xmlns:p14="http://schemas.microsoft.com/office/powerpoint/2010/main" val="39474334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he-IL"/>
              <a:t>שווי משקל כימי</a:t>
            </a:r>
          </a:p>
        </p:txBody>
      </p:sp>
      <p:sp>
        <p:nvSpPr>
          <p:cNvPr id="3" name="Slide Number Placeholder 2"/>
          <p:cNvSpPr>
            <a:spLocks noGrp="1"/>
          </p:cNvSpPr>
          <p:nvPr>
            <p:ph type="sldNum" sz="quarter" idx="11"/>
          </p:nvPr>
        </p:nvSpPr>
        <p:spPr/>
        <p:txBody>
          <a:bodyPr/>
          <a:lstStyle/>
          <a:p>
            <a:fld id="{276358D4-C502-4EBA-B363-91FF5A3F5EEC}" type="slidenum">
              <a:rPr lang="he-IL" smtClean="0"/>
              <a:t>7</a:t>
            </a:fld>
            <a:endParaRPr lang="he-IL"/>
          </a:p>
        </p:txBody>
      </p:sp>
      <p:sp>
        <p:nvSpPr>
          <p:cNvPr id="4" name="Rectangle 2"/>
          <p:cNvSpPr txBox="1">
            <a:spLocks noChangeArrowheads="1"/>
          </p:cNvSpPr>
          <p:nvPr/>
        </p:nvSpPr>
        <p:spPr bwMode="auto">
          <a:xfrm>
            <a:off x="1127506" y="59436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altLang="en-US" sz="2800" b="0" i="0" u="none" strike="noStrike" kern="0" cap="none" spc="0" normalizeH="0" baseline="0" noProof="0">
                <a:ln>
                  <a:noFill/>
                </a:ln>
                <a:solidFill>
                  <a:srgbClr val="000000"/>
                </a:solidFill>
                <a:effectLst/>
                <a:uLnTx/>
                <a:uFillTx/>
                <a:latin typeface="Arial"/>
                <a:ea typeface="ＭＳ Ｐゴシック"/>
                <a:cs typeface="+mn-cs"/>
              </a:rPr>
              <a:t>Therefore, the amounts of substances in the equilibrium mixture are 0.613 mol CO, 1.839 mol H</a:t>
            </a:r>
            <a:r>
              <a:rPr kumimoji="0" lang="en-IN" altLang="en-US" sz="2800" b="0" i="0" u="none" strike="noStrike" kern="0" cap="none" spc="0" normalizeH="0" baseline="-25000" noProof="0">
                <a:ln>
                  <a:noFill/>
                </a:ln>
                <a:solidFill>
                  <a:srgbClr val="000000"/>
                </a:solidFill>
                <a:effectLst/>
                <a:uLnTx/>
                <a:uFillTx/>
                <a:latin typeface="Arial"/>
                <a:ea typeface="ＭＳ Ｐゴシック"/>
                <a:cs typeface="+mn-cs"/>
              </a:rPr>
              <a:t>2</a:t>
            </a:r>
            <a:r>
              <a:rPr kumimoji="0" lang="en-IN" altLang="en-US" sz="2800" b="0" i="0" u="none" strike="noStrike" kern="0" cap="none" spc="0" normalizeH="0" baseline="0" noProof="0">
                <a:ln>
                  <a:noFill/>
                </a:ln>
                <a:solidFill>
                  <a:srgbClr val="000000"/>
                </a:solidFill>
                <a:effectLst/>
                <a:uLnTx/>
                <a:uFillTx/>
                <a:latin typeface="Arial"/>
                <a:ea typeface="ＭＳ Ｐゴシック"/>
                <a:cs typeface="+mn-cs"/>
              </a:rPr>
              <a:t>, 0.387 mol CH</a:t>
            </a:r>
            <a:r>
              <a:rPr kumimoji="0" lang="en-IN" altLang="en-US" sz="2800" b="0" i="0" u="none" strike="noStrike" kern="0" cap="none" spc="0" normalizeH="0" baseline="-25000" noProof="0">
                <a:ln>
                  <a:noFill/>
                </a:ln>
                <a:solidFill>
                  <a:srgbClr val="000000"/>
                </a:solidFill>
                <a:effectLst/>
                <a:uLnTx/>
                <a:uFillTx/>
                <a:latin typeface="Arial"/>
                <a:ea typeface="ＭＳ Ｐゴシック"/>
                <a:cs typeface="+mn-cs"/>
              </a:rPr>
              <a:t>4</a:t>
            </a:r>
            <a:r>
              <a:rPr kumimoji="0" lang="en-IN" altLang="en-US" sz="2800" b="0" i="0" u="none" strike="noStrike" kern="0" cap="none" spc="0" normalizeH="0" baseline="0" noProof="0">
                <a:ln>
                  <a:noFill/>
                </a:ln>
                <a:solidFill>
                  <a:srgbClr val="000000"/>
                </a:solidFill>
                <a:effectLst/>
                <a:uLnTx/>
                <a:uFillTx/>
                <a:latin typeface="Arial"/>
                <a:ea typeface="ＭＳ Ｐゴシック"/>
                <a:cs typeface="+mn-cs"/>
              </a:rPr>
              <a:t>, and 0.387 mol H</a:t>
            </a:r>
            <a:r>
              <a:rPr kumimoji="0" lang="en-IN" altLang="en-US" sz="2800" b="0" i="0" u="none" strike="noStrike" kern="0" cap="none" spc="0" normalizeH="0" baseline="-25000" noProof="0">
                <a:ln>
                  <a:noFill/>
                </a:ln>
                <a:solidFill>
                  <a:srgbClr val="000000"/>
                </a:solidFill>
                <a:effectLst/>
                <a:uLnTx/>
                <a:uFillTx/>
                <a:latin typeface="Arial"/>
                <a:ea typeface="ＭＳ Ｐゴシック"/>
                <a:cs typeface="+mn-cs"/>
              </a:rPr>
              <a:t>2</a:t>
            </a:r>
            <a:r>
              <a:rPr kumimoji="0" lang="en-IN" altLang="en-US" sz="2800" b="0" i="0" u="none" strike="noStrike" kern="0" cap="none" spc="0" normalizeH="0" baseline="0" noProof="0">
                <a:ln>
                  <a:noFill/>
                </a:ln>
                <a:solidFill>
                  <a:srgbClr val="000000"/>
                </a:solidFill>
                <a:effectLst/>
                <a:uLnTx/>
                <a:uFillTx/>
                <a:latin typeface="Arial"/>
                <a:ea typeface="ＭＳ Ｐゴシック"/>
                <a:cs typeface="+mn-cs"/>
              </a:rPr>
              <a:t>O.</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75008737"/>
              </p:ext>
            </p:extLst>
          </p:nvPr>
        </p:nvGraphicFramePr>
        <p:xfrm>
          <a:off x="1702181" y="1084898"/>
          <a:ext cx="7080250" cy="3241675"/>
        </p:xfrm>
        <a:graphic>
          <a:graphicData uri="http://schemas.openxmlformats.org/presentationml/2006/ole">
            <mc:AlternateContent xmlns:mc="http://schemas.openxmlformats.org/markup-compatibility/2006">
              <mc:Choice xmlns:v="urn:schemas-microsoft-com:vml" Requires="v">
                <p:oleObj name="Equation" r:id="rId2" imgW="3492500" imgH="1600200" progId="Equation.DSMT4">
                  <p:embed/>
                </p:oleObj>
              </mc:Choice>
              <mc:Fallback>
                <p:oleObj name="Equation" r:id="rId2" imgW="3492500" imgH="1600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181" y="1084898"/>
                        <a:ext cx="70802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1375410" y="238780"/>
            <a:ext cx="10310622" cy="523220"/>
          </a:xfrm>
          <a:prstGeom prst="rect">
            <a:avLst/>
          </a:prstGeom>
        </p:spPr>
        <p:txBody>
          <a:bodyPr wrap="square">
            <a:spAutoFit/>
          </a:bodyPr>
          <a:lstStyle/>
          <a:p>
            <a:pPr algn="l" rtl="0" fontAlgn="base">
              <a:spcBef>
                <a:spcPct val="20000"/>
              </a:spcBef>
              <a:spcAft>
                <a:spcPct val="0"/>
              </a:spcAft>
            </a:pPr>
            <a:r>
              <a:rPr lang="en-US" altLang="he-IL" sz="2800" b="1" kern="0" dirty="0">
                <a:solidFill>
                  <a:srgbClr val="000000"/>
                </a:solidFill>
                <a:latin typeface="Arial"/>
                <a:ea typeface="MS PGothic" pitchFamily="34" charset="-128"/>
              </a:rPr>
              <a:t> Applying Stoichiometry to an Equilibrium Mixture</a:t>
            </a:r>
          </a:p>
        </p:txBody>
      </p:sp>
    </p:spTree>
    <p:extLst>
      <p:ext uri="{BB962C8B-B14F-4D97-AF65-F5344CB8AC3E}">
        <p14:creationId xmlns:p14="http://schemas.microsoft.com/office/powerpoint/2010/main" val="10123160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76358D4-C502-4EBA-B363-91FF5A3F5EEC}" type="slidenum">
              <a:rPr lang="he-IL" smtClean="0"/>
              <a:t>8</a:t>
            </a:fld>
            <a:endParaRPr lang="he-IL"/>
          </a:p>
        </p:txBody>
      </p:sp>
      <p:sp>
        <p:nvSpPr>
          <p:cNvPr id="2" name="Footer Placeholder 1"/>
          <p:cNvSpPr>
            <a:spLocks noGrp="1"/>
          </p:cNvSpPr>
          <p:nvPr>
            <p:ph type="ftr" sz="quarter" idx="3"/>
          </p:nvPr>
        </p:nvSpPr>
        <p:spPr/>
        <p:txBody>
          <a:bodyPr/>
          <a:lstStyle/>
          <a:p>
            <a:r>
              <a:rPr lang="he-IL"/>
              <a:t>שווי משקל כימי</a:t>
            </a:r>
          </a:p>
        </p:txBody>
      </p:sp>
      <p:sp>
        <p:nvSpPr>
          <p:cNvPr id="4" name="Title 1"/>
          <p:cNvSpPr txBox="1">
            <a:spLocks/>
          </p:cNvSpPr>
          <p:nvPr/>
        </p:nvSpPr>
        <p:spPr bwMode="auto">
          <a:xfrm>
            <a:off x="1655064" y="687639"/>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a:lstStyle>
          <a:p>
            <a:r>
              <a:rPr lang="en-US" altLang="en-US" kern="0" dirty="0"/>
              <a:t>The Equilibrium Constant, </a:t>
            </a:r>
            <a:r>
              <a:rPr lang="en-US" altLang="en-US" i="1" kern="0" dirty="0"/>
              <a:t>K</a:t>
            </a:r>
            <a:r>
              <a:rPr lang="en-US" altLang="en-US" i="1" kern="0" baseline="-25000" dirty="0"/>
              <a:t>c</a:t>
            </a:r>
            <a:br>
              <a:rPr lang="en-US" altLang="en-US" i="1" kern="0" baseline="-25000" dirty="0"/>
            </a:br>
            <a:endParaRPr lang="en-US" altLang="en-US" kern="0" dirty="0"/>
          </a:p>
        </p:txBody>
      </p:sp>
      <p:sp>
        <p:nvSpPr>
          <p:cNvPr id="5" name="Rectangle 2"/>
          <p:cNvSpPr txBox="1">
            <a:spLocks noChangeArrowheads="1"/>
          </p:cNvSpPr>
          <p:nvPr/>
        </p:nvSpPr>
        <p:spPr>
          <a:xfrm>
            <a:off x="1807464" y="1602040"/>
            <a:ext cx="8229600" cy="45259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b="1" kern="0"/>
              <a:t>Equilibrium constant expression</a:t>
            </a:r>
            <a:r>
              <a:rPr lang="en-US" altLang="en-US" kern="0"/>
              <a:t>:</a:t>
            </a:r>
            <a:r>
              <a:rPr lang="en-US" altLang="en-US" kern="0">
                <a:solidFill>
                  <a:srgbClr val="00B050"/>
                </a:solidFill>
              </a:rPr>
              <a:t> </a:t>
            </a:r>
            <a:r>
              <a:rPr lang="en-US" altLang="en-US" kern="0"/>
              <a:t>Obtained by multiplying the concentrations of products, divided by the concentrations of reactants, and raising each concentration term to a power equal to its coefficient in the balanced chemical equation. </a:t>
            </a:r>
          </a:p>
          <a:p>
            <a:pPr marL="0" indent="0" eaLnBrk="1" hangingPunct="1">
              <a:buFontTx/>
              <a:buNone/>
            </a:pPr>
            <a:endParaRPr lang="en-US" altLang="en-US" kern="0"/>
          </a:p>
          <a:p>
            <a:pPr marL="0" indent="0" eaLnBrk="1" hangingPunct="1">
              <a:buFontTx/>
              <a:buNone/>
            </a:pPr>
            <a:r>
              <a:rPr lang="en-US" altLang="en-US" b="1" kern="0"/>
              <a:t>Equilibrium constant, </a:t>
            </a:r>
            <a:r>
              <a:rPr lang="en-US" altLang="en-US" b="1" i="1" kern="0"/>
              <a:t>K</a:t>
            </a:r>
            <a:r>
              <a:rPr lang="en-US" altLang="en-US" b="1" i="1" kern="0" baseline="-25000"/>
              <a:t>c</a:t>
            </a:r>
            <a:r>
              <a:rPr lang="en-US" altLang="en-US" kern="0"/>
              <a:t>:</a:t>
            </a:r>
            <a:r>
              <a:rPr lang="en-US" altLang="en-US" kern="0">
                <a:solidFill>
                  <a:srgbClr val="00B050"/>
                </a:solidFill>
              </a:rPr>
              <a:t> </a:t>
            </a:r>
            <a:r>
              <a:rPr lang="en-US" altLang="en-US" kern="0"/>
              <a:t>Value obtained for the </a:t>
            </a:r>
            <a:r>
              <a:rPr lang="en-US" altLang="en-US" i="1" kern="0"/>
              <a:t>K</a:t>
            </a:r>
            <a:r>
              <a:rPr lang="en-US" altLang="en-US" i="1" kern="0" baseline="-25000"/>
              <a:t>c</a:t>
            </a:r>
            <a:r>
              <a:rPr lang="en-US" altLang="en-US" kern="0"/>
              <a:t> expression when equilibrium concentrations are substituted.</a:t>
            </a:r>
          </a:p>
          <a:p>
            <a:pPr marL="0" indent="0" eaLnBrk="1" hangingPunct="1">
              <a:buFontTx/>
              <a:buNone/>
            </a:pPr>
            <a:endParaRPr lang="en-US" altLang="en-US" b="1" kern="0" dirty="0"/>
          </a:p>
        </p:txBody>
      </p:sp>
    </p:spTree>
    <p:extLst>
      <p:ext uri="{BB962C8B-B14F-4D97-AF65-F5344CB8AC3E}">
        <p14:creationId xmlns:p14="http://schemas.microsoft.com/office/powerpoint/2010/main" val="411850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he-IL"/>
              <a:t>שווי משקל כימי</a:t>
            </a:r>
          </a:p>
        </p:txBody>
      </p:sp>
      <p:sp>
        <p:nvSpPr>
          <p:cNvPr id="3" name="Slide Number Placeholder 2"/>
          <p:cNvSpPr>
            <a:spLocks noGrp="1"/>
          </p:cNvSpPr>
          <p:nvPr>
            <p:ph type="sldNum" sz="quarter" idx="11"/>
          </p:nvPr>
        </p:nvSpPr>
        <p:spPr/>
        <p:txBody>
          <a:bodyPr/>
          <a:lstStyle/>
          <a:p>
            <a:fld id="{276358D4-C502-4EBA-B363-91FF5A3F5EEC}" type="slidenum">
              <a:rPr lang="he-IL" smtClean="0"/>
              <a:t>9</a:t>
            </a:fld>
            <a:endParaRPr lang="he-IL"/>
          </a:p>
        </p:txBody>
      </p:sp>
      <p:sp>
        <p:nvSpPr>
          <p:cNvPr id="4" name="Rectangle 2"/>
          <p:cNvSpPr txBox="1">
            <a:spLocks noChangeArrowheads="1"/>
          </p:cNvSpPr>
          <p:nvPr/>
        </p:nvSpPr>
        <p:spPr bwMode="auto">
          <a:xfrm>
            <a:off x="2295144" y="1267968"/>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For the reaction                                , the equilibrium constant expression is as follows: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rPr>
              <a:t>Values of the equilibrium constant expression </a:t>
            </a:r>
            <a:r>
              <a:rPr kumimoji="0" lang="en-IN" altLang="en-US" sz="2800" b="0" i="1" u="none" strike="noStrike" kern="0" cap="none" spc="0" normalizeH="0" baseline="0" noProof="0" dirty="0">
                <a:ln>
                  <a:noFill/>
                </a:ln>
                <a:solidFill>
                  <a:srgbClr val="000000"/>
                </a:solidFill>
                <a:effectLst/>
                <a:uLnTx/>
                <a:uFillTx/>
                <a:latin typeface="Arial"/>
                <a:ea typeface="ＭＳ Ｐゴシック"/>
                <a:cs typeface="+mn-cs"/>
              </a:rPr>
              <a:t>K</a:t>
            </a:r>
            <a:r>
              <a:rPr kumimoji="0" lang="en-IN" altLang="en-US" sz="2800" b="0" i="1" u="none" strike="noStrike" kern="0" cap="none" spc="0" normalizeH="0" baseline="-25000" noProof="0" dirty="0">
                <a:ln>
                  <a:noFill/>
                </a:ln>
                <a:solidFill>
                  <a:srgbClr val="000000"/>
                </a:solidFill>
                <a:effectLst/>
                <a:uLnTx/>
                <a:uFillTx/>
                <a:latin typeface="Arial"/>
                <a:ea typeface="ＭＳ Ｐゴシック"/>
                <a:cs typeface="+mn-cs"/>
              </a:rPr>
              <a:t>c</a:t>
            </a:r>
            <a:r>
              <a:rPr kumimoji="0" lang="en-IN" altLang="en-US" sz="2800" b="0" i="1" u="none" strike="noStrike" kern="0" cap="none" spc="0" normalizeH="0" baseline="0" noProof="0" dirty="0">
                <a:ln>
                  <a:noFill/>
                </a:ln>
                <a:solidFill>
                  <a:srgbClr val="000000"/>
                </a:solidFill>
                <a:effectLst/>
                <a:uLnTx/>
                <a:uFillTx/>
                <a:latin typeface="Arial"/>
                <a:ea typeface="ＭＳ Ｐゴシック"/>
                <a:cs typeface="+mn-cs"/>
              </a:rPr>
              <a:t> </a:t>
            </a:r>
            <a:r>
              <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rPr>
              <a:t>are constant for a specific reaction at a given temperature, whatever equilibrium concentrations are substituted.</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1552929544"/>
              </p:ext>
            </p:extLst>
          </p:nvPr>
        </p:nvGraphicFramePr>
        <p:xfrm>
          <a:off x="4885944" y="2209356"/>
          <a:ext cx="2189163" cy="1243012"/>
        </p:xfrm>
        <a:graphic>
          <a:graphicData uri="http://schemas.openxmlformats.org/presentationml/2006/ole">
            <mc:AlternateContent xmlns:mc="http://schemas.openxmlformats.org/markup-compatibility/2006">
              <mc:Choice xmlns:v="urn:schemas-microsoft-com:vml" Requires="v">
                <p:oleObj name="Equation" r:id="rId2" imgW="939392" imgH="533169" progId="Equation.DSMT4">
                  <p:embed/>
                </p:oleObj>
              </mc:Choice>
              <mc:Fallback>
                <p:oleObj name="Equation" r:id="rId2" imgW="939392" imgH="533169"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944" y="2209356"/>
                        <a:ext cx="2189163" cy="124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Title 1"/>
          <p:cNvSpPr txBox="1">
            <a:spLocks/>
          </p:cNvSpPr>
          <p:nvPr/>
        </p:nvSpPr>
        <p:spPr bwMode="auto">
          <a:xfrm>
            <a:off x="1563624" y="321879"/>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66"/>
                </a:solidFill>
                <a:effectLst/>
                <a:uLnTx/>
                <a:uFillTx/>
                <a:latin typeface="Arial"/>
                <a:ea typeface="ＭＳ Ｐゴシック"/>
                <a:cs typeface="+mj-cs"/>
              </a:rPr>
              <a:t>The Equilibrium Constant, </a:t>
            </a:r>
            <a:r>
              <a:rPr kumimoji="0" lang="en-US" altLang="en-US" sz="3200" b="1" i="1" u="none" strike="noStrike" kern="0" cap="none" spc="0" normalizeH="0" baseline="0" noProof="0" dirty="0">
                <a:ln>
                  <a:noFill/>
                </a:ln>
                <a:solidFill>
                  <a:srgbClr val="000066"/>
                </a:solidFill>
                <a:effectLst/>
                <a:uLnTx/>
                <a:uFillTx/>
                <a:latin typeface="Arial"/>
                <a:ea typeface="ＭＳ Ｐゴシック"/>
                <a:cs typeface="+mj-cs"/>
              </a:rPr>
              <a:t>K</a:t>
            </a:r>
            <a:r>
              <a:rPr kumimoji="0" lang="en-US" altLang="en-US" sz="3200" b="1" i="1" u="none" strike="noStrike" kern="0" cap="none" spc="0" normalizeH="0" baseline="-25000" noProof="0" dirty="0">
                <a:ln>
                  <a:noFill/>
                </a:ln>
                <a:solidFill>
                  <a:srgbClr val="000066"/>
                </a:solidFill>
                <a:effectLst/>
                <a:uLnTx/>
                <a:uFillTx/>
                <a:latin typeface="Arial"/>
                <a:ea typeface="ＭＳ Ｐゴシック"/>
                <a:cs typeface="+mj-cs"/>
              </a:rPr>
              <a:t>c</a:t>
            </a:r>
            <a:br>
              <a:rPr kumimoji="0" lang="en-US" altLang="en-US" sz="3200" b="1" i="1" u="none" strike="noStrike" kern="0" cap="none" spc="0" normalizeH="0" baseline="-25000" noProof="0" dirty="0">
                <a:ln>
                  <a:noFill/>
                </a:ln>
                <a:solidFill>
                  <a:srgbClr val="000066"/>
                </a:solidFill>
                <a:effectLst/>
                <a:uLnTx/>
                <a:uFillTx/>
                <a:latin typeface="Arial"/>
                <a:ea typeface="ＭＳ Ｐゴシック"/>
                <a:cs typeface="+mj-cs"/>
              </a:rPr>
            </a:br>
            <a:endParaRPr kumimoji="0" lang="en-US" altLang="en-US" sz="3200" b="1" i="0" u="none" strike="noStrike" kern="0" cap="none" spc="0" normalizeH="0" baseline="0" noProof="0" dirty="0">
              <a:ln>
                <a:noFill/>
              </a:ln>
              <a:solidFill>
                <a:srgbClr val="000066"/>
              </a:solidFill>
              <a:effectLst/>
              <a:uLnTx/>
              <a:uFillTx/>
              <a:latin typeface="Arial"/>
              <a:ea typeface="ＭＳ Ｐゴシック"/>
              <a:cs typeface="+mj-cs"/>
            </a:endParaRPr>
          </a:p>
        </p:txBody>
      </p:sp>
      <p:sp>
        <p:nvSpPr>
          <p:cNvPr id="7" name="Rectangle 6"/>
          <p:cNvSpPr/>
          <p:nvPr/>
        </p:nvSpPr>
        <p:spPr>
          <a:xfrm>
            <a:off x="4876800" y="1267968"/>
            <a:ext cx="3299301" cy="523220"/>
          </a:xfrm>
          <a:prstGeom prst="rect">
            <a:avLst/>
          </a:prstGeom>
        </p:spPr>
        <p:txBody>
          <a:bodyPr wrap="none">
            <a:spAutoFit/>
          </a:bodyPr>
          <a:lstStyle/>
          <a:p>
            <a:pPr lvl="0" algn="ctr" rtl="0" fontAlgn="base">
              <a:spcBef>
                <a:spcPct val="20000"/>
              </a:spcBef>
              <a:spcAft>
                <a:spcPct val="0"/>
              </a:spcAft>
            </a:pPr>
            <a:r>
              <a:rPr lang="en-US" altLang="he-IL" sz="2800" i="1" kern="0" dirty="0" err="1">
                <a:solidFill>
                  <a:srgbClr val="000000"/>
                </a:solidFill>
                <a:ea typeface="MS PGothic" pitchFamily="34" charset="-128"/>
              </a:rPr>
              <a:t>a</a:t>
            </a:r>
            <a:r>
              <a:rPr lang="en-US" altLang="he-IL" sz="2800" kern="0" dirty="0" err="1">
                <a:solidFill>
                  <a:srgbClr val="000000"/>
                </a:solidFill>
                <a:ea typeface="MS PGothic" pitchFamily="34" charset="-128"/>
              </a:rPr>
              <a:t>A</a:t>
            </a:r>
            <a:r>
              <a:rPr lang="en-US" altLang="he-IL" sz="2800" kern="0" dirty="0">
                <a:solidFill>
                  <a:srgbClr val="000000"/>
                </a:solidFill>
                <a:ea typeface="MS PGothic" pitchFamily="34" charset="-128"/>
              </a:rPr>
              <a:t> + </a:t>
            </a:r>
            <a:r>
              <a:rPr lang="en-US" altLang="he-IL" sz="2800" i="1" kern="0" dirty="0" err="1">
                <a:solidFill>
                  <a:srgbClr val="000000"/>
                </a:solidFill>
                <a:ea typeface="MS PGothic" pitchFamily="34" charset="-128"/>
              </a:rPr>
              <a:t>b</a:t>
            </a:r>
            <a:r>
              <a:rPr lang="en-US" altLang="he-IL" sz="2800" kern="0" dirty="0" err="1">
                <a:solidFill>
                  <a:srgbClr val="000000"/>
                </a:solidFill>
                <a:ea typeface="MS PGothic" pitchFamily="34" charset="-128"/>
              </a:rPr>
              <a:t>B</a:t>
            </a:r>
            <a:r>
              <a:rPr lang="en-US" altLang="he-IL" sz="2800" kern="0" dirty="0">
                <a:solidFill>
                  <a:srgbClr val="000000"/>
                </a:solidFill>
                <a:ea typeface="MS PGothic" pitchFamily="34" charset="-128"/>
              </a:rPr>
              <a:t> </a:t>
            </a:r>
            <a:r>
              <a:rPr lang="en-US" altLang="he-IL" sz="2800" kern="0" dirty="0">
                <a:solidFill>
                  <a:srgbClr val="000000"/>
                </a:solidFill>
                <a:ea typeface="MS PGothic" pitchFamily="34" charset="-128"/>
                <a:sym typeface="Wingdings 3" panose="05040102010807070707" pitchFamily="18" charset="2"/>
              </a:rPr>
              <a:t></a:t>
            </a:r>
            <a:r>
              <a:rPr lang="en-US" altLang="he-IL" sz="2800" kern="0" dirty="0">
                <a:solidFill>
                  <a:srgbClr val="000000"/>
                </a:solidFill>
                <a:ea typeface="MS PGothic" pitchFamily="34" charset="-128"/>
              </a:rPr>
              <a:t> </a:t>
            </a:r>
            <a:r>
              <a:rPr lang="en-US" altLang="he-IL" sz="2800" i="1" kern="0" dirty="0" err="1">
                <a:solidFill>
                  <a:srgbClr val="000000"/>
                </a:solidFill>
                <a:ea typeface="MS PGothic" pitchFamily="34" charset="-128"/>
              </a:rPr>
              <a:t>c</a:t>
            </a:r>
            <a:r>
              <a:rPr lang="en-US" altLang="he-IL" sz="2800" kern="0" dirty="0" err="1">
                <a:solidFill>
                  <a:srgbClr val="000000"/>
                </a:solidFill>
                <a:ea typeface="MS PGothic" pitchFamily="34" charset="-128"/>
              </a:rPr>
              <a:t>C</a:t>
            </a:r>
            <a:r>
              <a:rPr lang="en-US" altLang="he-IL" sz="2800" kern="0" dirty="0">
                <a:solidFill>
                  <a:srgbClr val="000000"/>
                </a:solidFill>
                <a:ea typeface="MS PGothic" pitchFamily="34" charset="-128"/>
              </a:rPr>
              <a:t> + </a:t>
            </a:r>
            <a:r>
              <a:rPr lang="en-US" altLang="he-IL" sz="2800" i="1" kern="0" dirty="0" err="1">
                <a:solidFill>
                  <a:srgbClr val="000000"/>
                </a:solidFill>
                <a:ea typeface="MS PGothic" pitchFamily="34" charset="-128"/>
              </a:rPr>
              <a:t>d</a:t>
            </a:r>
            <a:r>
              <a:rPr lang="en-US" altLang="he-IL" sz="2800" kern="0" dirty="0" err="1">
                <a:solidFill>
                  <a:srgbClr val="000000"/>
                </a:solidFill>
                <a:ea typeface="MS PGothic" pitchFamily="34" charset="-128"/>
              </a:rPr>
              <a:t>D</a:t>
            </a:r>
            <a:endParaRPr lang="en-US" altLang="he-IL" sz="2800" kern="0" dirty="0">
              <a:solidFill>
                <a:srgbClr val="000000"/>
              </a:solidFill>
              <a:ea typeface="MS PGothic" pitchFamily="34" charset="-128"/>
            </a:endParaRPr>
          </a:p>
        </p:txBody>
      </p:sp>
    </p:spTree>
    <p:extLst>
      <p:ext uri="{BB962C8B-B14F-4D97-AF65-F5344CB8AC3E}">
        <p14:creationId xmlns:p14="http://schemas.microsoft.com/office/powerpoint/2010/main" val="3597916201"/>
      </p:ext>
    </p:extLst>
  </p:cSld>
  <p:clrMapOvr>
    <a:masterClrMapping/>
  </p:clrMapOvr>
  <p:transition spd="med"/>
</p:sld>
</file>

<file path=ppt/theme/theme1.xml><?xml version="1.0" encoding="utf-8"?>
<a:theme xmlns:a="http://schemas.openxmlformats.org/drawingml/2006/main" name="Content">
  <a:themeElements>
    <a:clrScheme name="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te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blem 1">
  <a:themeElements>
    <a:clrScheme name="Problem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ble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oblem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blem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blem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blem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blem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blem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blem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blem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blem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blem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blem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blem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bg1">
              <a:lumMod val="65000"/>
            </a:schemeClr>
          </a:solidFill>
        </a:ln>
        <a:effectLst/>
      </a:spPr>
      <a:bodyPr lIns="90487" tIns="44450" rIns="90487" bIns="44450" rtlCol="0" anchor="ctr"/>
      <a:lstStyle>
        <a:defPPr marL="461963" indent="-461963" algn="l" eaLnBrk="1" hangingPunct="1">
          <a:spcBef>
            <a:spcPct val="20000"/>
          </a:spcBef>
          <a:buFont typeface="Arial" charset="0"/>
          <a:buNone/>
          <a:defRPr sz="2800" b="0" i="0" dirty="0" smtClean="0">
            <a:solidFill>
              <a:srgbClr val="000000"/>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txDef>
      <a:spPr>
        <a:noFill/>
      </a:spPr>
      <a:bodyPr wrap="none" rtlCol="0">
        <a:spAutoFit/>
      </a:bodyPr>
      <a:lstStyle>
        <a:defPPr algn="l">
          <a:defRPr sz="2800" b="0" i="0" dirty="0" smtClean="0">
            <a:solidFill>
              <a:schemeClr val="tx1"/>
            </a:solidFill>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2586</Words>
  <Application>Microsoft Office PowerPoint</Application>
  <PresentationFormat>מסך רחב</PresentationFormat>
  <Paragraphs>450</Paragraphs>
  <Slides>44</Slides>
  <Notes>6</Notes>
  <HiddenSlides>0</HiddenSlides>
  <MMClips>0</MMClips>
  <ScaleCrop>false</ScaleCrop>
  <HeadingPairs>
    <vt:vector size="8" baseType="variant">
      <vt:variant>
        <vt:lpstr>גופנים בשימוש</vt:lpstr>
      </vt:variant>
      <vt:variant>
        <vt:i4>7</vt:i4>
      </vt:variant>
      <vt:variant>
        <vt:lpstr>ערכת נושא</vt:lpstr>
      </vt:variant>
      <vt:variant>
        <vt:i4>5</vt:i4>
      </vt:variant>
      <vt:variant>
        <vt:lpstr>שרתי OLE מוטבעים</vt:lpstr>
      </vt:variant>
      <vt:variant>
        <vt:i4>1</vt:i4>
      </vt:variant>
      <vt:variant>
        <vt:lpstr>כותרות שקופיות</vt:lpstr>
      </vt:variant>
      <vt:variant>
        <vt:i4>44</vt:i4>
      </vt:variant>
    </vt:vector>
  </HeadingPairs>
  <TitlesOfParts>
    <vt:vector size="57" baseType="lpstr">
      <vt:lpstr>Arial</vt:lpstr>
      <vt:lpstr>Calibri</vt:lpstr>
      <vt:lpstr>Cambria</vt:lpstr>
      <vt:lpstr>David</vt:lpstr>
      <vt:lpstr>Helvetica</vt:lpstr>
      <vt:lpstr>Times</vt:lpstr>
      <vt:lpstr>Wingdings</vt:lpstr>
      <vt:lpstr>Content</vt:lpstr>
      <vt:lpstr>Problem 1</vt:lpstr>
      <vt:lpstr>1_Other Resources</vt:lpstr>
      <vt:lpstr>untitled 1</vt:lpstr>
      <vt:lpstr>1_Blank Presentation</vt:lpstr>
      <vt:lpstr>Equation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Arisha Anan Hadj Yiehye</cp:lastModifiedBy>
  <cp:revision>112</cp:revision>
  <dcterms:created xsi:type="dcterms:W3CDTF">2016-10-06T11:36:14Z</dcterms:created>
  <dcterms:modified xsi:type="dcterms:W3CDTF">2022-06-23T11:01:34Z</dcterms:modified>
</cp:coreProperties>
</file>