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0" r:id="rId3"/>
    <p:sldMasterId id="2147483690" r:id="rId4"/>
    <p:sldMasterId id="2147483705" r:id="rId5"/>
    <p:sldMasterId id="2147483717" r:id="rId6"/>
  </p:sldMasterIdLst>
  <p:notesMasterIdLst>
    <p:notesMasterId r:id="rId55"/>
  </p:notesMasterIdLst>
  <p:sldIdLst>
    <p:sldId id="284" r:id="rId7"/>
    <p:sldId id="288" r:id="rId8"/>
    <p:sldId id="401" r:id="rId9"/>
    <p:sldId id="402" r:id="rId10"/>
    <p:sldId id="278" r:id="rId11"/>
    <p:sldId id="403" r:id="rId12"/>
    <p:sldId id="404" r:id="rId13"/>
    <p:sldId id="321" r:id="rId14"/>
    <p:sldId id="325" r:id="rId15"/>
    <p:sldId id="335" r:id="rId16"/>
    <p:sldId id="326" r:id="rId17"/>
    <p:sldId id="405" r:id="rId18"/>
    <p:sldId id="315" r:id="rId19"/>
    <p:sldId id="347" r:id="rId20"/>
    <p:sldId id="295" r:id="rId21"/>
    <p:sldId id="338" r:id="rId22"/>
    <p:sldId id="339" r:id="rId23"/>
    <p:sldId id="351" r:id="rId24"/>
    <p:sldId id="406" r:id="rId25"/>
    <p:sldId id="340" r:id="rId26"/>
    <p:sldId id="353" r:id="rId27"/>
    <p:sldId id="354" r:id="rId28"/>
    <p:sldId id="373" r:id="rId29"/>
    <p:sldId id="359" r:id="rId30"/>
    <p:sldId id="361" r:id="rId31"/>
    <p:sldId id="362" r:id="rId32"/>
    <p:sldId id="348"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8" r:id="rId46"/>
    <p:sldId id="390" r:id="rId47"/>
    <p:sldId id="391" r:id="rId48"/>
    <p:sldId id="392" r:id="rId49"/>
    <p:sldId id="393" r:id="rId50"/>
    <p:sldId id="394" r:id="rId51"/>
    <p:sldId id="395" r:id="rId52"/>
    <p:sldId id="398" r:id="rId53"/>
    <p:sldId id="399" r:id="rId5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2" autoAdjust="0"/>
    <p:restoredTop sz="94660"/>
  </p:normalViewPr>
  <p:slideViewPr>
    <p:cSldViewPr snapToGrid="0">
      <p:cViewPr varScale="1">
        <p:scale>
          <a:sx n="86" d="100"/>
          <a:sy n="86" d="100"/>
        </p:scale>
        <p:origin x="56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84D7277-77C4-4F08-AFDB-8E981718DE11}" type="datetimeFigureOut">
              <a:rPr lang="he-IL" smtClean="0"/>
              <a:t>כ"ג/סיון/תשפ"ב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E462A9A-BDD2-457B-B17D-3B49173BE11C}" type="slidenum">
              <a:rPr lang="he-IL" smtClean="0"/>
              <a:t>‹#›</a:t>
            </a:fld>
            <a:endParaRPr lang="he-IL"/>
          </a:p>
        </p:txBody>
      </p:sp>
    </p:spTree>
    <p:extLst>
      <p:ext uri="{BB962C8B-B14F-4D97-AF65-F5344CB8AC3E}">
        <p14:creationId xmlns:p14="http://schemas.microsoft.com/office/powerpoint/2010/main" val="10372134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E462A9A-BDD2-457B-B17D-3B49173BE11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8199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מבנה אלקטרוני וקישור-1</a:t>
            </a:r>
          </a:p>
        </p:txBody>
      </p:sp>
      <p:sp>
        <p:nvSpPr>
          <p:cNvPr id="6" name="Slide Number Placeholder 5"/>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163383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מבנה אלקטרוני וקישור-1</a:t>
            </a:r>
          </a:p>
        </p:txBody>
      </p:sp>
      <p:sp>
        <p:nvSpPr>
          <p:cNvPr id="6" name="Slide Number Placeholder 5"/>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340528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מבנה אלקטרוני וקישור-1</a:t>
            </a:r>
          </a:p>
        </p:txBody>
      </p:sp>
      <p:sp>
        <p:nvSpPr>
          <p:cNvPr id="6" name="Slide Number Placeholder 5"/>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112603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3342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75157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211353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288589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235562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2360465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מבנה אלקטרוני וקישור-1</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239371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343121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מבנה אלקטרוני וקישור-1</a:t>
            </a:r>
          </a:p>
        </p:txBody>
      </p:sp>
      <p:sp>
        <p:nvSpPr>
          <p:cNvPr id="6" name="Slide Number Placeholder 5"/>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3428396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11136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972897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509421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3120906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2793201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313360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3154689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98773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178938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מבנה אלקטרוני וקישור-1</a:t>
            </a:r>
            <a:endParaRPr lang="en-US" dirty="0">
              <a:solidFill>
                <a:srgbClr val="000000"/>
              </a:solidFill>
            </a:endParaRPr>
          </a:p>
        </p:txBody>
      </p:sp>
    </p:spTree>
    <p:extLst>
      <p:ext uri="{BB962C8B-B14F-4D97-AF65-F5344CB8AC3E}">
        <p14:creationId xmlns:p14="http://schemas.microsoft.com/office/powerpoint/2010/main" val="4428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מבנה אלקטרוני וקישור-1</a:t>
            </a:r>
          </a:p>
        </p:txBody>
      </p:sp>
      <p:sp>
        <p:nvSpPr>
          <p:cNvPr id="6" name="Slide Number Placeholder 5"/>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3462959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מבנה אלקטרוני וקישור-1</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0823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a:solidFill>
                  <a:srgbClr val="146430"/>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639464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700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0131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948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798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85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491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81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2" y="76200"/>
            <a:ext cx="11779249" cy="819150"/>
          </a:xfrm>
        </p:spPr>
        <p:txBody>
          <a:bodyPr/>
          <a:lstStyle/>
          <a:p>
            <a:r>
              <a:rPr lang="en-US"/>
              <a:t>Click to edit Master title style</a:t>
            </a:r>
          </a:p>
        </p:txBody>
      </p:sp>
      <p:sp>
        <p:nvSpPr>
          <p:cNvPr id="3" name="Text Placeholder 2"/>
          <p:cNvSpPr>
            <a:spLocks noGrp="1"/>
          </p:cNvSpPr>
          <p:nvPr>
            <p:ph type="body" sz="half" idx="1"/>
          </p:nvPr>
        </p:nvSpPr>
        <p:spPr>
          <a:xfrm>
            <a:off x="203200" y="1066800"/>
            <a:ext cx="5892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66800"/>
            <a:ext cx="5892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16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מבנה אלקטרוני וקישור-1</a:t>
            </a:r>
          </a:p>
        </p:txBody>
      </p:sp>
      <p:sp>
        <p:nvSpPr>
          <p:cNvPr id="7" name="Slide Number Placeholder 6"/>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4280964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68C3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981200"/>
            <a:ext cx="12192000" cy="29718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pic>
        <p:nvPicPr>
          <p:cNvPr id="5" name="Picture 4" descr="screenshot_432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69" y="365124"/>
            <a:ext cx="6328955" cy="6172200"/>
          </a:xfrm>
          <a:prstGeom prst="rect">
            <a:avLst/>
          </a:prstGeom>
        </p:spPr>
      </p:pic>
      <p:sp>
        <p:nvSpPr>
          <p:cNvPr id="112707" name="Rectangle 67"/>
          <p:cNvSpPr>
            <a:spLocks noGrp="1" noChangeArrowheads="1"/>
          </p:cNvSpPr>
          <p:nvPr>
            <p:ph type="ctrTitle" hasCustomPrompt="1"/>
          </p:nvPr>
        </p:nvSpPr>
        <p:spPr>
          <a:xfrm>
            <a:off x="6705600" y="1981200"/>
            <a:ext cx="5486400" cy="1447800"/>
          </a:xfrm>
        </p:spPr>
        <p:txBody>
          <a:bodyPr/>
          <a:lstStyle>
            <a:lvl1pPr algn="ctr">
              <a:defRPr sz="2400"/>
            </a:lvl1pPr>
          </a:lstStyle>
          <a:p>
            <a:r>
              <a:rPr lang="en-US" dirty="0"/>
              <a:t>C h a p t e </a:t>
            </a:r>
            <a:r>
              <a:rPr lang="en-US"/>
              <a:t>r  7</a:t>
            </a:r>
            <a:endParaRPr lang="en-US" dirty="0"/>
          </a:p>
        </p:txBody>
      </p:sp>
      <p:sp>
        <p:nvSpPr>
          <p:cNvPr id="112708" name="Rectangle 68" descr="Rectangle: Click to edit Master text styles&#10;Second level&#10;Third level&#10;Fourth level&#10;Fifth level"/>
          <p:cNvSpPr>
            <a:spLocks noGrp="1" noChangeArrowheads="1"/>
          </p:cNvSpPr>
          <p:nvPr>
            <p:ph type="subTitle" idx="1"/>
          </p:nvPr>
        </p:nvSpPr>
        <p:spPr>
          <a:xfrm>
            <a:off x="6705600" y="3429000"/>
            <a:ext cx="5486400" cy="1524000"/>
          </a:xfrm>
        </p:spPr>
        <p:txBody>
          <a:bodyPr/>
          <a:lstStyle>
            <a:lvl1pPr marL="0" indent="0" algn="ctr">
              <a:buFont typeface="Wingdings" pitchFamily="2" charset="2"/>
              <a:buNone/>
              <a:defRPr sz="3600" b="1"/>
            </a:lvl1pPr>
          </a:lstStyle>
          <a:p>
            <a:r>
              <a:rPr lang="en-US" dirty="0"/>
              <a:t>Click to edit Master subtitle style</a:t>
            </a:r>
          </a:p>
        </p:txBody>
      </p:sp>
    </p:spTree>
    <p:extLst>
      <p:ext uri="{BB962C8B-B14F-4D97-AF65-F5344CB8AC3E}">
        <p14:creationId xmlns:p14="http://schemas.microsoft.com/office/powerpoint/2010/main" val="3326654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B1164A75-2A02-4E13-AF9F-D84113CE5E61}"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1963089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3455ABF6-E842-4ADE-A664-A2828A0BD149}"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3676035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6913822F-FE98-4B05-9586-1ADD00B44A9B}"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542101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8"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9"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6D34EDF-203B-4C84-B992-F7B36E5551DB}"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3596132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4"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5"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97276B36-6200-4E43-8231-29AF94D2101E}"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822318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3"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4"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DCF28532-1907-4580-8C2D-EC45927E5F0D}"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2068429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67EF2742-B7A1-48E5-909A-D5118FAF04EB}"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4203812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2596CC8F-64A7-4FE3-ACDA-DBEA0A52E3A1}"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1563773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B9254AC-BE87-490B-BF36-37479559B1B8}"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5496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מבנה אלקטרוני וקישור-1</a:t>
            </a:r>
          </a:p>
        </p:txBody>
      </p:sp>
      <p:sp>
        <p:nvSpPr>
          <p:cNvPr id="9" name="Slide Number Placeholder 8"/>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181779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A3C97BA0-8C3E-4911-A253-2C83291153F6}"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3574952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117600" y="1905000"/>
            <a:ext cx="5080000" cy="4114800"/>
          </a:xfrm>
        </p:spPr>
        <p:txBody>
          <a:bodyPr/>
          <a:lstStyle/>
          <a:p>
            <a:pPr lvl="0"/>
            <a:r>
              <a:rPr lang="en-US" noProof="0"/>
              <a:t>Click icon to add clip art</a:t>
            </a:r>
          </a:p>
        </p:txBody>
      </p:sp>
      <p:sp>
        <p:nvSpPr>
          <p:cNvPr id="4" name="Text Placeholder 3"/>
          <p:cNvSpPr>
            <a:spLocks noGrp="1"/>
          </p:cNvSpPr>
          <p:nvPr>
            <p:ph type="body" sz="half" idx="2"/>
          </p:nvPr>
        </p:nvSpPr>
        <p:spPr>
          <a:xfrm>
            <a:off x="64008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979A19E-5CE9-4731-9063-5CB4170A09C0}"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2608755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1176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9050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00800" y="4038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7"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8"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979A19E-5CE9-4731-9063-5CB4170A09C0}" type="slidenum">
              <a:rPr lang="en-US" smtClean="0">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2409470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able Placeholder 2"/>
          <p:cNvSpPr>
            <a:spLocks noGrp="1"/>
          </p:cNvSpPr>
          <p:nvPr>
            <p:ph type="tbl" idx="1"/>
          </p:nvPr>
        </p:nvSpPr>
        <p:spPr>
          <a:xfrm>
            <a:off x="1117601" y="2362201"/>
            <a:ext cx="10257367" cy="3724275"/>
          </a:xfrm>
        </p:spPr>
        <p:txBody>
          <a:bodyPr/>
          <a:lstStyle/>
          <a:p>
            <a:pPr lvl="0"/>
            <a:endParaRPr lang="en-US" noProof="0"/>
          </a:p>
        </p:txBody>
      </p:sp>
      <p:sp>
        <p:nvSpPr>
          <p:cNvPr id="4" name="Date Placeholder 3"/>
          <p:cNvSpPr>
            <a:spLocks noGrp="1"/>
          </p:cNvSpPr>
          <p:nvPr>
            <p:ph type="dt" sz="half" idx="10"/>
          </p:nvPr>
        </p:nvSpPr>
        <p:spPr>
          <a:xfrm>
            <a:off x="3251201" y="6248401"/>
            <a:ext cx="2840567" cy="474663"/>
          </a:xfrm>
          <a:prstGeom prst="rect">
            <a:avLst/>
          </a:prstGeom>
        </p:spPr>
        <p:txBody>
          <a:bodyPr/>
          <a:lstStyle>
            <a:lvl1pPr>
              <a:defRPr/>
            </a:lvl1pPr>
          </a:lstStyle>
          <a:p>
            <a:pPr algn="l" rtl="0" eaLnBrk="0" fontAlgn="base" hangingPunct="0">
              <a:spcBef>
                <a:spcPct val="0"/>
              </a:spcBef>
              <a:spcAft>
                <a:spcPct val="0"/>
              </a:spcAft>
              <a:defRPr/>
            </a:pPr>
            <a:endParaRPr lang="en-US">
              <a:solidFill>
                <a:srgbClr val="40458C"/>
              </a:solidFill>
              <a:latin typeface="Arial" charset="0"/>
            </a:endParaRPr>
          </a:p>
        </p:txBody>
      </p:sp>
      <p:sp>
        <p:nvSpPr>
          <p:cNvPr id="5" name="Footer Placeholder 4"/>
          <p:cNvSpPr>
            <a:spLocks noGrp="1"/>
          </p:cNvSpPr>
          <p:nvPr>
            <p:ph type="ftr" sz="quarter" idx="11"/>
          </p:nvPr>
        </p:nvSpPr>
        <p:spPr>
          <a:xfrm>
            <a:off x="7721600" y="6248401"/>
            <a:ext cx="3862917" cy="474663"/>
          </a:xfrm>
          <a:prstGeom prst="rect">
            <a:avLst/>
          </a:prstGeom>
        </p:spPr>
        <p:txBody>
          <a:bodyPr/>
          <a:lstStyle>
            <a:lvl1pPr>
              <a:defRPr/>
            </a:lvl1pPr>
          </a:lstStyle>
          <a:p>
            <a:pPr algn="l" rtl="0" eaLnBrk="0" fontAlgn="base" hangingPunct="0">
              <a:spcBef>
                <a:spcPct val="0"/>
              </a:spcBef>
              <a:spcAft>
                <a:spcPct val="0"/>
              </a:spcAft>
              <a:defRPr/>
            </a:pPr>
            <a:r>
              <a:rPr lang="he-IL">
                <a:solidFill>
                  <a:srgbClr val="40458C"/>
                </a:solidFill>
                <a:latin typeface="Arial" charset="0"/>
              </a:rPr>
              <a:t>מבנה אלקטרוני וקישור-1</a:t>
            </a:r>
            <a:endParaRPr lang="en-US">
              <a:solidFill>
                <a:srgbClr val="40458C"/>
              </a:solidFill>
              <a:latin typeface="Arial" charset="0"/>
            </a:endParaRPr>
          </a:p>
        </p:txBody>
      </p:sp>
      <p:sp>
        <p:nvSpPr>
          <p:cNvPr id="6" name="Slide Number Placeholder 5"/>
          <p:cNvSpPr>
            <a:spLocks noGrp="1"/>
          </p:cNvSpPr>
          <p:nvPr>
            <p:ph type="sldNum" sz="quarter" idx="12"/>
          </p:nvPr>
        </p:nvSpPr>
        <p:spPr>
          <a:xfrm>
            <a:off x="112184" y="6242050"/>
            <a:ext cx="783167" cy="488950"/>
          </a:xfrm>
          <a:prstGeom prst="rect">
            <a:avLst/>
          </a:prstGeom>
        </p:spPr>
        <p:txBody>
          <a:bodyPr/>
          <a:lstStyle>
            <a:lvl1pPr>
              <a:defRPr/>
            </a:lvl1pPr>
          </a:lstStyle>
          <a:p>
            <a:pPr algn="l" rtl="0" eaLnBrk="0" fontAlgn="base" hangingPunct="0">
              <a:spcBef>
                <a:spcPct val="0"/>
              </a:spcBef>
              <a:spcAft>
                <a:spcPct val="0"/>
              </a:spcAft>
              <a:defRPr/>
            </a:pPr>
            <a:fld id="{66AF22D1-F28D-4A02-8EBD-8D38F37E3CD4}" type="slidenum">
              <a:rPr lang="en-US">
                <a:solidFill>
                  <a:srgbClr val="40458C"/>
                </a:solidFill>
                <a:latin typeface="Arial" charset="0"/>
              </a:rPr>
              <a:pPr algn="l" rtl="0" eaLnBrk="0" fontAlgn="base" hangingPunct="0">
                <a:spcBef>
                  <a:spcPct val="0"/>
                </a:spcBef>
                <a:spcAft>
                  <a:spcPct val="0"/>
                </a:spcAft>
                <a:defRPr/>
              </a:pPr>
              <a:t>‹#›</a:t>
            </a:fld>
            <a:endParaRPr lang="en-US">
              <a:solidFill>
                <a:srgbClr val="40458C"/>
              </a:solidFill>
              <a:latin typeface="Arial" charset="0"/>
            </a:endParaRPr>
          </a:p>
        </p:txBody>
      </p:sp>
    </p:spTree>
    <p:extLst>
      <p:ext uri="{BB962C8B-B14F-4D97-AF65-F5344CB8AC3E}">
        <p14:creationId xmlns:p14="http://schemas.microsoft.com/office/powerpoint/2010/main" val="3628458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6C0AF-32A2-4702-A945-0E6C752BF926}" type="slidenum">
              <a:rPr lang="en-US" altLang="en-US"/>
              <a:pPr>
                <a:defRPr/>
              </a:pPr>
              <a:t>‹#›</a:t>
            </a:fld>
            <a:endParaRPr lang="en-US" altLang="en-US"/>
          </a:p>
        </p:txBody>
      </p:sp>
    </p:spTree>
    <p:extLst>
      <p:ext uri="{BB962C8B-B14F-4D97-AF65-F5344CB8AC3E}">
        <p14:creationId xmlns:p14="http://schemas.microsoft.com/office/powerpoint/2010/main" val="424396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511F3E-6818-47F1-91DF-AB7C8A693C49}" type="slidenum">
              <a:rPr lang="en-US" altLang="en-US"/>
              <a:pPr>
                <a:defRPr/>
              </a:pPr>
              <a:t>‹#›</a:t>
            </a:fld>
            <a:endParaRPr lang="en-US" altLang="en-US"/>
          </a:p>
        </p:txBody>
      </p:sp>
    </p:spTree>
    <p:extLst>
      <p:ext uri="{BB962C8B-B14F-4D97-AF65-F5344CB8AC3E}">
        <p14:creationId xmlns:p14="http://schemas.microsoft.com/office/powerpoint/2010/main" val="462373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C8141-58B5-429B-B866-07657FF25DE8}" type="slidenum">
              <a:rPr lang="en-US" altLang="en-US"/>
              <a:pPr>
                <a:defRPr/>
              </a:pPr>
              <a:t>‹#›</a:t>
            </a:fld>
            <a:endParaRPr lang="en-US" altLang="en-US"/>
          </a:p>
        </p:txBody>
      </p:sp>
    </p:spTree>
    <p:extLst>
      <p:ext uri="{BB962C8B-B14F-4D97-AF65-F5344CB8AC3E}">
        <p14:creationId xmlns:p14="http://schemas.microsoft.com/office/powerpoint/2010/main" val="1264853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B66D30-924D-42A2-AA9E-9A5FCCC15E8D}" type="slidenum">
              <a:rPr lang="en-US" altLang="en-US"/>
              <a:pPr>
                <a:defRPr/>
              </a:pPr>
              <a:t>‹#›</a:t>
            </a:fld>
            <a:endParaRPr lang="en-US" altLang="en-US"/>
          </a:p>
        </p:txBody>
      </p:sp>
    </p:spTree>
    <p:extLst>
      <p:ext uri="{BB962C8B-B14F-4D97-AF65-F5344CB8AC3E}">
        <p14:creationId xmlns:p14="http://schemas.microsoft.com/office/powerpoint/2010/main" val="3652730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3646CF-51B7-4B18-A637-E00A5AC2BD87}" type="slidenum">
              <a:rPr lang="en-US" altLang="en-US"/>
              <a:pPr>
                <a:defRPr/>
              </a:pPr>
              <a:t>‹#›</a:t>
            </a:fld>
            <a:endParaRPr lang="en-US" altLang="en-US"/>
          </a:p>
        </p:txBody>
      </p:sp>
    </p:spTree>
    <p:extLst>
      <p:ext uri="{BB962C8B-B14F-4D97-AF65-F5344CB8AC3E}">
        <p14:creationId xmlns:p14="http://schemas.microsoft.com/office/powerpoint/2010/main" val="1528768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0CB3EC-D03E-4083-AD06-631860403413}" type="slidenum">
              <a:rPr lang="en-US" altLang="en-US"/>
              <a:pPr>
                <a:defRPr/>
              </a:pPr>
              <a:t>‹#›</a:t>
            </a:fld>
            <a:endParaRPr lang="en-US" altLang="en-US"/>
          </a:p>
        </p:txBody>
      </p:sp>
    </p:spTree>
    <p:extLst>
      <p:ext uri="{BB962C8B-B14F-4D97-AF65-F5344CB8AC3E}">
        <p14:creationId xmlns:p14="http://schemas.microsoft.com/office/powerpoint/2010/main" val="98494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מבנה אלקטרוני וקישור-1</a:t>
            </a:r>
          </a:p>
        </p:txBody>
      </p:sp>
      <p:sp>
        <p:nvSpPr>
          <p:cNvPr id="5" name="Slide Number Placeholder 4"/>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11441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9C18E4-EDA4-4B2E-AD2D-4BBF429715C1}" type="slidenum">
              <a:rPr lang="en-US" altLang="en-US"/>
              <a:pPr>
                <a:defRPr/>
              </a:pPr>
              <a:t>‹#›</a:t>
            </a:fld>
            <a:endParaRPr lang="en-US" altLang="en-US"/>
          </a:p>
        </p:txBody>
      </p:sp>
    </p:spTree>
    <p:extLst>
      <p:ext uri="{BB962C8B-B14F-4D97-AF65-F5344CB8AC3E}">
        <p14:creationId xmlns:p14="http://schemas.microsoft.com/office/powerpoint/2010/main" val="469567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BA53C4-F356-4FE0-A6DB-951E5AE7A0BF}" type="slidenum">
              <a:rPr lang="en-US" altLang="en-US"/>
              <a:pPr>
                <a:defRPr/>
              </a:pPr>
              <a:t>‹#›</a:t>
            </a:fld>
            <a:endParaRPr lang="en-US" altLang="en-US"/>
          </a:p>
        </p:txBody>
      </p:sp>
    </p:spTree>
    <p:extLst>
      <p:ext uri="{BB962C8B-B14F-4D97-AF65-F5344CB8AC3E}">
        <p14:creationId xmlns:p14="http://schemas.microsoft.com/office/powerpoint/2010/main" val="3242696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BA417-DC0D-4B9B-BE1D-6DE7D171A274}" type="slidenum">
              <a:rPr lang="en-US" altLang="en-US"/>
              <a:pPr>
                <a:defRPr/>
              </a:pPr>
              <a:t>‹#›</a:t>
            </a:fld>
            <a:endParaRPr lang="en-US" altLang="en-US"/>
          </a:p>
        </p:txBody>
      </p:sp>
    </p:spTree>
    <p:extLst>
      <p:ext uri="{BB962C8B-B14F-4D97-AF65-F5344CB8AC3E}">
        <p14:creationId xmlns:p14="http://schemas.microsoft.com/office/powerpoint/2010/main" val="3250690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C78D3-5E36-4ED6-B740-BEDBD8B2EFC8}" type="slidenum">
              <a:rPr lang="en-US" altLang="en-US"/>
              <a:pPr>
                <a:defRPr/>
              </a:pPr>
              <a:t>‹#›</a:t>
            </a:fld>
            <a:endParaRPr lang="en-US" altLang="en-US"/>
          </a:p>
        </p:txBody>
      </p:sp>
    </p:spTree>
    <p:extLst>
      <p:ext uri="{BB962C8B-B14F-4D97-AF65-F5344CB8AC3E}">
        <p14:creationId xmlns:p14="http://schemas.microsoft.com/office/powerpoint/2010/main" val="1589711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42B21-7448-4A94-8F5F-063107E5E3BC}" type="slidenum">
              <a:rPr lang="en-US" altLang="en-US"/>
              <a:pPr>
                <a:defRPr/>
              </a:pPr>
              <a:t>‹#›</a:t>
            </a:fld>
            <a:endParaRPr lang="en-US" altLang="en-US"/>
          </a:p>
        </p:txBody>
      </p:sp>
    </p:spTree>
    <p:extLst>
      <p:ext uri="{BB962C8B-B14F-4D97-AF65-F5344CB8AC3E}">
        <p14:creationId xmlns:p14="http://schemas.microsoft.com/office/powerpoint/2010/main" val="775554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6C0AF-32A2-4702-A945-0E6C752BF926}" type="slidenum">
              <a:rPr lang="en-US" altLang="en-US"/>
              <a:pPr>
                <a:defRPr/>
              </a:pPr>
              <a:t>‹#›</a:t>
            </a:fld>
            <a:endParaRPr lang="en-US" altLang="en-US"/>
          </a:p>
        </p:txBody>
      </p:sp>
    </p:spTree>
    <p:extLst>
      <p:ext uri="{BB962C8B-B14F-4D97-AF65-F5344CB8AC3E}">
        <p14:creationId xmlns:p14="http://schemas.microsoft.com/office/powerpoint/2010/main" val="2818264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511F3E-6818-47F1-91DF-AB7C8A693C49}" type="slidenum">
              <a:rPr lang="en-US" altLang="en-US"/>
              <a:pPr>
                <a:defRPr/>
              </a:pPr>
              <a:t>‹#›</a:t>
            </a:fld>
            <a:endParaRPr lang="en-US" altLang="en-US"/>
          </a:p>
        </p:txBody>
      </p:sp>
    </p:spTree>
    <p:extLst>
      <p:ext uri="{BB962C8B-B14F-4D97-AF65-F5344CB8AC3E}">
        <p14:creationId xmlns:p14="http://schemas.microsoft.com/office/powerpoint/2010/main" val="733989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C8141-58B5-429B-B866-07657FF25DE8}" type="slidenum">
              <a:rPr lang="en-US" altLang="en-US"/>
              <a:pPr>
                <a:defRPr/>
              </a:pPr>
              <a:t>‹#›</a:t>
            </a:fld>
            <a:endParaRPr lang="en-US" altLang="en-US"/>
          </a:p>
        </p:txBody>
      </p:sp>
    </p:spTree>
    <p:extLst>
      <p:ext uri="{BB962C8B-B14F-4D97-AF65-F5344CB8AC3E}">
        <p14:creationId xmlns:p14="http://schemas.microsoft.com/office/powerpoint/2010/main" val="1335542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B66D30-924D-42A2-AA9E-9A5FCCC15E8D}" type="slidenum">
              <a:rPr lang="en-US" altLang="en-US"/>
              <a:pPr>
                <a:defRPr/>
              </a:pPr>
              <a:t>‹#›</a:t>
            </a:fld>
            <a:endParaRPr lang="en-US" altLang="en-US"/>
          </a:p>
        </p:txBody>
      </p:sp>
    </p:spTree>
    <p:extLst>
      <p:ext uri="{BB962C8B-B14F-4D97-AF65-F5344CB8AC3E}">
        <p14:creationId xmlns:p14="http://schemas.microsoft.com/office/powerpoint/2010/main" val="816272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3646CF-51B7-4B18-A637-E00A5AC2BD87}" type="slidenum">
              <a:rPr lang="en-US" altLang="en-US"/>
              <a:pPr>
                <a:defRPr/>
              </a:pPr>
              <a:t>‹#›</a:t>
            </a:fld>
            <a:endParaRPr lang="en-US" altLang="en-US"/>
          </a:p>
        </p:txBody>
      </p:sp>
    </p:spTree>
    <p:extLst>
      <p:ext uri="{BB962C8B-B14F-4D97-AF65-F5344CB8AC3E}">
        <p14:creationId xmlns:p14="http://schemas.microsoft.com/office/powerpoint/2010/main" val="400720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מבנה אלקטרוני וקישור-1</a:t>
            </a:r>
          </a:p>
        </p:txBody>
      </p:sp>
      <p:sp>
        <p:nvSpPr>
          <p:cNvPr id="4" name="Slide Number Placeholder 3"/>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32030014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0CB3EC-D03E-4083-AD06-631860403413}" type="slidenum">
              <a:rPr lang="en-US" altLang="en-US"/>
              <a:pPr>
                <a:defRPr/>
              </a:pPr>
              <a:t>‹#›</a:t>
            </a:fld>
            <a:endParaRPr lang="en-US" altLang="en-US"/>
          </a:p>
        </p:txBody>
      </p:sp>
    </p:spTree>
    <p:extLst>
      <p:ext uri="{BB962C8B-B14F-4D97-AF65-F5344CB8AC3E}">
        <p14:creationId xmlns:p14="http://schemas.microsoft.com/office/powerpoint/2010/main" val="1854097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9C18E4-EDA4-4B2E-AD2D-4BBF429715C1}" type="slidenum">
              <a:rPr lang="en-US" altLang="en-US"/>
              <a:pPr>
                <a:defRPr/>
              </a:pPr>
              <a:t>‹#›</a:t>
            </a:fld>
            <a:endParaRPr lang="en-US" altLang="en-US"/>
          </a:p>
        </p:txBody>
      </p:sp>
    </p:spTree>
    <p:extLst>
      <p:ext uri="{BB962C8B-B14F-4D97-AF65-F5344CB8AC3E}">
        <p14:creationId xmlns:p14="http://schemas.microsoft.com/office/powerpoint/2010/main" val="21103104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BA53C4-F356-4FE0-A6DB-951E5AE7A0BF}" type="slidenum">
              <a:rPr lang="en-US" altLang="en-US"/>
              <a:pPr>
                <a:defRPr/>
              </a:pPr>
              <a:t>‹#›</a:t>
            </a:fld>
            <a:endParaRPr lang="en-US" altLang="en-US"/>
          </a:p>
        </p:txBody>
      </p:sp>
    </p:spTree>
    <p:extLst>
      <p:ext uri="{BB962C8B-B14F-4D97-AF65-F5344CB8AC3E}">
        <p14:creationId xmlns:p14="http://schemas.microsoft.com/office/powerpoint/2010/main" val="3833536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BA417-DC0D-4B9B-BE1D-6DE7D171A274}" type="slidenum">
              <a:rPr lang="en-US" altLang="en-US"/>
              <a:pPr>
                <a:defRPr/>
              </a:pPr>
              <a:t>‹#›</a:t>
            </a:fld>
            <a:endParaRPr lang="en-US" altLang="en-US"/>
          </a:p>
        </p:txBody>
      </p:sp>
    </p:spTree>
    <p:extLst>
      <p:ext uri="{BB962C8B-B14F-4D97-AF65-F5344CB8AC3E}">
        <p14:creationId xmlns:p14="http://schemas.microsoft.com/office/powerpoint/2010/main" val="2590378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C78D3-5E36-4ED6-B740-BEDBD8B2EFC8}" type="slidenum">
              <a:rPr lang="en-US" altLang="en-US"/>
              <a:pPr>
                <a:defRPr/>
              </a:pPr>
              <a:t>‹#›</a:t>
            </a:fld>
            <a:endParaRPr lang="en-US" altLang="en-US"/>
          </a:p>
        </p:txBody>
      </p:sp>
    </p:spTree>
    <p:extLst>
      <p:ext uri="{BB962C8B-B14F-4D97-AF65-F5344CB8AC3E}">
        <p14:creationId xmlns:p14="http://schemas.microsoft.com/office/powerpoint/2010/main" val="1283205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מבנה אלקטרוני וקישור-1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42B21-7448-4A94-8F5F-063107E5E3BC}" type="slidenum">
              <a:rPr lang="en-US" altLang="en-US"/>
              <a:pPr>
                <a:defRPr/>
              </a:pPr>
              <a:t>‹#›</a:t>
            </a:fld>
            <a:endParaRPr lang="en-US" altLang="en-US"/>
          </a:p>
        </p:txBody>
      </p:sp>
    </p:spTree>
    <p:extLst>
      <p:ext uri="{BB962C8B-B14F-4D97-AF65-F5344CB8AC3E}">
        <p14:creationId xmlns:p14="http://schemas.microsoft.com/office/powerpoint/2010/main" val="428163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מבנה אלקטרוני וקישור-1</a:t>
            </a:r>
          </a:p>
        </p:txBody>
      </p:sp>
      <p:sp>
        <p:nvSpPr>
          <p:cNvPr id="7" name="Slide Number Placeholder 6"/>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254786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מבנה אלקטרוני וקישור-1</a:t>
            </a:r>
          </a:p>
        </p:txBody>
      </p:sp>
      <p:sp>
        <p:nvSpPr>
          <p:cNvPr id="7" name="Slide Number Placeholder 6"/>
          <p:cNvSpPr>
            <a:spLocks noGrp="1"/>
          </p:cNvSpPr>
          <p:nvPr>
            <p:ph type="sldNum" sz="quarter" idx="12"/>
          </p:nvPr>
        </p:nvSpPr>
        <p:spPr/>
        <p:txBody>
          <a:bodyPr/>
          <a:lstStyle/>
          <a:p>
            <a:fld id="{5DC4C86E-9875-4190-A159-A2D25254D327}" type="slidenum">
              <a:rPr lang="he-IL" smtClean="0"/>
              <a:t>‹#›</a:t>
            </a:fld>
            <a:endParaRPr lang="he-IL"/>
          </a:p>
        </p:txBody>
      </p:sp>
    </p:spTree>
    <p:extLst>
      <p:ext uri="{BB962C8B-B14F-4D97-AF65-F5344CB8AC3E}">
        <p14:creationId xmlns:p14="http://schemas.microsoft.com/office/powerpoint/2010/main" val="118632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מבנה אלקטרוני וקישור-1</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C4C86E-9875-4190-A159-A2D25254D327}" type="slidenum">
              <a:rPr lang="he-IL" smtClean="0"/>
              <a:t>‹#›</a:t>
            </a:fld>
            <a:endParaRPr lang="he-IL"/>
          </a:p>
        </p:txBody>
      </p:sp>
    </p:spTree>
    <p:extLst>
      <p:ext uri="{BB962C8B-B14F-4D97-AF65-F5344CB8AC3E}">
        <p14:creationId xmlns:p14="http://schemas.microsoft.com/office/powerpoint/2010/main" val="103202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מבנה אלקטרוני וקישור-1</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73356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4186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EEED0"/>
        </a:solidFill>
        <a:effectLst/>
      </p:bgPr>
    </p:bg>
    <p:spTree>
      <p:nvGrpSpPr>
        <p:cNvPr id="1" name=""/>
        <p:cNvGrpSpPr/>
        <p:nvPr/>
      </p:nvGrpSpPr>
      <p:grpSpPr>
        <a:xfrm>
          <a:off x="0" y="0"/>
          <a:ext cx="0" cy="0"/>
          <a:chOff x="0" y="0"/>
          <a:chExt cx="0" cy="0"/>
        </a:xfrm>
      </p:grpSpPr>
      <p:sp>
        <p:nvSpPr>
          <p:cNvPr id="68" name="Rectangle 67"/>
          <p:cNvSpPr/>
          <p:nvPr userDrawn="1"/>
        </p:nvSpPr>
        <p:spPr bwMode="auto">
          <a:xfrm>
            <a:off x="0" y="4762"/>
            <a:ext cx="12192000" cy="11303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69" name="Rectangle 68"/>
          <p:cNvSpPr/>
          <p:nvPr userDrawn="1"/>
        </p:nvSpPr>
        <p:spPr bwMode="auto">
          <a:xfrm>
            <a:off x="0" y="0"/>
            <a:ext cx="203200" cy="10668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70" name="Rectangle 69"/>
          <p:cNvSpPr/>
          <p:nvPr userDrawn="1"/>
        </p:nvSpPr>
        <p:spPr bwMode="auto">
          <a:xfrm>
            <a:off x="0" y="1143000"/>
            <a:ext cx="203200" cy="5715000"/>
          </a:xfrm>
          <a:prstGeom prst="rect">
            <a:avLst/>
          </a:prstGeom>
          <a:solidFill>
            <a:srgbClr val="26462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7171" name="Rectangle 63"/>
          <p:cNvSpPr>
            <a:spLocks noGrp="1" noChangeArrowheads="1"/>
          </p:cNvSpPr>
          <p:nvPr>
            <p:ph type="title"/>
          </p:nvPr>
        </p:nvSpPr>
        <p:spPr bwMode="auto">
          <a:xfrm>
            <a:off x="812800" y="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7172" name="Rectangle 64" descr="Rectangle: Click to edit Master text styles&#10;Second level&#10;Third level&#10;Fourth level&#10;Fifth level"/>
          <p:cNvSpPr>
            <a:spLocks noGrp="1" noChangeArrowheads="1"/>
          </p:cNvSpPr>
          <p:nvPr>
            <p:ph type="body" idx="1"/>
          </p:nvPr>
        </p:nvSpPr>
        <p:spPr bwMode="auto">
          <a:xfrm>
            <a:off x="812800" y="1295400"/>
            <a:ext cx="10363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6309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dt="0"/>
  <p:txStyles>
    <p:titleStyle>
      <a:lvl1pPr algn="l" rtl="0" eaLnBrk="1" fontAlgn="base" hangingPunct="1">
        <a:spcBef>
          <a:spcPct val="0"/>
        </a:spcBef>
        <a:spcAft>
          <a:spcPct val="0"/>
        </a:spcAft>
        <a:defRPr sz="3600">
          <a:solidFill>
            <a:srgbClr val="000000"/>
          </a:solidFill>
          <a:latin typeface="Arial"/>
          <a:ea typeface="+mj-ea"/>
          <a:cs typeface="Arial"/>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254620"/>
        </a:buClr>
        <a:buSzPct val="70000"/>
        <a:buFont typeface="Wingdings" charset="2"/>
        <a:buChar char="§"/>
        <a:defRPr sz="3200">
          <a:solidFill>
            <a:srgbClr val="000000"/>
          </a:solidFill>
          <a:latin typeface="Arial"/>
          <a:ea typeface="+mn-ea"/>
          <a:cs typeface="Arial"/>
        </a:defRPr>
      </a:lvl1pPr>
      <a:lvl2pPr marL="742950" indent="-285750" algn="l" rtl="0" eaLnBrk="1" fontAlgn="base" hangingPunct="1">
        <a:spcBef>
          <a:spcPct val="20000"/>
        </a:spcBef>
        <a:spcAft>
          <a:spcPct val="0"/>
        </a:spcAft>
        <a:buClr>
          <a:srgbClr val="254620"/>
        </a:buClr>
        <a:buSzPct val="70000"/>
        <a:buFont typeface="Wingdings" charset="2"/>
        <a:buChar char="§"/>
        <a:defRPr sz="2800">
          <a:solidFill>
            <a:srgbClr val="000000"/>
          </a:solidFill>
          <a:latin typeface="Arial"/>
          <a:cs typeface="Arial"/>
        </a:defRPr>
      </a:lvl2pPr>
      <a:lvl3pPr marL="1143000" indent="-228600" algn="l" rtl="0" eaLnBrk="1" fontAlgn="base" hangingPunct="1">
        <a:spcBef>
          <a:spcPct val="20000"/>
        </a:spcBef>
        <a:spcAft>
          <a:spcPct val="0"/>
        </a:spcAft>
        <a:buClr>
          <a:srgbClr val="254620"/>
        </a:buClr>
        <a:buSzPct val="70000"/>
        <a:buFont typeface="Wingdings" charset="2"/>
        <a:buChar char="§"/>
        <a:defRPr sz="2400">
          <a:solidFill>
            <a:srgbClr val="000000"/>
          </a:solidFill>
          <a:latin typeface="Arial"/>
          <a:cs typeface="Arial"/>
        </a:defRPr>
      </a:lvl3pPr>
      <a:lvl4pPr marL="16002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4pPr>
      <a:lvl5pPr marL="20574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S PGothic" panose="020B0600070205080204"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S PGothic" panose="020B0600070205080204" pitchFamily="34" charset="-128"/>
                <a:cs typeface="+mn-cs"/>
              </a:defRPr>
            </a:lvl1pPr>
          </a:lstStyle>
          <a:p>
            <a:pPr>
              <a:defRPr/>
            </a:pPr>
            <a:r>
              <a:rPr lang="he-IL"/>
              <a:t>מבנה אלקטרוני וקישור-1</a:t>
            </a: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41AD720-638B-4327-8DA5-E4D1E3EE4EB8}" type="slidenum">
              <a:rPr lang="en-US" altLang="en-US"/>
              <a:pPr>
                <a:defRPr/>
              </a:pPr>
              <a:t>‹#›</a:t>
            </a:fld>
            <a:endParaRPr lang="en-US" altLang="en-US"/>
          </a:p>
        </p:txBody>
      </p:sp>
      <p:sp>
        <p:nvSpPr>
          <p:cNvPr id="9" name="Footer Placeholder 8"/>
          <p:cNvSpPr txBox="1">
            <a:spLocks/>
          </p:cNvSpPr>
          <p:nvPr userDrawn="1"/>
        </p:nvSpPr>
        <p:spPr>
          <a:xfrm>
            <a:off x="0" y="6553200"/>
            <a:ext cx="3860800" cy="228600"/>
          </a:xfrm>
          <a:prstGeom prst="rect">
            <a:avLst/>
          </a:prstGeom>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dirty="0">
                <a:solidFill>
                  <a:srgbClr val="000000"/>
                </a:solidFill>
                <a:ea typeface="ヒラギノ角ゴ Pro W3" charset="-128"/>
              </a:rPr>
              <a:t>© 2017 Pearson Education, Ltd.</a:t>
            </a:r>
          </a:p>
        </p:txBody>
      </p:sp>
      <p:sp>
        <p:nvSpPr>
          <p:cNvPr id="1026" name="Rectangle 2"/>
          <p:cNvSpPr>
            <a:spLocks noGrp="1" noChangeArrowheads="1"/>
          </p:cNvSpPr>
          <p:nvPr>
            <p:ph type="title"/>
          </p:nvPr>
        </p:nvSpPr>
        <p:spPr bwMode="auto">
          <a:xfrm>
            <a:off x="-66988" y="-10048"/>
            <a:ext cx="12192000" cy="11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 name="Rectangle 10"/>
          <p:cNvSpPr/>
          <p:nvPr userDrawn="1"/>
        </p:nvSpPr>
        <p:spPr>
          <a:xfrm>
            <a:off x="0" y="0"/>
            <a:ext cx="12192000" cy="1180214"/>
          </a:xfrm>
          <a:prstGeom prst="rect">
            <a:avLst/>
          </a:prstGeom>
          <a:solidFill>
            <a:srgbClr val="333399">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333FD"/>
              </a:solidFill>
            </a:endParaRPr>
          </a:p>
        </p:txBody>
      </p:sp>
    </p:spTree>
    <p:extLst>
      <p:ext uri="{BB962C8B-B14F-4D97-AF65-F5344CB8AC3E}">
        <p14:creationId xmlns:p14="http://schemas.microsoft.com/office/powerpoint/2010/main" val="8133380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3600" b="1">
          <a:solidFill>
            <a:srgbClr val="333399"/>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S PGothic" panose="020B0600070205080204"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S PGothic" panose="020B0600070205080204" pitchFamily="34" charset="-128"/>
                <a:cs typeface="+mn-cs"/>
              </a:defRPr>
            </a:lvl1pPr>
          </a:lstStyle>
          <a:p>
            <a:pPr>
              <a:defRPr/>
            </a:pPr>
            <a:r>
              <a:rPr lang="he-IL"/>
              <a:t>מבנה אלקטרוני וקישור-1</a:t>
            </a: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41AD720-638B-4327-8DA5-E4D1E3EE4EB8}" type="slidenum">
              <a:rPr lang="en-US" altLang="en-US"/>
              <a:pPr>
                <a:defRPr/>
              </a:pPr>
              <a:t>‹#›</a:t>
            </a:fld>
            <a:endParaRPr lang="en-US" altLang="en-US"/>
          </a:p>
        </p:txBody>
      </p:sp>
      <p:sp>
        <p:nvSpPr>
          <p:cNvPr id="9" name="Footer Placeholder 8"/>
          <p:cNvSpPr txBox="1">
            <a:spLocks/>
          </p:cNvSpPr>
          <p:nvPr userDrawn="1"/>
        </p:nvSpPr>
        <p:spPr>
          <a:xfrm>
            <a:off x="0" y="6553200"/>
            <a:ext cx="3860800" cy="228600"/>
          </a:xfrm>
          <a:prstGeom prst="rect">
            <a:avLst/>
          </a:prstGeom>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dirty="0">
                <a:solidFill>
                  <a:srgbClr val="000000"/>
                </a:solidFill>
                <a:ea typeface="ヒラギノ角ゴ Pro W3" charset="-128"/>
              </a:rPr>
              <a:t>© 2017 Pearson Education, Ltd.</a:t>
            </a:r>
          </a:p>
        </p:txBody>
      </p:sp>
      <p:sp>
        <p:nvSpPr>
          <p:cNvPr id="1026" name="Rectangle 2"/>
          <p:cNvSpPr>
            <a:spLocks noGrp="1" noChangeArrowheads="1"/>
          </p:cNvSpPr>
          <p:nvPr>
            <p:ph type="title"/>
          </p:nvPr>
        </p:nvSpPr>
        <p:spPr bwMode="auto">
          <a:xfrm>
            <a:off x="-66988" y="-10048"/>
            <a:ext cx="12192000" cy="11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 name="Rectangle 10"/>
          <p:cNvSpPr/>
          <p:nvPr userDrawn="1"/>
        </p:nvSpPr>
        <p:spPr>
          <a:xfrm>
            <a:off x="0" y="0"/>
            <a:ext cx="12192000" cy="1180214"/>
          </a:xfrm>
          <a:prstGeom prst="rect">
            <a:avLst/>
          </a:prstGeom>
          <a:solidFill>
            <a:srgbClr val="333399">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333FD"/>
              </a:solidFill>
            </a:endParaRPr>
          </a:p>
        </p:txBody>
      </p:sp>
    </p:spTree>
    <p:extLst>
      <p:ext uri="{BB962C8B-B14F-4D97-AF65-F5344CB8AC3E}">
        <p14:creationId xmlns:p14="http://schemas.microsoft.com/office/powerpoint/2010/main" val="15699447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3600" b="1">
          <a:solidFill>
            <a:srgbClr val="333399"/>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bin"/><Relationship Id="rId1" Type="http://schemas.openxmlformats.org/officeDocument/2006/relationships/slideLayout" Target="../slideLayouts/slideLayout19.xml"/><Relationship Id="rId5" Type="http://schemas.openxmlformats.org/officeDocument/2006/relationships/image" Target="../media/image34.w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23.png"/><Relationship Id="rId2" Type="http://schemas.openxmlformats.org/officeDocument/2006/relationships/oleObject" Target="../embeddings/oleObject5.bin"/><Relationship Id="rId1" Type="http://schemas.openxmlformats.org/officeDocument/2006/relationships/slideLayout" Target="../slideLayouts/slideLayout19.x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7.bin"/><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8.bin"/><Relationship Id="rId1" Type="http://schemas.openxmlformats.org/officeDocument/2006/relationships/slideLayout" Target="../slideLayouts/slideLayout19.xml"/><Relationship Id="rId6" Type="http://schemas.openxmlformats.org/officeDocument/2006/relationships/oleObject" Target="../embeddings/oleObject10.bin"/><Relationship Id="rId5" Type="http://schemas.openxmlformats.org/officeDocument/2006/relationships/image" Target="../media/image39.wmf"/><Relationship Id="rId4" Type="http://schemas.openxmlformats.org/officeDocument/2006/relationships/oleObject" Target="../embeddings/oleObject9.bin"/><Relationship Id="rId9" Type="http://schemas.openxmlformats.org/officeDocument/2006/relationships/image" Target="../media/image41.wmf"/></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1</a:t>
            </a:fld>
            <a:endParaRPr lang="he-IL"/>
          </a:p>
        </p:txBody>
      </p:sp>
      <p:sp>
        <p:nvSpPr>
          <p:cNvPr id="4" name="Title 1"/>
          <p:cNvSpPr txBox="1">
            <a:spLocks/>
          </p:cNvSpPr>
          <p:nvPr/>
        </p:nvSpPr>
        <p:spPr bwMode="auto">
          <a:xfrm>
            <a:off x="1139952" y="9745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rPr>
              <a:t>The Quantum Mechanical Model of the Atom</a:t>
            </a:r>
          </a:p>
        </p:txBody>
      </p:sp>
      <p:sp>
        <p:nvSpPr>
          <p:cNvPr id="5" name="Text Box 3"/>
          <p:cNvSpPr txBox="1">
            <a:spLocks noChangeArrowheads="1"/>
          </p:cNvSpPr>
          <p:nvPr/>
        </p:nvSpPr>
        <p:spPr bwMode="auto">
          <a:xfrm>
            <a:off x="1263650" y="864631"/>
            <a:ext cx="844232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In 1926, Erwin Schrödinger proposed the </a:t>
            </a:r>
            <a:r>
              <a:rPr lang="en-US" altLang="en-US" sz="2600" b="1" dirty="0">
                <a:solidFill>
                  <a:srgbClr val="000000"/>
                </a:solidFill>
                <a:latin typeface="Arial"/>
              </a:rPr>
              <a:t>quantum mechanical model</a:t>
            </a:r>
            <a:r>
              <a:rPr lang="en-US" altLang="en-US" sz="2600" dirty="0">
                <a:solidFill>
                  <a:srgbClr val="000000"/>
                </a:solidFill>
                <a:latin typeface="Arial"/>
              </a:rPr>
              <a:t> of the atom, which focuses on the wavelike properties of the electron.</a:t>
            </a:r>
          </a:p>
          <a:p>
            <a:pPr algn="l" rtl="0" eaLnBrk="0" fontAlgn="base" hangingPunct="0">
              <a:spcBef>
                <a:spcPct val="0"/>
              </a:spcBef>
              <a:spcAft>
                <a:spcPct val="0"/>
              </a:spcAft>
            </a:pPr>
            <a:r>
              <a:rPr lang="en-US" altLang="en-US" sz="2600" dirty="0">
                <a:solidFill>
                  <a:srgbClr val="000000"/>
                </a:solidFill>
                <a:latin typeface="Arial"/>
              </a:rPr>
              <a:t>In 1927, Werner Heisenberg stated that it is </a:t>
            </a:r>
            <a:r>
              <a:rPr lang="en-US" altLang="en-US" sz="2600" i="1" dirty="0">
                <a:solidFill>
                  <a:srgbClr val="000000"/>
                </a:solidFill>
                <a:latin typeface="Arial"/>
              </a:rPr>
              <a:t>impossible</a:t>
            </a:r>
            <a:r>
              <a:rPr lang="en-US" altLang="en-US" sz="2600" dirty="0">
                <a:solidFill>
                  <a:srgbClr val="000000"/>
                </a:solidFill>
                <a:latin typeface="Arial"/>
              </a:rPr>
              <a:t> to know precisely where an electron is and what path it follows</a:t>
            </a:r>
            <a:r>
              <a:rPr lang="en-US" altLang="en-US" sz="2600" dirty="0">
                <a:solidFill>
                  <a:srgbClr val="000000"/>
                </a:solidFill>
                <a:latin typeface="Arial"/>
                <a:cs typeface="Arial" charset="0"/>
              </a:rPr>
              <a:t>—</a:t>
            </a:r>
            <a:r>
              <a:rPr lang="en-US" altLang="en-US" sz="2600" dirty="0">
                <a:solidFill>
                  <a:srgbClr val="000000"/>
                </a:solidFill>
                <a:latin typeface="Arial"/>
              </a:rPr>
              <a:t>a statement called the </a:t>
            </a:r>
            <a:r>
              <a:rPr lang="en-US" altLang="en-US" sz="2600" b="1" dirty="0">
                <a:solidFill>
                  <a:srgbClr val="000000"/>
                </a:solidFill>
                <a:latin typeface="Arial"/>
              </a:rPr>
              <a:t>Heisenberg uncertainty principle</a:t>
            </a:r>
            <a:r>
              <a:rPr lang="en-US" altLang="en-US" sz="2600" dirty="0">
                <a:solidFill>
                  <a:srgbClr val="000000"/>
                </a:solidFill>
                <a:latin typeface="Arial"/>
              </a:rPr>
              <a:t>.</a:t>
            </a:r>
            <a:endParaRPr lang="en-US" altLang="en-US" sz="2600" b="1" dirty="0">
              <a:solidFill>
                <a:srgbClr val="000000"/>
              </a:solidFill>
              <a:latin typeface="Arial"/>
            </a:endParaRPr>
          </a:p>
        </p:txBody>
      </p:sp>
    </p:spTree>
    <p:extLst>
      <p:ext uri="{BB962C8B-B14F-4D97-AF65-F5344CB8AC3E}">
        <p14:creationId xmlns:p14="http://schemas.microsoft.com/office/powerpoint/2010/main" val="230206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077200" y="6394196"/>
            <a:ext cx="4114800" cy="365125"/>
          </a:xfrm>
        </p:spPr>
        <p:txBody>
          <a:bodyPr/>
          <a:lstStyle/>
          <a:p>
            <a:r>
              <a:rPr lang="he-IL"/>
              <a:t>מבנה אלקטרוני וקישור-1</a:t>
            </a:r>
            <a:endParaRPr lang="he-IL" dirty="0"/>
          </a:p>
        </p:txBody>
      </p:sp>
      <p:sp>
        <p:nvSpPr>
          <p:cNvPr id="3" name="Slide Number Placeholder 2"/>
          <p:cNvSpPr>
            <a:spLocks noGrp="1"/>
          </p:cNvSpPr>
          <p:nvPr>
            <p:ph type="sldNum" sz="quarter" idx="12"/>
          </p:nvPr>
        </p:nvSpPr>
        <p:spPr/>
        <p:txBody>
          <a:bodyPr/>
          <a:lstStyle/>
          <a:p>
            <a:fld id="{5DC4C86E-9875-4190-A159-A2D25254D327}" type="slidenum">
              <a:rPr lang="he-IL" smtClean="0"/>
              <a:t>10</a:t>
            </a:fld>
            <a:endParaRPr lang="he-IL"/>
          </a:p>
        </p:txBody>
      </p:sp>
      <p:sp>
        <p:nvSpPr>
          <p:cNvPr id="4" name="Title 1"/>
          <p:cNvSpPr txBox="1">
            <a:spLocks/>
          </p:cNvSpPr>
          <p:nvPr/>
        </p:nvSpPr>
        <p:spPr bwMode="auto">
          <a:xfrm>
            <a:off x="283464" y="146304"/>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Electron Configurations of Multielectron Atoms</a:t>
            </a:r>
            <a:endPar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Text Box 3"/>
          <p:cNvSpPr txBox="1">
            <a:spLocks noChangeArrowheads="1"/>
          </p:cNvSpPr>
          <p:nvPr/>
        </p:nvSpPr>
        <p:spPr bwMode="auto">
          <a:xfrm>
            <a:off x="658973" y="1395813"/>
            <a:ext cx="8763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600">
                <a:solidFill>
                  <a:schemeClr val="tx1"/>
                </a:solidFill>
                <a:latin typeface="Arial" charset="0"/>
                <a:ea typeface="ＭＳ Ｐゴシック" charset="-128"/>
              </a:defRPr>
            </a:lvl1pPr>
            <a:lvl2pPr marL="914400" indent="-457200">
              <a:defRPr sz="2600">
                <a:solidFill>
                  <a:schemeClr val="tx1"/>
                </a:solidFill>
                <a:latin typeface="Arial" charset="0"/>
                <a:ea typeface="ＭＳ Ｐゴシック" charset="-128"/>
              </a:defRPr>
            </a:lvl2pPr>
            <a:lvl3pPr marL="1371600" indent="-457200">
              <a:defRPr sz="2600">
                <a:solidFill>
                  <a:schemeClr val="tx1"/>
                </a:solidFill>
                <a:latin typeface="Arial" charset="0"/>
                <a:ea typeface="ＭＳ Ｐゴシック" charset="-128"/>
              </a:defRPr>
            </a:lvl3pPr>
            <a:lvl4pPr marL="1828800" indent="-457200">
              <a:defRPr sz="2600">
                <a:solidFill>
                  <a:schemeClr val="tx1"/>
                </a:solidFill>
                <a:latin typeface="Arial" charset="0"/>
                <a:ea typeface="ＭＳ Ｐゴシック" charset="-128"/>
              </a:defRPr>
            </a:lvl4pPr>
            <a:lvl5pPr marL="2286000" indent="-457200">
              <a:defRPr sz="2600">
                <a:solidFill>
                  <a:schemeClr val="tx1"/>
                </a:solidFill>
                <a:latin typeface="Arial" charset="0"/>
                <a:ea typeface="ＭＳ Ｐゴシック" charset="-128"/>
              </a:defRPr>
            </a:lvl5pPr>
            <a:lvl6pPr marL="2743200" indent="-457200" eaLnBrk="0" fontAlgn="base" hangingPunct="0">
              <a:spcBef>
                <a:spcPct val="0"/>
              </a:spcBef>
              <a:spcAft>
                <a:spcPct val="0"/>
              </a:spcAft>
              <a:defRPr sz="2600">
                <a:solidFill>
                  <a:schemeClr val="tx1"/>
                </a:solidFill>
                <a:latin typeface="Arial" charset="0"/>
                <a:ea typeface="ＭＳ Ｐゴシック" charset="-128"/>
              </a:defRPr>
            </a:lvl6pPr>
            <a:lvl7pPr marL="3200400" indent="-457200" eaLnBrk="0" fontAlgn="base" hangingPunct="0">
              <a:spcBef>
                <a:spcPct val="0"/>
              </a:spcBef>
              <a:spcAft>
                <a:spcPct val="0"/>
              </a:spcAft>
              <a:defRPr sz="2600">
                <a:solidFill>
                  <a:schemeClr val="tx1"/>
                </a:solidFill>
                <a:latin typeface="Arial" charset="0"/>
                <a:ea typeface="ＭＳ Ｐゴシック" charset="-128"/>
              </a:defRPr>
            </a:lvl7pPr>
            <a:lvl8pPr marL="3657600" indent="-457200" eaLnBrk="0" fontAlgn="base" hangingPunct="0">
              <a:spcBef>
                <a:spcPct val="0"/>
              </a:spcBef>
              <a:spcAft>
                <a:spcPct val="0"/>
              </a:spcAft>
              <a:defRPr sz="2600">
                <a:solidFill>
                  <a:schemeClr val="tx1"/>
                </a:solidFill>
                <a:latin typeface="Arial" charset="0"/>
                <a:ea typeface="ＭＳ Ｐゴシック" charset="-128"/>
              </a:defRPr>
            </a:lvl8pPr>
            <a:lvl9pPr marL="4114800" indent="-457200" eaLnBrk="0" fontAlgn="base" hangingPunct="0">
              <a:spcBef>
                <a:spcPct val="0"/>
              </a:spcBef>
              <a:spcAft>
                <a:spcPct val="0"/>
              </a:spcAft>
              <a:defRPr sz="26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b="1" dirty="0">
                <a:solidFill>
                  <a:srgbClr val="000000"/>
                </a:solidFill>
                <a:latin typeface="Arial"/>
              </a:rPr>
              <a:t>Rules of the </a:t>
            </a:r>
            <a:r>
              <a:rPr lang="en-US" altLang="en-US" b="1" dirty="0" err="1">
                <a:solidFill>
                  <a:srgbClr val="000000"/>
                </a:solidFill>
                <a:latin typeface="Arial"/>
              </a:rPr>
              <a:t>aufbau</a:t>
            </a:r>
            <a:r>
              <a:rPr lang="en-US" altLang="en-US" b="1" dirty="0">
                <a:solidFill>
                  <a:srgbClr val="000000"/>
                </a:solidFill>
                <a:latin typeface="Arial"/>
              </a:rPr>
              <a:t> principle</a:t>
            </a:r>
            <a:r>
              <a:rPr lang="en-US" altLang="en-US" dirty="0">
                <a:solidFill>
                  <a:srgbClr val="000000"/>
                </a:solidFill>
                <a:latin typeface="Arial"/>
              </a:rPr>
              <a:t>:</a:t>
            </a:r>
          </a:p>
          <a:p>
            <a:pPr algn="l" rtl="0" eaLnBrk="0" fontAlgn="base" hangingPunct="0">
              <a:spcBef>
                <a:spcPct val="0"/>
              </a:spcBef>
              <a:spcAft>
                <a:spcPct val="0"/>
              </a:spcAft>
            </a:pPr>
            <a:endParaRPr lang="en-US" altLang="en-US" dirty="0">
              <a:solidFill>
                <a:srgbClr val="000000"/>
              </a:solidFill>
              <a:latin typeface="Arial"/>
            </a:endParaRPr>
          </a:p>
          <a:p>
            <a:pPr algn="l" rtl="0" eaLnBrk="0" fontAlgn="base" hangingPunct="0">
              <a:spcBef>
                <a:spcPct val="0"/>
              </a:spcBef>
              <a:spcAft>
                <a:spcPct val="0"/>
              </a:spcAft>
              <a:buFont typeface="Times" pitchFamily="18" charset="0"/>
              <a:buAutoNum type="arabicPeriod"/>
            </a:pPr>
            <a:r>
              <a:rPr lang="en-US" altLang="en-US" dirty="0">
                <a:solidFill>
                  <a:srgbClr val="000000"/>
                </a:solidFill>
                <a:latin typeface="Arial"/>
              </a:rPr>
              <a:t>Lower-energy orbitals fill before higher-energy orbitals.</a:t>
            </a:r>
          </a:p>
          <a:p>
            <a:pPr algn="l" rtl="0" eaLnBrk="0" fontAlgn="base" hangingPunct="0">
              <a:spcBef>
                <a:spcPct val="0"/>
              </a:spcBef>
              <a:spcAft>
                <a:spcPct val="0"/>
              </a:spcAft>
              <a:buFont typeface="Times" pitchFamily="18" charset="0"/>
              <a:buAutoNum type="arabicPeriod"/>
            </a:pPr>
            <a:r>
              <a:rPr lang="en-US" altLang="en-US" dirty="0">
                <a:solidFill>
                  <a:srgbClr val="000000"/>
                </a:solidFill>
                <a:latin typeface="Arial"/>
              </a:rPr>
              <a:t>An orbital can hold only two electrons, which must have opposite spins (</a:t>
            </a:r>
            <a:r>
              <a:rPr lang="en-US" altLang="en-US" b="1" dirty="0">
                <a:solidFill>
                  <a:srgbClr val="000000"/>
                </a:solidFill>
                <a:latin typeface="Arial"/>
              </a:rPr>
              <a:t>Pauli exclusion principle</a:t>
            </a:r>
            <a:r>
              <a:rPr lang="en-US" altLang="en-US" dirty="0">
                <a:solidFill>
                  <a:srgbClr val="000000"/>
                </a:solidFill>
                <a:latin typeface="Arial"/>
              </a:rPr>
              <a:t>).</a:t>
            </a:r>
          </a:p>
          <a:p>
            <a:pPr algn="l" rtl="0" eaLnBrk="0" fontAlgn="base" hangingPunct="0">
              <a:spcBef>
                <a:spcPct val="0"/>
              </a:spcBef>
              <a:spcAft>
                <a:spcPct val="0"/>
              </a:spcAft>
              <a:buFont typeface="Times" pitchFamily="18" charset="0"/>
              <a:buAutoNum type="arabicPeriod"/>
            </a:pPr>
            <a:r>
              <a:rPr lang="en-US" altLang="en-US" dirty="0">
                <a:solidFill>
                  <a:srgbClr val="000000"/>
                </a:solidFill>
                <a:latin typeface="Arial"/>
              </a:rPr>
              <a:t>If two or more degenerate orbitals are available, follow </a:t>
            </a:r>
            <a:r>
              <a:rPr lang="en-US" altLang="en-US" dirty="0" err="1">
                <a:solidFill>
                  <a:srgbClr val="000000"/>
                </a:solidFill>
                <a:latin typeface="Arial"/>
              </a:rPr>
              <a:t>Hund’s</a:t>
            </a:r>
            <a:r>
              <a:rPr lang="en-US" altLang="en-US" dirty="0">
                <a:solidFill>
                  <a:srgbClr val="000000"/>
                </a:solidFill>
                <a:latin typeface="Arial"/>
              </a:rPr>
              <a:t> rule.</a:t>
            </a:r>
          </a:p>
        </p:txBody>
      </p:sp>
      <p:sp>
        <p:nvSpPr>
          <p:cNvPr id="6" name="Text Box 4"/>
          <p:cNvSpPr txBox="1">
            <a:spLocks noChangeArrowheads="1"/>
          </p:cNvSpPr>
          <p:nvPr/>
        </p:nvSpPr>
        <p:spPr bwMode="auto">
          <a:xfrm>
            <a:off x="649737" y="4575429"/>
            <a:ext cx="8763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b="1" dirty="0" err="1">
                <a:solidFill>
                  <a:srgbClr val="000000"/>
                </a:solidFill>
                <a:latin typeface="Arial"/>
              </a:rPr>
              <a:t>Hund’s</a:t>
            </a:r>
            <a:r>
              <a:rPr lang="en-US" altLang="en-US" sz="2600" b="1" dirty="0">
                <a:solidFill>
                  <a:srgbClr val="000000"/>
                </a:solidFill>
                <a:latin typeface="Arial"/>
              </a:rPr>
              <a:t> Rule</a:t>
            </a:r>
            <a:r>
              <a:rPr lang="en-US" altLang="en-US" sz="2600" dirty="0">
                <a:solidFill>
                  <a:srgbClr val="000000"/>
                </a:solidFill>
                <a:latin typeface="Arial"/>
              </a:rPr>
              <a:t>: If two or more orbitals with the same energy are available, one electron goes into each until all are half-full. The electrons in the half-filled orbitals all have the same value of their spin quantum number.</a:t>
            </a:r>
            <a:endParaRPr lang="en-US" altLang="en-US" sz="2600" b="1" dirty="0">
              <a:solidFill>
                <a:srgbClr val="000000"/>
              </a:solidFill>
              <a:latin typeface="Arial"/>
            </a:endParaRPr>
          </a:p>
        </p:txBody>
      </p:sp>
      <p:pic>
        <p:nvPicPr>
          <p:cNvPr id="7" name="תמונה 6">
            <a:extLst>
              <a:ext uri="{FF2B5EF4-FFF2-40B4-BE49-F238E27FC236}">
                <a16:creationId xmlns:a16="http://schemas.microsoft.com/office/drawing/2014/main" id="{B212EE03-F1A1-6982-0600-5DAAFBEEA646}"/>
              </a:ext>
            </a:extLst>
          </p:cNvPr>
          <p:cNvPicPr>
            <a:picLocks noChangeAspect="1"/>
          </p:cNvPicPr>
          <p:nvPr/>
        </p:nvPicPr>
        <p:blipFill>
          <a:blip r:embed="rId2"/>
          <a:stretch>
            <a:fillRect/>
          </a:stretch>
        </p:blipFill>
        <p:spPr>
          <a:xfrm>
            <a:off x="9421973" y="2034769"/>
            <a:ext cx="2609314" cy="1774090"/>
          </a:xfrm>
          <a:prstGeom prst="rect">
            <a:avLst/>
          </a:prstGeom>
        </p:spPr>
      </p:pic>
    </p:spTree>
    <p:extLst>
      <p:ext uri="{BB962C8B-B14F-4D97-AF65-F5344CB8AC3E}">
        <p14:creationId xmlns:p14="http://schemas.microsoft.com/office/powerpoint/2010/main" val="386925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DC4C86E-9875-4190-A159-A2D25254D327}" type="slidenum">
              <a:rPr lang="he-IL" smtClean="0">
                <a:solidFill>
                  <a:srgbClr val="000000"/>
                </a:solidFill>
              </a:rPr>
              <a:pPr/>
              <a:t>11</a:t>
            </a:fld>
            <a:endParaRPr lang="he-IL">
              <a:solidFill>
                <a:srgbClr val="000000"/>
              </a:solidFill>
            </a:endParaRPr>
          </a:p>
        </p:txBody>
      </p:sp>
      <p:sp>
        <p:nvSpPr>
          <p:cNvPr id="2" name="Footer Placeholder 1"/>
          <p:cNvSpPr>
            <a:spLocks noGrp="1"/>
          </p:cNvSpPr>
          <p:nvPr>
            <p:ph type="ftr" sz="quarter" idx="3"/>
          </p:nvPr>
        </p:nvSpPr>
        <p:spPr/>
        <p:txBody>
          <a:bodyPr/>
          <a:lstStyle/>
          <a:p>
            <a:r>
              <a:rPr lang="he-IL" dirty="0">
                <a:solidFill>
                  <a:srgbClr val="000000"/>
                </a:solidFill>
              </a:rPr>
              <a:t>מבנה אלקטרוני וקישור-1</a:t>
            </a:r>
          </a:p>
        </p:txBody>
      </p:sp>
      <p:sp>
        <p:nvSpPr>
          <p:cNvPr id="4" name="Rectangle 2"/>
          <p:cNvSpPr txBox="1">
            <a:spLocks noChangeArrowheads="1"/>
          </p:cNvSpPr>
          <p:nvPr/>
        </p:nvSpPr>
        <p:spPr>
          <a:xfrm>
            <a:off x="1930400" y="90830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a:t>An </a:t>
            </a:r>
            <a:r>
              <a:rPr lang="en-US" altLang="en-US" i="1" kern="0"/>
              <a:t>s</a:t>
            </a:r>
            <a:r>
              <a:rPr lang="en-US" altLang="en-US" kern="0"/>
              <a:t> subshell, with one orbital, </a:t>
            </a:r>
            <a:br>
              <a:rPr lang="en-US" altLang="en-US" kern="0"/>
            </a:br>
            <a:r>
              <a:rPr lang="en-US" altLang="en-US" kern="0"/>
              <a:t>can hold a maximum of 2 electrons.</a:t>
            </a:r>
          </a:p>
          <a:p>
            <a:pPr marL="0" indent="0" eaLnBrk="1" hangingPunct="1">
              <a:buFontTx/>
              <a:buNone/>
            </a:pPr>
            <a:endParaRPr lang="en-US" altLang="en-US" kern="0"/>
          </a:p>
          <a:p>
            <a:pPr marL="0" indent="0" eaLnBrk="1" hangingPunct="1">
              <a:buFontTx/>
              <a:buNone/>
            </a:pPr>
            <a:r>
              <a:rPr lang="en-US" altLang="en-US" kern="0"/>
              <a:t>A </a:t>
            </a:r>
            <a:r>
              <a:rPr lang="en-US" altLang="en-US" i="1" kern="0"/>
              <a:t>p</a:t>
            </a:r>
            <a:r>
              <a:rPr lang="en-US" altLang="en-US" kern="0"/>
              <a:t> subshell, with three orbitals, </a:t>
            </a:r>
            <a:br>
              <a:rPr lang="en-US" altLang="en-US" kern="0"/>
            </a:br>
            <a:r>
              <a:rPr lang="en-US" altLang="en-US" kern="0"/>
              <a:t>can hold a maximum of 6 electrons.</a:t>
            </a:r>
          </a:p>
          <a:p>
            <a:pPr marL="0" indent="0" eaLnBrk="1" hangingPunct="1">
              <a:buFontTx/>
              <a:buNone/>
            </a:pPr>
            <a:endParaRPr lang="en-US" altLang="en-US" kern="0"/>
          </a:p>
          <a:p>
            <a:pPr marL="0" indent="0" eaLnBrk="1" hangingPunct="1">
              <a:buFontTx/>
              <a:buNone/>
            </a:pPr>
            <a:r>
              <a:rPr lang="en-US" altLang="en-US" kern="0"/>
              <a:t>A </a:t>
            </a:r>
            <a:r>
              <a:rPr lang="en-US" altLang="en-US" i="1" kern="0"/>
              <a:t>d</a:t>
            </a:r>
            <a:r>
              <a:rPr lang="en-US" altLang="en-US" kern="0"/>
              <a:t> subshell, with five orbitals, </a:t>
            </a:r>
            <a:br>
              <a:rPr lang="en-US" altLang="en-US" kern="0"/>
            </a:br>
            <a:r>
              <a:rPr lang="en-US" altLang="en-US" kern="0"/>
              <a:t>can hold a maximum of 10 electrons.</a:t>
            </a:r>
          </a:p>
          <a:p>
            <a:pPr marL="0" indent="0" eaLnBrk="1" hangingPunct="1">
              <a:buFontTx/>
              <a:buNone/>
            </a:pPr>
            <a:endParaRPr lang="en-US" altLang="en-US" kern="0"/>
          </a:p>
          <a:p>
            <a:pPr marL="0" indent="0" eaLnBrk="1" hangingPunct="1">
              <a:buFontTx/>
              <a:buNone/>
            </a:pPr>
            <a:r>
              <a:rPr lang="en-US" altLang="en-US" kern="0"/>
              <a:t>An </a:t>
            </a:r>
            <a:r>
              <a:rPr lang="en-US" altLang="en-US" i="1" kern="0"/>
              <a:t>f</a:t>
            </a:r>
            <a:r>
              <a:rPr lang="en-US" altLang="en-US" kern="0"/>
              <a:t> subshell, with seven orbitals, </a:t>
            </a:r>
            <a:br>
              <a:rPr lang="en-US" altLang="en-US" kern="0"/>
            </a:br>
            <a:r>
              <a:rPr lang="en-US" altLang="en-US" kern="0"/>
              <a:t>can hold a maximum of 14 electrons.</a:t>
            </a:r>
            <a:endParaRPr lang="en-US" altLang="en-US" kern="0" dirty="0"/>
          </a:p>
        </p:txBody>
      </p:sp>
      <p:sp>
        <p:nvSpPr>
          <p:cNvPr id="5" name="Rectangle 4"/>
          <p:cNvSpPr/>
          <p:nvPr/>
        </p:nvSpPr>
        <p:spPr>
          <a:xfrm>
            <a:off x="1660340" y="346169"/>
            <a:ext cx="5942652" cy="584775"/>
          </a:xfrm>
          <a:prstGeom prst="rect">
            <a:avLst/>
          </a:prstGeom>
        </p:spPr>
        <p:txBody>
          <a:bodyPr wrap="none">
            <a:spAutoFit/>
          </a:bodyPr>
          <a:lstStyle/>
          <a:p>
            <a:r>
              <a:rPr lang="en-US" altLang="en-US" sz="3200" b="1" kern="0" dirty="0">
                <a:solidFill>
                  <a:srgbClr val="000000"/>
                </a:solidFill>
              </a:rPr>
              <a:t>The Pauli exclusion principle </a:t>
            </a:r>
            <a:endParaRPr lang="he-IL" sz="3200" b="1" dirty="0"/>
          </a:p>
        </p:txBody>
      </p:sp>
    </p:spTree>
    <p:extLst>
      <p:ext uri="{BB962C8B-B14F-4D97-AF65-F5344CB8AC3E}">
        <p14:creationId xmlns:p14="http://schemas.microsoft.com/office/powerpoint/2010/main" val="30081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25D6E4CC-4756-2A8A-001C-2C0BAC79443C}"/>
              </a:ext>
            </a:extLst>
          </p:cNvPr>
          <p:cNvSpPr>
            <a:spLocks noGrp="1"/>
          </p:cNvSpPr>
          <p:nvPr>
            <p:ph type="ftr" sz="quarter" idx="11"/>
          </p:nvPr>
        </p:nvSpPr>
        <p:spPr/>
        <p:txBody>
          <a:bodyPr/>
          <a:lstStyle/>
          <a:p>
            <a:r>
              <a:rPr lang="he-IL"/>
              <a:t>מבנה אלקטרוני וקישור-1</a:t>
            </a:r>
          </a:p>
        </p:txBody>
      </p:sp>
      <p:sp>
        <p:nvSpPr>
          <p:cNvPr id="3" name="מציין מיקום של מספר שקופית 2">
            <a:extLst>
              <a:ext uri="{FF2B5EF4-FFF2-40B4-BE49-F238E27FC236}">
                <a16:creationId xmlns:a16="http://schemas.microsoft.com/office/drawing/2014/main" id="{2F6C0B06-ABDB-452A-7E0C-EEBD9E9A90C5}"/>
              </a:ext>
            </a:extLst>
          </p:cNvPr>
          <p:cNvSpPr>
            <a:spLocks noGrp="1"/>
          </p:cNvSpPr>
          <p:nvPr>
            <p:ph type="sldNum" sz="quarter" idx="12"/>
          </p:nvPr>
        </p:nvSpPr>
        <p:spPr/>
        <p:txBody>
          <a:bodyPr/>
          <a:lstStyle/>
          <a:p>
            <a:fld id="{5DC4C86E-9875-4190-A159-A2D25254D327}" type="slidenum">
              <a:rPr lang="he-IL" smtClean="0"/>
              <a:t>12</a:t>
            </a:fld>
            <a:endParaRPr lang="he-IL"/>
          </a:p>
        </p:txBody>
      </p:sp>
      <p:sp>
        <p:nvSpPr>
          <p:cNvPr id="8" name="Title 1">
            <a:extLst>
              <a:ext uri="{FF2B5EF4-FFF2-40B4-BE49-F238E27FC236}">
                <a16:creationId xmlns:a16="http://schemas.microsoft.com/office/drawing/2014/main" id="{9C11D6CF-7A94-EC46-4D5A-DCB9A6BC3EC4}"/>
              </a:ext>
            </a:extLst>
          </p:cNvPr>
          <p:cNvSpPr txBox="1">
            <a:spLocks/>
          </p:cNvSpPr>
          <p:nvPr/>
        </p:nvSpPr>
        <p:spPr>
          <a:xfrm>
            <a:off x="158688" y="241794"/>
            <a:ext cx="8851900" cy="69850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IN" altLang="en-US" dirty="0">
                <a:latin typeface="Calibri" panose="020F0502020204030204" pitchFamily="34" charset="0"/>
                <a:ea typeface="ＭＳ Ｐゴシック" panose="020B0600070205080204" pitchFamily="34" charset="-128"/>
                <a:cs typeface="Calibri" panose="020F0502020204030204" pitchFamily="34" charset="0"/>
              </a:rPr>
              <a:t>The Penetration Effect </a:t>
            </a:r>
          </a:p>
        </p:txBody>
      </p:sp>
      <p:sp>
        <p:nvSpPr>
          <p:cNvPr id="9" name="Content Placeholder 2">
            <a:extLst>
              <a:ext uri="{FF2B5EF4-FFF2-40B4-BE49-F238E27FC236}">
                <a16:creationId xmlns:a16="http://schemas.microsoft.com/office/drawing/2014/main" id="{8FC8830E-748D-B2EF-22D9-2CC2FD64B197}"/>
              </a:ext>
            </a:extLst>
          </p:cNvPr>
          <p:cNvSpPr txBox="1">
            <a:spLocks/>
          </p:cNvSpPr>
          <p:nvPr/>
        </p:nvSpPr>
        <p:spPr>
          <a:xfrm>
            <a:off x="158688" y="1105840"/>
            <a:ext cx="8851900" cy="4572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altLang="en-US" dirty="0">
                <a:latin typeface="Calibri" panose="020F0502020204030204" pitchFamily="34" charset="0"/>
                <a:ea typeface="ＭＳ Ｐゴシック" panose="020B0600070205080204" pitchFamily="34" charset="-128"/>
                <a:cs typeface="Arial" panose="020B0604020202020204" pitchFamily="34" charset="0"/>
              </a:rPr>
              <a:t>A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s</a:t>
            </a:r>
            <a:r>
              <a:rPr lang="en-US" altLang="en-US" dirty="0">
                <a:latin typeface="Calibri" panose="020F0502020204030204" pitchFamily="34" charset="0"/>
                <a:ea typeface="ＭＳ Ｐゴシック" panose="020B0600070205080204" pitchFamily="34" charset="-128"/>
                <a:cs typeface="Arial" panose="020B0604020202020204" pitchFamily="34" charset="0"/>
              </a:rPr>
              <a:t> electron penetrates to the nucleus more than one in the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p</a:t>
            </a:r>
            <a:r>
              <a:rPr lang="en-US" altLang="en-US" dirty="0">
                <a:latin typeface="Calibri" panose="020F0502020204030204" pitchFamily="34" charset="0"/>
                <a:ea typeface="ＭＳ Ｐゴシック" panose="020B0600070205080204" pitchFamily="34" charset="-128"/>
                <a:cs typeface="Arial" panose="020B0604020202020204" pitchFamily="34" charset="0"/>
              </a:rPr>
              <a:t> orbital</a:t>
            </a:r>
          </a:p>
          <a:p>
            <a:pPr algn="l" rtl="0"/>
            <a:r>
              <a:rPr lang="en-US" altLang="en-US" dirty="0">
                <a:latin typeface="Calibri" panose="020F0502020204030204" pitchFamily="34" charset="0"/>
                <a:ea typeface="ＭＳ Ｐゴシック" panose="020B0600070205080204" pitchFamily="34" charset="-128"/>
                <a:cs typeface="Arial" panose="020B0604020202020204" pitchFamily="34" charset="0"/>
              </a:rPr>
              <a:t>This causes an electron in a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s</a:t>
            </a:r>
            <a:r>
              <a:rPr lang="en-US" altLang="en-US" dirty="0">
                <a:latin typeface="Calibri" panose="020F0502020204030204" pitchFamily="34" charset="0"/>
                <a:ea typeface="ＭＳ Ｐゴシック" panose="020B0600070205080204" pitchFamily="34" charset="-128"/>
                <a:cs typeface="Arial" panose="020B0604020202020204" pitchFamily="34" charset="0"/>
              </a:rPr>
              <a:t> orbital to be attracted to the nucleus more strongly than an electron in a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p</a:t>
            </a:r>
            <a:r>
              <a:rPr lang="en-US" altLang="en-US" dirty="0">
                <a:latin typeface="Calibri" panose="020F0502020204030204" pitchFamily="34" charset="0"/>
                <a:ea typeface="ＭＳ Ｐゴシック" panose="020B0600070205080204" pitchFamily="34" charset="-128"/>
                <a:cs typeface="Arial" panose="020B0604020202020204" pitchFamily="34" charset="0"/>
              </a:rPr>
              <a:t> orbital</a:t>
            </a:r>
          </a:p>
          <a:p>
            <a:pPr lvl="1" algn="l" rtl="0"/>
            <a:r>
              <a:rPr lang="en-US" altLang="en-US" dirty="0">
                <a:latin typeface="Calibri" panose="020F0502020204030204" pitchFamily="34" charset="0"/>
                <a:ea typeface="ＭＳ Ｐゴシック" panose="020B0600070205080204" pitchFamily="34" charset="-128"/>
                <a:cs typeface="Arial" panose="020B0604020202020204" pitchFamily="34" charset="0"/>
              </a:rPr>
              <a:t>The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s</a:t>
            </a:r>
            <a:r>
              <a:rPr lang="en-US" altLang="en-US" dirty="0">
                <a:latin typeface="Calibri" panose="020F0502020204030204" pitchFamily="34" charset="0"/>
                <a:ea typeface="ＭＳ Ｐゴシック" panose="020B0600070205080204" pitchFamily="34" charset="-128"/>
                <a:cs typeface="Arial" panose="020B0604020202020204" pitchFamily="34" charset="0"/>
              </a:rPr>
              <a:t> orbital is lower in energy than the 2</a:t>
            </a:r>
            <a:r>
              <a:rPr lang="en-US" altLang="en-US" i="1" dirty="0">
                <a:latin typeface="Calibri" panose="020F0502020204030204" pitchFamily="34" charset="0"/>
                <a:ea typeface="ＭＳ Ｐゴシック" panose="020B0600070205080204" pitchFamily="34" charset="-128"/>
                <a:cs typeface="Arial" panose="020B0604020202020204" pitchFamily="34" charset="0"/>
              </a:rPr>
              <a:t>p</a:t>
            </a:r>
            <a:r>
              <a:rPr lang="en-US" altLang="en-US" dirty="0">
                <a:latin typeface="Calibri" panose="020F0502020204030204" pitchFamily="34" charset="0"/>
                <a:ea typeface="ＭＳ Ｐゴシック" panose="020B0600070205080204" pitchFamily="34" charset="-128"/>
                <a:cs typeface="Arial" panose="020B0604020202020204" pitchFamily="34" charset="0"/>
              </a:rPr>
              <a:t> orbitals in a polyelectronic atom</a:t>
            </a:r>
          </a:p>
          <a:p>
            <a:pPr lvl="1" algn="l" rtl="0"/>
            <a:r>
              <a:rPr lang="en-US" altLang="en-US" dirty="0">
                <a:latin typeface="Calibri" panose="020F0502020204030204" pitchFamily="34" charset="0"/>
                <a:ea typeface="ＭＳ Ｐゴシック" panose="020B0600070205080204" pitchFamily="34" charset="-128"/>
                <a:cs typeface="Arial" panose="020B0604020202020204" pitchFamily="34" charset="0"/>
              </a:rPr>
              <a:t>The same occurrence can be noticed in other quantum levels </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algn="l" rtl="0"/>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תיבת טקסט 10">
            <a:extLst>
              <a:ext uri="{FF2B5EF4-FFF2-40B4-BE49-F238E27FC236}">
                <a16:creationId xmlns:a16="http://schemas.microsoft.com/office/drawing/2014/main" id="{40C24763-8E17-08EC-FE5C-9ED246D5DE9C}"/>
              </a:ext>
            </a:extLst>
          </p:cNvPr>
          <p:cNvSpPr txBox="1"/>
          <p:nvPr/>
        </p:nvSpPr>
        <p:spPr>
          <a:xfrm>
            <a:off x="158688" y="4244302"/>
            <a:ext cx="6094520" cy="177279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2600" b="0" i="0" u="none" strike="noStrike" kern="0" cap="none" spc="0" normalizeH="0" baseline="0" noProof="0" dirty="0">
                <a:ln>
                  <a:noFill/>
                </a:ln>
                <a:solidFill>
                  <a:srgbClr val="000000"/>
                </a:solidFill>
                <a:effectLst/>
                <a:uLnTx/>
                <a:uFillTx/>
                <a:latin typeface="Calibri"/>
                <a:ea typeface="ＭＳ Ｐゴシック" charset="0"/>
                <a:cs typeface="Calibri"/>
              </a:rPr>
              <a:t>When electrons are placed in a particular quantum level, the orbital levels vary in energy as follows: </a:t>
            </a:r>
          </a:p>
          <a:p>
            <a:pPr marL="0" marR="0" lvl="0" indent="0" algn="l" defTabSz="914400" rtl="0" eaLnBrk="1" fontAlgn="base" latinLnBrk="0" hangingPunct="1">
              <a:lnSpc>
                <a:spcPct val="100000"/>
              </a:lnSpc>
              <a:spcBef>
                <a:spcPct val="20000"/>
              </a:spcBef>
              <a:spcAft>
                <a:spcPct val="0"/>
              </a:spcAft>
              <a:buClr>
                <a:srgbClr val="4E5575"/>
              </a:buClr>
              <a:buSzTx/>
              <a:buFont typeface="Wingdings" panose="05000000000000000000" pitchFamily="2" charset="2"/>
              <a:buNone/>
              <a:tabLst/>
              <a:defRPr/>
            </a:pPr>
            <a:r>
              <a:rPr kumimoji="0" lang="en-US" altLang="en-US" sz="2600" b="0" i="1" u="none" strike="noStrike" kern="0" cap="none" spc="0" normalizeH="0" baseline="0" noProof="0" dirty="0">
                <a:ln>
                  <a:noFill/>
                </a:ln>
                <a:solidFill>
                  <a:srgbClr val="000000"/>
                </a:solidFill>
                <a:effectLst/>
                <a:uLnTx/>
                <a:uFillTx/>
                <a:latin typeface="Calibri"/>
                <a:ea typeface="ＭＳ Ｐゴシック" charset="0"/>
                <a:cs typeface="Calibri"/>
              </a:rPr>
              <a:t>			</a:t>
            </a:r>
            <a:r>
              <a:rPr kumimoji="0" lang="en-US" altLang="en-US" sz="2600" b="0" i="1" u="none" strike="noStrike" kern="0" cap="none" spc="0" normalizeH="0" baseline="0" noProof="0" dirty="0" err="1">
                <a:ln>
                  <a:noFill/>
                </a:ln>
                <a:solidFill>
                  <a:srgbClr val="000000"/>
                </a:solidFill>
                <a:effectLst/>
                <a:uLnTx/>
                <a:uFillTx/>
                <a:latin typeface="Calibri"/>
                <a:ea typeface="ＭＳ Ｐゴシック" charset="0"/>
                <a:cs typeface="Calibri"/>
              </a:rPr>
              <a:t>E</a:t>
            </a:r>
            <a:r>
              <a:rPr kumimoji="0" lang="en-US" altLang="en-US" sz="2600" b="0" i="1" u="none" strike="noStrike" kern="0" cap="none" spc="0" normalizeH="0" baseline="-25000" noProof="0" dirty="0" err="1">
                <a:ln>
                  <a:noFill/>
                </a:ln>
                <a:solidFill>
                  <a:srgbClr val="000000"/>
                </a:solidFill>
                <a:effectLst/>
                <a:uLnTx/>
                <a:uFillTx/>
                <a:latin typeface="Calibri"/>
                <a:ea typeface="ＭＳ Ｐゴシック" charset="0"/>
                <a:cs typeface="Calibri"/>
              </a:rPr>
              <a:t>ns</a:t>
            </a:r>
            <a:r>
              <a:rPr kumimoji="0" lang="en-US" altLang="en-US" sz="2600" b="0" i="1" u="none" strike="noStrike" kern="0" cap="none" spc="0" normalizeH="0" baseline="0" noProof="0" dirty="0">
                <a:ln>
                  <a:noFill/>
                </a:ln>
                <a:solidFill>
                  <a:srgbClr val="000000"/>
                </a:solidFill>
                <a:effectLst/>
                <a:uLnTx/>
                <a:uFillTx/>
                <a:latin typeface="Calibri"/>
                <a:ea typeface="ＭＳ Ｐゴシック" charset="0"/>
                <a:cs typeface="Calibri"/>
              </a:rPr>
              <a:t> &lt; </a:t>
            </a:r>
            <a:r>
              <a:rPr kumimoji="0" lang="en-US" altLang="en-US" sz="2600" b="0" i="1" u="none" strike="noStrike" kern="0" cap="none" spc="0" normalizeH="0" baseline="0" noProof="0" dirty="0" err="1">
                <a:ln>
                  <a:noFill/>
                </a:ln>
                <a:solidFill>
                  <a:srgbClr val="000000"/>
                </a:solidFill>
                <a:effectLst/>
                <a:uLnTx/>
                <a:uFillTx/>
                <a:latin typeface="Calibri"/>
                <a:ea typeface="ＭＳ Ｐゴシック" charset="0"/>
                <a:cs typeface="Calibri"/>
              </a:rPr>
              <a:t>E</a:t>
            </a:r>
            <a:r>
              <a:rPr kumimoji="0" lang="en-US" altLang="en-US" sz="2600" b="0" i="1" u="none" strike="noStrike" kern="0" cap="none" spc="0" normalizeH="0" baseline="-25000" noProof="0" dirty="0" err="1">
                <a:ln>
                  <a:noFill/>
                </a:ln>
                <a:solidFill>
                  <a:srgbClr val="000000"/>
                </a:solidFill>
                <a:effectLst/>
                <a:uLnTx/>
                <a:uFillTx/>
                <a:latin typeface="Calibri"/>
                <a:ea typeface="ＭＳ Ｐゴシック" charset="0"/>
                <a:cs typeface="Calibri"/>
              </a:rPr>
              <a:t>np</a:t>
            </a:r>
            <a:r>
              <a:rPr kumimoji="0" lang="en-US" altLang="en-US" sz="2600" b="0" i="1" u="none" strike="noStrike" kern="0" cap="none" spc="0" normalizeH="0" baseline="0" noProof="0" dirty="0">
                <a:ln>
                  <a:noFill/>
                </a:ln>
                <a:solidFill>
                  <a:srgbClr val="000000"/>
                </a:solidFill>
                <a:effectLst/>
                <a:uLnTx/>
                <a:uFillTx/>
                <a:latin typeface="Calibri"/>
                <a:ea typeface="ＭＳ Ｐゴシック" charset="0"/>
                <a:cs typeface="Calibri"/>
              </a:rPr>
              <a:t> &lt; E</a:t>
            </a:r>
            <a:r>
              <a:rPr kumimoji="0" lang="en-US" altLang="en-US" sz="2600" b="0" i="1" u="none" strike="noStrike" kern="0" cap="none" spc="0" normalizeH="0" baseline="-25000" noProof="0" dirty="0">
                <a:ln>
                  <a:noFill/>
                </a:ln>
                <a:solidFill>
                  <a:srgbClr val="000000"/>
                </a:solidFill>
                <a:effectLst/>
                <a:uLnTx/>
                <a:uFillTx/>
                <a:latin typeface="Calibri"/>
                <a:ea typeface="ＭＳ Ｐゴシック" charset="0"/>
                <a:cs typeface="Calibri"/>
              </a:rPr>
              <a:t>nd</a:t>
            </a:r>
            <a:r>
              <a:rPr kumimoji="0" lang="en-US" altLang="en-US" sz="2600" b="0" i="1" u="none" strike="noStrike" kern="0" cap="none" spc="0" normalizeH="0" baseline="0" noProof="0" dirty="0">
                <a:ln>
                  <a:noFill/>
                </a:ln>
                <a:solidFill>
                  <a:srgbClr val="000000"/>
                </a:solidFill>
                <a:effectLst/>
                <a:uLnTx/>
                <a:uFillTx/>
                <a:latin typeface="Calibri"/>
                <a:ea typeface="ＭＳ Ｐゴシック" charset="0"/>
                <a:cs typeface="Calibri"/>
              </a:rPr>
              <a:t> &lt; </a:t>
            </a:r>
            <a:r>
              <a:rPr kumimoji="0" lang="en-US" altLang="en-US" sz="2600" b="0" i="1" u="none" strike="noStrike" kern="0" cap="none" spc="0" normalizeH="0" baseline="0" noProof="0" dirty="0" err="1">
                <a:ln>
                  <a:noFill/>
                </a:ln>
                <a:solidFill>
                  <a:srgbClr val="000000"/>
                </a:solidFill>
                <a:effectLst/>
                <a:uLnTx/>
                <a:uFillTx/>
                <a:latin typeface="Calibri"/>
                <a:ea typeface="ＭＳ Ｐゴシック" charset="0"/>
                <a:cs typeface="Calibri"/>
              </a:rPr>
              <a:t>E</a:t>
            </a:r>
            <a:r>
              <a:rPr kumimoji="0" lang="en-US" altLang="en-US" sz="2600" b="0" i="1" u="none" strike="noStrike" kern="0" cap="none" spc="0" normalizeH="0" baseline="-25000" noProof="0" dirty="0" err="1">
                <a:ln>
                  <a:noFill/>
                </a:ln>
                <a:solidFill>
                  <a:srgbClr val="000000"/>
                </a:solidFill>
                <a:effectLst/>
                <a:uLnTx/>
                <a:uFillTx/>
                <a:latin typeface="Calibri"/>
                <a:ea typeface="ＭＳ Ｐゴシック" charset="0"/>
                <a:cs typeface="Calibri"/>
              </a:rPr>
              <a:t>nf</a:t>
            </a:r>
            <a:endParaRPr kumimoji="0" lang="en-US" altLang="en-US" sz="2600" b="0" i="1" u="none" strike="noStrike" kern="0" cap="none" spc="0" normalizeH="0" baseline="-25000" noProof="0" dirty="0">
              <a:ln>
                <a:noFill/>
              </a:ln>
              <a:solidFill>
                <a:srgbClr val="000000"/>
              </a:solidFill>
              <a:effectLst/>
              <a:uLnTx/>
              <a:uFillTx/>
              <a:latin typeface="Calibri"/>
              <a:ea typeface="ＭＳ Ｐゴシック" charset="0"/>
              <a:cs typeface="Calibri"/>
            </a:endParaRPr>
          </a:p>
        </p:txBody>
      </p:sp>
      <p:pic>
        <p:nvPicPr>
          <p:cNvPr id="12" name="Content Placeholder 3">
            <a:extLst>
              <a:ext uri="{FF2B5EF4-FFF2-40B4-BE49-F238E27FC236}">
                <a16:creationId xmlns:a16="http://schemas.microsoft.com/office/drawing/2014/main" id="{EAC26AF7-6CFA-A38C-A944-3F5A7B2E87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3315" y="3870298"/>
            <a:ext cx="4028678" cy="299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83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rtl="0" fontAlgn="base">
              <a:spcBef>
                <a:spcPct val="0"/>
              </a:spcBef>
              <a:spcAft>
                <a:spcPct val="0"/>
              </a:spcAft>
              <a:buNone/>
            </a:pPr>
            <a:r>
              <a:rPr lang="en-US" altLang="en-US" sz="4000" b="1" dirty="0">
                <a:solidFill>
                  <a:srgbClr val="000000"/>
                </a:solidFill>
              </a:rPr>
              <a:t>The Distribution of Electrons </a:t>
            </a:r>
            <a:br>
              <a:rPr lang="en-US" altLang="en-US" sz="4000" b="1" dirty="0">
                <a:solidFill>
                  <a:srgbClr val="000000"/>
                </a:solidFill>
              </a:rPr>
            </a:br>
            <a:r>
              <a:rPr lang="en-US" altLang="en-US" sz="4000" b="1" dirty="0">
                <a:solidFill>
                  <a:srgbClr val="000000"/>
                </a:solidFill>
              </a:rPr>
              <a:t>in an Atom</a:t>
            </a:r>
          </a:p>
        </p:txBody>
      </p:sp>
      <p:sp>
        <p:nvSpPr>
          <p:cNvPr id="2" name="TextBox 1"/>
          <p:cNvSpPr txBox="1"/>
          <p:nvPr/>
        </p:nvSpPr>
        <p:spPr>
          <a:xfrm>
            <a:off x="2012372" y="4797127"/>
            <a:ext cx="8147628" cy="1643527"/>
          </a:xfrm>
          <a:prstGeom prst="rect">
            <a:avLst/>
          </a:prstGeom>
          <a:noFill/>
        </p:spPr>
        <p:txBody>
          <a:bodyPr wrap="square" rtlCol="0">
            <a:spAutoFit/>
          </a:bodyPr>
          <a:lstStyle/>
          <a:p>
            <a:pPr marL="347472" indent="-347472" algn="l" rtl="0" fontAlgn="base">
              <a:lnSpc>
                <a:spcPct val="90000"/>
              </a:lnSpc>
              <a:spcBef>
                <a:spcPct val="0"/>
              </a:spcBef>
              <a:spcAft>
                <a:spcPct val="0"/>
              </a:spcAft>
              <a:buFont typeface="Arial" panose="020B0604020202020204" pitchFamily="34" charset="0"/>
              <a:buChar char="•"/>
            </a:pPr>
            <a:r>
              <a:rPr lang="en-US" altLang="en-US" sz="2800" dirty="0">
                <a:solidFill>
                  <a:srgbClr val="000000"/>
                </a:solidFill>
                <a:latin typeface="Arial"/>
                <a:ea typeface="MS PGothic" pitchFamily="34" charset="-128"/>
                <a:cs typeface="Arial"/>
              </a:rPr>
              <a:t>The </a:t>
            </a:r>
            <a:r>
              <a:rPr lang="en-US" altLang="en-US" sz="2800" dirty="0">
                <a:solidFill>
                  <a:srgbClr val="0000FF"/>
                </a:solidFill>
                <a:latin typeface="Arial"/>
                <a:ea typeface="MS PGothic" pitchFamily="34" charset="-128"/>
                <a:cs typeface="Arial"/>
              </a:rPr>
              <a:t>first </a:t>
            </a:r>
            <a:r>
              <a:rPr lang="en-US" altLang="en-US" sz="2800" dirty="0">
                <a:solidFill>
                  <a:srgbClr val="000000"/>
                </a:solidFill>
                <a:latin typeface="Arial"/>
                <a:ea typeface="MS PGothic" pitchFamily="34" charset="-128"/>
                <a:cs typeface="Arial"/>
              </a:rPr>
              <a:t>shell is</a:t>
            </a:r>
            <a:r>
              <a:rPr lang="en-US" altLang="en-US" sz="2800" dirty="0">
                <a:solidFill>
                  <a:srgbClr val="0000FF"/>
                </a:solidFill>
                <a:latin typeface="Arial"/>
                <a:ea typeface="MS PGothic" pitchFamily="34" charset="-128"/>
                <a:cs typeface="Arial"/>
              </a:rPr>
              <a:t> closest </a:t>
            </a:r>
            <a:r>
              <a:rPr lang="en-US" altLang="en-US" sz="2800" dirty="0">
                <a:solidFill>
                  <a:srgbClr val="000000"/>
                </a:solidFill>
                <a:latin typeface="Arial"/>
                <a:ea typeface="MS PGothic" pitchFamily="34" charset="-128"/>
                <a:cs typeface="Arial"/>
              </a:rPr>
              <a:t>to the nucleus.</a:t>
            </a:r>
          </a:p>
          <a:p>
            <a:pPr marL="347472" indent="-347472" algn="l" rtl="0" fontAlgn="base">
              <a:lnSpc>
                <a:spcPct val="90000"/>
              </a:lnSpc>
              <a:spcBef>
                <a:spcPct val="0"/>
              </a:spcBef>
              <a:spcAft>
                <a:spcPct val="0"/>
              </a:spcAft>
              <a:buFont typeface="Arial" panose="020B0604020202020204" pitchFamily="34" charset="0"/>
              <a:buChar char="•"/>
            </a:pPr>
            <a:r>
              <a:rPr lang="en-US" altLang="en-US" sz="2800" dirty="0">
                <a:solidFill>
                  <a:srgbClr val="000000"/>
                </a:solidFill>
                <a:latin typeface="Arial"/>
                <a:ea typeface="MS PGothic" pitchFamily="34" charset="-128"/>
                <a:cs typeface="Arial"/>
              </a:rPr>
              <a:t>The </a:t>
            </a:r>
            <a:r>
              <a:rPr lang="en-US" altLang="en-US" sz="2800" dirty="0">
                <a:solidFill>
                  <a:srgbClr val="0000FF"/>
                </a:solidFill>
                <a:latin typeface="Arial"/>
                <a:ea typeface="MS PGothic" pitchFamily="34" charset="-128"/>
                <a:cs typeface="Arial"/>
              </a:rPr>
              <a:t>closer</a:t>
            </a:r>
            <a:r>
              <a:rPr lang="en-US" altLang="en-US" sz="2800" dirty="0">
                <a:solidFill>
                  <a:srgbClr val="000000"/>
                </a:solidFill>
                <a:latin typeface="Arial"/>
                <a:ea typeface="MS PGothic" pitchFamily="34" charset="-128"/>
                <a:cs typeface="Arial"/>
              </a:rPr>
              <a:t> the atomic orbital is to the nucleus, the </a:t>
            </a:r>
            <a:r>
              <a:rPr lang="en-US" altLang="en-US" sz="2800" dirty="0">
                <a:solidFill>
                  <a:srgbClr val="0000FF"/>
                </a:solidFill>
                <a:latin typeface="Arial"/>
                <a:ea typeface="MS PGothic" pitchFamily="34" charset="-128"/>
                <a:cs typeface="Arial"/>
              </a:rPr>
              <a:t>lower</a:t>
            </a:r>
            <a:r>
              <a:rPr lang="en-US" altLang="en-US" sz="2800" dirty="0">
                <a:solidFill>
                  <a:srgbClr val="000000"/>
                </a:solidFill>
                <a:latin typeface="Arial"/>
                <a:ea typeface="MS PGothic" pitchFamily="34" charset="-128"/>
                <a:cs typeface="Arial"/>
              </a:rPr>
              <a:t> its energy.</a:t>
            </a:r>
          </a:p>
          <a:p>
            <a:pPr marL="347472" indent="-347472" algn="l" rtl="0" fontAlgn="base">
              <a:lnSpc>
                <a:spcPct val="90000"/>
              </a:lnSpc>
              <a:spcBef>
                <a:spcPct val="0"/>
              </a:spcBef>
              <a:spcAft>
                <a:spcPct val="0"/>
              </a:spcAft>
              <a:buFont typeface="Arial" panose="020B0604020202020204" pitchFamily="34" charset="0"/>
              <a:buChar char="•"/>
            </a:pPr>
            <a:r>
              <a:rPr lang="en-US" altLang="en-US" sz="2800" dirty="0">
                <a:solidFill>
                  <a:srgbClr val="000000"/>
                </a:solidFill>
                <a:latin typeface="Arial"/>
                <a:ea typeface="MS PGothic" pitchFamily="34" charset="-128"/>
                <a:cs typeface="Arial"/>
              </a:rPr>
              <a:t>Within a shell, </a:t>
            </a:r>
            <a:r>
              <a:rPr lang="en-US" altLang="en-US" sz="2800" i="1" dirty="0">
                <a:solidFill>
                  <a:srgbClr val="0000FF"/>
                </a:solidFill>
                <a:latin typeface="Arial"/>
                <a:ea typeface="MS PGothic" pitchFamily="34" charset="-128"/>
                <a:cs typeface="Arial"/>
              </a:rPr>
              <a:t>s</a:t>
            </a:r>
            <a:r>
              <a:rPr lang="en-US" altLang="en-US" sz="2800" dirty="0">
                <a:solidFill>
                  <a:srgbClr val="000000"/>
                </a:solidFill>
                <a:latin typeface="Arial"/>
                <a:ea typeface="MS PGothic" pitchFamily="34" charset="-128"/>
                <a:cs typeface="Arial"/>
              </a:rPr>
              <a:t> &lt; </a:t>
            </a:r>
            <a:r>
              <a:rPr lang="en-US" altLang="en-US" sz="2800" i="1" dirty="0">
                <a:solidFill>
                  <a:srgbClr val="0000FF"/>
                </a:solidFill>
                <a:latin typeface="Arial"/>
                <a:ea typeface="MS PGothic" pitchFamily="34" charset="-128"/>
                <a:cs typeface="Arial"/>
              </a:rPr>
              <a:t>p</a:t>
            </a:r>
            <a:r>
              <a:rPr lang="en-US" altLang="en-US" sz="2800" i="1" dirty="0">
                <a:solidFill>
                  <a:srgbClr val="000000"/>
                </a:solidFill>
                <a:latin typeface="Arial"/>
                <a:ea typeface="MS PGothic" pitchFamily="34" charset="-128"/>
                <a:cs typeface="Arial"/>
              </a:rPr>
              <a:t>.</a:t>
            </a:r>
            <a:endParaRPr lang="en-US" altLang="en-US" sz="2800" dirty="0">
              <a:solidFill>
                <a:srgbClr val="000000"/>
              </a:solidFill>
              <a:latin typeface="Arial"/>
              <a:ea typeface="MS PGothic" pitchFamily="34" charset="-128"/>
              <a:cs typeface="Aria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399"/>
          <a:stretch/>
        </p:blipFill>
        <p:spPr>
          <a:xfrm>
            <a:off x="1828800" y="1742784"/>
            <a:ext cx="8534400" cy="2744555"/>
          </a:xfrm>
          <a:prstGeom prst="rect">
            <a:avLst/>
          </a:prstGeom>
        </p:spPr>
      </p:pic>
      <p:sp>
        <p:nvSpPr>
          <p:cNvPr id="3" name="מציין מיקום של כותרת תחתונה 2">
            <a:extLst>
              <a:ext uri="{FF2B5EF4-FFF2-40B4-BE49-F238E27FC236}">
                <a16:creationId xmlns:a16="http://schemas.microsoft.com/office/drawing/2014/main" id="{132291C3-FC58-28B1-D939-29555493E8D1}"/>
              </a:ext>
            </a:extLst>
          </p:cNvPr>
          <p:cNvSpPr>
            <a:spLocks noGrp="1"/>
          </p:cNvSpPr>
          <p:nvPr>
            <p:ph type="ftr" sz="quarter" idx="11"/>
          </p:nvPr>
        </p:nvSpPr>
        <p:spPr>
          <a:xfrm>
            <a:off x="6096000" y="6202529"/>
            <a:ext cx="3860800" cy="476250"/>
          </a:xfrm>
        </p:spPr>
        <p:txBody>
          <a:bodyPr/>
          <a:lstStyle/>
          <a:p>
            <a:pPr>
              <a:defRPr/>
            </a:pPr>
            <a:r>
              <a:rPr lang="he-IL" dirty="0"/>
              <a:t>מבנה אלקטרוני וקישור-1</a:t>
            </a:r>
            <a:endParaRPr lang="en-US" dirty="0"/>
          </a:p>
        </p:txBody>
      </p:sp>
      <p:sp>
        <p:nvSpPr>
          <p:cNvPr id="4" name="מציין מיקום של מספר שקופית 3">
            <a:extLst>
              <a:ext uri="{FF2B5EF4-FFF2-40B4-BE49-F238E27FC236}">
                <a16:creationId xmlns:a16="http://schemas.microsoft.com/office/drawing/2014/main" id="{0EC69C0E-0117-064D-8140-CD6047A2422B}"/>
              </a:ext>
            </a:extLst>
          </p:cNvPr>
          <p:cNvSpPr>
            <a:spLocks noGrp="1"/>
          </p:cNvSpPr>
          <p:nvPr>
            <p:ph type="sldNum" sz="quarter" idx="12"/>
          </p:nvPr>
        </p:nvSpPr>
        <p:spPr/>
        <p:txBody>
          <a:bodyPr/>
          <a:lstStyle/>
          <a:p>
            <a:pPr>
              <a:defRPr/>
            </a:pPr>
            <a:fld id="{059C18E4-EDA4-4B2E-AD2D-4BBF429715C1}" type="slidenum">
              <a:rPr lang="en-US" altLang="en-US" smtClean="0"/>
              <a:pPr>
                <a:defRPr/>
              </a:pPr>
              <a:t>13</a:t>
            </a:fld>
            <a:endParaRPr lang="en-US" altLang="en-US"/>
          </a:p>
        </p:txBody>
      </p:sp>
    </p:spTree>
    <p:extLst>
      <p:ext uri="{BB962C8B-B14F-4D97-AF65-F5344CB8AC3E}">
        <p14:creationId xmlns:p14="http://schemas.microsoft.com/office/powerpoint/2010/main" val="199606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14</a:t>
            </a:fld>
            <a:endParaRPr lang="he-IL"/>
          </a:p>
        </p:txBody>
      </p:sp>
      <p:pic>
        <p:nvPicPr>
          <p:cNvPr id="4" name="Picture 3" descr="07p0252_f01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90" y="1295400"/>
            <a:ext cx="5320030" cy="5410200"/>
          </a:xfrm>
          <a:prstGeom prst="rect">
            <a:avLst/>
          </a:prstGeom>
        </p:spPr>
      </p:pic>
      <p:sp>
        <p:nvSpPr>
          <p:cNvPr id="5" name="Rectangle 4"/>
          <p:cNvSpPr/>
          <p:nvPr/>
        </p:nvSpPr>
        <p:spPr>
          <a:xfrm>
            <a:off x="3681984" y="182880"/>
            <a:ext cx="4596130"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
                <a:ea typeface="+mj-ea"/>
                <a:cs typeface="Arial"/>
              </a:rPr>
              <a:t>Subshell Filling Order</a:t>
            </a:r>
            <a:endParaRPr kumimoji="0" lang="he-IL" sz="1800" b="0" i="0" u="none" strike="noStrike" kern="0" cap="none" spc="0" normalizeH="0" baseline="0" noProof="0" dirty="0">
              <a:ln>
                <a:noFill/>
              </a:ln>
              <a:solidFill>
                <a:sysClr val="windowText" lastClr="000000"/>
              </a:solidFill>
              <a:effectLst/>
              <a:uLnTx/>
              <a:uFillTx/>
            </a:endParaRPr>
          </a:p>
        </p:txBody>
      </p:sp>
      <p:sp>
        <p:nvSpPr>
          <p:cNvPr id="7" name="Text Box 2"/>
          <p:cNvSpPr txBox="1">
            <a:spLocks noChangeArrowheads="1"/>
          </p:cNvSpPr>
          <p:nvPr/>
        </p:nvSpPr>
        <p:spPr bwMode="auto">
          <a:xfrm>
            <a:off x="5832020" y="1928879"/>
            <a:ext cx="7454900" cy="538162"/>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82575" marR="0" lvl="0" indent="-282575"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mn-cs"/>
              </a:rPr>
              <a:t>Increasing (</a:t>
            </a:r>
            <a:r>
              <a:rPr kumimoji="0" lang="en-US" altLang="en-US" sz="2800" b="0" i="1" u="none" strike="noStrike" kern="0" cap="none" spc="0" normalizeH="0" baseline="0" noProof="0" dirty="0">
                <a:ln>
                  <a:noFill/>
                </a:ln>
                <a:solidFill>
                  <a:srgbClr val="000000"/>
                </a:solidFill>
                <a:effectLst/>
                <a:uLnTx/>
                <a:uFillTx/>
                <a:latin typeface="Arial"/>
                <a:ea typeface="+mn-ea"/>
                <a:cs typeface="+mn-cs"/>
              </a:rPr>
              <a:t>n + </a:t>
            </a:r>
            <a:r>
              <a:rPr kumimoji="0" lang="en-US" altLang="en-US" sz="2800" b="0" i="1" u="none" strike="noStrike" kern="0" cap="none" spc="0" normalizeH="0" baseline="0" noProof="0" dirty="0">
                <a:ln>
                  <a:noFill/>
                </a:ln>
                <a:solidFill>
                  <a:srgbClr val="000000"/>
                </a:solidFill>
                <a:effectLst/>
                <a:uLnTx/>
                <a:uFillTx/>
                <a:latin typeface="Arial"/>
                <a:ea typeface="+mn-ea"/>
                <a:cs typeface="Arial"/>
              </a:rPr>
              <a:t>ℓ </a:t>
            </a:r>
            <a:r>
              <a:rPr kumimoji="0" lang="en-US" altLang="en-US" sz="2800" b="0" i="0" u="none" strike="noStrike" kern="0" cap="none" spc="0" normalizeH="0" baseline="0" noProof="0" dirty="0">
                <a:ln>
                  <a:noFill/>
                </a:ln>
                <a:solidFill>
                  <a:srgbClr val="000000"/>
                </a:solidFill>
                <a:effectLst/>
                <a:uLnTx/>
                <a:uFillTx/>
                <a:latin typeface="Arial"/>
                <a:ea typeface="+mn-ea"/>
                <a:cs typeface="Arial"/>
              </a:rPr>
              <a:t>)</a:t>
            </a:r>
            <a:r>
              <a:rPr kumimoji="0" lang="en-US" altLang="en-US" sz="2800" b="0" i="0" u="none" strike="noStrike" kern="0" cap="none" spc="0" normalizeH="0" baseline="0" noProof="0" dirty="0">
                <a:ln>
                  <a:noFill/>
                </a:ln>
                <a:solidFill>
                  <a:srgbClr val="000000"/>
                </a:solidFill>
                <a:effectLst/>
                <a:uLnTx/>
                <a:uFillTx/>
                <a:latin typeface="Arial"/>
                <a:ea typeface="+mn-ea"/>
                <a:cs typeface="+mn-cs"/>
              </a:rPr>
              <a:t>, then increasing </a:t>
            </a:r>
            <a:r>
              <a:rPr kumimoji="0" lang="en-US" altLang="en-US" sz="2800" b="0" i="1" u="none" strike="noStrike" kern="0" cap="none" spc="0" normalizeH="0" baseline="0" noProof="0" dirty="0">
                <a:ln>
                  <a:noFill/>
                </a:ln>
                <a:solidFill>
                  <a:srgbClr val="000000"/>
                </a:solidFill>
                <a:effectLst/>
                <a:uLnTx/>
                <a:uFillTx/>
                <a:latin typeface="Arial"/>
                <a:ea typeface="+mn-ea"/>
                <a:cs typeface="+mn-cs"/>
              </a:rPr>
              <a:t>n</a:t>
            </a:r>
          </a:p>
        </p:txBody>
      </p:sp>
    </p:spTree>
    <p:extLst>
      <p:ext uri="{BB962C8B-B14F-4D97-AF65-F5344CB8AC3E}">
        <p14:creationId xmlns:p14="http://schemas.microsoft.com/office/powerpoint/2010/main" val="129489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15</a:t>
            </a:fld>
            <a:endParaRPr lang="he-IL"/>
          </a:p>
        </p:txBody>
      </p:sp>
      <p:sp>
        <p:nvSpPr>
          <p:cNvPr id="4" name="Title 1"/>
          <p:cNvSpPr txBox="1">
            <a:spLocks/>
          </p:cNvSpPr>
          <p:nvPr/>
        </p:nvSpPr>
        <p:spPr bwMode="auto">
          <a:xfrm>
            <a:off x="1152144" y="21945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Electron Configurations of Multielectron Atoms</a:t>
            </a:r>
            <a:endPar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26"/>
          <p:cNvGrpSpPr>
            <a:grpSpLocks/>
          </p:cNvGrpSpPr>
          <p:nvPr/>
        </p:nvGrpSpPr>
        <p:grpSpPr bwMode="auto">
          <a:xfrm>
            <a:off x="5432336" y="5230420"/>
            <a:ext cx="533400" cy="838200"/>
            <a:chOff x="2968" y="3216"/>
            <a:chExt cx="336" cy="528"/>
          </a:xfrm>
        </p:grpSpPr>
        <p:sp>
          <p:nvSpPr>
            <p:cNvPr id="6" name="Line 27"/>
            <p:cNvSpPr>
              <a:spLocks noChangeShapeType="1"/>
            </p:cNvSpPr>
            <p:nvPr/>
          </p:nvSpPr>
          <p:spPr bwMode="auto">
            <a:xfrm>
              <a:off x="3055" y="345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7" name="Line 28"/>
            <p:cNvSpPr>
              <a:spLocks noChangeShapeType="1"/>
            </p:cNvSpPr>
            <p:nvPr/>
          </p:nvSpPr>
          <p:spPr bwMode="auto">
            <a:xfrm>
              <a:off x="3103" y="3216"/>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8" name="Line 29"/>
            <p:cNvSpPr>
              <a:spLocks noChangeShapeType="1"/>
            </p:cNvSpPr>
            <p:nvPr/>
          </p:nvSpPr>
          <p:spPr bwMode="auto">
            <a:xfrm rot="10800000">
              <a:off x="3199" y="3228"/>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9" name="Text Box 30"/>
            <p:cNvSpPr txBox="1">
              <a:spLocks noChangeArrowheads="1"/>
            </p:cNvSpPr>
            <p:nvPr/>
          </p:nvSpPr>
          <p:spPr bwMode="auto">
            <a:xfrm>
              <a:off x="2968" y="3436"/>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1</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grpSp>
      <p:grpSp>
        <p:nvGrpSpPr>
          <p:cNvPr id="10" name="Group 31"/>
          <p:cNvGrpSpPr>
            <a:grpSpLocks/>
          </p:cNvGrpSpPr>
          <p:nvPr/>
        </p:nvGrpSpPr>
        <p:grpSpPr bwMode="auto">
          <a:xfrm>
            <a:off x="6789649" y="5230420"/>
            <a:ext cx="1066800" cy="838200"/>
            <a:chOff x="3823" y="3216"/>
            <a:chExt cx="672" cy="528"/>
          </a:xfrm>
        </p:grpSpPr>
        <p:sp>
          <p:nvSpPr>
            <p:cNvPr id="11" name="Line 32"/>
            <p:cNvSpPr>
              <a:spLocks noChangeShapeType="1"/>
            </p:cNvSpPr>
            <p:nvPr/>
          </p:nvSpPr>
          <p:spPr bwMode="auto">
            <a:xfrm>
              <a:off x="3823" y="345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2" name="Line 33"/>
            <p:cNvSpPr>
              <a:spLocks noChangeShapeType="1"/>
            </p:cNvSpPr>
            <p:nvPr/>
          </p:nvSpPr>
          <p:spPr bwMode="auto">
            <a:xfrm>
              <a:off x="4351" y="3216"/>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3" name="Line 34"/>
            <p:cNvSpPr>
              <a:spLocks noChangeShapeType="1"/>
            </p:cNvSpPr>
            <p:nvPr/>
          </p:nvSpPr>
          <p:spPr bwMode="auto">
            <a:xfrm>
              <a:off x="4063" y="345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4" name="Line 35"/>
            <p:cNvSpPr>
              <a:spLocks noChangeShapeType="1"/>
            </p:cNvSpPr>
            <p:nvPr/>
          </p:nvSpPr>
          <p:spPr bwMode="auto">
            <a:xfrm>
              <a:off x="4303" y="345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5" name="Text Box 36"/>
            <p:cNvSpPr txBox="1">
              <a:spLocks noChangeArrowheads="1"/>
            </p:cNvSpPr>
            <p:nvPr/>
          </p:nvSpPr>
          <p:spPr bwMode="auto">
            <a:xfrm>
              <a:off x="4005" y="3434"/>
              <a:ext cx="351"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2</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p</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16" name="Line 37"/>
            <p:cNvSpPr>
              <a:spLocks noChangeShapeType="1"/>
            </p:cNvSpPr>
            <p:nvPr/>
          </p:nvSpPr>
          <p:spPr bwMode="auto">
            <a:xfrm>
              <a:off x="3871" y="3216"/>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7" name="Line 38"/>
            <p:cNvSpPr>
              <a:spLocks noChangeShapeType="1"/>
            </p:cNvSpPr>
            <p:nvPr/>
          </p:nvSpPr>
          <p:spPr bwMode="auto">
            <a:xfrm>
              <a:off x="4111" y="3216"/>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grpSp>
      <p:grpSp>
        <p:nvGrpSpPr>
          <p:cNvPr id="18" name="Group 39"/>
          <p:cNvGrpSpPr>
            <a:grpSpLocks/>
          </p:cNvGrpSpPr>
          <p:nvPr/>
        </p:nvGrpSpPr>
        <p:grpSpPr bwMode="auto">
          <a:xfrm>
            <a:off x="6041936" y="5230420"/>
            <a:ext cx="533400" cy="838200"/>
            <a:chOff x="3352" y="3216"/>
            <a:chExt cx="336" cy="528"/>
          </a:xfrm>
        </p:grpSpPr>
        <p:sp>
          <p:nvSpPr>
            <p:cNvPr id="19" name="Line 40"/>
            <p:cNvSpPr>
              <a:spLocks noChangeShapeType="1"/>
            </p:cNvSpPr>
            <p:nvPr/>
          </p:nvSpPr>
          <p:spPr bwMode="auto">
            <a:xfrm>
              <a:off x="3439" y="345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0" name="Line 41"/>
            <p:cNvSpPr>
              <a:spLocks noChangeShapeType="1"/>
            </p:cNvSpPr>
            <p:nvPr/>
          </p:nvSpPr>
          <p:spPr bwMode="auto">
            <a:xfrm>
              <a:off x="3487" y="3216"/>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1" name="Text Box 42"/>
            <p:cNvSpPr txBox="1">
              <a:spLocks noChangeArrowheads="1"/>
            </p:cNvSpPr>
            <p:nvPr/>
          </p:nvSpPr>
          <p:spPr bwMode="auto">
            <a:xfrm>
              <a:off x="3352" y="3436"/>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2</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22" name="Line 43"/>
            <p:cNvSpPr>
              <a:spLocks noChangeShapeType="1"/>
            </p:cNvSpPr>
            <p:nvPr/>
          </p:nvSpPr>
          <p:spPr bwMode="auto">
            <a:xfrm rot="10800000">
              <a:off x="3583" y="3228"/>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grpSp>
      <p:grpSp>
        <p:nvGrpSpPr>
          <p:cNvPr id="23" name="Group 15"/>
          <p:cNvGrpSpPr>
            <a:grpSpLocks/>
          </p:cNvGrpSpPr>
          <p:nvPr/>
        </p:nvGrpSpPr>
        <p:grpSpPr bwMode="auto">
          <a:xfrm>
            <a:off x="6031662" y="4254376"/>
            <a:ext cx="533400" cy="838200"/>
            <a:chOff x="3352" y="2640"/>
            <a:chExt cx="336" cy="528"/>
          </a:xfrm>
        </p:grpSpPr>
        <p:sp>
          <p:nvSpPr>
            <p:cNvPr id="24" name="Line 16"/>
            <p:cNvSpPr>
              <a:spLocks noChangeShapeType="1"/>
            </p:cNvSpPr>
            <p:nvPr/>
          </p:nvSpPr>
          <p:spPr bwMode="auto">
            <a:xfrm>
              <a:off x="3439" y="2880"/>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5" name="Line 17"/>
            <p:cNvSpPr>
              <a:spLocks noChangeShapeType="1"/>
            </p:cNvSpPr>
            <p:nvPr/>
          </p:nvSpPr>
          <p:spPr bwMode="auto">
            <a:xfrm>
              <a:off x="3487" y="2640"/>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6" name="Text Box 18"/>
            <p:cNvSpPr txBox="1">
              <a:spLocks noChangeArrowheads="1"/>
            </p:cNvSpPr>
            <p:nvPr/>
          </p:nvSpPr>
          <p:spPr bwMode="auto">
            <a:xfrm>
              <a:off x="3352" y="2860"/>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2</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grpSp>
      <p:grpSp>
        <p:nvGrpSpPr>
          <p:cNvPr id="27" name="Group 19"/>
          <p:cNvGrpSpPr>
            <a:grpSpLocks/>
          </p:cNvGrpSpPr>
          <p:nvPr/>
        </p:nvGrpSpPr>
        <p:grpSpPr bwMode="auto">
          <a:xfrm>
            <a:off x="5422062" y="4254376"/>
            <a:ext cx="533400" cy="838200"/>
            <a:chOff x="2968" y="2640"/>
            <a:chExt cx="336" cy="528"/>
          </a:xfrm>
        </p:grpSpPr>
        <p:sp>
          <p:nvSpPr>
            <p:cNvPr id="28" name="Line 20"/>
            <p:cNvSpPr>
              <a:spLocks noChangeShapeType="1"/>
            </p:cNvSpPr>
            <p:nvPr/>
          </p:nvSpPr>
          <p:spPr bwMode="auto">
            <a:xfrm>
              <a:off x="3055" y="2880"/>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9" name="Line 21"/>
            <p:cNvSpPr>
              <a:spLocks noChangeShapeType="1"/>
            </p:cNvSpPr>
            <p:nvPr/>
          </p:nvSpPr>
          <p:spPr bwMode="auto">
            <a:xfrm>
              <a:off x="3103" y="2640"/>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30" name="Line 22"/>
            <p:cNvSpPr>
              <a:spLocks noChangeShapeType="1"/>
            </p:cNvSpPr>
            <p:nvPr/>
          </p:nvSpPr>
          <p:spPr bwMode="auto">
            <a:xfrm rot="10800000">
              <a:off x="3199" y="2652"/>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31" name="Text Box 23"/>
            <p:cNvSpPr txBox="1">
              <a:spLocks noChangeArrowheads="1"/>
            </p:cNvSpPr>
            <p:nvPr/>
          </p:nvSpPr>
          <p:spPr bwMode="auto">
            <a:xfrm>
              <a:off x="2968" y="2860"/>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1</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grpSp>
      <p:sp>
        <p:nvSpPr>
          <p:cNvPr id="32" name="Rectangle 25"/>
          <p:cNvSpPr>
            <a:spLocks noChangeArrowheads="1"/>
          </p:cNvSpPr>
          <p:nvPr/>
        </p:nvSpPr>
        <p:spPr bwMode="auto">
          <a:xfrm>
            <a:off x="2441848" y="1476678"/>
            <a:ext cx="219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Electron</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Configuration</a:t>
            </a:r>
          </a:p>
        </p:txBody>
      </p:sp>
      <p:sp>
        <p:nvSpPr>
          <p:cNvPr id="33" name="Rectangle 26"/>
          <p:cNvSpPr>
            <a:spLocks noChangeArrowheads="1"/>
          </p:cNvSpPr>
          <p:nvPr/>
        </p:nvSpPr>
        <p:spPr bwMode="auto">
          <a:xfrm>
            <a:off x="5406598" y="1476678"/>
            <a:ext cx="21804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Orbital-Filling</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Diagram</a:t>
            </a:r>
          </a:p>
        </p:txBody>
      </p:sp>
      <p:sp>
        <p:nvSpPr>
          <p:cNvPr id="34" name="Line 31"/>
          <p:cNvSpPr>
            <a:spLocks noChangeShapeType="1"/>
          </p:cNvSpPr>
          <p:nvPr/>
        </p:nvSpPr>
        <p:spPr bwMode="auto">
          <a:xfrm>
            <a:off x="5434762" y="2349376"/>
            <a:ext cx="21939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35" name="Line 32"/>
          <p:cNvSpPr>
            <a:spLocks noChangeShapeType="1"/>
          </p:cNvSpPr>
          <p:nvPr/>
        </p:nvSpPr>
        <p:spPr bwMode="auto">
          <a:xfrm>
            <a:off x="2462962" y="2339102"/>
            <a:ext cx="21939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36" name="Rectangle 3"/>
          <p:cNvSpPr>
            <a:spLocks noChangeArrowheads="1"/>
          </p:cNvSpPr>
          <p:nvPr/>
        </p:nvSpPr>
        <p:spPr bwMode="auto">
          <a:xfrm>
            <a:off x="1546487" y="5253752"/>
            <a:ext cx="51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N:</a:t>
            </a:r>
          </a:p>
        </p:txBody>
      </p:sp>
      <p:sp>
        <p:nvSpPr>
          <p:cNvPr id="37" name="Rectangle 4"/>
          <p:cNvSpPr>
            <a:spLocks noChangeArrowheads="1"/>
          </p:cNvSpPr>
          <p:nvPr/>
        </p:nvSpPr>
        <p:spPr bwMode="auto">
          <a:xfrm>
            <a:off x="1546487" y="2434352"/>
            <a:ext cx="51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H:</a:t>
            </a:r>
          </a:p>
        </p:txBody>
      </p:sp>
      <p:sp>
        <p:nvSpPr>
          <p:cNvPr id="38" name="Rectangle 5"/>
          <p:cNvSpPr>
            <a:spLocks noChangeArrowheads="1"/>
          </p:cNvSpPr>
          <p:nvPr/>
        </p:nvSpPr>
        <p:spPr bwMode="auto">
          <a:xfrm>
            <a:off x="1537889" y="4339352"/>
            <a:ext cx="559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Li:</a:t>
            </a:r>
          </a:p>
        </p:txBody>
      </p:sp>
      <p:grpSp>
        <p:nvGrpSpPr>
          <p:cNvPr id="39" name="Group 10"/>
          <p:cNvGrpSpPr>
            <a:grpSpLocks/>
          </p:cNvGrpSpPr>
          <p:nvPr/>
        </p:nvGrpSpPr>
        <p:grpSpPr bwMode="auto">
          <a:xfrm>
            <a:off x="5422062" y="3329702"/>
            <a:ext cx="533400" cy="838200"/>
            <a:chOff x="1929" y="2160"/>
            <a:chExt cx="336" cy="528"/>
          </a:xfrm>
        </p:grpSpPr>
        <p:sp>
          <p:nvSpPr>
            <p:cNvPr id="40" name="Line 11"/>
            <p:cNvSpPr>
              <a:spLocks noChangeShapeType="1"/>
            </p:cNvSpPr>
            <p:nvPr/>
          </p:nvSpPr>
          <p:spPr bwMode="auto">
            <a:xfrm>
              <a:off x="2016" y="2400"/>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41" name="Line 12"/>
            <p:cNvSpPr>
              <a:spLocks noChangeShapeType="1"/>
            </p:cNvSpPr>
            <p:nvPr/>
          </p:nvSpPr>
          <p:spPr bwMode="auto">
            <a:xfrm>
              <a:off x="2064" y="2160"/>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42" name="Line 13"/>
            <p:cNvSpPr>
              <a:spLocks noChangeShapeType="1"/>
            </p:cNvSpPr>
            <p:nvPr/>
          </p:nvSpPr>
          <p:spPr bwMode="auto">
            <a:xfrm rot="10800000">
              <a:off x="2160" y="2172"/>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43" name="Text Box 14"/>
            <p:cNvSpPr txBox="1">
              <a:spLocks noChangeArrowheads="1"/>
            </p:cNvSpPr>
            <p:nvPr/>
          </p:nvSpPr>
          <p:spPr bwMode="auto">
            <a:xfrm>
              <a:off x="1929" y="2380"/>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1</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grpSp>
      <p:sp>
        <p:nvSpPr>
          <p:cNvPr id="44" name="Rectangle 15"/>
          <p:cNvSpPr>
            <a:spLocks noChangeArrowheads="1"/>
          </p:cNvSpPr>
          <p:nvPr/>
        </p:nvSpPr>
        <p:spPr bwMode="auto">
          <a:xfrm>
            <a:off x="1548036" y="3405902"/>
            <a:ext cx="6815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He:</a:t>
            </a:r>
          </a:p>
        </p:txBody>
      </p:sp>
      <p:sp>
        <p:nvSpPr>
          <p:cNvPr id="45" name="Rectangle 18"/>
          <p:cNvSpPr>
            <a:spLocks noChangeArrowheads="1"/>
          </p:cNvSpPr>
          <p:nvPr/>
        </p:nvSpPr>
        <p:spPr bwMode="auto">
          <a:xfrm>
            <a:off x="2555037" y="5253752"/>
            <a:ext cx="1689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3</a:t>
            </a:r>
            <a:endParaRPr lang="en-US" altLang="en-US" sz="2400" dirty="0">
              <a:solidFill>
                <a:srgbClr val="000000"/>
              </a:solidFill>
              <a:latin typeface="Arial"/>
              <a:ea typeface="MS PGothic" pitchFamily="34" charset="-128"/>
            </a:endParaRPr>
          </a:p>
        </p:txBody>
      </p:sp>
      <p:sp>
        <p:nvSpPr>
          <p:cNvPr id="46" name="Rectangle 19"/>
          <p:cNvSpPr>
            <a:spLocks noChangeArrowheads="1"/>
          </p:cNvSpPr>
          <p:nvPr/>
        </p:nvSpPr>
        <p:spPr bwMode="auto">
          <a:xfrm>
            <a:off x="2555037" y="4339352"/>
            <a:ext cx="11480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endParaRPr lang="en-US" altLang="en-US" sz="2400" dirty="0">
              <a:solidFill>
                <a:srgbClr val="000000"/>
              </a:solidFill>
              <a:latin typeface="Arial"/>
              <a:ea typeface="MS PGothic" pitchFamily="34" charset="-128"/>
            </a:endParaRPr>
          </a:p>
        </p:txBody>
      </p:sp>
      <p:sp>
        <p:nvSpPr>
          <p:cNvPr id="47" name="Rectangle 20"/>
          <p:cNvSpPr>
            <a:spLocks noChangeArrowheads="1"/>
          </p:cNvSpPr>
          <p:nvPr/>
        </p:nvSpPr>
        <p:spPr bwMode="auto">
          <a:xfrm>
            <a:off x="2540750" y="3405902"/>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endParaRPr lang="en-US" altLang="en-US" sz="2400" dirty="0">
              <a:solidFill>
                <a:srgbClr val="000000"/>
              </a:solidFill>
              <a:latin typeface="Arial"/>
              <a:ea typeface="MS PGothic" pitchFamily="34" charset="-128"/>
            </a:endParaRPr>
          </a:p>
        </p:txBody>
      </p:sp>
      <p:sp>
        <p:nvSpPr>
          <p:cNvPr id="48" name="Rectangle 21"/>
          <p:cNvSpPr>
            <a:spLocks noChangeArrowheads="1"/>
          </p:cNvSpPr>
          <p:nvPr/>
        </p:nvSpPr>
        <p:spPr bwMode="auto">
          <a:xfrm>
            <a:off x="2540750" y="2434352"/>
            <a:ext cx="623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endParaRPr lang="en-US" altLang="en-US" sz="2400" dirty="0">
              <a:solidFill>
                <a:srgbClr val="000000"/>
              </a:solidFill>
              <a:latin typeface="Arial"/>
              <a:ea typeface="MS PGothic" pitchFamily="34" charset="-128"/>
            </a:endParaRPr>
          </a:p>
        </p:txBody>
      </p:sp>
      <p:grpSp>
        <p:nvGrpSpPr>
          <p:cNvPr id="49" name="Group 6"/>
          <p:cNvGrpSpPr>
            <a:grpSpLocks/>
          </p:cNvGrpSpPr>
          <p:nvPr/>
        </p:nvGrpSpPr>
        <p:grpSpPr bwMode="auto">
          <a:xfrm>
            <a:off x="5417568" y="2415839"/>
            <a:ext cx="533400" cy="838200"/>
            <a:chOff x="1929" y="1248"/>
            <a:chExt cx="336" cy="528"/>
          </a:xfrm>
        </p:grpSpPr>
        <p:sp>
          <p:nvSpPr>
            <p:cNvPr id="50" name="Line 7"/>
            <p:cNvSpPr>
              <a:spLocks noChangeShapeType="1"/>
            </p:cNvSpPr>
            <p:nvPr/>
          </p:nvSpPr>
          <p:spPr bwMode="auto">
            <a:xfrm>
              <a:off x="2016" y="1488"/>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51" name="Line 8"/>
            <p:cNvSpPr>
              <a:spLocks noChangeShapeType="1"/>
            </p:cNvSpPr>
            <p:nvPr/>
          </p:nvSpPr>
          <p:spPr bwMode="auto">
            <a:xfrm>
              <a:off x="2064" y="1248"/>
              <a:ext cx="0" cy="192"/>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52" name="Text Box 9"/>
            <p:cNvSpPr txBox="1">
              <a:spLocks noChangeArrowheads="1"/>
            </p:cNvSpPr>
            <p:nvPr/>
          </p:nvSpPr>
          <p:spPr bwMode="auto">
            <a:xfrm>
              <a:off x="1929" y="1468"/>
              <a:ext cx="336"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1</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s</a:t>
              </a:r>
              <a:endParaRPr kumimoji="0" lang="en-US" altLang="en-US" sz="2600" b="0" i="0" u="none" strike="noStrike" kern="0" cap="none" spc="0" normalizeH="0" baseline="0" noProof="0" dirty="0">
                <a:ln>
                  <a:noFill/>
                </a:ln>
                <a:solidFill>
                  <a:srgbClr val="000000"/>
                </a:solidFill>
                <a:effectLst/>
                <a:uLnTx/>
                <a:uFillTx/>
                <a:latin typeface="Arial"/>
                <a:ea typeface="ＭＳ Ｐゴシック" charset="-128"/>
              </a:endParaRPr>
            </a:p>
          </p:txBody>
        </p:sp>
      </p:grpSp>
    </p:spTree>
    <p:extLst>
      <p:ext uri="{BB962C8B-B14F-4D97-AF65-F5344CB8AC3E}">
        <p14:creationId xmlns:p14="http://schemas.microsoft.com/office/powerpoint/2010/main" val="341954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16</a:t>
            </a:fld>
            <a:endParaRPr lang="he-IL"/>
          </a:p>
        </p:txBody>
      </p:sp>
      <p:sp>
        <p:nvSpPr>
          <p:cNvPr id="4" name="Title 1"/>
          <p:cNvSpPr txBox="1">
            <a:spLocks/>
          </p:cNvSpPr>
          <p:nvPr/>
        </p:nvSpPr>
        <p:spPr bwMode="auto">
          <a:xfrm>
            <a:off x="1024128" y="12056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Electron Configurations of Multielectron Atoms</a:t>
            </a:r>
            <a:endPar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AutoShape 18"/>
          <p:cNvSpPr>
            <a:spLocks/>
          </p:cNvSpPr>
          <p:nvPr/>
        </p:nvSpPr>
        <p:spPr bwMode="auto">
          <a:xfrm rot="16200000">
            <a:off x="4086416" y="4369296"/>
            <a:ext cx="266699" cy="2581276"/>
          </a:xfrm>
          <a:prstGeom prst="leftBrace">
            <a:avLst>
              <a:gd name="adj1" fmla="val 77083"/>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6" name="Rectangle 11"/>
          <p:cNvSpPr>
            <a:spLocks noChangeArrowheads="1"/>
          </p:cNvSpPr>
          <p:nvPr/>
        </p:nvSpPr>
        <p:spPr bwMode="auto">
          <a:xfrm>
            <a:off x="6925723" y="4339460"/>
            <a:ext cx="1186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p>
        </p:txBody>
      </p:sp>
      <p:sp>
        <p:nvSpPr>
          <p:cNvPr id="7" name="Rectangle 5"/>
          <p:cNvSpPr>
            <a:spLocks noChangeArrowheads="1"/>
          </p:cNvSpPr>
          <p:nvPr/>
        </p:nvSpPr>
        <p:spPr bwMode="auto">
          <a:xfrm>
            <a:off x="1857860" y="4345274"/>
            <a:ext cx="51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K:</a:t>
            </a:r>
          </a:p>
        </p:txBody>
      </p:sp>
      <p:sp>
        <p:nvSpPr>
          <p:cNvPr id="8" name="Rectangle 9"/>
          <p:cNvSpPr>
            <a:spLocks noChangeArrowheads="1"/>
          </p:cNvSpPr>
          <p:nvPr/>
        </p:nvSpPr>
        <p:spPr bwMode="auto">
          <a:xfrm>
            <a:off x="2863235" y="4345274"/>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endParaRPr lang="en-US" altLang="en-US" sz="2400" dirty="0">
              <a:solidFill>
                <a:srgbClr val="000000"/>
              </a:solidFill>
              <a:latin typeface="Arial"/>
              <a:ea typeface="MS PGothic" pitchFamily="34" charset="-128"/>
            </a:endParaRPr>
          </a:p>
        </p:txBody>
      </p:sp>
      <p:sp>
        <p:nvSpPr>
          <p:cNvPr id="9" name="Rectangle 3"/>
          <p:cNvSpPr>
            <a:spLocks noChangeArrowheads="1"/>
          </p:cNvSpPr>
          <p:nvPr/>
        </p:nvSpPr>
        <p:spPr bwMode="auto">
          <a:xfrm>
            <a:off x="1687144" y="2348557"/>
            <a:ext cx="6815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Na:</a:t>
            </a:r>
          </a:p>
        </p:txBody>
      </p:sp>
      <p:sp>
        <p:nvSpPr>
          <p:cNvPr id="10" name="Rectangle 4"/>
          <p:cNvSpPr>
            <a:spLocks noChangeArrowheads="1"/>
          </p:cNvSpPr>
          <p:nvPr/>
        </p:nvSpPr>
        <p:spPr bwMode="auto">
          <a:xfrm>
            <a:off x="2759266" y="2348557"/>
            <a:ext cx="2214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endParaRPr lang="en-US" altLang="en-US" sz="2400" dirty="0">
              <a:solidFill>
                <a:srgbClr val="000000"/>
              </a:solidFill>
              <a:latin typeface="Arial"/>
              <a:ea typeface="MS PGothic" pitchFamily="34" charset="-128"/>
            </a:endParaRPr>
          </a:p>
        </p:txBody>
      </p:sp>
      <p:sp>
        <p:nvSpPr>
          <p:cNvPr id="11" name="Rectangle 5"/>
          <p:cNvSpPr>
            <a:spLocks noChangeArrowheads="1"/>
          </p:cNvSpPr>
          <p:nvPr/>
        </p:nvSpPr>
        <p:spPr bwMode="auto">
          <a:xfrm>
            <a:off x="2755614" y="1380609"/>
            <a:ext cx="219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Electron</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Configuration</a:t>
            </a:r>
          </a:p>
        </p:txBody>
      </p:sp>
      <p:sp>
        <p:nvSpPr>
          <p:cNvPr id="12" name="Line 6"/>
          <p:cNvSpPr>
            <a:spLocks noChangeShapeType="1"/>
          </p:cNvSpPr>
          <p:nvPr/>
        </p:nvSpPr>
        <p:spPr bwMode="auto">
          <a:xfrm>
            <a:off x="2746566" y="2253307"/>
            <a:ext cx="21939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3" name="Rectangle 7"/>
          <p:cNvSpPr>
            <a:spLocks noChangeArrowheads="1"/>
          </p:cNvSpPr>
          <p:nvPr/>
        </p:nvSpPr>
        <p:spPr bwMode="auto">
          <a:xfrm>
            <a:off x="6403689" y="1380609"/>
            <a:ext cx="219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Shorthand</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Configuration</a:t>
            </a:r>
          </a:p>
        </p:txBody>
      </p:sp>
      <p:sp>
        <p:nvSpPr>
          <p:cNvPr id="14" name="Line 8"/>
          <p:cNvSpPr>
            <a:spLocks noChangeShapeType="1"/>
          </p:cNvSpPr>
          <p:nvPr/>
        </p:nvSpPr>
        <p:spPr bwMode="auto">
          <a:xfrm>
            <a:off x="6443853" y="2253307"/>
            <a:ext cx="21939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5" name="Rectangle 4"/>
          <p:cNvSpPr>
            <a:spLocks noChangeArrowheads="1"/>
          </p:cNvSpPr>
          <p:nvPr/>
        </p:nvSpPr>
        <p:spPr bwMode="auto">
          <a:xfrm>
            <a:off x="6865333" y="2342207"/>
            <a:ext cx="1273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[Ne]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endParaRPr lang="en-US" altLang="en-US" sz="2400" dirty="0">
              <a:solidFill>
                <a:srgbClr val="000000"/>
              </a:solidFill>
              <a:latin typeface="Arial"/>
              <a:ea typeface="MS PGothic" pitchFamily="34" charset="-128"/>
            </a:endParaRPr>
          </a:p>
        </p:txBody>
      </p:sp>
      <p:sp>
        <p:nvSpPr>
          <p:cNvPr id="16" name="Rectangle 4"/>
          <p:cNvSpPr>
            <a:spLocks noChangeArrowheads="1"/>
          </p:cNvSpPr>
          <p:nvPr/>
        </p:nvSpPr>
        <p:spPr bwMode="auto">
          <a:xfrm>
            <a:off x="1901699" y="3377257"/>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P:</a:t>
            </a:r>
          </a:p>
        </p:txBody>
      </p:sp>
      <p:sp>
        <p:nvSpPr>
          <p:cNvPr id="17" name="Rectangle 7"/>
          <p:cNvSpPr>
            <a:spLocks noChangeArrowheads="1"/>
          </p:cNvSpPr>
          <p:nvPr/>
        </p:nvSpPr>
        <p:spPr bwMode="auto">
          <a:xfrm>
            <a:off x="2854516" y="3396307"/>
            <a:ext cx="2755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3</a:t>
            </a:r>
          </a:p>
        </p:txBody>
      </p:sp>
      <p:sp>
        <p:nvSpPr>
          <p:cNvPr id="18" name="Rectangle 8"/>
          <p:cNvSpPr>
            <a:spLocks noChangeArrowheads="1"/>
          </p:cNvSpPr>
          <p:nvPr/>
        </p:nvSpPr>
        <p:spPr bwMode="auto">
          <a:xfrm>
            <a:off x="6848664" y="3343622"/>
            <a:ext cx="1814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[Ne]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3</a:t>
            </a:r>
          </a:p>
        </p:txBody>
      </p:sp>
      <p:sp>
        <p:nvSpPr>
          <p:cNvPr id="19" name="Rectangle 3"/>
          <p:cNvSpPr>
            <a:spLocks noChangeArrowheads="1"/>
          </p:cNvSpPr>
          <p:nvPr/>
        </p:nvSpPr>
        <p:spPr bwMode="auto">
          <a:xfrm>
            <a:off x="1731765" y="5164636"/>
            <a:ext cx="663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dirty="0" err="1">
                <a:solidFill>
                  <a:srgbClr val="000000"/>
                </a:solidFill>
                <a:latin typeface="Arial"/>
                <a:ea typeface="MS PGothic" pitchFamily="34" charset="-128"/>
              </a:rPr>
              <a:t>Sc</a:t>
            </a:r>
            <a:r>
              <a:rPr lang="en-US" altLang="en-US" sz="2400" b="1" dirty="0">
                <a:solidFill>
                  <a:srgbClr val="000000"/>
                </a:solidFill>
                <a:latin typeface="Arial"/>
                <a:ea typeface="MS PGothic" pitchFamily="34" charset="-128"/>
              </a:rPr>
              <a:t>:</a:t>
            </a:r>
          </a:p>
        </p:txBody>
      </p:sp>
      <p:sp>
        <p:nvSpPr>
          <p:cNvPr id="20" name="Rectangle 6"/>
          <p:cNvSpPr>
            <a:spLocks noChangeArrowheads="1"/>
          </p:cNvSpPr>
          <p:nvPr/>
        </p:nvSpPr>
        <p:spPr bwMode="auto">
          <a:xfrm>
            <a:off x="2868803" y="5164636"/>
            <a:ext cx="3821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1</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2</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p</a:t>
            </a:r>
            <a:r>
              <a:rPr lang="en-US" altLang="en-US" sz="2400" baseline="30000" dirty="0">
                <a:solidFill>
                  <a:srgbClr val="000000"/>
                </a:solidFill>
                <a:latin typeface="Arial"/>
                <a:ea typeface="MS PGothic" pitchFamily="34" charset="-128"/>
              </a:rPr>
              <a:t>6</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rPr>
              <a:t>1</a:t>
            </a:r>
          </a:p>
        </p:txBody>
      </p:sp>
      <p:sp>
        <p:nvSpPr>
          <p:cNvPr id="21" name="Rectangle 19"/>
          <p:cNvSpPr>
            <a:spLocks noChangeArrowheads="1"/>
          </p:cNvSpPr>
          <p:nvPr/>
        </p:nvSpPr>
        <p:spPr bwMode="auto">
          <a:xfrm>
            <a:off x="3110946" y="5867253"/>
            <a:ext cx="23423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configuration</a:t>
            </a:r>
          </a:p>
        </p:txBody>
      </p:sp>
      <p:sp>
        <p:nvSpPr>
          <p:cNvPr id="22" name="Rectangle 22"/>
          <p:cNvSpPr>
            <a:spLocks noChangeArrowheads="1"/>
          </p:cNvSpPr>
          <p:nvPr/>
        </p:nvSpPr>
        <p:spPr bwMode="auto">
          <a:xfrm>
            <a:off x="6923962" y="5151640"/>
            <a:ext cx="1701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 </a:t>
            </a:r>
            <a:r>
              <a:rPr lang="en-US" altLang="en-US" sz="2400" dirty="0">
                <a:solidFill>
                  <a:srgbClr val="000000"/>
                </a:solidFill>
                <a:latin typeface="Arial"/>
                <a:ea typeface="MS PGothic" pitchFamily="34" charset="-128"/>
              </a:rPr>
              <a:t>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cs typeface="Arial" charset="0"/>
              </a:rPr>
              <a:t>1</a:t>
            </a:r>
            <a:endParaRPr lang="en-US" altLang="en-US" sz="2400" dirty="0">
              <a:solidFill>
                <a:srgbClr val="000000"/>
              </a:solidFill>
              <a:latin typeface="Arial"/>
              <a:ea typeface="MS PGothic" pitchFamily="34" charset="-128"/>
              <a:cs typeface="Arial" charset="0"/>
            </a:endParaRPr>
          </a:p>
        </p:txBody>
      </p:sp>
    </p:spTree>
    <p:extLst>
      <p:ext uri="{BB962C8B-B14F-4D97-AF65-F5344CB8AC3E}">
        <p14:creationId xmlns:p14="http://schemas.microsoft.com/office/powerpoint/2010/main" val="401214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17</a:t>
            </a:fld>
            <a:endParaRPr lang="he-IL"/>
          </a:p>
        </p:txBody>
      </p:sp>
      <p:sp>
        <p:nvSpPr>
          <p:cNvPr id="4" name="Title 1"/>
          <p:cNvSpPr txBox="1">
            <a:spLocks/>
          </p:cNvSpPr>
          <p:nvPr/>
        </p:nvSpPr>
        <p:spPr bwMode="auto">
          <a:xfrm>
            <a:off x="1106424" y="14639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Anomalous Electron Configurations</a:t>
            </a:r>
            <a:endPar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3"/>
          <p:cNvSpPr>
            <a:spLocks noChangeArrowheads="1"/>
          </p:cNvSpPr>
          <p:nvPr/>
        </p:nvSpPr>
        <p:spPr bwMode="auto">
          <a:xfrm>
            <a:off x="5868924" y="2650905"/>
            <a:ext cx="1728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rPr>
              <a:t>5</a:t>
            </a:r>
            <a:endParaRPr lang="en-US" altLang="en-US" sz="2400" dirty="0">
              <a:solidFill>
                <a:srgbClr val="000000"/>
              </a:solidFill>
              <a:latin typeface="Arial"/>
              <a:ea typeface="MS PGothic" pitchFamily="34" charset="-128"/>
            </a:endParaRPr>
          </a:p>
        </p:txBody>
      </p:sp>
      <p:sp>
        <p:nvSpPr>
          <p:cNvPr id="6" name="Rectangle 4"/>
          <p:cNvSpPr>
            <a:spLocks noChangeArrowheads="1"/>
          </p:cNvSpPr>
          <p:nvPr/>
        </p:nvSpPr>
        <p:spPr bwMode="auto">
          <a:xfrm>
            <a:off x="2287524" y="265090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Cr:</a:t>
            </a:r>
          </a:p>
        </p:txBody>
      </p:sp>
      <p:sp>
        <p:nvSpPr>
          <p:cNvPr id="7" name="Rectangle 5"/>
          <p:cNvSpPr>
            <a:spLocks noChangeArrowheads="1"/>
          </p:cNvSpPr>
          <p:nvPr/>
        </p:nvSpPr>
        <p:spPr bwMode="auto">
          <a:xfrm>
            <a:off x="2300224" y="3946305"/>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0" eaLnBrk="0" fontAlgn="base" hangingPunct="0">
              <a:spcBef>
                <a:spcPct val="0"/>
              </a:spcBef>
              <a:spcAft>
                <a:spcPct val="0"/>
              </a:spcAft>
            </a:pPr>
            <a:r>
              <a:rPr lang="en-US" altLang="en-US" sz="2400" b="1" dirty="0">
                <a:solidFill>
                  <a:srgbClr val="000000"/>
                </a:solidFill>
                <a:latin typeface="Arial"/>
                <a:ea typeface="MS PGothic" pitchFamily="34" charset="-128"/>
              </a:rPr>
              <a:t>Cu:</a:t>
            </a:r>
          </a:p>
        </p:txBody>
      </p:sp>
      <p:sp>
        <p:nvSpPr>
          <p:cNvPr id="8" name="Rectangle 6"/>
          <p:cNvSpPr>
            <a:spLocks noChangeArrowheads="1"/>
          </p:cNvSpPr>
          <p:nvPr/>
        </p:nvSpPr>
        <p:spPr bwMode="auto">
          <a:xfrm>
            <a:off x="5881624" y="3941840"/>
            <a:ext cx="18421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1</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rPr>
              <a:t>10</a:t>
            </a:r>
            <a:endParaRPr lang="en-US" altLang="en-US" sz="2400" dirty="0">
              <a:solidFill>
                <a:srgbClr val="000000"/>
              </a:solidFill>
              <a:latin typeface="Arial"/>
              <a:ea typeface="MS PGothic" pitchFamily="34" charset="-128"/>
            </a:endParaRPr>
          </a:p>
        </p:txBody>
      </p:sp>
      <p:sp>
        <p:nvSpPr>
          <p:cNvPr id="9" name="Rectangle 7"/>
          <p:cNvSpPr>
            <a:spLocks noChangeArrowheads="1"/>
          </p:cNvSpPr>
          <p:nvPr/>
        </p:nvSpPr>
        <p:spPr bwMode="auto">
          <a:xfrm>
            <a:off x="5662073" y="1397207"/>
            <a:ext cx="219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Actual</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Configuration</a:t>
            </a:r>
          </a:p>
        </p:txBody>
      </p:sp>
      <p:sp>
        <p:nvSpPr>
          <p:cNvPr id="10" name="Line 8"/>
          <p:cNvSpPr>
            <a:spLocks noChangeShapeType="1"/>
          </p:cNvSpPr>
          <p:nvPr/>
        </p:nvSpPr>
        <p:spPr bwMode="auto">
          <a:xfrm>
            <a:off x="5716524" y="2269905"/>
            <a:ext cx="21018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1" name="Rectangle 9"/>
          <p:cNvSpPr>
            <a:spLocks noChangeArrowheads="1"/>
          </p:cNvSpPr>
          <p:nvPr/>
        </p:nvSpPr>
        <p:spPr bwMode="auto">
          <a:xfrm>
            <a:off x="2876010" y="1397207"/>
            <a:ext cx="219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Expected</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Configuration</a:t>
            </a:r>
          </a:p>
        </p:txBody>
      </p:sp>
      <p:sp>
        <p:nvSpPr>
          <p:cNvPr id="12" name="Rectangle 10"/>
          <p:cNvSpPr>
            <a:spLocks noChangeArrowheads="1"/>
          </p:cNvSpPr>
          <p:nvPr/>
        </p:nvSpPr>
        <p:spPr bwMode="auto">
          <a:xfrm>
            <a:off x="3125724" y="2650905"/>
            <a:ext cx="1728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rPr>
              <a:t>4</a:t>
            </a:r>
            <a:endParaRPr lang="en-US" altLang="en-US" sz="2400" dirty="0">
              <a:solidFill>
                <a:srgbClr val="000000"/>
              </a:solidFill>
              <a:latin typeface="Arial"/>
              <a:ea typeface="MS PGothic" pitchFamily="34" charset="-128"/>
            </a:endParaRPr>
          </a:p>
        </p:txBody>
      </p:sp>
      <p:sp>
        <p:nvSpPr>
          <p:cNvPr id="13" name="Rectangle 11"/>
          <p:cNvSpPr>
            <a:spLocks noChangeArrowheads="1"/>
          </p:cNvSpPr>
          <p:nvPr/>
        </p:nvSpPr>
        <p:spPr bwMode="auto">
          <a:xfrm>
            <a:off x="3138424" y="3941840"/>
            <a:ext cx="1728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a:t>
            </a:r>
            <a:r>
              <a:rPr lang="en-US" altLang="en-US" sz="2400" dirty="0" err="1">
                <a:solidFill>
                  <a:srgbClr val="000000"/>
                </a:solidFill>
                <a:latin typeface="Arial"/>
                <a:ea typeface="MS PGothic" pitchFamily="34" charset="-128"/>
              </a:rPr>
              <a:t>Ar</a:t>
            </a:r>
            <a:r>
              <a:rPr lang="en-US" altLang="en-US" sz="2400" dirty="0">
                <a:solidFill>
                  <a:srgbClr val="000000"/>
                </a:solidFill>
                <a:latin typeface="Arial"/>
                <a:ea typeface="MS PGothic" pitchFamily="34" charset="-128"/>
              </a:rPr>
              <a:t>] 4</a:t>
            </a:r>
            <a:r>
              <a:rPr lang="en-US" altLang="en-US" sz="2400" i="1" dirty="0">
                <a:solidFill>
                  <a:srgbClr val="000000"/>
                </a:solidFill>
                <a:latin typeface="Arial"/>
                <a:ea typeface="MS PGothic" pitchFamily="34" charset="-128"/>
              </a:rPr>
              <a:t>s</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 3</a:t>
            </a:r>
            <a:r>
              <a:rPr lang="en-US" altLang="en-US" sz="2400" i="1" dirty="0">
                <a:solidFill>
                  <a:srgbClr val="000000"/>
                </a:solidFill>
                <a:latin typeface="Arial"/>
                <a:ea typeface="MS PGothic" pitchFamily="34" charset="-128"/>
              </a:rPr>
              <a:t>d</a:t>
            </a:r>
            <a:r>
              <a:rPr lang="en-US" altLang="en-US" sz="2400" baseline="30000" dirty="0">
                <a:solidFill>
                  <a:srgbClr val="000000"/>
                </a:solidFill>
                <a:latin typeface="Arial"/>
                <a:ea typeface="MS PGothic" pitchFamily="34" charset="-128"/>
              </a:rPr>
              <a:t>9</a:t>
            </a:r>
            <a:endParaRPr lang="en-US" altLang="en-US" sz="2400" dirty="0">
              <a:solidFill>
                <a:srgbClr val="000000"/>
              </a:solidFill>
              <a:latin typeface="Arial"/>
              <a:ea typeface="MS PGothic" pitchFamily="34" charset="-128"/>
            </a:endParaRPr>
          </a:p>
        </p:txBody>
      </p:sp>
      <p:sp>
        <p:nvSpPr>
          <p:cNvPr id="14" name="Line 12"/>
          <p:cNvSpPr>
            <a:spLocks noChangeShapeType="1"/>
          </p:cNvSpPr>
          <p:nvPr/>
        </p:nvSpPr>
        <p:spPr bwMode="auto">
          <a:xfrm>
            <a:off x="2866962" y="2269905"/>
            <a:ext cx="21939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5" name="Text Box 39"/>
          <p:cNvSpPr txBox="1">
            <a:spLocks noChangeArrowheads="1"/>
          </p:cNvSpPr>
          <p:nvPr/>
        </p:nvSpPr>
        <p:spPr bwMode="auto">
          <a:xfrm>
            <a:off x="1304481" y="4817615"/>
            <a:ext cx="7845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800" dirty="0">
                <a:solidFill>
                  <a:srgbClr val="000000"/>
                </a:solidFill>
                <a:latin typeface="Arial" charset="0"/>
                <a:cs typeface="Arial" charset="0"/>
              </a:rPr>
              <a:t>Note: </a:t>
            </a:r>
            <a:r>
              <a:rPr lang="en-US" altLang="en-US" sz="2800" dirty="0">
                <a:solidFill>
                  <a:srgbClr val="194E9D"/>
                </a:solidFill>
                <a:latin typeface="Arial" charset="0"/>
                <a:cs typeface="Arial" charset="0"/>
              </a:rPr>
              <a:t>½ filled</a:t>
            </a:r>
            <a:r>
              <a:rPr lang="en-US" altLang="en-US" sz="2800" dirty="0">
                <a:solidFill>
                  <a:srgbClr val="000000"/>
                </a:solidFill>
                <a:latin typeface="Arial" charset="0"/>
                <a:cs typeface="Arial" charset="0"/>
              </a:rPr>
              <a:t> and </a:t>
            </a:r>
            <a:r>
              <a:rPr lang="en-US" altLang="en-US" sz="2800" dirty="0">
                <a:solidFill>
                  <a:srgbClr val="194E9D"/>
                </a:solidFill>
                <a:latin typeface="Arial" charset="0"/>
                <a:cs typeface="Arial" charset="0"/>
              </a:rPr>
              <a:t>filled</a:t>
            </a:r>
            <a:r>
              <a:rPr lang="en-US" altLang="en-US" sz="2800" dirty="0">
                <a:solidFill>
                  <a:srgbClr val="000000"/>
                </a:solidFill>
                <a:latin typeface="Arial" charset="0"/>
                <a:cs typeface="Arial" charset="0"/>
              </a:rPr>
              <a:t> shells have extra stability</a:t>
            </a:r>
          </a:p>
        </p:txBody>
      </p:sp>
    </p:spTree>
    <p:extLst>
      <p:ext uri="{BB962C8B-B14F-4D97-AF65-F5344CB8AC3E}">
        <p14:creationId xmlns:p14="http://schemas.microsoft.com/office/powerpoint/2010/main" val="187404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843378" y="6407940"/>
            <a:ext cx="4114800" cy="365125"/>
          </a:xfrm>
          <a:prstGeom prst="rect">
            <a:avLst/>
          </a:prstGeom>
        </p:spPr>
        <p:txBody>
          <a:bodyPr/>
          <a:lstStyle/>
          <a:p>
            <a:r>
              <a:rPr lang="he-IL" dirty="0">
                <a:solidFill>
                  <a:prstClr val="black">
                    <a:tint val="75000"/>
                  </a:prstClr>
                </a:solidFill>
              </a:rPr>
              <a:t>מבנה אלקטרוני וקישור-1</a:t>
            </a:r>
          </a:p>
        </p:txBody>
      </p:sp>
      <p:sp>
        <p:nvSpPr>
          <p:cNvPr id="3" name="Slide Number Placeholder 2"/>
          <p:cNvSpPr>
            <a:spLocks noGrp="1"/>
          </p:cNvSpPr>
          <p:nvPr>
            <p:ph type="sldNum" sz="quarter" idx="4294967295"/>
          </p:nvPr>
        </p:nvSpPr>
        <p:spPr>
          <a:xfrm>
            <a:off x="-393192" y="6375908"/>
            <a:ext cx="2743200" cy="365125"/>
          </a:xfrm>
          <a:prstGeom prst="rect">
            <a:avLst/>
          </a:prstGeom>
        </p:spPr>
        <p:txBody>
          <a:bodyPr/>
          <a:lstStyle/>
          <a:p>
            <a:fld id="{5DC4C86E-9875-4190-A159-A2D25254D327}" type="slidenum">
              <a:rPr lang="he-IL" smtClean="0">
                <a:solidFill>
                  <a:prstClr val="black">
                    <a:tint val="75000"/>
                  </a:prstClr>
                </a:solidFill>
              </a:rPr>
              <a:pPr/>
              <a:t>18</a:t>
            </a:fld>
            <a:endParaRPr lang="he-IL" dirty="0">
              <a:solidFill>
                <a:prstClr val="black">
                  <a:tint val="75000"/>
                </a:prstClr>
              </a:solidFill>
            </a:endParaRPr>
          </a:p>
        </p:txBody>
      </p:sp>
      <p:sp>
        <p:nvSpPr>
          <p:cNvPr id="4" name="Rectangle 2"/>
          <p:cNvSpPr txBox="1">
            <a:spLocks noChangeArrowheads="1"/>
          </p:cNvSpPr>
          <p:nvPr/>
        </p:nvSpPr>
        <p:spPr bwMode="auto">
          <a:xfrm>
            <a:off x="1169099" y="131064"/>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FFFFFF"/>
                </a:solidFill>
                <a:effectLst/>
                <a:uLnTx/>
                <a:uFillTx/>
                <a:latin typeface="Cambria" pitchFamily="18" charset="0"/>
                <a:ea typeface="+mj-ea"/>
                <a:cs typeface="+mj-cs"/>
              </a:rPr>
              <a:t>Ion Electron Configurations</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5" name="Rectangle 3"/>
          <p:cNvSpPr txBox="1">
            <a:spLocks noChangeArrowheads="1"/>
          </p:cNvSpPr>
          <p:nvPr/>
        </p:nvSpPr>
        <p:spPr bwMode="auto">
          <a:xfrm>
            <a:off x="1243561" y="990519"/>
            <a:ext cx="86455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mn-ea"/>
                <a:cs typeface="+mn-cs"/>
              </a:rPr>
              <a:t>Similar approach.</a:t>
            </a:r>
          </a:p>
          <a:p>
            <a:pPr marL="0" marR="0" lvl="0" indent="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mn-ea"/>
                <a:cs typeface="+mn-cs"/>
              </a:rPr>
              <a:t>Positive ion: remove one e</a:t>
            </a:r>
            <a:r>
              <a:rPr kumimoji="0" lang="en-US" altLang="en-US" sz="2800" b="0" i="0" u="none" strike="noStrike" kern="0" cap="none" spc="0" normalizeH="0" baseline="30000" noProof="0">
                <a:ln>
                  <a:noFill/>
                </a:ln>
                <a:solidFill>
                  <a:srgbClr val="000000"/>
                </a:solidFill>
                <a:effectLst/>
                <a:uLnTx/>
                <a:uFillTx/>
                <a:latin typeface="Arial"/>
                <a:ea typeface="+mn-ea"/>
                <a:cs typeface="+mn-cs"/>
              </a:rPr>
              <a:t>-</a:t>
            </a:r>
            <a:r>
              <a:rPr kumimoji="0" lang="en-US" altLang="en-US" sz="2800" b="0" i="0" u="none" strike="noStrike" kern="0" cap="none" spc="0" normalizeH="0" baseline="0" noProof="0">
                <a:ln>
                  <a:noFill/>
                </a:ln>
                <a:solidFill>
                  <a:srgbClr val="000000"/>
                </a:solidFill>
                <a:effectLst/>
                <a:uLnTx/>
                <a:uFillTx/>
                <a:latin typeface="Arial"/>
                <a:ea typeface="+mn-ea"/>
                <a:cs typeface="+mn-cs"/>
              </a:rPr>
              <a:t> for each “+”</a:t>
            </a:r>
          </a:p>
          <a:p>
            <a:pPr marL="0" marR="0" lvl="0" indent="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mn-ea"/>
                <a:cs typeface="+mn-cs"/>
              </a:rPr>
              <a:t>Negative ion: add one e</a:t>
            </a:r>
            <a:r>
              <a:rPr kumimoji="0" lang="en-US" altLang="en-US" sz="2800" b="0" i="0" u="none" strike="noStrike" kern="0" cap="none" spc="0" normalizeH="0" baseline="30000" noProof="0">
                <a:ln>
                  <a:noFill/>
                </a:ln>
                <a:solidFill>
                  <a:srgbClr val="000000"/>
                </a:solidFill>
                <a:effectLst/>
                <a:uLnTx/>
                <a:uFillTx/>
                <a:latin typeface="Arial"/>
                <a:ea typeface="+mn-ea"/>
                <a:cs typeface="+mn-cs"/>
              </a:rPr>
              <a:t>- </a:t>
            </a:r>
            <a:r>
              <a:rPr kumimoji="0" lang="en-US" altLang="en-US" sz="2800" b="0" i="0" u="none" strike="noStrike" kern="0" cap="none" spc="0" normalizeH="0" baseline="0" noProof="0">
                <a:ln>
                  <a:noFill/>
                </a:ln>
                <a:solidFill>
                  <a:srgbClr val="000000"/>
                </a:solidFill>
                <a:effectLst/>
                <a:uLnTx/>
                <a:uFillTx/>
                <a:latin typeface="Arial"/>
                <a:ea typeface="+mn-ea"/>
                <a:cs typeface="+mn-cs"/>
              </a:rPr>
              <a:t>for each “-”</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Rectangle 4"/>
          <p:cNvSpPr>
            <a:spLocks noChangeArrowheads="1"/>
          </p:cNvSpPr>
          <p:nvPr/>
        </p:nvSpPr>
        <p:spPr bwMode="auto">
          <a:xfrm>
            <a:off x="1397699" y="2639314"/>
            <a:ext cx="8526462"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194E9D"/>
                </a:solidFill>
                <a:effectLst/>
                <a:uLnTx/>
                <a:uFillTx/>
                <a:latin typeface="Arial" charset="0"/>
              </a:rPr>
              <a:t>S</a:t>
            </a:r>
            <a:r>
              <a:rPr kumimoji="0" lang="en-US" altLang="en-US" sz="2800" b="0" i="0" u="none" strike="noStrike" kern="0" cap="none" spc="0" normalizeH="0" baseline="30000" noProof="0" dirty="0">
                <a:ln>
                  <a:noFill/>
                </a:ln>
                <a:solidFill>
                  <a:srgbClr val="194E9D"/>
                </a:solidFill>
                <a:effectLst/>
                <a:uLnTx/>
                <a:uFillTx/>
                <a:latin typeface="Arial" charset="0"/>
              </a:rPr>
              <a:t>2-</a:t>
            </a:r>
            <a:r>
              <a:rPr kumimoji="0" lang="en-US" altLang="en-US" sz="2800" b="0" i="0" u="none" strike="noStrike" kern="0" cap="none" spc="0" normalizeH="0" baseline="30000" noProof="0" dirty="0">
                <a:ln>
                  <a:noFill/>
                </a:ln>
                <a:solidFill>
                  <a:srgbClr val="CC0000"/>
                </a:solidFill>
                <a:effectLst>
                  <a:outerShdw blurRad="38100" dist="38100" dir="2700000" algn="tl">
                    <a:srgbClr val="C0C0C0"/>
                  </a:outerShdw>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(16 + 2) = 18 e</a:t>
            </a:r>
            <a:r>
              <a:rPr kumimoji="0" lang="en-US" altLang="en-US" sz="2800" b="0" i="0" u="none" strike="noStrike" kern="0" cap="none" spc="0" normalizeH="0" baseline="30000" noProof="0" dirty="0">
                <a:ln>
                  <a:noFill/>
                </a:ln>
                <a:solidFill>
                  <a:srgbClr val="000000"/>
                </a:solidFill>
                <a:effectLst/>
                <a:uLnTx/>
                <a:uFillTx/>
                <a:latin typeface="Arial" charset="0"/>
              </a:rPr>
              <a:t>-</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S	[Ne] 3</a:t>
            </a:r>
            <a:r>
              <a:rPr kumimoji="0" lang="en-US" altLang="en-US" sz="2800" b="0" i="1" u="none" strike="noStrike" kern="0" cap="none" spc="0" normalizeH="0" baseline="0" noProof="0" dirty="0">
                <a:ln>
                  <a:noFill/>
                </a:ln>
                <a:solidFill>
                  <a:srgbClr val="000000"/>
                </a:solidFill>
                <a:effectLst/>
                <a:uLnTx/>
                <a:uFillTx/>
                <a:latin typeface="Arial" charset="0"/>
              </a:rPr>
              <a:t>s</a:t>
            </a:r>
            <a:r>
              <a:rPr kumimoji="0" lang="en-US" altLang="en-US" sz="2800" b="0" i="1" u="none" strike="noStrike" kern="0" cap="none" spc="0" normalizeH="0" baseline="30000" noProof="0" dirty="0">
                <a:ln>
                  <a:noFill/>
                </a:ln>
                <a:solidFill>
                  <a:srgbClr val="000000"/>
                </a:solidFill>
                <a:effectLst/>
                <a:uLnTx/>
                <a:uFillTx/>
                <a:latin typeface="Arial" charset="0"/>
              </a:rPr>
              <a:t>2</a:t>
            </a:r>
            <a:r>
              <a:rPr kumimoji="0" lang="en-US" altLang="en-US" sz="2800" b="0" i="1"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3</a:t>
            </a:r>
            <a:r>
              <a:rPr kumimoji="0" lang="en-US" altLang="en-US" sz="2800" b="0" i="1" u="none" strike="noStrike" kern="0" cap="none" spc="0" normalizeH="0" baseline="0" noProof="0" dirty="0">
                <a:ln>
                  <a:noFill/>
                </a:ln>
                <a:solidFill>
                  <a:srgbClr val="000000"/>
                </a:solidFill>
                <a:effectLst/>
                <a:uLnTx/>
                <a:uFillTx/>
                <a:latin typeface="Arial" charset="0"/>
              </a:rPr>
              <a:t>p</a:t>
            </a:r>
            <a:r>
              <a:rPr kumimoji="0" lang="en-US" altLang="en-US" sz="2800" b="0" i="1" u="none" strike="noStrike" kern="0" cap="none" spc="0" normalizeH="0" baseline="30000" noProof="0" dirty="0">
                <a:ln>
                  <a:noFill/>
                </a:ln>
                <a:solidFill>
                  <a:srgbClr val="000000"/>
                </a:solidFill>
                <a:effectLst/>
                <a:uLnTx/>
                <a:uFillTx/>
                <a:latin typeface="Arial" charset="0"/>
              </a:rPr>
              <a:t>4</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S</a:t>
            </a:r>
            <a:r>
              <a:rPr kumimoji="0" lang="en-US" altLang="en-US" sz="2800" b="0" i="0" u="none" strike="noStrike" kern="0" cap="none" spc="0" normalizeH="0" baseline="30000" noProof="0" dirty="0">
                <a:ln>
                  <a:noFill/>
                </a:ln>
                <a:solidFill>
                  <a:srgbClr val="000000"/>
                </a:solidFill>
                <a:effectLst/>
                <a:uLnTx/>
                <a:uFillTx/>
                <a:latin typeface="Arial" charset="0"/>
              </a:rPr>
              <a:t>2-</a:t>
            </a:r>
            <a:r>
              <a:rPr kumimoji="0" lang="en-US" altLang="en-US" sz="2800" b="0" i="0" u="none" strike="noStrike" kern="0" cap="none" spc="0" normalizeH="0" baseline="0" noProof="0" dirty="0">
                <a:ln>
                  <a:noFill/>
                </a:ln>
                <a:solidFill>
                  <a:srgbClr val="000000"/>
                </a:solidFill>
                <a:effectLst/>
                <a:uLnTx/>
                <a:uFillTx/>
                <a:latin typeface="Arial" charset="0"/>
              </a:rPr>
              <a:t>	[Ne] 3</a:t>
            </a:r>
            <a:r>
              <a:rPr kumimoji="0" lang="en-US" altLang="en-US" sz="2800" b="0" i="1" u="none" strike="noStrike" kern="0" cap="none" spc="0" normalizeH="0" baseline="0" noProof="0" dirty="0">
                <a:ln>
                  <a:noFill/>
                </a:ln>
                <a:solidFill>
                  <a:srgbClr val="000000"/>
                </a:solidFill>
                <a:effectLst/>
                <a:uLnTx/>
                <a:uFillTx/>
                <a:latin typeface="Arial" charset="0"/>
              </a:rPr>
              <a:t>s</a:t>
            </a:r>
            <a:r>
              <a:rPr kumimoji="0" lang="en-US" altLang="en-US" sz="2800" b="0" i="1" u="none" strike="noStrike" kern="0" cap="none" spc="0" normalizeH="0" baseline="30000" noProof="0" dirty="0">
                <a:ln>
                  <a:noFill/>
                </a:ln>
                <a:solidFill>
                  <a:srgbClr val="000000"/>
                </a:solidFill>
                <a:effectLst/>
                <a:uLnTx/>
                <a:uFillTx/>
                <a:latin typeface="Arial" charset="0"/>
              </a:rPr>
              <a:t>2</a:t>
            </a:r>
            <a:r>
              <a:rPr kumimoji="0" lang="en-US" altLang="en-US" sz="2800" b="0" i="1"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3</a:t>
            </a:r>
            <a:r>
              <a:rPr kumimoji="0" lang="en-US" altLang="en-US" sz="2800" b="0" i="1" u="none" strike="noStrike" kern="0" cap="none" spc="0" normalizeH="0" baseline="0" noProof="0" dirty="0">
                <a:ln>
                  <a:noFill/>
                </a:ln>
                <a:solidFill>
                  <a:srgbClr val="000000"/>
                </a:solidFill>
                <a:effectLst/>
                <a:uLnTx/>
                <a:uFillTx/>
                <a:latin typeface="Arial" charset="0"/>
              </a:rPr>
              <a:t>p</a:t>
            </a:r>
            <a:r>
              <a:rPr kumimoji="0" lang="en-US" altLang="en-US" sz="2800" b="0" i="1" u="none" strike="noStrike" kern="0" cap="none" spc="0" normalizeH="0" baseline="30000" noProof="0" dirty="0">
                <a:ln>
                  <a:noFill/>
                </a:ln>
                <a:solidFill>
                  <a:srgbClr val="000000"/>
                </a:solidFill>
                <a:effectLst/>
                <a:uLnTx/>
                <a:uFillTx/>
                <a:latin typeface="Arial" charset="0"/>
              </a:rPr>
              <a:t>6</a:t>
            </a:r>
            <a:r>
              <a:rPr kumimoji="0" lang="en-US" altLang="en-US" sz="2800" b="0" i="0" u="none" strike="noStrike" kern="0" cap="none" spc="0" normalizeH="0" baseline="0" noProof="0" dirty="0">
                <a:ln>
                  <a:noFill/>
                </a:ln>
                <a:solidFill>
                  <a:srgbClr val="000000"/>
                </a:solidFill>
                <a:effectLst/>
                <a:uLnTx/>
                <a:uFillTx/>
                <a:latin typeface="Arial" charset="0"/>
              </a:rPr>
              <a:t>      or	</a:t>
            </a:r>
            <a:r>
              <a:rPr kumimoji="0" lang="en-US" altLang="en-US" sz="2800" b="0" i="0" u="none" strike="noStrike" kern="0" cap="none" spc="0" normalizeH="0" baseline="0" noProof="0" dirty="0">
                <a:ln>
                  <a:noFill/>
                </a:ln>
                <a:solidFill>
                  <a:srgbClr val="194E9D"/>
                </a:solidFill>
                <a:effectLst/>
                <a:uLnTx/>
                <a:uFillTx/>
                <a:latin typeface="Arial" charset="0"/>
              </a:rPr>
              <a:t>[Ar]</a:t>
            </a:r>
            <a:endParaRPr kumimoji="0" lang="en-US" altLang="en-US" sz="2800" b="0" i="0" u="none" strike="noStrike" kern="0" cap="none" spc="0" normalizeH="0" baseline="30000" noProof="0" dirty="0">
              <a:ln>
                <a:noFill/>
              </a:ln>
              <a:solidFill>
                <a:srgbClr val="194E9D"/>
              </a:solidFill>
              <a:effectLst/>
              <a:uLnTx/>
              <a:uFillTx/>
              <a:latin typeface="Arial" charset="0"/>
            </a:endParaRPr>
          </a:p>
        </p:txBody>
      </p:sp>
      <p:sp>
        <p:nvSpPr>
          <p:cNvPr id="7" name="Rectangle 5"/>
          <p:cNvSpPr>
            <a:spLocks noChangeArrowheads="1"/>
          </p:cNvSpPr>
          <p:nvPr/>
        </p:nvSpPr>
        <p:spPr bwMode="auto">
          <a:xfrm>
            <a:off x="1397699" y="4763978"/>
            <a:ext cx="8526462"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194E9D"/>
                </a:solidFill>
                <a:effectLst/>
                <a:uLnTx/>
                <a:uFillTx/>
                <a:latin typeface="Arial" charset="0"/>
              </a:rPr>
              <a:t>Rb</a:t>
            </a:r>
            <a:r>
              <a:rPr kumimoji="0" lang="en-US" altLang="en-US" sz="2800" b="0" i="0" u="none" strike="noStrike" kern="0" cap="none" spc="0" normalizeH="0" baseline="30000" noProof="0" dirty="0">
                <a:ln>
                  <a:noFill/>
                </a:ln>
                <a:solidFill>
                  <a:srgbClr val="194E9D"/>
                </a:solidFill>
                <a:effectLst/>
                <a:uLnTx/>
                <a:uFillTx/>
                <a:latin typeface="Arial" charset="0"/>
              </a:rPr>
              <a:t>+</a:t>
            </a:r>
            <a:r>
              <a:rPr kumimoji="0" lang="en-US" altLang="en-US" sz="2800" b="0" i="0" u="none" strike="noStrike" kern="0" cap="none" spc="0" normalizeH="0" baseline="30000" noProof="0" dirty="0">
                <a:ln>
                  <a:noFill/>
                </a:ln>
                <a:solidFill>
                  <a:srgbClr val="CC0000"/>
                </a:solidFill>
                <a:effectLst>
                  <a:outerShdw blurRad="38100" dist="38100" dir="2700000" algn="tl">
                    <a:srgbClr val="C0C0C0"/>
                  </a:outerShdw>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(37 - 1) = 36 e</a:t>
            </a:r>
            <a:r>
              <a:rPr kumimoji="0" lang="en-US" altLang="en-US" sz="2800" b="0" i="0" u="none" strike="noStrike" kern="0" cap="none" spc="0" normalizeH="0" baseline="30000" noProof="0" dirty="0">
                <a:ln>
                  <a:noFill/>
                </a:ln>
                <a:solidFill>
                  <a:srgbClr val="000000"/>
                </a:solidFill>
                <a:effectLst/>
                <a:uLnTx/>
                <a:uFillTx/>
                <a:latin typeface="Arial" charset="0"/>
              </a:rPr>
              <a:t>-</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Rb	[Kr] 5</a:t>
            </a:r>
            <a:r>
              <a:rPr kumimoji="0" lang="en-US" altLang="en-US" sz="2800" b="0" i="1" u="none" strike="noStrike" kern="0" cap="none" spc="0" normalizeH="0" baseline="0" noProof="0" dirty="0">
                <a:ln>
                  <a:noFill/>
                </a:ln>
                <a:solidFill>
                  <a:srgbClr val="000000"/>
                </a:solidFill>
                <a:effectLst/>
                <a:uLnTx/>
                <a:uFillTx/>
                <a:latin typeface="Arial" charset="0"/>
              </a:rPr>
              <a:t>s</a:t>
            </a:r>
            <a:r>
              <a:rPr kumimoji="0" lang="en-US" altLang="en-US" sz="2800" b="0" i="1" u="none" strike="noStrike" kern="0" cap="none" spc="0" normalizeH="0" baseline="30000" noProof="0" dirty="0">
                <a:ln>
                  <a:noFill/>
                </a:ln>
                <a:solidFill>
                  <a:srgbClr val="000000"/>
                </a:solidFill>
                <a:effectLst/>
                <a:uLnTx/>
                <a:uFillTx/>
                <a:latin typeface="Arial" charset="0"/>
              </a:rPr>
              <a:t>1</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			Rb</a:t>
            </a:r>
            <a:r>
              <a:rPr kumimoji="0" lang="en-US" altLang="en-US" sz="2800" b="0" i="0" u="none" strike="noStrike" kern="0" cap="none" spc="0" normalizeH="0" baseline="30000" noProof="0" dirty="0">
                <a:ln>
                  <a:noFill/>
                </a:ln>
                <a:solidFill>
                  <a:srgbClr val="000000"/>
                </a:solidFill>
                <a:effectLst/>
                <a:uLnTx/>
                <a:uFillTx/>
                <a:latin typeface="Arial" charset="0"/>
              </a:rPr>
              <a:t>+</a:t>
            </a:r>
            <a:r>
              <a:rPr kumimoji="0" lang="en-US" altLang="en-US" sz="2800" b="0" i="0"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194E9D"/>
                </a:solidFill>
                <a:effectLst/>
                <a:uLnTx/>
                <a:uFillTx/>
                <a:latin typeface="Arial" charset="0"/>
              </a:rPr>
              <a:t>[Kr]</a:t>
            </a:r>
            <a:r>
              <a:rPr kumimoji="0" lang="en-US" altLang="en-US" sz="2800" b="0" i="0" u="none" strike="noStrike" kern="0" cap="none" spc="0" normalizeH="0" baseline="0" noProof="0" dirty="0">
                <a:ln>
                  <a:noFill/>
                </a:ln>
                <a:solidFill>
                  <a:srgbClr val="000000"/>
                </a:solidFill>
                <a:effectLst/>
                <a:uLnTx/>
                <a:uFillTx/>
                <a:latin typeface="Arial" charset="0"/>
              </a:rPr>
              <a:t>      or	[Ar]</a:t>
            </a:r>
            <a:r>
              <a:rPr kumimoji="0" lang="en-US" altLang="en-US" sz="2800" b="0"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3</a:t>
            </a:r>
            <a:r>
              <a:rPr kumimoji="0" lang="en-US" altLang="en-US" sz="2800" b="0" i="1" u="none" strike="noStrike" kern="0" cap="none" spc="0" normalizeH="0" baseline="0" noProof="0" dirty="0">
                <a:ln>
                  <a:noFill/>
                </a:ln>
                <a:solidFill>
                  <a:srgbClr val="000000"/>
                </a:solidFill>
                <a:effectLst/>
                <a:uLnTx/>
                <a:uFillTx/>
                <a:latin typeface="Arial" charset="0"/>
              </a:rPr>
              <a:t>d</a:t>
            </a:r>
            <a:r>
              <a:rPr kumimoji="0" lang="en-US" altLang="en-US" sz="2800" b="0" i="1" u="none" strike="noStrike" kern="0" cap="none" spc="0" normalizeH="0" baseline="30000" noProof="0" dirty="0">
                <a:ln>
                  <a:noFill/>
                </a:ln>
                <a:solidFill>
                  <a:srgbClr val="000000"/>
                </a:solidFill>
                <a:effectLst/>
                <a:uLnTx/>
                <a:uFillTx/>
                <a:latin typeface="Arial" charset="0"/>
              </a:rPr>
              <a:t>10</a:t>
            </a:r>
            <a:r>
              <a:rPr kumimoji="0" lang="en-US" altLang="en-US" sz="2800" b="0" i="1"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4</a:t>
            </a:r>
            <a:r>
              <a:rPr kumimoji="0" lang="en-US" altLang="en-US" sz="2800" b="0" i="1" u="none" strike="noStrike" kern="0" cap="none" spc="0" normalizeH="0" baseline="0" noProof="0" dirty="0">
                <a:ln>
                  <a:noFill/>
                </a:ln>
                <a:solidFill>
                  <a:srgbClr val="000000"/>
                </a:solidFill>
                <a:effectLst/>
                <a:uLnTx/>
                <a:uFillTx/>
                <a:latin typeface="Arial" charset="0"/>
              </a:rPr>
              <a:t>s</a:t>
            </a:r>
            <a:r>
              <a:rPr kumimoji="0" lang="en-US" altLang="en-US" sz="2800" b="0" i="1" u="none" strike="noStrike" kern="0" cap="none" spc="0" normalizeH="0" baseline="30000" noProof="0" dirty="0">
                <a:ln>
                  <a:noFill/>
                </a:ln>
                <a:solidFill>
                  <a:srgbClr val="000000"/>
                </a:solidFill>
                <a:effectLst/>
                <a:uLnTx/>
                <a:uFillTx/>
                <a:latin typeface="Arial" charset="0"/>
              </a:rPr>
              <a:t>2</a:t>
            </a:r>
            <a:r>
              <a:rPr kumimoji="0" lang="en-US" altLang="en-US" sz="2800" b="0" i="1"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4</a:t>
            </a:r>
            <a:r>
              <a:rPr kumimoji="0" lang="en-US" altLang="en-US" sz="2800" b="0" i="1" u="none" strike="noStrike" kern="0" cap="none" spc="0" normalizeH="0" baseline="0" noProof="0" dirty="0">
                <a:ln>
                  <a:noFill/>
                </a:ln>
                <a:solidFill>
                  <a:srgbClr val="000000"/>
                </a:solidFill>
                <a:effectLst/>
                <a:uLnTx/>
                <a:uFillTx/>
                <a:latin typeface="Arial" charset="0"/>
              </a:rPr>
              <a:t>p</a:t>
            </a:r>
            <a:r>
              <a:rPr kumimoji="0" lang="en-US" altLang="en-US" sz="2800" b="0" i="1" u="none" strike="noStrike" kern="0" cap="none" spc="0" normalizeH="0" baseline="30000" noProof="0" dirty="0">
                <a:ln>
                  <a:noFill/>
                </a:ln>
                <a:solidFill>
                  <a:srgbClr val="000000"/>
                </a:solidFill>
                <a:effectLst/>
                <a:uLnTx/>
                <a:uFillTx/>
                <a:latin typeface="Arial" charset="0"/>
              </a:rPr>
              <a:t>6</a:t>
            </a:r>
          </a:p>
        </p:txBody>
      </p:sp>
    </p:spTree>
    <p:extLst>
      <p:ext uri="{BB962C8B-B14F-4D97-AF65-F5344CB8AC3E}">
        <p14:creationId xmlns:p14="http://schemas.microsoft.com/office/powerpoint/2010/main" val="341064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2BDE2249-2565-9038-F554-7B6314A79BF9}"/>
              </a:ext>
            </a:extLst>
          </p:cNvPr>
          <p:cNvSpPr>
            <a:spLocks noGrp="1"/>
          </p:cNvSpPr>
          <p:nvPr>
            <p:ph type="ftr" sz="quarter" idx="11"/>
          </p:nvPr>
        </p:nvSpPr>
        <p:spPr/>
        <p:txBody>
          <a:bodyPr/>
          <a:lstStyle/>
          <a:p>
            <a:r>
              <a:rPr lang="he-IL"/>
              <a:t>מבנה אלקטרוני וקישור-1</a:t>
            </a:r>
          </a:p>
        </p:txBody>
      </p:sp>
      <p:sp>
        <p:nvSpPr>
          <p:cNvPr id="3" name="מציין מיקום של מספר שקופית 2">
            <a:extLst>
              <a:ext uri="{FF2B5EF4-FFF2-40B4-BE49-F238E27FC236}">
                <a16:creationId xmlns:a16="http://schemas.microsoft.com/office/drawing/2014/main" id="{5B9B7AF6-D712-2998-5ED5-04037C817BD6}"/>
              </a:ext>
            </a:extLst>
          </p:cNvPr>
          <p:cNvSpPr>
            <a:spLocks noGrp="1"/>
          </p:cNvSpPr>
          <p:nvPr>
            <p:ph type="sldNum" sz="quarter" idx="12"/>
          </p:nvPr>
        </p:nvSpPr>
        <p:spPr/>
        <p:txBody>
          <a:bodyPr/>
          <a:lstStyle/>
          <a:p>
            <a:fld id="{5DC4C86E-9875-4190-A159-A2D25254D327}" type="slidenum">
              <a:rPr lang="he-IL" smtClean="0"/>
              <a:t>19</a:t>
            </a:fld>
            <a:endParaRPr lang="he-IL"/>
          </a:p>
        </p:txBody>
      </p:sp>
      <p:pic>
        <p:nvPicPr>
          <p:cNvPr id="4" name="Picture 3">
            <a:extLst>
              <a:ext uri="{FF2B5EF4-FFF2-40B4-BE49-F238E27FC236}">
                <a16:creationId xmlns:a16="http://schemas.microsoft.com/office/drawing/2014/main" id="{37042C42-761A-51C8-6150-3EA7AD26F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6237" y="1542375"/>
            <a:ext cx="5918187" cy="4813975"/>
          </a:xfrm>
          <a:prstGeom prst="rect">
            <a:avLst/>
          </a:prstGeom>
          <a:noFill/>
          <a:ln>
            <a:noFill/>
          </a:ln>
        </p:spPr>
      </p:pic>
      <p:sp>
        <p:nvSpPr>
          <p:cNvPr id="6" name="תיבת טקסט 5">
            <a:extLst>
              <a:ext uri="{FF2B5EF4-FFF2-40B4-BE49-F238E27FC236}">
                <a16:creationId xmlns:a16="http://schemas.microsoft.com/office/drawing/2014/main" id="{49356DC2-0A98-CD8C-992F-255220CF261B}"/>
              </a:ext>
            </a:extLst>
          </p:cNvPr>
          <p:cNvSpPr txBox="1"/>
          <p:nvPr/>
        </p:nvSpPr>
        <p:spPr>
          <a:xfrm>
            <a:off x="2816237" y="648960"/>
            <a:ext cx="6096000" cy="545855"/>
          </a:xfrm>
          <a:prstGeom prst="rect">
            <a:avLst/>
          </a:prstGeom>
          <a:noFill/>
        </p:spPr>
        <p:txBody>
          <a:bodyPr wrap="square">
            <a:spAutoFit/>
          </a:bodyPr>
          <a:lstStyle/>
          <a:p>
            <a:pPr marL="0" marR="0" algn="ctr" rtl="1">
              <a:lnSpc>
                <a:spcPct val="107000"/>
              </a:lnSpc>
              <a:spcBef>
                <a:spcPts val="0"/>
              </a:spcBef>
              <a:spcAft>
                <a:spcPts val="800"/>
              </a:spcAft>
            </a:pPr>
            <a:r>
              <a:rPr lang="he-IL" sz="2800" b="1" dirty="0">
                <a:effectLst/>
                <a:latin typeface="David" panose="020E0502060401010101" pitchFamily="34" charset="-79"/>
                <a:ea typeface="Calibri" panose="020F0502020204030204" pitchFamily="34" charset="0"/>
                <a:cs typeface="David" panose="020E0502060401010101" pitchFamily="34" charset="-79"/>
              </a:rPr>
              <a:t>האורביטלים </a:t>
            </a:r>
            <a:r>
              <a:rPr lang="en-US" sz="2800" b="1" dirty="0">
                <a:effectLst/>
                <a:latin typeface="David" panose="020E0502060401010101" pitchFamily="34" charset="-79"/>
                <a:ea typeface="Calibri" panose="020F0502020204030204" pitchFamily="34" charset="0"/>
                <a:cs typeface="David" panose="020E0502060401010101" pitchFamily="34" charset="-79"/>
              </a:rPr>
              <a:t>4s</a:t>
            </a:r>
            <a:r>
              <a:rPr lang="he-IL" sz="2800" b="1" dirty="0">
                <a:effectLst/>
                <a:latin typeface="David" panose="020E0502060401010101" pitchFamily="34" charset="-79"/>
                <a:ea typeface="Calibri" panose="020F0502020204030204" pitchFamily="34" charset="0"/>
                <a:cs typeface="David" panose="020E0502060401010101" pitchFamily="34" charset="-79"/>
              </a:rPr>
              <a:t> ו- </a:t>
            </a:r>
            <a:r>
              <a:rPr lang="en-US" sz="2800" b="1" dirty="0">
                <a:effectLst/>
                <a:latin typeface="David" panose="020E0502060401010101" pitchFamily="34" charset="-79"/>
                <a:ea typeface="Calibri" panose="020F0502020204030204" pitchFamily="34" charset="0"/>
                <a:cs typeface="David" panose="020E0502060401010101" pitchFamily="34" charset="-79"/>
              </a:rPr>
              <a:t>3d</a:t>
            </a:r>
            <a:endParaRPr lang="en-US" sz="28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32222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prstClr val="black">
                    <a:tint val="75000"/>
                  </a:prstClr>
                </a:solidFill>
              </a:rPr>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solidFill>
                  <a:prstClr val="black">
                    <a:tint val="75000"/>
                  </a:prstClr>
                </a:solidFill>
              </a:rPr>
              <a:pPr/>
              <a:t>2</a:t>
            </a:fld>
            <a:endParaRPr lang="he-IL">
              <a:solidFill>
                <a:prstClr val="black">
                  <a:tint val="75000"/>
                </a:prstClr>
              </a:solidFill>
            </a:endParaRPr>
          </a:p>
        </p:txBody>
      </p:sp>
      <p:sp>
        <p:nvSpPr>
          <p:cNvPr id="4" name="Title 1"/>
          <p:cNvSpPr txBox="1">
            <a:spLocks/>
          </p:cNvSpPr>
          <p:nvPr/>
        </p:nvSpPr>
        <p:spPr bwMode="auto">
          <a:xfrm>
            <a:off x="992899" y="8150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eaLnBrk="1" hangingPunct="1"/>
            <a:r>
              <a:rPr lang="en-US" altLang="en-US" kern="0" dirty="0">
                <a:latin typeface="Arial"/>
                <a:cs typeface="Times New Roman"/>
              </a:rPr>
              <a:t>The Quantum Mechanical Model of the Atom</a:t>
            </a:r>
          </a:p>
        </p:txBody>
      </p:sp>
      <p:grpSp>
        <p:nvGrpSpPr>
          <p:cNvPr id="14" name="Group 13"/>
          <p:cNvGrpSpPr/>
          <p:nvPr/>
        </p:nvGrpSpPr>
        <p:grpSpPr>
          <a:xfrm>
            <a:off x="1203963" y="837039"/>
            <a:ext cx="8518408" cy="1200329"/>
            <a:chOff x="992899" y="1464447"/>
            <a:chExt cx="8518408" cy="1200329"/>
          </a:xfrm>
        </p:grpSpPr>
        <p:sp>
          <p:nvSpPr>
            <p:cNvPr id="5" name="Rectangle 4"/>
            <p:cNvSpPr>
              <a:spLocks noChangeArrowheads="1"/>
            </p:cNvSpPr>
            <p:nvPr/>
          </p:nvSpPr>
          <p:spPr bwMode="auto">
            <a:xfrm>
              <a:off x="6551843" y="1464447"/>
              <a:ext cx="29594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Probability of finding</a:t>
              </a:r>
            </a:p>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electron in a region</a:t>
              </a:r>
            </a:p>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of space (</a:t>
              </a:r>
              <a:r>
                <a:rPr lang="en-US" altLang="en-US" sz="2400" i="1" dirty="0">
                  <a:solidFill>
                    <a:srgbClr val="000000"/>
                  </a:solidFill>
                  <a:latin typeface="Symbol" pitchFamily="18" charset="2"/>
                  <a:ea typeface="MS PGothic" pitchFamily="34" charset="-128"/>
                </a:rPr>
                <a:t>Y</a:t>
              </a:r>
              <a:r>
                <a:rPr lang="en-US" altLang="en-US" sz="2400" i="1" dirty="0">
                  <a:solidFill>
                    <a:srgbClr val="000000"/>
                  </a:solidFill>
                  <a:latin typeface="Arial"/>
                  <a:ea typeface="MS PGothic" pitchFamily="34" charset="-128"/>
                </a:rPr>
                <a:t> </a:t>
              </a:r>
              <a:r>
                <a:rPr lang="en-US" altLang="en-US" sz="2400" baseline="30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p>
          </p:txBody>
        </p:sp>
        <p:sp>
          <p:nvSpPr>
            <p:cNvPr id="6" name="Rectangle 5"/>
            <p:cNvSpPr>
              <a:spLocks noChangeArrowheads="1"/>
            </p:cNvSpPr>
            <p:nvPr/>
          </p:nvSpPr>
          <p:spPr bwMode="auto">
            <a:xfrm>
              <a:off x="992899" y="1649114"/>
              <a:ext cx="1367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Wave</a:t>
              </a:r>
            </a:p>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equation</a:t>
              </a:r>
            </a:p>
          </p:txBody>
        </p:sp>
        <p:sp>
          <p:nvSpPr>
            <p:cNvPr id="7" name="Rectangle 6"/>
            <p:cNvSpPr>
              <a:spLocks noChangeArrowheads="1"/>
            </p:cNvSpPr>
            <p:nvPr/>
          </p:nvSpPr>
          <p:spPr bwMode="auto">
            <a:xfrm>
              <a:off x="3627762" y="1649112"/>
              <a:ext cx="21241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Wave function</a:t>
              </a:r>
            </a:p>
            <a:p>
              <a:pPr rtl="0" eaLnBrk="0" fontAlgn="base" hangingPunct="0">
                <a:spcBef>
                  <a:spcPct val="0"/>
                </a:spcBef>
                <a:spcAft>
                  <a:spcPct val="0"/>
                </a:spcAft>
              </a:pPr>
              <a:r>
                <a:rPr lang="en-US" altLang="en-US" sz="2400" dirty="0">
                  <a:solidFill>
                    <a:srgbClr val="000000"/>
                  </a:solidFill>
                  <a:latin typeface="Arial"/>
                  <a:ea typeface="MS PGothic" pitchFamily="34" charset="-128"/>
                </a:rPr>
                <a:t>or orbital (</a:t>
              </a:r>
              <a:r>
                <a:rPr lang="en-US" altLang="en-US" sz="2400" i="1" dirty="0">
                  <a:solidFill>
                    <a:srgbClr val="000000"/>
                  </a:solidFill>
                  <a:latin typeface="Symbol" pitchFamily="18" charset="2"/>
                  <a:ea typeface="MS PGothic" pitchFamily="34" charset="-128"/>
                </a:rPr>
                <a:t>Y</a:t>
              </a:r>
              <a:r>
                <a:rPr lang="en-US" altLang="en-US" sz="2400" dirty="0">
                  <a:solidFill>
                    <a:srgbClr val="000000"/>
                  </a:solidFill>
                  <a:latin typeface="Arial"/>
                  <a:ea typeface="MS PGothic" pitchFamily="34" charset="-128"/>
                </a:rPr>
                <a:t>)</a:t>
              </a:r>
            </a:p>
          </p:txBody>
        </p:sp>
        <p:cxnSp>
          <p:nvCxnSpPr>
            <p:cNvPr id="8" name="AutoShape 6"/>
            <p:cNvCxnSpPr>
              <a:cxnSpLocks noChangeShapeType="1"/>
              <a:endCxn id="7" idx="1"/>
            </p:cNvCxnSpPr>
            <p:nvPr/>
          </p:nvCxnSpPr>
          <p:spPr bwMode="auto">
            <a:xfrm>
              <a:off x="2360581" y="2064611"/>
              <a:ext cx="1267181" cy="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7"/>
            <p:cNvCxnSpPr>
              <a:cxnSpLocks noChangeShapeType="1"/>
              <a:stCxn id="7" idx="3"/>
              <a:endCxn id="5" idx="1"/>
            </p:cNvCxnSpPr>
            <p:nvPr/>
          </p:nvCxnSpPr>
          <p:spPr bwMode="auto">
            <a:xfrm>
              <a:off x="5751869" y="2064611"/>
              <a:ext cx="799974" cy="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a:spLocks noChangeArrowheads="1"/>
            </p:cNvSpPr>
            <p:nvPr/>
          </p:nvSpPr>
          <p:spPr bwMode="auto">
            <a:xfrm>
              <a:off x="2464123" y="1578192"/>
              <a:ext cx="955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Solve</a:t>
              </a:r>
            </a:p>
          </p:txBody>
        </p:sp>
      </p:grpSp>
      <p:pic>
        <p:nvPicPr>
          <p:cNvPr id="12" name="Picture 8" descr="X:\50627 IRDVD Tro Chemistry A Molecular Approach\Working Files 50627\Lectures 50627\Component\ch 07\07_pg22_unfigur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0719" y="5563583"/>
            <a:ext cx="21574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1450099" y="2155724"/>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rPr>
              <a:t>Quantum mechanics allows us to make statistical statements about the regions in which we are most likely to find the electron.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rPr>
              <a:t>Solving Schr</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ö</a:t>
            </a:r>
            <a:r>
              <a:rPr kumimoji="0" lang="en-US" altLang="en-US" sz="2400" b="0" i="0" u="none" strike="noStrike" kern="0" cap="none" spc="0" normalizeH="0" baseline="0" noProof="0" dirty="0">
                <a:ln>
                  <a:noFill/>
                </a:ln>
                <a:solidFill>
                  <a:srgbClr val="000000"/>
                </a:solidFill>
                <a:effectLst/>
                <a:uLnTx/>
                <a:uFillTx/>
                <a:latin typeface="Arial"/>
                <a:ea typeface="ＭＳ Ｐゴシック"/>
              </a:rPr>
              <a:t>dinger</a:t>
            </a:r>
            <a:r>
              <a:rPr kumimoji="0" lang="ja-JP" altLang="en-US" sz="2400" b="0" i="0" u="none" strike="noStrike" kern="0" cap="none" spc="0" normalizeH="0" baseline="0" noProof="0" dirty="0">
                <a:ln>
                  <a:noFill/>
                </a:ln>
                <a:solidFill>
                  <a:srgbClr val="000000"/>
                </a:solidFill>
                <a:effectLst/>
                <a:uLnTx/>
                <a:uFillTx/>
                <a:latin typeface="Arial"/>
                <a:ea typeface="ＭＳ Ｐゴシック"/>
              </a:rPr>
              <a:t>’</a:t>
            </a:r>
            <a:r>
              <a:rPr kumimoji="0" lang="en-US" altLang="ja-JP" sz="2400" b="0" i="0" u="none" strike="noStrike" kern="0" cap="none" spc="0" normalizeH="0" baseline="0" noProof="0" dirty="0">
                <a:ln>
                  <a:noFill/>
                </a:ln>
                <a:solidFill>
                  <a:srgbClr val="000000"/>
                </a:solidFill>
                <a:effectLst/>
                <a:uLnTx/>
                <a:uFillTx/>
                <a:latin typeface="Arial"/>
                <a:ea typeface="ＭＳ Ｐゴシック"/>
              </a:rPr>
              <a:t>s equation gives us a wave function, represented by the Greek letter psi, </a:t>
            </a:r>
            <a:r>
              <a:rPr kumimoji="0" lang="en-US" altLang="ja-JP" sz="2400" b="0" i="1" u="none" strike="noStrike" kern="0" cap="none" spc="0" normalizeH="0" baseline="0" noProof="0" dirty="0">
                <a:ln>
                  <a:noFill/>
                </a:ln>
                <a:solidFill>
                  <a:srgbClr val="000000"/>
                </a:solidFill>
                <a:effectLst/>
                <a:uLnTx/>
                <a:uFillTx/>
                <a:latin typeface="Symbol" panose="05050102010706020507" pitchFamily="18" charset="2"/>
                <a:ea typeface="ＭＳ Ｐゴシック"/>
              </a:rPr>
              <a:t>y</a:t>
            </a:r>
            <a:r>
              <a:rPr kumimoji="0" lang="en-US" altLang="ja-JP" sz="2400" b="0" i="0" u="none" strike="noStrike" kern="0" cap="none" spc="0" normalizeH="0" baseline="0" noProof="0" dirty="0">
                <a:ln>
                  <a:noFill/>
                </a:ln>
                <a:solidFill>
                  <a:srgbClr val="000000"/>
                </a:solidFill>
                <a:effectLst/>
                <a:uLnTx/>
                <a:uFillTx/>
                <a:latin typeface="Arial"/>
                <a:ea typeface="ＭＳ Ｐゴシック"/>
              </a:rPr>
              <a:t>, which gives information about a particle in a given energy level.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rPr>
              <a:t>Psi-squared, </a:t>
            </a:r>
            <a:r>
              <a:rPr kumimoji="0" lang="en-US" altLang="en-US" sz="2400" b="0" i="1" u="none" strike="noStrike" kern="0" cap="none" spc="0" normalizeH="0" baseline="0" noProof="0" dirty="0">
                <a:ln>
                  <a:noFill/>
                </a:ln>
                <a:solidFill>
                  <a:srgbClr val="000000"/>
                </a:solidFill>
                <a:effectLst/>
                <a:uLnTx/>
                <a:uFillTx/>
                <a:latin typeface="Symbol" panose="05050102010706020507" pitchFamily="18" charset="2"/>
                <a:ea typeface="ＭＳ Ｐゴシック"/>
              </a:rPr>
              <a:t>y</a:t>
            </a:r>
            <a:r>
              <a:rPr kumimoji="0" lang="en-US" altLang="en-US" sz="2400" b="0" i="0" u="none" strike="noStrike" kern="0" cap="none" spc="0" normalizeH="0" baseline="0" noProof="0" dirty="0">
                <a:ln>
                  <a:noFill/>
                </a:ln>
                <a:solidFill>
                  <a:srgbClr val="000000"/>
                </a:solidFill>
                <a:effectLst/>
                <a:uLnTx/>
                <a:uFillTx/>
                <a:latin typeface="Arial"/>
                <a:ea typeface="ＭＳ Ｐゴシック"/>
              </a:rPr>
              <a:t> </a:t>
            </a:r>
            <a:r>
              <a:rPr kumimoji="0" lang="en-US" altLang="en-US" sz="2400" b="0" i="0" u="none" strike="noStrike" kern="0" cap="none" spc="0" normalizeH="0" baseline="30000" noProof="0" dirty="0">
                <a:ln>
                  <a:noFill/>
                </a:ln>
                <a:solidFill>
                  <a:srgbClr val="000000"/>
                </a:solidFill>
                <a:effectLst/>
                <a:uLnTx/>
                <a:uFillTx/>
                <a:latin typeface="Arial"/>
                <a:ea typeface="ＭＳ Ｐゴシック"/>
              </a:rPr>
              <a:t>2</a:t>
            </a:r>
            <a:r>
              <a:rPr kumimoji="0" lang="en-US" altLang="en-US" sz="2400" b="0" i="0" u="none" strike="noStrike" kern="0" cap="none" spc="0" normalizeH="0" baseline="0" noProof="0" dirty="0">
                <a:ln>
                  <a:noFill/>
                </a:ln>
                <a:solidFill>
                  <a:srgbClr val="000000"/>
                </a:solidFill>
                <a:effectLst/>
                <a:uLnTx/>
                <a:uFillTx/>
                <a:latin typeface="Arial"/>
                <a:ea typeface="ＭＳ Ｐゴシック"/>
              </a:rPr>
              <a:t>, gives us the probability of finding the particle within a region of space.</a:t>
            </a:r>
          </a:p>
        </p:txBody>
      </p:sp>
    </p:spTree>
    <p:extLst>
      <p:ext uri="{BB962C8B-B14F-4D97-AF65-F5344CB8AC3E}">
        <p14:creationId xmlns:p14="http://schemas.microsoft.com/office/powerpoint/2010/main" val="106736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816746" y="6305745"/>
            <a:ext cx="4114800" cy="365125"/>
          </a:xfrm>
          <a:prstGeom prst="rect">
            <a:avLst/>
          </a:prstGeom>
        </p:spPr>
        <p:txBody>
          <a:bodyPr/>
          <a:lstStyle/>
          <a:p>
            <a:r>
              <a:rPr lang="he-IL" dirty="0"/>
              <a:t>מבנה אלקטרוני וקישור-1</a:t>
            </a:r>
          </a:p>
        </p:txBody>
      </p:sp>
      <p:sp>
        <p:nvSpPr>
          <p:cNvPr id="3" name="Slide Number Placeholder 2"/>
          <p:cNvSpPr>
            <a:spLocks noGrp="1"/>
          </p:cNvSpPr>
          <p:nvPr>
            <p:ph type="sldNum" sz="quarter" idx="4294967295"/>
          </p:nvPr>
        </p:nvSpPr>
        <p:spPr>
          <a:xfrm>
            <a:off x="-457200" y="6341428"/>
            <a:ext cx="2743200" cy="365125"/>
          </a:xfrm>
          <a:prstGeom prst="rect">
            <a:avLst/>
          </a:prstGeom>
        </p:spPr>
        <p:txBody>
          <a:bodyPr/>
          <a:lstStyle/>
          <a:p>
            <a:fld id="{5DC4C86E-9875-4190-A159-A2D25254D327}" type="slidenum">
              <a:rPr lang="he-IL" smtClean="0"/>
              <a:t>20</a:t>
            </a:fld>
            <a:endParaRPr lang="he-IL" dirty="0"/>
          </a:p>
        </p:txBody>
      </p:sp>
      <p:sp>
        <p:nvSpPr>
          <p:cNvPr id="4" name="Rectangle 2"/>
          <p:cNvSpPr txBox="1">
            <a:spLocks noChangeArrowheads="1"/>
          </p:cNvSpPr>
          <p:nvPr/>
        </p:nvSpPr>
        <p:spPr bwMode="auto">
          <a:xfrm>
            <a:off x="986219" y="167640"/>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FFFFFF"/>
                </a:solidFill>
                <a:effectLst/>
                <a:uLnTx/>
                <a:uFillTx/>
                <a:latin typeface="Cambria" pitchFamily="18" charset="0"/>
                <a:ea typeface="+mj-ea"/>
                <a:cs typeface="+mj-cs"/>
              </a:rPr>
              <a:t>Transition-Metal Ions</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5" name="Rectangle 3"/>
          <p:cNvSpPr txBox="1">
            <a:spLocks noChangeArrowheads="1"/>
          </p:cNvSpPr>
          <p:nvPr/>
        </p:nvSpPr>
        <p:spPr bwMode="auto">
          <a:xfrm>
            <a:off x="1022276" y="985203"/>
            <a:ext cx="8204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3200" b="0" i="1" u="none" strike="noStrike" kern="0" cap="none" spc="0" normalizeH="0" baseline="0" noProof="0" dirty="0">
                <a:ln>
                  <a:noFill/>
                </a:ln>
                <a:solidFill>
                  <a:srgbClr val="194E9D"/>
                </a:solidFill>
                <a:effectLst/>
                <a:uLnTx/>
                <a:uFillTx/>
                <a:latin typeface="Arial"/>
                <a:ea typeface="+mn-ea"/>
                <a:cs typeface="+mn-cs"/>
              </a:rPr>
              <a:t>ns</a:t>
            </a:r>
            <a:r>
              <a:rPr kumimoji="0" lang="en-US" altLang="en-US" sz="3200" b="0" i="0" u="none" strike="noStrike" kern="0" cap="none" spc="0" normalizeH="0" baseline="0" noProof="0" dirty="0">
                <a:ln>
                  <a:noFill/>
                </a:ln>
                <a:solidFill>
                  <a:srgbClr val="000000"/>
                </a:solidFill>
                <a:effectLst/>
                <a:uLnTx/>
                <a:uFillTx/>
                <a:latin typeface="Arial"/>
                <a:ea typeface="+mn-ea"/>
                <a:cs typeface="+mn-cs"/>
              </a:rPr>
              <a:t> e</a:t>
            </a:r>
            <a:r>
              <a:rPr kumimoji="0" lang="en-US" altLang="en-US" sz="3200" b="0" i="0" u="none" strike="noStrike" kern="0" cap="none" spc="0" normalizeH="0" baseline="30000" noProof="0" dirty="0">
                <a:ln>
                  <a:noFill/>
                </a:ln>
                <a:solidFill>
                  <a:srgbClr val="000000"/>
                </a:solidFill>
                <a:effectLst/>
                <a:uLnTx/>
                <a:uFillTx/>
                <a:latin typeface="Arial"/>
                <a:ea typeface="+mn-ea"/>
                <a:cs typeface="+mn-cs"/>
              </a:rPr>
              <a:t>-</a:t>
            </a:r>
            <a:r>
              <a:rPr kumimoji="0" lang="en-US" altLang="en-US" sz="3200" b="0" i="0" u="none" strike="noStrike" kern="0" cap="none" spc="0" normalizeH="0" baseline="0" noProof="0" dirty="0">
                <a:ln>
                  <a:noFill/>
                </a:ln>
                <a:solidFill>
                  <a:srgbClr val="000000"/>
                </a:solidFill>
                <a:effectLst/>
                <a:uLnTx/>
                <a:uFillTx/>
                <a:latin typeface="Arial"/>
                <a:ea typeface="+mn-ea"/>
                <a:cs typeface="+mn-cs"/>
              </a:rPr>
              <a:t> are </a:t>
            </a:r>
            <a:r>
              <a:rPr kumimoji="0" lang="en-US" altLang="en-US" sz="3200" b="0" i="0" u="none" strike="noStrike" kern="0" cap="none" spc="0" normalizeH="0" baseline="0" noProof="0" dirty="0">
                <a:ln>
                  <a:noFill/>
                </a:ln>
                <a:solidFill>
                  <a:srgbClr val="194E9D"/>
                </a:solidFill>
                <a:effectLst/>
                <a:uLnTx/>
                <a:uFillTx/>
                <a:latin typeface="Arial"/>
                <a:ea typeface="+mn-ea"/>
                <a:cs typeface="+mn-cs"/>
              </a:rPr>
              <a:t>lost first</a:t>
            </a:r>
            <a:r>
              <a:rPr kumimoji="0" lang="en-US" altLang="en-US" sz="3200" b="0" i="0" u="none" strike="noStrike" kern="0" cap="none" spc="0" normalizeH="0" baseline="0" noProof="0" dirty="0">
                <a:ln>
                  <a:noFill/>
                </a:ln>
                <a:solidFill>
                  <a:srgbClr val="000000"/>
                </a:solidFill>
                <a:effectLst/>
                <a:uLnTx/>
                <a:uFillTx/>
                <a:latin typeface="Arial"/>
                <a:ea typeface="+mn-ea"/>
                <a:cs typeface="+mn-cs"/>
              </a:rPr>
              <a:t>.</a:t>
            </a:r>
          </a:p>
        </p:txBody>
      </p:sp>
      <p:sp>
        <p:nvSpPr>
          <p:cNvPr id="6" name="Rectangle 4"/>
          <p:cNvSpPr>
            <a:spLocks noChangeArrowheads="1"/>
          </p:cNvSpPr>
          <p:nvPr/>
        </p:nvSpPr>
        <p:spPr bwMode="auto">
          <a:xfrm>
            <a:off x="1221169" y="2434590"/>
            <a:ext cx="82819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Fe 	[</a:t>
            </a:r>
            <a:r>
              <a:rPr kumimoji="0" lang="en-US" altLang="en-US" sz="2800" b="0" i="0" u="none" strike="noStrike" kern="0" cap="none" spc="0" normalizeH="0" baseline="0" noProof="0" dirty="0" err="1">
                <a:ln>
                  <a:noFill/>
                </a:ln>
                <a:solidFill>
                  <a:srgbClr val="000000"/>
                </a:solidFill>
                <a:effectLst/>
                <a:uLnTx/>
                <a:uFillTx/>
                <a:latin typeface="Arial" charset="0"/>
              </a:rPr>
              <a:t>Ar</a:t>
            </a:r>
            <a:r>
              <a:rPr kumimoji="0" lang="en-US" altLang="en-US" sz="2800" b="0" i="0" u="none" strike="noStrike" kern="0" cap="none" spc="0" normalizeH="0" baseline="0" noProof="0" dirty="0">
                <a:ln>
                  <a:noFill/>
                </a:ln>
                <a:solidFill>
                  <a:srgbClr val="000000"/>
                </a:solidFill>
                <a:effectLst/>
                <a:uLnTx/>
                <a:uFillTx/>
                <a:latin typeface="Arial" charset="0"/>
              </a:rPr>
              <a:t>] 3</a:t>
            </a:r>
            <a:r>
              <a:rPr kumimoji="0" lang="en-US" altLang="en-US" sz="2800" b="0" i="1" u="none" strike="noStrike" kern="0" cap="none" spc="0" normalizeH="0" baseline="0" noProof="0" dirty="0">
                <a:ln>
                  <a:noFill/>
                </a:ln>
                <a:solidFill>
                  <a:srgbClr val="000000"/>
                </a:solidFill>
                <a:effectLst/>
                <a:uLnTx/>
                <a:uFillTx/>
                <a:latin typeface="Arial" charset="0"/>
              </a:rPr>
              <a:t>d</a:t>
            </a:r>
            <a:r>
              <a:rPr kumimoji="0" lang="en-US" altLang="en-US" sz="2800" b="0" i="1" u="none" strike="noStrike" kern="0" cap="none" spc="0" normalizeH="0" baseline="30000" noProof="0" dirty="0">
                <a:ln>
                  <a:noFill/>
                </a:ln>
                <a:solidFill>
                  <a:srgbClr val="000000"/>
                </a:solidFill>
                <a:effectLst/>
                <a:uLnTx/>
                <a:uFillTx/>
                <a:latin typeface="Arial" charset="0"/>
              </a:rPr>
              <a:t>6</a:t>
            </a:r>
            <a:r>
              <a:rPr kumimoji="0" lang="en-US" altLang="en-US" sz="2800" b="0" i="1" u="none" strike="noStrike" kern="0" cap="none" spc="0" normalizeH="0" baseline="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4</a:t>
            </a:r>
            <a:r>
              <a:rPr kumimoji="0" lang="en-US" altLang="en-US" sz="2800" b="0" i="1" u="none" strike="noStrike" kern="0" cap="none" spc="0" normalizeH="0" baseline="0" noProof="0" dirty="0">
                <a:ln>
                  <a:noFill/>
                </a:ln>
                <a:solidFill>
                  <a:srgbClr val="000000"/>
                </a:solidFill>
                <a:effectLst/>
                <a:uLnTx/>
                <a:uFillTx/>
                <a:latin typeface="Arial" charset="0"/>
              </a:rPr>
              <a:t>s</a:t>
            </a:r>
            <a:r>
              <a:rPr kumimoji="0" lang="en-US" altLang="en-US" sz="2800" b="0" i="1" u="none" strike="noStrike" kern="0" cap="none" spc="0" normalizeH="0" baseline="30000" noProof="0" dirty="0">
                <a:ln>
                  <a:noFill/>
                </a:ln>
                <a:solidFill>
                  <a:srgbClr val="000000"/>
                </a:solidFill>
                <a:effectLst/>
                <a:uLnTx/>
                <a:uFillTx/>
                <a:latin typeface="Arial" charset="0"/>
              </a:rPr>
              <a:t>2</a:t>
            </a:r>
            <a:r>
              <a:rPr kumimoji="0" lang="en-US" altLang="en-US" sz="2800" b="0" i="0" u="none" strike="noStrike" kern="0" cap="none" spc="0" normalizeH="0" baseline="3000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sym typeface="Arial" charset="0"/>
              </a:rPr>
              <a:t>→	Fe</a:t>
            </a:r>
            <a:r>
              <a:rPr kumimoji="0" lang="en-US" altLang="en-US" sz="2800" b="0" i="0" u="none" strike="noStrike" kern="0" cap="none" spc="0" normalizeH="0" baseline="30000" noProof="0" dirty="0">
                <a:ln>
                  <a:noFill/>
                </a:ln>
                <a:solidFill>
                  <a:srgbClr val="000000"/>
                </a:solidFill>
                <a:effectLst/>
                <a:uLnTx/>
                <a:uFillTx/>
                <a:latin typeface="Arial" charset="0"/>
                <a:sym typeface="Arial" charset="0"/>
              </a:rPr>
              <a:t>2+</a:t>
            </a:r>
            <a:r>
              <a:rPr kumimoji="0" lang="en-US" altLang="en-US" sz="2800" b="0" i="0" u="none" strike="noStrike" kern="0" cap="none" spc="0" normalizeH="0" baseline="0" noProof="0" dirty="0">
                <a:ln>
                  <a:noFill/>
                </a:ln>
                <a:solidFill>
                  <a:srgbClr val="000000"/>
                </a:solidFill>
                <a:effectLst/>
                <a:uLnTx/>
                <a:uFillTx/>
                <a:latin typeface="Arial" charset="0"/>
                <a:sym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a:t>
            </a:r>
            <a:r>
              <a:rPr kumimoji="0" lang="en-US" altLang="en-US" sz="2800" b="0" i="0" u="none" strike="noStrike" kern="0" cap="none" spc="0" normalizeH="0" baseline="0" noProof="0" dirty="0" err="1">
                <a:ln>
                  <a:noFill/>
                </a:ln>
                <a:solidFill>
                  <a:srgbClr val="000000"/>
                </a:solidFill>
                <a:effectLst/>
                <a:uLnTx/>
                <a:uFillTx/>
                <a:latin typeface="Arial" charset="0"/>
              </a:rPr>
              <a:t>Ar</a:t>
            </a:r>
            <a:r>
              <a:rPr kumimoji="0" lang="en-US" altLang="en-US" sz="2800" b="0" i="0" u="none" strike="noStrike" kern="0" cap="none" spc="0" normalizeH="0" baseline="0" noProof="0" dirty="0">
                <a:ln>
                  <a:noFill/>
                </a:ln>
                <a:solidFill>
                  <a:srgbClr val="000000"/>
                </a:solidFill>
                <a:effectLst/>
                <a:uLnTx/>
                <a:uFillTx/>
                <a:latin typeface="Arial" charset="0"/>
              </a:rPr>
              <a:t>] 3</a:t>
            </a:r>
            <a:r>
              <a:rPr kumimoji="0" lang="en-US" altLang="en-US" sz="2800" b="0" i="1" u="none" strike="noStrike" kern="0" cap="none" spc="0" normalizeH="0" baseline="0" noProof="0" dirty="0">
                <a:ln>
                  <a:noFill/>
                </a:ln>
                <a:solidFill>
                  <a:srgbClr val="000000"/>
                </a:solidFill>
                <a:effectLst/>
                <a:uLnTx/>
                <a:uFillTx/>
                <a:latin typeface="Arial" charset="0"/>
              </a:rPr>
              <a:t>d</a:t>
            </a:r>
            <a:r>
              <a:rPr kumimoji="0" lang="en-US" altLang="en-US" sz="2800" b="0" i="1" u="none" strike="noStrike" kern="0" cap="none" spc="0" normalizeH="0" baseline="30000" noProof="0" dirty="0">
                <a:ln>
                  <a:noFill/>
                </a:ln>
                <a:solidFill>
                  <a:srgbClr val="000000"/>
                </a:solidFill>
                <a:effectLst/>
                <a:uLnTx/>
                <a:uFillTx/>
                <a:latin typeface="Arial" charset="0"/>
              </a:rPr>
              <a:t>6</a:t>
            </a:r>
          </a:p>
        </p:txBody>
      </p:sp>
      <p:sp>
        <p:nvSpPr>
          <p:cNvPr id="7" name="Rectangle 5"/>
          <p:cNvSpPr>
            <a:spLocks noChangeArrowheads="1"/>
          </p:cNvSpPr>
          <p:nvPr/>
        </p:nvSpPr>
        <p:spPr bwMode="auto">
          <a:xfrm>
            <a:off x="1221169" y="4211003"/>
            <a:ext cx="82819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a:ln>
                  <a:noFill/>
                </a:ln>
                <a:solidFill>
                  <a:srgbClr val="000000"/>
                </a:solidFill>
                <a:effectLst/>
                <a:uLnTx/>
                <a:uFillTx/>
                <a:latin typeface="Arial" charset="0"/>
              </a:rPr>
              <a:t>Mn 	[Ar] 3</a:t>
            </a:r>
            <a:r>
              <a:rPr kumimoji="0" lang="en-US" altLang="en-US" sz="2800" b="0" i="1" u="none" strike="noStrike" kern="0" cap="none" spc="0" normalizeH="0" baseline="0" noProof="0">
                <a:ln>
                  <a:noFill/>
                </a:ln>
                <a:solidFill>
                  <a:srgbClr val="000000"/>
                </a:solidFill>
                <a:effectLst/>
                <a:uLnTx/>
                <a:uFillTx/>
                <a:latin typeface="Arial" charset="0"/>
              </a:rPr>
              <a:t>d</a:t>
            </a:r>
            <a:r>
              <a:rPr kumimoji="0" lang="en-US" altLang="en-US" sz="2800" b="0" i="1" u="none" strike="noStrike" kern="0" cap="none" spc="0" normalizeH="0" baseline="30000" noProof="0">
                <a:ln>
                  <a:noFill/>
                </a:ln>
                <a:solidFill>
                  <a:srgbClr val="000000"/>
                </a:solidFill>
                <a:effectLst/>
                <a:uLnTx/>
                <a:uFillTx/>
                <a:latin typeface="Arial" charset="0"/>
              </a:rPr>
              <a:t>5</a:t>
            </a:r>
            <a:r>
              <a:rPr kumimoji="0" lang="en-US" altLang="en-US" sz="2800" b="0" i="1" u="none" strike="noStrike" kern="0" cap="none" spc="0" normalizeH="0" baseline="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rPr>
              <a:t>4</a:t>
            </a:r>
            <a:r>
              <a:rPr kumimoji="0" lang="en-US" altLang="en-US" sz="2800" b="0" i="1" u="none" strike="noStrike" kern="0" cap="none" spc="0" normalizeH="0" baseline="0" noProof="0">
                <a:ln>
                  <a:noFill/>
                </a:ln>
                <a:solidFill>
                  <a:srgbClr val="000000"/>
                </a:solidFill>
                <a:effectLst/>
                <a:uLnTx/>
                <a:uFillTx/>
                <a:latin typeface="Arial" charset="0"/>
              </a:rPr>
              <a:t>s</a:t>
            </a:r>
            <a:r>
              <a:rPr kumimoji="0" lang="en-US" altLang="en-US" sz="2800" b="0" i="1" u="none" strike="noStrike" kern="0" cap="none" spc="0" normalizeH="0" baseline="30000" noProof="0">
                <a:ln>
                  <a:noFill/>
                </a:ln>
                <a:solidFill>
                  <a:srgbClr val="000000"/>
                </a:solidFill>
                <a:effectLst/>
                <a:uLnTx/>
                <a:uFillTx/>
                <a:latin typeface="Arial" charset="0"/>
              </a:rPr>
              <a:t>2</a:t>
            </a:r>
            <a:r>
              <a:rPr kumimoji="0" lang="en-US" altLang="en-US" sz="2800" b="0" i="0" u="none" strike="noStrike" kern="0" cap="none" spc="0" normalizeH="0" baseline="3000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sym typeface="Arial" charset="0"/>
              </a:rPr>
              <a:t>→	Mn</a:t>
            </a:r>
            <a:r>
              <a:rPr kumimoji="0" lang="en-US" altLang="en-US" sz="2800" b="0" i="0" u="none" strike="noStrike" kern="0" cap="none" spc="0" normalizeH="0" baseline="30000" noProof="0">
                <a:ln>
                  <a:noFill/>
                </a:ln>
                <a:solidFill>
                  <a:srgbClr val="000000"/>
                </a:solidFill>
                <a:effectLst/>
                <a:uLnTx/>
                <a:uFillTx/>
                <a:latin typeface="Arial" charset="0"/>
                <a:sym typeface="Arial" charset="0"/>
              </a:rPr>
              <a:t>2+</a:t>
            </a:r>
            <a:r>
              <a:rPr kumimoji="0" lang="en-US" altLang="en-US" sz="2800" b="0" i="0" u="none" strike="noStrike" kern="0" cap="none" spc="0" normalizeH="0" baseline="0" noProof="0">
                <a:ln>
                  <a:noFill/>
                </a:ln>
                <a:solidFill>
                  <a:srgbClr val="000000"/>
                </a:solidFill>
                <a:effectLst/>
                <a:uLnTx/>
                <a:uFillTx/>
                <a:latin typeface="Arial" charset="0"/>
                <a:sym typeface="Arial" charset="0"/>
              </a:rPr>
              <a:t> 		</a:t>
            </a:r>
            <a:r>
              <a:rPr kumimoji="0" lang="en-US" altLang="en-US" sz="2800" b="0" i="0" u="none" strike="noStrike" kern="0" cap="none" spc="0" normalizeH="0" baseline="0" noProof="0">
                <a:ln>
                  <a:noFill/>
                </a:ln>
                <a:solidFill>
                  <a:srgbClr val="000000"/>
                </a:solidFill>
                <a:effectLst/>
                <a:uLnTx/>
                <a:uFillTx/>
                <a:latin typeface="Arial" charset="0"/>
              </a:rPr>
              <a:t>[Ar] 3</a:t>
            </a:r>
            <a:r>
              <a:rPr kumimoji="0" lang="en-US" altLang="en-US" sz="2800" b="0" i="1" u="none" strike="noStrike" kern="0" cap="none" spc="0" normalizeH="0" baseline="0" noProof="0">
                <a:ln>
                  <a:noFill/>
                </a:ln>
                <a:solidFill>
                  <a:srgbClr val="000000"/>
                </a:solidFill>
                <a:effectLst/>
                <a:uLnTx/>
                <a:uFillTx/>
                <a:latin typeface="Arial" charset="0"/>
              </a:rPr>
              <a:t>d</a:t>
            </a:r>
            <a:r>
              <a:rPr kumimoji="0" lang="en-US" altLang="en-US" sz="2800" b="0" i="1" u="none" strike="noStrike" kern="0" cap="none" spc="0" normalizeH="0" baseline="30000" noProof="0">
                <a:ln>
                  <a:noFill/>
                </a:ln>
                <a:solidFill>
                  <a:srgbClr val="000000"/>
                </a:solidFill>
                <a:effectLst/>
                <a:uLnTx/>
                <a:uFillTx/>
                <a:latin typeface="Arial" charset="0"/>
              </a:rPr>
              <a:t>5</a:t>
            </a:r>
            <a:endParaRPr kumimoji="0" lang="en-US" altLang="en-US" sz="2800" b="0" i="0" u="none" strike="noStrike" kern="0" cap="none" spc="0" normalizeH="0" baseline="0" noProof="0">
              <a:ln>
                <a:noFill/>
              </a:ln>
              <a:solidFill>
                <a:srgbClr val="000000"/>
              </a:solidFill>
              <a:effectLst/>
              <a:uLnTx/>
              <a:uFillTx/>
              <a:latin typeface="Arial" charset="0"/>
            </a:endParaRPr>
          </a:p>
        </p:txBody>
      </p:sp>
      <p:sp>
        <p:nvSpPr>
          <p:cNvPr id="8" name="Rectangle 6"/>
          <p:cNvSpPr>
            <a:spLocks noChangeArrowheads="1"/>
          </p:cNvSpPr>
          <p:nvPr/>
        </p:nvSpPr>
        <p:spPr bwMode="auto">
          <a:xfrm>
            <a:off x="1221169" y="3061653"/>
            <a:ext cx="82819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3000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sym typeface="Arial" charset="0"/>
              </a:rPr>
              <a:t>→</a:t>
            </a:r>
            <a:r>
              <a:rPr kumimoji="0" lang="en-US" altLang="en-US" sz="2800" b="0" i="0" u="none" strike="noStrike" kern="0" cap="none" spc="0" normalizeH="0" baseline="30000" noProof="0" dirty="0">
                <a:ln>
                  <a:noFill/>
                </a:ln>
                <a:solidFill>
                  <a:srgbClr val="000000"/>
                </a:solidFill>
                <a:effectLst/>
                <a:uLnTx/>
                <a:uFillTx/>
                <a:latin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sym typeface="Arial" charset="0"/>
              </a:rPr>
              <a:t>Fe</a:t>
            </a:r>
            <a:r>
              <a:rPr kumimoji="0" lang="en-US" altLang="en-US" sz="2800" b="0" i="0" u="none" strike="noStrike" kern="0" cap="none" spc="0" normalizeH="0" baseline="30000" noProof="0" dirty="0">
                <a:ln>
                  <a:noFill/>
                </a:ln>
                <a:solidFill>
                  <a:srgbClr val="000000"/>
                </a:solidFill>
                <a:effectLst/>
                <a:uLnTx/>
                <a:uFillTx/>
                <a:latin typeface="Arial" charset="0"/>
                <a:sym typeface="Arial" charset="0"/>
              </a:rPr>
              <a:t>3+</a:t>
            </a:r>
            <a:r>
              <a:rPr kumimoji="0" lang="en-US" altLang="en-US" sz="2800" b="0" i="0" u="none" strike="noStrike" kern="0" cap="none" spc="0" normalizeH="0" baseline="0" noProof="0" dirty="0">
                <a:ln>
                  <a:noFill/>
                </a:ln>
                <a:solidFill>
                  <a:srgbClr val="000000"/>
                </a:solidFill>
                <a:effectLst/>
                <a:uLnTx/>
                <a:uFillTx/>
                <a:latin typeface="Arial" charset="0"/>
                <a:sym typeface="Arial" charset="0"/>
              </a:rPr>
              <a:t> 		</a:t>
            </a:r>
            <a:r>
              <a:rPr kumimoji="0" lang="en-US" altLang="en-US" sz="2800" b="0" i="0" u="none" strike="noStrike" kern="0" cap="none" spc="0" normalizeH="0" baseline="0" noProof="0" dirty="0">
                <a:ln>
                  <a:noFill/>
                </a:ln>
                <a:solidFill>
                  <a:srgbClr val="000000"/>
                </a:solidFill>
                <a:effectLst/>
                <a:uLnTx/>
                <a:uFillTx/>
                <a:latin typeface="Arial" charset="0"/>
              </a:rPr>
              <a:t>[</a:t>
            </a:r>
            <a:r>
              <a:rPr kumimoji="0" lang="en-US" altLang="en-US" sz="2800" b="0" i="0" u="none" strike="noStrike" kern="0" cap="none" spc="0" normalizeH="0" baseline="0" noProof="0" dirty="0" err="1">
                <a:ln>
                  <a:noFill/>
                </a:ln>
                <a:solidFill>
                  <a:srgbClr val="000000"/>
                </a:solidFill>
                <a:effectLst/>
                <a:uLnTx/>
                <a:uFillTx/>
                <a:latin typeface="Arial" charset="0"/>
              </a:rPr>
              <a:t>Ar</a:t>
            </a:r>
            <a:r>
              <a:rPr kumimoji="0" lang="en-US" altLang="en-US" sz="2800" b="0" i="0" u="none" strike="noStrike" kern="0" cap="none" spc="0" normalizeH="0" baseline="0" noProof="0" dirty="0">
                <a:ln>
                  <a:noFill/>
                </a:ln>
                <a:solidFill>
                  <a:srgbClr val="000000"/>
                </a:solidFill>
                <a:effectLst/>
                <a:uLnTx/>
                <a:uFillTx/>
                <a:latin typeface="Arial" charset="0"/>
              </a:rPr>
              <a:t>] 3</a:t>
            </a:r>
            <a:r>
              <a:rPr kumimoji="0" lang="en-US" altLang="en-US" sz="2800" b="0" i="1" u="none" strike="noStrike" kern="0" cap="none" spc="0" normalizeH="0" baseline="0" noProof="0" dirty="0">
                <a:ln>
                  <a:noFill/>
                </a:ln>
                <a:solidFill>
                  <a:srgbClr val="000000"/>
                </a:solidFill>
                <a:effectLst/>
                <a:uLnTx/>
                <a:uFillTx/>
                <a:latin typeface="Arial" charset="0"/>
              </a:rPr>
              <a:t>d</a:t>
            </a:r>
            <a:r>
              <a:rPr kumimoji="0" lang="en-US" altLang="en-US" sz="2800" b="0" i="1" u="none" strike="noStrike" kern="0" cap="none" spc="0" normalizeH="0" baseline="30000" noProof="0" dirty="0">
                <a:ln>
                  <a:noFill/>
                </a:ln>
                <a:solidFill>
                  <a:srgbClr val="000000"/>
                </a:solidFill>
                <a:effectLst/>
                <a:uLnTx/>
                <a:uFillTx/>
                <a:latin typeface="Arial" charset="0"/>
              </a:rPr>
              <a:t>5</a:t>
            </a:r>
          </a:p>
        </p:txBody>
      </p:sp>
      <p:sp>
        <p:nvSpPr>
          <p:cNvPr id="9" name="Rectangle 7"/>
          <p:cNvSpPr>
            <a:spLocks noChangeArrowheads="1"/>
          </p:cNvSpPr>
          <p:nvPr/>
        </p:nvSpPr>
        <p:spPr bwMode="auto">
          <a:xfrm>
            <a:off x="1214819" y="4747578"/>
            <a:ext cx="82819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3000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sym typeface="Arial" charset="0"/>
              </a:rPr>
              <a:t>→</a:t>
            </a:r>
            <a:r>
              <a:rPr kumimoji="0" lang="en-US" altLang="en-US" sz="2800" b="0" i="0" u="none" strike="noStrike" kern="0" cap="none" spc="0" normalizeH="0" baseline="3000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sym typeface="Arial" charset="0"/>
              </a:rPr>
              <a:t>Mn</a:t>
            </a:r>
            <a:r>
              <a:rPr kumimoji="0" lang="en-US" altLang="en-US" sz="2800" b="0" i="0" u="none" strike="noStrike" kern="0" cap="none" spc="0" normalizeH="0" baseline="30000" noProof="0">
                <a:ln>
                  <a:noFill/>
                </a:ln>
                <a:solidFill>
                  <a:srgbClr val="000000"/>
                </a:solidFill>
                <a:effectLst/>
                <a:uLnTx/>
                <a:uFillTx/>
                <a:latin typeface="Arial" charset="0"/>
                <a:sym typeface="Arial" charset="0"/>
              </a:rPr>
              <a:t>4+</a:t>
            </a:r>
            <a:r>
              <a:rPr kumimoji="0" lang="en-US" altLang="en-US" sz="2800" b="0" i="0" u="none" strike="noStrike" kern="0" cap="none" spc="0" normalizeH="0" baseline="0" noProof="0">
                <a:ln>
                  <a:noFill/>
                </a:ln>
                <a:solidFill>
                  <a:srgbClr val="000000"/>
                </a:solidFill>
                <a:effectLst/>
                <a:uLnTx/>
                <a:uFillTx/>
                <a:latin typeface="Arial" charset="0"/>
                <a:sym typeface="Arial" charset="0"/>
              </a:rPr>
              <a:t> 		</a:t>
            </a:r>
            <a:r>
              <a:rPr kumimoji="0" lang="en-US" altLang="en-US" sz="2800" b="0" i="0" u="none" strike="noStrike" kern="0" cap="none" spc="0" normalizeH="0" baseline="0" noProof="0">
                <a:ln>
                  <a:noFill/>
                </a:ln>
                <a:solidFill>
                  <a:srgbClr val="000000"/>
                </a:solidFill>
                <a:effectLst/>
                <a:uLnTx/>
                <a:uFillTx/>
                <a:latin typeface="Arial" charset="0"/>
              </a:rPr>
              <a:t>[Ar] 3</a:t>
            </a:r>
            <a:r>
              <a:rPr kumimoji="0" lang="en-US" altLang="en-US" sz="2800" b="0" i="1" u="none" strike="noStrike" kern="0" cap="none" spc="0" normalizeH="0" baseline="0" noProof="0">
                <a:ln>
                  <a:noFill/>
                </a:ln>
                <a:solidFill>
                  <a:srgbClr val="000000"/>
                </a:solidFill>
                <a:effectLst/>
                <a:uLnTx/>
                <a:uFillTx/>
                <a:latin typeface="Arial" charset="0"/>
              </a:rPr>
              <a:t>d</a:t>
            </a:r>
            <a:r>
              <a:rPr kumimoji="0" lang="en-US" altLang="en-US" sz="2800" b="0" i="1" u="none" strike="noStrike" kern="0" cap="none" spc="0" normalizeH="0" baseline="30000" noProof="0">
                <a:ln>
                  <a:noFill/>
                </a:ln>
                <a:solidFill>
                  <a:srgbClr val="000000"/>
                </a:solidFill>
                <a:effectLst/>
                <a:uLnTx/>
                <a:uFillTx/>
                <a:latin typeface="Arial" charset="0"/>
              </a:rPr>
              <a:t>3</a:t>
            </a:r>
          </a:p>
        </p:txBody>
      </p:sp>
      <p:sp>
        <p:nvSpPr>
          <p:cNvPr id="10" name="Rectangle 8"/>
          <p:cNvSpPr>
            <a:spLocks noChangeArrowheads="1"/>
          </p:cNvSpPr>
          <p:nvPr/>
        </p:nvSpPr>
        <p:spPr bwMode="auto">
          <a:xfrm>
            <a:off x="1221169" y="5307965"/>
            <a:ext cx="82819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3000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sym typeface="Arial" charset="0"/>
              </a:rPr>
              <a:t>→</a:t>
            </a:r>
            <a:r>
              <a:rPr kumimoji="0" lang="en-US" altLang="en-US" sz="2800" b="0" i="0" u="none" strike="noStrike" kern="0" cap="none" spc="0" normalizeH="0" baseline="30000" noProof="0">
                <a:ln>
                  <a:noFill/>
                </a:ln>
                <a:solidFill>
                  <a:srgbClr val="000000"/>
                </a:solidFill>
                <a:effectLst/>
                <a:uLnTx/>
                <a:uFillTx/>
                <a:latin typeface="Arial" charset="0"/>
              </a:rPr>
              <a:t> 	</a:t>
            </a:r>
            <a:r>
              <a:rPr kumimoji="0" lang="en-US" altLang="en-US" sz="2800" b="0" i="0" u="none" strike="noStrike" kern="0" cap="none" spc="0" normalizeH="0" baseline="0" noProof="0">
                <a:ln>
                  <a:noFill/>
                </a:ln>
                <a:solidFill>
                  <a:srgbClr val="000000"/>
                </a:solidFill>
                <a:effectLst/>
                <a:uLnTx/>
                <a:uFillTx/>
                <a:latin typeface="Arial" charset="0"/>
                <a:sym typeface="Arial" charset="0"/>
              </a:rPr>
              <a:t>Mn</a:t>
            </a:r>
            <a:r>
              <a:rPr kumimoji="0" lang="en-US" altLang="en-US" sz="2800" b="0" i="0" u="none" strike="noStrike" kern="0" cap="none" spc="0" normalizeH="0" baseline="30000" noProof="0">
                <a:ln>
                  <a:noFill/>
                </a:ln>
                <a:solidFill>
                  <a:srgbClr val="000000"/>
                </a:solidFill>
                <a:effectLst/>
                <a:uLnTx/>
                <a:uFillTx/>
                <a:latin typeface="Arial" charset="0"/>
                <a:sym typeface="Arial" charset="0"/>
              </a:rPr>
              <a:t>7+</a:t>
            </a:r>
            <a:r>
              <a:rPr kumimoji="0" lang="en-US" altLang="en-US" sz="2800" b="0" i="0" u="none" strike="noStrike" kern="0" cap="none" spc="0" normalizeH="0" baseline="0" noProof="0">
                <a:ln>
                  <a:noFill/>
                </a:ln>
                <a:solidFill>
                  <a:srgbClr val="000000"/>
                </a:solidFill>
                <a:effectLst/>
                <a:uLnTx/>
                <a:uFillTx/>
                <a:latin typeface="Arial" charset="0"/>
                <a:sym typeface="Arial" charset="0"/>
              </a:rPr>
              <a:t> 		</a:t>
            </a:r>
            <a:r>
              <a:rPr kumimoji="0" lang="en-US" altLang="en-US" sz="2800" b="0" i="0" u="none" strike="noStrike" kern="0" cap="none" spc="0" normalizeH="0" baseline="0" noProof="0">
                <a:ln>
                  <a:noFill/>
                </a:ln>
                <a:solidFill>
                  <a:srgbClr val="000000"/>
                </a:solidFill>
                <a:effectLst/>
                <a:uLnTx/>
                <a:uFillTx/>
                <a:latin typeface="Arial" charset="0"/>
              </a:rPr>
              <a:t>[Ar] </a:t>
            </a:r>
          </a:p>
        </p:txBody>
      </p:sp>
    </p:spTree>
    <p:extLst>
      <p:ext uri="{BB962C8B-B14F-4D97-AF65-F5344CB8AC3E}">
        <p14:creationId xmlns:p14="http://schemas.microsoft.com/office/powerpoint/2010/main" val="392513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92023" y="6465653"/>
            <a:ext cx="2743201" cy="365125"/>
          </a:xfrm>
          <a:prstGeom prst="rect">
            <a:avLst/>
          </a:prstGeom>
        </p:spPr>
        <p:txBody>
          <a:bodyPr/>
          <a:lstStyle/>
          <a:p>
            <a:r>
              <a:rPr lang="he-IL" dirty="0"/>
              <a:t>מבנה אלקטרוני וקישור-1</a:t>
            </a:r>
          </a:p>
        </p:txBody>
      </p:sp>
      <p:sp>
        <p:nvSpPr>
          <p:cNvPr id="3" name="Slide Number Placeholder 2"/>
          <p:cNvSpPr>
            <a:spLocks noGrp="1"/>
          </p:cNvSpPr>
          <p:nvPr>
            <p:ph type="sldNum" sz="quarter" idx="4294967295"/>
          </p:nvPr>
        </p:nvSpPr>
        <p:spPr>
          <a:xfrm>
            <a:off x="91440" y="6120296"/>
            <a:ext cx="868680" cy="365125"/>
          </a:xfrm>
          <a:prstGeom prst="rect">
            <a:avLst/>
          </a:prstGeom>
        </p:spPr>
        <p:txBody>
          <a:bodyPr/>
          <a:lstStyle/>
          <a:p>
            <a:fld id="{5DC4C86E-9875-4190-A159-A2D25254D327}" type="slidenum">
              <a:rPr lang="he-IL" smtClean="0"/>
              <a:t>21</a:t>
            </a:fld>
            <a:endParaRPr lang="he-IL" dirty="0"/>
          </a:p>
        </p:txBody>
      </p:sp>
      <p:sp>
        <p:nvSpPr>
          <p:cNvPr id="4" name="Rectangle 2"/>
          <p:cNvSpPr>
            <a:spLocks noChangeArrowheads="1"/>
          </p:cNvSpPr>
          <p:nvPr/>
        </p:nvSpPr>
        <p:spPr bwMode="auto">
          <a:xfrm>
            <a:off x="3089275" y="1075392"/>
            <a:ext cx="8680450"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3200" b="0" i="0" u="none" strike="noStrike" kern="0" cap="none" spc="0" normalizeH="0" baseline="0" noProof="0">
                <a:ln>
                  <a:noFill/>
                </a:ln>
                <a:solidFill>
                  <a:srgbClr val="000000"/>
                </a:solidFill>
                <a:effectLst/>
                <a:uLnTx/>
                <a:uFillTx/>
                <a:latin typeface="Arial" charset="0"/>
              </a:rPr>
              <a:t>Lewis dot symbols:</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800" b="0" i="0" u="none" strike="noStrike" kern="0" cap="none" spc="0" normalizeH="0" baseline="0" noProof="0">
                <a:ln>
                  <a:noFill/>
                </a:ln>
                <a:solidFill>
                  <a:srgbClr val="000000"/>
                </a:solidFill>
                <a:effectLst/>
                <a:uLnTx/>
                <a:uFillTx/>
                <a:latin typeface="Arial" charset="0"/>
              </a:rPr>
              <a:t>Dots represent valence e</a:t>
            </a:r>
            <a:r>
              <a:rPr kumimoji="0" lang="en-US" altLang="en-US" sz="2800" b="0" i="0" u="none" strike="noStrike" kern="0" cap="none" spc="0" normalizeH="0" baseline="30000" noProof="0">
                <a:ln>
                  <a:noFill/>
                </a:ln>
                <a:solidFill>
                  <a:srgbClr val="000000"/>
                </a:solidFill>
                <a:effectLst/>
                <a:uLnTx/>
                <a:uFillTx/>
                <a:latin typeface="Arial" charset="0"/>
              </a:rPr>
              <a:t>-</a:t>
            </a:r>
            <a:r>
              <a:rPr kumimoji="0" lang="en-US" altLang="en-US" sz="2800" b="0" i="0" u="none" strike="noStrike" kern="0" cap="none" spc="0" normalizeH="0" baseline="0" noProof="0">
                <a:ln>
                  <a:noFill/>
                </a:ln>
                <a:solidFill>
                  <a:srgbClr val="000000"/>
                </a:solidFill>
                <a:effectLst/>
                <a:uLnTx/>
                <a:uFillTx/>
                <a:latin typeface="Arial" charset="0"/>
              </a:rPr>
              <a:t>.</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800" b="0" i="0" u="none" strike="noStrike" kern="0" cap="none" spc="0" normalizeH="0" baseline="0" noProof="0">
                <a:ln>
                  <a:noFill/>
                </a:ln>
                <a:solidFill>
                  <a:srgbClr val="000000"/>
                </a:solidFill>
                <a:effectLst/>
                <a:uLnTx/>
                <a:uFillTx/>
                <a:latin typeface="Arial" charset="0"/>
              </a:rPr>
              <a:t>Usually only used for </a:t>
            </a:r>
            <a:r>
              <a:rPr kumimoji="0" lang="en-US" altLang="en-US" sz="2800" b="0" i="1" u="none" strike="noStrike" kern="0" cap="none" spc="0" normalizeH="0" baseline="0" noProof="0">
                <a:ln>
                  <a:noFill/>
                </a:ln>
                <a:solidFill>
                  <a:srgbClr val="000000"/>
                </a:solidFill>
                <a:effectLst/>
                <a:uLnTx/>
                <a:uFillTx/>
                <a:latin typeface="Arial" charset="0"/>
              </a:rPr>
              <a:t>s</a:t>
            </a:r>
            <a:r>
              <a:rPr kumimoji="0" lang="en-US" altLang="en-US" sz="2800" b="0" i="0" u="none" strike="noStrike" kern="0" cap="none" spc="0" normalizeH="0" baseline="0" noProof="0">
                <a:ln>
                  <a:noFill/>
                </a:ln>
                <a:solidFill>
                  <a:srgbClr val="000000"/>
                </a:solidFill>
                <a:effectLst/>
                <a:uLnTx/>
                <a:uFillTx/>
                <a:latin typeface="Arial" charset="0"/>
              </a:rPr>
              <a:t>- and</a:t>
            </a:r>
            <a:r>
              <a:rPr kumimoji="0" lang="en-US" altLang="en-US" sz="2800" b="0" i="1" u="none" strike="noStrike" kern="0" cap="none" spc="0" normalizeH="0" baseline="0" noProof="0">
                <a:ln>
                  <a:noFill/>
                </a:ln>
                <a:solidFill>
                  <a:srgbClr val="000000"/>
                </a:solidFill>
                <a:effectLst/>
                <a:uLnTx/>
                <a:uFillTx/>
                <a:latin typeface="Arial" charset="0"/>
              </a:rPr>
              <a:t> p</a:t>
            </a:r>
            <a:r>
              <a:rPr kumimoji="0" lang="en-US" altLang="en-US" sz="2800" b="0" i="0" u="none" strike="noStrike" kern="0" cap="none" spc="0" normalizeH="0" baseline="0" noProof="0">
                <a:ln>
                  <a:noFill/>
                </a:ln>
                <a:solidFill>
                  <a:srgbClr val="000000"/>
                </a:solidFill>
                <a:effectLst/>
                <a:uLnTx/>
                <a:uFillTx/>
                <a:latin typeface="Arial" charset="0"/>
              </a:rPr>
              <a:t>-block elements.</a:t>
            </a:r>
          </a:p>
        </p:txBody>
      </p:sp>
      <p:sp>
        <p:nvSpPr>
          <p:cNvPr id="5" name="Rectangle 3"/>
          <p:cNvSpPr>
            <a:spLocks noChangeArrowheads="1"/>
          </p:cNvSpPr>
          <p:nvPr/>
        </p:nvSpPr>
        <p:spPr bwMode="auto">
          <a:xfrm>
            <a:off x="3208338" y="2986742"/>
            <a:ext cx="4494212"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lgn="l">
              <a:defRPr sz="2400">
                <a:solidFill>
                  <a:schemeClr val="tx1"/>
                </a:solidFill>
                <a:latin typeface="Arial" charset="0"/>
              </a:defRPr>
            </a:lvl1pPr>
            <a:lvl2pPr marL="463550" indent="-6350"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rtl="0" eaLnBrk="0" fontAlgn="base" hangingPunct="0">
              <a:spcBef>
                <a:spcPct val="0"/>
              </a:spcBef>
              <a:spcAft>
                <a:spcPct val="0"/>
              </a:spcAft>
            </a:pPr>
            <a:r>
              <a:rPr lang="en-US" altLang="en-US" sz="3200" dirty="0">
                <a:solidFill>
                  <a:srgbClr val="194E9D"/>
                </a:solidFill>
                <a:cs typeface="Arial" charset="0"/>
              </a:rPr>
              <a:t>Example</a:t>
            </a:r>
            <a:r>
              <a:rPr lang="en-US" altLang="en-US" sz="3200" dirty="0">
                <a:solidFill>
                  <a:srgbClr val="FF0000"/>
                </a:solidFill>
                <a:effectLst>
                  <a:outerShdw blurRad="38100" dist="38100" dir="2700000" algn="tl">
                    <a:srgbClr val="C0C0C0"/>
                  </a:outerShdw>
                </a:effectLst>
                <a:cs typeface="Arial" charset="0"/>
              </a:rPr>
              <a:t> </a:t>
            </a:r>
            <a:r>
              <a:rPr lang="en-US" altLang="en-US" sz="3200" dirty="0">
                <a:solidFill>
                  <a:srgbClr val="000000"/>
                </a:solidFill>
                <a:cs typeface="Arial" charset="0"/>
              </a:rPr>
              <a:t>   nitrogen</a:t>
            </a:r>
          </a:p>
          <a:p>
            <a:pPr rtl="0" eaLnBrk="0" fontAlgn="base" hangingPunct="0">
              <a:spcBef>
                <a:spcPct val="0"/>
              </a:spcBef>
              <a:spcAft>
                <a:spcPct val="0"/>
              </a:spcAft>
            </a:pPr>
            <a:r>
              <a:rPr lang="en-US" altLang="en-US" sz="3200" dirty="0">
                <a:solidFill>
                  <a:srgbClr val="000000"/>
                </a:solidFill>
                <a:cs typeface="Arial" charset="0"/>
              </a:rPr>
              <a:t>5 valence e</a:t>
            </a:r>
            <a:r>
              <a:rPr lang="en-US" altLang="en-US" sz="3200" baseline="30000" dirty="0">
                <a:solidFill>
                  <a:srgbClr val="000000"/>
                </a:solidFill>
                <a:cs typeface="Arial" charset="0"/>
              </a:rPr>
              <a:t>-</a:t>
            </a:r>
            <a:r>
              <a:rPr lang="en-US" altLang="en-US" sz="3200" dirty="0">
                <a:solidFill>
                  <a:srgbClr val="000000"/>
                </a:solidFill>
                <a:cs typeface="Arial" charset="0"/>
              </a:rPr>
              <a:t> (group 5A)</a:t>
            </a:r>
          </a:p>
          <a:p>
            <a:pPr rtl="0" eaLnBrk="0" fontAlgn="base" hangingPunct="0">
              <a:spcBef>
                <a:spcPct val="0"/>
              </a:spcBef>
              <a:spcAft>
                <a:spcPct val="0"/>
              </a:spcAft>
            </a:pPr>
            <a:endParaRPr lang="en-US" altLang="en-US" sz="3200" dirty="0">
              <a:solidFill>
                <a:srgbClr val="000000"/>
              </a:solidFill>
              <a:cs typeface="Arial" charset="0"/>
            </a:endParaRPr>
          </a:p>
        </p:txBody>
      </p:sp>
      <p:sp>
        <p:nvSpPr>
          <p:cNvPr id="6" name="Rectangle 4"/>
          <p:cNvSpPr>
            <a:spLocks noChangeArrowheads="1"/>
          </p:cNvSpPr>
          <p:nvPr/>
        </p:nvSpPr>
        <p:spPr bwMode="auto">
          <a:xfrm>
            <a:off x="9029700" y="2794654"/>
            <a:ext cx="10620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rtl="0" eaLnBrk="0" fontAlgn="base" hangingPunct="0">
              <a:spcBef>
                <a:spcPct val="0"/>
              </a:spcBef>
              <a:spcAft>
                <a:spcPct val="0"/>
              </a:spcAft>
            </a:pPr>
            <a:r>
              <a:rPr lang="en-US" altLang="en-US" sz="9600">
                <a:solidFill>
                  <a:srgbClr val="000000"/>
                </a:solidFill>
                <a:latin typeface="Arial" charset="0"/>
                <a:cs typeface="Arial" charset="0"/>
              </a:rPr>
              <a:t>N</a:t>
            </a:r>
          </a:p>
        </p:txBody>
      </p:sp>
      <p:sp>
        <p:nvSpPr>
          <p:cNvPr id="7" name="Oval 5"/>
          <p:cNvSpPr>
            <a:spLocks noChangeArrowheads="1"/>
          </p:cNvSpPr>
          <p:nvPr/>
        </p:nvSpPr>
        <p:spPr bwMode="auto">
          <a:xfrm>
            <a:off x="10104438" y="3486804"/>
            <a:ext cx="136525" cy="136525"/>
          </a:xfrm>
          <a:prstGeom prst="ellipse">
            <a:avLst/>
          </a:prstGeom>
          <a:solidFill>
            <a:srgbClr val="3333CC"/>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0" cap="none" spc="0" normalizeH="0" baseline="0" noProof="0">
              <a:ln>
                <a:noFill/>
              </a:ln>
              <a:solidFill>
                <a:srgbClr val="3333CC"/>
              </a:solidFill>
              <a:effectLst/>
              <a:uLnTx/>
              <a:uFillTx/>
              <a:latin typeface="Arial" charset="0"/>
            </a:endParaRPr>
          </a:p>
        </p:txBody>
      </p:sp>
      <p:sp>
        <p:nvSpPr>
          <p:cNvPr id="8" name="Oval 6"/>
          <p:cNvSpPr>
            <a:spLocks noChangeArrowheads="1"/>
          </p:cNvSpPr>
          <p:nvPr/>
        </p:nvSpPr>
        <p:spPr bwMode="auto">
          <a:xfrm>
            <a:off x="9526588" y="4110692"/>
            <a:ext cx="136525" cy="136525"/>
          </a:xfrm>
          <a:prstGeom prst="ellipse">
            <a:avLst/>
          </a:prstGeom>
          <a:solidFill>
            <a:srgbClr val="3333CC"/>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0" cap="none" spc="0" normalizeH="0" baseline="0" noProof="0">
              <a:ln>
                <a:noFill/>
              </a:ln>
              <a:solidFill>
                <a:srgbClr val="3333CC"/>
              </a:solidFill>
              <a:effectLst/>
              <a:uLnTx/>
              <a:uFillTx/>
              <a:latin typeface="Arial" charset="0"/>
            </a:endParaRPr>
          </a:p>
        </p:txBody>
      </p:sp>
      <p:sp>
        <p:nvSpPr>
          <p:cNvPr id="9" name="Oval 7"/>
          <p:cNvSpPr>
            <a:spLocks noChangeArrowheads="1"/>
          </p:cNvSpPr>
          <p:nvPr/>
        </p:nvSpPr>
        <p:spPr bwMode="auto">
          <a:xfrm>
            <a:off x="8951913" y="3486804"/>
            <a:ext cx="136525" cy="136525"/>
          </a:xfrm>
          <a:prstGeom prst="ellipse">
            <a:avLst/>
          </a:prstGeom>
          <a:solidFill>
            <a:srgbClr val="3333CC"/>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0" cap="none" spc="0" normalizeH="0" baseline="0" noProof="0">
              <a:ln>
                <a:noFill/>
              </a:ln>
              <a:solidFill>
                <a:srgbClr val="3333CC"/>
              </a:solidFill>
              <a:effectLst/>
              <a:uLnTx/>
              <a:uFillTx/>
              <a:latin typeface="Arial" charset="0"/>
            </a:endParaRPr>
          </a:p>
        </p:txBody>
      </p:sp>
      <p:sp>
        <p:nvSpPr>
          <p:cNvPr id="10" name="Oval 8"/>
          <p:cNvSpPr>
            <a:spLocks noChangeArrowheads="1"/>
          </p:cNvSpPr>
          <p:nvPr/>
        </p:nvSpPr>
        <p:spPr bwMode="auto">
          <a:xfrm>
            <a:off x="9417050" y="2862917"/>
            <a:ext cx="136525" cy="136525"/>
          </a:xfrm>
          <a:prstGeom prst="ellipse">
            <a:avLst/>
          </a:prstGeom>
          <a:solidFill>
            <a:srgbClr val="3333CC"/>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0" cap="none" spc="0" normalizeH="0" baseline="0" noProof="0">
              <a:ln>
                <a:noFill/>
              </a:ln>
              <a:solidFill>
                <a:srgbClr val="3333CC"/>
              </a:solidFill>
              <a:effectLst/>
              <a:uLnTx/>
              <a:uFillTx/>
              <a:latin typeface="Arial" charset="0"/>
            </a:endParaRPr>
          </a:p>
        </p:txBody>
      </p:sp>
      <p:sp>
        <p:nvSpPr>
          <p:cNvPr id="11" name="Oval 9"/>
          <p:cNvSpPr>
            <a:spLocks noChangeArrowheads="1"/>
          </p:cNvSpPr>
          <p:nvPr/>
        </p:nvSpPr>
        <p:spPr bwMode="auto">
          <a:xfrm>
            <a:off x="9605963" y="2862917"/>
            <a:ext cx="136525" cy="136525"/>
          </a:xfrm>
          <a:prstGeom prst="ellipse">
            <a:avLst/>
          </a:prstGeom>
          <a:solidFill>
            <a:srgbClr val="3333CC"/>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1" u="none" strike="noStrike" kern="0" cap="none" spc="0" normalizeH="0" baseline="0" noProof="0">
              <a:ln>
                <a:noFill/>
              </a:ln>
              <a:solidFill>
                <a:srgbClr val="3333CC"/>
              </a:solidFill>
              <a:effectLst/>
              <a:uLnTx/>
              <a:uFillTx/>
              <a:latin typeface="Arial" charset="0"/>
            </a:endParaRPr>
          </a:p>
        </p:txBody>
      </p:sp>
      <p:sp>
        <p:nvSpPr>
          <p:cNvPr id="12" name="Rectangle 10"/>
          <p:cNvSpPr txBox="1">
            <a:spLocks noChangeArrowheads="1"/>
          </p:cNvSpPr>
          <p:nvPr/>
        </p:nvSpPr>
        <p:spPr bwMode="auto">
          <a:xfrm>
            <a:off x="3089275" y="135556"/>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Valence Electrons</a:t>
            </a:r>
          </a:p>
        </p:txBody>
      </p:sp>
      <p:pic>
        <p:nvPicPr>
          <p:cNvPr id="13" name="Picture 12" descr="screenshot_432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1031" y="4344054"/>
            <a:ext cx="8670924" cy="2304162"/>
          </a:xfrm>
          <a:prstGeom prst="rect">
            <a:avLst/>
          </a:prstGeom>
        </p:spPr>
      </p:pic>
    </p:spTree>
    <p:extLst>
      <p:ext uri="{BB962C8B-B14F-4D97-AF65-F5344CB8AC3E}">
        <p14:creationId xmlns:p14="http://schemas.microsoft.com/office/powerpoint/2010/main" val="187627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22</a:t>
            </a:fld>
            <a:endParaRPr lang="he-IL"/>
          </a:p>
        </p:txBody>
      </p:sp>
      <p:sp>
        <p:nvSpPr>
          <p:cNvPr id="4" name="Rectangle 3"/>
          <p:cNvSpPr txBox="1">
            <a:spLocks noChangeArrowheads="1"/>
          </p:cNvSpPr>
          <p:nvPr/>
        </p:nvSpPr>
        <p:spPr bwMode="auto">
          <a:xfrm>
            <a:off x="2294508" y="1333437"/>
            <a:ext cx="8626475"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2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3200" kern="0">
                <a:latin typeface="Arial" charset="0"/>
              </a:rPr>
              <a:t>The group number corresponds to the number of valence electrons.</a:t>
            </a:r>
          </a:p>
          <a:p>
            <a:pPr eaLnBrk="1" hangingPunct="1"/>
            <a:endParaRPr lang="en-US" sz="3200" kern="0">
              <a:latin typeface="Arial" charset="0"/>
            </a:endParaRPr>
          </a:p>
          <a:p>
            <a:pPr eaLnBrk="1" hangingPunct="1"/>
            <a:r>
              <a:rPr lang="en-US" sz="3200" kern="0">
                <a:latin typeface="Arial" charset="0"/>
              </a:rPr>
              <a:t>The length of each </a:t>
            </a:r>
            <a:r>
              <a:rPr lang="ja-JP" altLang="en-US" sz="3200" kern="0">
                <a:latin typeface="Arial" charset="0"/>
              </a:rPr>
              <a:t>“</a:t>
            </a:r>
            <a:r>
              <a:rPr lang="en-US" altLang="ja-JP" sz="3200" kern="0">
                <a:latin typeface="Arial" charset="0"/>
              </a:rPr>
              <a:t>block” is the maximum number of electrons the sublevel can hold.</a:t>
            </a:r>
          </a:p>
          <a:p>
            <a:pPr eaLnBrk="1" hangingPunct="1"/>
            <a:endParaRPr lang="en-US" sz="3200" kern="0">
              <a:latin typeface="Arial" charset="0"/>
            </a:endParaRPr>
          </a:p>
          <a:p>
            <a:pPr eaLnBrk="1" hangingPunct="1"/>
            <a:r>
              <a:rPr lang="en-US" sz="3200" kern="0">
                <a:latin typeface="Arial" charset="0"/>
              </a:rPr>
              <a:t>The period number corresponds to the principal energy level of the valence electrons.</a:t>
            </a:r>
            <a:endParaRPr lang="en-US" sz="3200" kern="0" dirty="0">
              <a:latin typeface="Arial" charset="0"/>
            </a:endParaRPr>
          </a:p>
        </p:txBody>
      </p:sp>
      <p:sp>
        <p:nvSpPr>
          <p:cNvPr id="5" name="Rectangle 2"/>
          <p:cNvSpPr txBox="1">
            <a:spLocks noChangeArrowheads="1"/>
          </p:cNvSpPr>
          <p:nvPr/>
        </p:nvSpPr>
        <p:spPr bwMode="auto">
          <a:xfrm>
            <a:off x="2029968" y="164592"/>
            <a:ext cx="9144000"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ヒラギノ角ゴ Pro W3" charset="0"/>
                <a:cs typeface="ヒラギノ角ゴ Pro W3" pitchFamily="1" charset="-128"/>
              </a:defRPr>
            </a:lvl1pPr>
            <a:lvl2pPr algn="l" rtl="0" eaLnBrk="0" fontAlgn="base" hangingPunct="0">
              <a:spcBef>
                <a:spcPct val="50000"/>
              </a:spcBef>
              <a:spcAft>
                <a:spcPct val="0"/>
              </a:spcAft>
              <a:defRPr sz="3200" b="1">
                <a:solidFill>
                  <a:srgbClr val="ED6B06"/>
                </a:solidFill>
                <a:latin typeface="Arial" charset="0"/>
                <a:ea typeface="ヒラギノ角ゴ Pro W3" charset="0"/>
                <a:cs typeface="ヒラギノ角ゴ Pro W3" pitchFamily="1" charset="-128"/>
              </a:defRPr>
            </a:lvl2pPr>
            <a:lvl3pPr algn="l" rtl="0" eaLnBrk="0" fontAlgn="base" hangingPunct="0">
              <a:spcBef>
                <a:spcPct val="50000"/>
              </a:spcBef>
              <a:spcAft>
                <a:spcPct val="0"/>
              </a:spcAft>
              <a:defRPr sz="3200" b="1">
                <a:solidFill>
                  <a:srgbClr val="ED6B06"/>
                </a:solidFill>
                <a:latin typeface="Arial" charset="0"/>
                <a:ea typeface="ヒラギノ角ゴ Pro W3" charset="0"/>
                <a:cs typeface="ヒラギノ角ゴ Pro W3" pitchFamily="1" charset="-128"/>
              </a:defRPr>
            </a:lvl3pPr>
            <a:lvl4pPr algn="l" rtl="0" eaLnBrk="0" fontAlgn="base" hangingPunct="0">
              <a:spcBef>
                <a:spcPct val="50000"/>
              </a:spcBef>
              <a:spcAft>
                <a:spcPct val="0"/>
              </a:spcAft>
              <a:defRPr sz="3200" b="1">
                <a:solidFill>
                  <a:srgbClr val="ED6B06"/>
                </a:solidFill>
                <a:latin typeface="Arial" charset="0"/>
                <a:ea typeface="ヒラギノ角ゴ Pro W3" charset="0"/>
                <a:cs typeface="ヒラギノ角ゴ Pro W3" pitchFamily="1" charset="-128"/>
              </a:defRPr>
            </a:lvl4pPr>
            <a:lvl5pPr algn="l" rtl="0" eaLnBrk="0" fontAlgn="base" hangingPunct="0">
              <a:spcBef>
                <a:spcPct val="50000"/>
              </a:spcBef>
              <a:spcAft>
                <a:spcPct val="0"/>
              </a:spcAft>
              <a:defRPr sz="3200" b="1">
                <a:solidFill>
                  <a:srgbClr val="ED6B06"/>
                </a:solidFill>
                <a:latin typeface="Arial" charset="0"/>
                <a:ea typeface="ヒラギノ角ゴ Pro W3" charset="0"/>
                <a:cs typeface="ヒラギノ角ゴ Pro W3" pitchFamily="1" charset="-128"/>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a:ea typeface="ヒラギノ角ゴ Pro W3" charset="0"/>
              </a:rPr>
              <a:t>Electron Configuration and the </a:t>
            </a:r>
            <a:br>
              <a:rPr kumimoji="0" lang="en-US" sz="3200" b="1" i="0" u="none" strike="noStrike" kern="0" cap="none" spc="0" normalizeH="0" baseline="0" noProof="0" dirty="0">
                <a:ln>
                  <a:noFill/>
                </a:ln>
                <a:solidFill>
                  <a:srgbClr val="ED6B06"/>
                </a:solidFill>
                <a:effectLst/>
                <a:uLnTx/>
                <a:uFillTx/>
                <a:latin typeface="Arial"/>
                <a:ea typeface="ヒラギノ角ゴ Pro W3" charset="0"/>
              </a:rPr>
            </a:br>
            <a:r>
              <a:rPr kumimoji="0" lang="en-US" sz="3200" b="1" i="0" u="none" strike="noStrike" kern="0" cap="none" spc="0" normalizeH="0" baseline="0" noProof="0" dirty="0">
                <a:ln>
                  <a:noFill/>
                </a:ln>
                <a:solidFill>
                  <a:srgbClr val="ED6B06"/>
                </a:solidFill>
                <a:effectLst/>
                <a:uLnTx/>
                <a:uFillTx/>
                <a:latin typeface="Arial"/>
                <a:ea typeface="ヒラギノ角ゴ Pro W3" charset="0"/>
              </a:rPr>
              <a:t>Periodic Table</a:t>
            </a:r>
          </a:p>
        </p:txBody>
      </p:sp>
    </p:spTree>
    <p:extLst>
      <p:ext uri="{BB962C8B-B14F-4D97-AF65-F5344CB8AC3E}">
        <p14:creationId xmlns:p14="http://schemas.microsoft.com/office/powerpoint/2010/main" val="366913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מבנה אלקטרוני וקישור-1</a:t>
            </a:r>
          </a:p>
        </p:txBody>
      </p:sp>
      <p:sp>
        <p:nvSpPr>
          <p:cNvPr id="3" name="Slide Number Placeholder 2"/>
          <p:cNvSpPr>
            <a:spLocks noGrp="1"/>
          </p:cNvSpPr>
          <p:nvPr>
            <p:ph type="sldNum" sz="quarter" idx="12"/>
          </p:nvPr>
        </p:nvSpPr>
        <p:spPr/>
        <p:txBody>
          <a:bodyPr/>
          <a:lstStyle/>
          <a:p>
            <a:fld id="{5DC4C86E-9875-4190-A159-A2D25254D327}" type="slidenum">
              <a:rPr lang="he-IL" smtClean="0"/>
              <a:t>23</a:t>
            </a:fld>
            <a:endParaRPr lang="he-IL"/>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19"/>
          <a:stretch/>
        </p:blipFill>
        <p:spPr>
          <a:xfrm>
            <a:off x="1828800" y="637032"/>
            <a:ext cx="8534400" cy="5404172"/>
          </a:xfrm>
          <a:prstGeom prst="rect">
            <a:avLst/>
          </a:prstGeom>
        </p:spPr>
      </p:pic>
    </p:spTree>
    <p:extLst>
      <p:ext uri="{BB962C8B-B14F-4D97-AF65-F5344CB8AC3E}">
        <p14:creationId xmlns:p14="http://schemas.microsoft.com/office/powerpoint/2010/main" val="93739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523783" y="6367706"/>
            <a:ext cx="4114800" cy="365125"/>
          </a:xfrm>
          <a:prstGeom prst="rect">
            <a:avLst/>
          </a:prstGeom>
        </p:spPr>
        <p:txBody>
          <a:bodyPr/>
          <a:lstStyle/>
          <a:p>
            <a:r>
              <a:rPr lang="he-IL" dirty="0"/>
              <a:t>מבנה אלקטרוני וקישור-1</a:t>
            </a:r>
          </a:p>
        </p:txBody>
      </p:sp>
      <p:sp>
        <p:nvSpPr>
          <p:cNvPr id="3" name="Slide Number Placeholder 2"/>
          <p:cNvSpPr>
            <a:spLocks noGrp="1"/>
          </p:cNvSpPr>
          <p:nvPr>
            <p:ph type="sldNum" sz="quarter" idx="4294967295"/>
          </p:nvPr>
        </p:nvSpPr>
        <p:spPr>
          <a:xfrm>
            <a:off x="-448056" y="6357620"/>
            <a:ext cx="2743200" cy="365125"/>
          </a:xfrm>
          <a:prstGeom prst="rect">
            <a:avLst/>
          </a:prstGeom>
        </p:spPr>
        <p:txBody>
          <a:bodyPr/>
          <a:lstStyle/>
          <a:p>
            <a:fld id="{5DC4C86E-9875-4190-A159-A2D25254D327}" type="slidenum">
              <a:rPr lang="he-IL" smtClean="0"/>
              <a:t>24</a:t>
            </a:fld>
            <a:endParaRPr lang="he-IL" dirty="0"/>
          </a:p>
        </p:txBody>
      </p:sp>
      <p:sp>
        <p:nvSpPr>
          <p:cNvPr id="4" name="Rectangle 15"/>
          <p:cNvSpPr txBox="1">
            <a:spLocks noChangeArrowheads="1"/>
          </p:cNvSpPr>
          <p:nvPr/>
        </p:nvSpPr>
        <p:spPr bwMode="auto">
          <a:xfrm>
            <a:off x="1461707" y="0"/>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FFFFFF"/>
                </a:solidFill>
                <a:effectLst/>
                <a:uLnTx/>
                <a:uFillTx/>
                <a:latin typeface="Cambria" pitchFamily="18" charset="0"/>
                <a:ea typeface="+mj-ea"/>
                <a:cs typeface="+mj-cs"/>
              </a:rPr>
              <a:t>Periodic Trends: Atomic Radii</a:t>
            </a:r>
            <a:endParaRPr kumimoji="0" 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5" name="Rectangle 2"/>
          <p:cNvSpPr txBox="1">
            <a:spLocks noChangeArrowheads="1"/>
          </p:cNvSpPr>
          <p:nvPr/>
        </p:nvSpPr>
        <p:spPr bwMode="auto">
          <a:xfrm>
            <a:off x="1607757" y="985838"/>
            <a:ext cx="5276850"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28600" marR="0" lvl="0" indent="-22860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rPr>
              <a:t>An estimate of atomic size</a:t>
            </a:r>
          </a:p>
          <a:p>
            <a:pPr marL="228600" marR="0" lvl="0" indent="-22860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rPr>
              <a:t>½(homonuclear bond length)</a:t>
            </a:r>
          </a:p>
          <a:p>
            <a:pPr marL="228600" marR="0" lvl="0" indent="-22860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rPr>
              <a:t>Cl = 99 pm</a:t>
            </a:r>
          </a:p>
          <a:p>
            <a:pPr marL="685800" marR="0" lvl="1" indent="-228600" algn="l" defTabSz="914400" rtl="0" eaLnBrk="0" fontAlgn="base" latinLnBrk="0" hangingPunct="0">
              <a:lnSpc>
                <a:spcPct val="100000"/>
              </a:lnSpc>
              <a:spcBef>
                <a:spcPct val="20000"/>
              </a:spcBef>
              <a:spcAft>
                <a:spcPct val="0"/>
              </a:spcAft>
              <a:buClr>
                <a:srgbClr val="194E9D"/>
              </a:buClr>
              <a:buSzPct val="100000"/>
              <a:buFont typeface="Arial" charset="0"/>
              <a:buChar char="•"/>
              <a:tabLst/>
              <a:defRPr/>
            </a:pPr>
            <a:r>
              <a:rPr kumimoji="0" lang="en-US" sz="2400" b="0" i="0" u="none" strike="noStrike" kern="0" cap="none" spc="0" normalizeH="0" baseline="0" noProof="0">
                <a:ln>
                  <a:noFill/>
                </a:ln>
                <a:solidFill>
                  <a:srgbClr val="000000"/>
                </a:solidFill>
                <a:effectLst/>
                <a:uLnTx/>
                <a:uFillTx/>
                <a:latin typeface="Arial"/>
              </a:rPr>
              <a:t>Cl</a:t>
            </a:r>
            <a:r>
              <a:rPr kumimoji="0" lang="en-US" sz="2400" b="0" i="0" u="none" strike="noStrike" kern="0" cap="none" spc="0" normalizeH="0" baseline="-25000" noProof="0">
                <a:ln>
                  <a:noFill/>
                </a:ln>
                <a:solidFill>
                  <a:srgbClr val="000000"/>
                </a:solidFill>
                <a:effectLst/>
                <a:uLnTx/>
                <a:uFillTx/>
                <a:latin typeface="Arial"/>
              </a:rPr>
              <a:t>2</a:t>
            </a:r>
            <a:r>
              <a:rPr kumimoji="0" lang="en-US" sz="2400" b="0" i="0" u="none" strike="noStrike" kern="0" cap="none" spc="0" normalizeH="0" baseline="0" noProof="0">
                <a:ln>
                  <a:noFill/>
                </a:ln>
                <a:solidFill>
                  <a:srgbClr val="000000"/>
                </a:solidFill>
                <a:effectLst/>
                <a:uLnTx/>
                <a:uFillTx/>
                <a:latin typeface="Arial"/>
              </a:rPr>
              <a:t> bond = 198 pm.</a:t>
            </a:r>
          </a:p>
          <a:p>
            <a:pPr marL="228600" marR="0" lvl="0" indent="-22860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sz="2800" b="0" i="0" u="none" strike="noStrike" kern="0" cap="none" spc="0" normalizeH="0" baseline="0" noProof="0">
                <a:ln>
                  <a:noFill/>
                </a:ln>
                <a:solidFill>
                  <a:srgbClr val="000000"/>
                </a:solidFill>
                <a:effectLst/>
                <a:uLnTx/>
                <a:uFillTx/>
                <a:latin typeface="Arial"/>
                <a:ea typeface="+mn-ea"/>
                <a:cs typeface="+mn-cs"/>
              </a:rPr>
              <a:t>C = 77 pm</a:t>
            </a:r>
          </a:p>
          <a:p>
            <a:pPr marL="685800" marR="0" lvl="1" indent="-228600" algn="l" defTabSz="914400" rtl="0" eaLnBrk="0" fontAlgn="base" latinLnBrk="0" hangingPunct="0">
              <a:lnSpc>
                <a:spcPct val="100000"/>
              </a:lnSpc>
              <a:spcBef>
                <a:spcPct val="20000"/>
              </a:spcBef>
              <a:spcAft>
                <a:spcPct val="0"/>
              </a:spcAft>
              <a:buClr>
                <a:srgbClr val="194E9D"/>
              </a:buClr>
              <a:buSzPct val="100000"/>
              <a:buFont typeface="Arial" charset="0"/>
              <a:buChar char="•"/>
              <a:tabLst/>
              <a:defRPr/>
            </a:pPr>
            <a:r>
              <a:rPr kumimoji="0" lang="en-US" sz="2400" b="0" i="0" u="none" strike="noStrike" kern="0" cap="none" spc="0" normalizeH="0" baseline="0" noProof="0">
                <a:ln>
                  <a:noFill/>
                </a:ln>
                <a:solidFill>
                  <a:srgbClr val="000000"/>
                </a:solidFill>
                <a:effectLst/>
                <a:uLnTx/>
                <a:uFillTx/>
                <a:latin typeface="Arial"/>
              </a:rPr>
              <a:t>diamond bond =154 pm.</a:t>
            </a:r>
          </a:p>
          <a:p>
            <a:pPr marL="685800" marR="0" lvl="1" indent="-228600" algn="l" defTabSz="914400" rtl="0" eaLnBrk="0" fontAlgn="base" latinLnBrk="0" hangingPunct="0">
              <a:lnSpc>
                <a:spcPct val="100000"/>
              </a:lnSpc>
              <a:spcBef>
                <a:spcPct val="20000"/>
              </a:spcBef>
              <a:spcAft>
                <a:spcPct val="0"/>
              </a:spcAft>
              <a:buClr>
                <a:srgbClr val="194E9D"/>
              </a:buClr>
              <a:buSzPct val="100000"/>
              <a:buFont typeface="Arial" charset="0"/>
              <a:buChar char="•"/>
              <a:tabLst/>
              <a:defRPr/>
            </a:pPr>
            <a:endParaRPr kumimoji="0" lang="en-US" sz="2800" b="0" i="0" u="none" strike="noStrike" kern="0" cap="none" spc="0" normalizeH="0" baseline="0" noProof="0" dirty="0">
              <a:ln>
                <a:noFill/>
              </a:ln>
              <a:solidFill>
                <a:srgbClr val="000000"/>
              </a:solidFill>
              <a:effectLst/>
              <a:uLnTx/>
              <a:uFillTx/>
              <a:latin typeface="Arial"/>
            </a:endParaRPr>
          </a:p>
        </p:txBody>
      </p:sp>
      <p:sp>
        <p:nvSpPr>
          <p:cNvPr id="6" name="Rectangle 14"/>
          <p:cNvSpPr>
            <a:spLocks noChangeArrowheads="1"/>
          </p:cNvSpPr>
          <p:nvPr/>
        </p:nvSpPr>
        <p:spPr bwMode="auto">
          <a:xfrm>
            <a:off x="1607757" y="4773613"/>
            <a:ext cx="8607425" cy="1728787"/>
          </a:xfrm>
          <a:prstGeom prst="rect">
            <a:avLst/>
          </a:prstGeom>
          <a:noFill/>
          <a:ln w="9525">
            <a:noFill/>
            <a:miter lim="800000"/>
            <a:headEnd/>
            <a:tailEnd/>
          </a:ln>
          <a:effectLst/>
        </p:spPr>
        <p:txBody>
          <a:bodyPr/>
          <a:lstStyle/>
          <a:p>
            <a:pPr marL="342900" indent="-342900" algn="l" rtl="0" fontAlgn="base">
              <a:spcBef>
                <a:spcPct val="20000"/>
              </a:spcBef>
              <a:spcAft>
                <a:spcPct val="0"/>
              </a:spcAft>
              <a:buFont typeface="Arial" charset="0"/>
              <a:buNone/>
            </a:pPr>
            <a:r>
              <a:rPr lang="en-US" sz="2800" dirty="0">
                <a:solidFill>
                  <a:srgbClr val="2F2B20"/>
                </a:solidFill>
                <a:latin typeface="Arial" charset="0"/>
              </a:rPr>
              <a:t>Radii are additive.</a:t>
            </a:r>
          </a:p>
          <a:p>
            <a:pPr marL="342900" indent="-342900" algn="l" rtl="0" fontAlgn="base">
              <a:spcBef>
                <a:spcPct val="20000"/>
              </a:spcBef>
              <a:spcAft>
                <a:spcPct val="0"/>
              </a:spcAft>
              <a:buFont typeface="Arial" charset="0"/>
              <a:buChar char="•"/>
            </a:pPr>
            <a:r>
              <a:rPr lang="en-US" sz="2800" dirty="0">
                <a:solidFill>
                  <a:srgbClr val="2F2B20"/>
                </a:solidFill>
                <a:latin typeface="Arial" charset="0"/>
              </a:rPr>
              <a:t>C-Cl in CCl</a:t>
            </a:r>
            <a:r>
              <a:rPr lang="en-US" sz="2800" baseline="-25000" dirty="0">
                <a:solidFill>
                  <a:srgbClr val="2F2B20"/>
                </a:solidFill>
                <a:latin typeface="Arial" charset="0"/>
              </a:rPr>
              <a:t>4</a:t>
            </a:r>
            <a:r>
              <a:rPr lang="en-US" sz="2800" dirty="0">
                <a:solidFill>
                  <a:srgbClr val="2F2B20"/>
                </a:solidFill>
                <a:latin typeface="Arial" charset="0"/>
              </a:rPr>
              <a:t> is 176 pm long.</a:t>
            </a:r>
          </a:p>
          <a:p>
            <a:pPr marL="342900" indent="-342900" algn="l" rtl="0" fontAlgn="base">
              <a:spcBef>
                <a:spcPct val="20000"/>
              </a:spcBef>
              <a:spcAft>
                <a:spcPct val="0"/>
              </a:spcAft>
              <a:buFont typeface="Arial" charset="0"/>
              <a:buChar char="•"/>
            </a:pPr>
            <a:r>
              <a:rPr lang="en-US" sz="2800" dirty="0">
                <a:solidFill>
                  <a:srgbClr val="2F2B20"/>
                </a:solidFill>
                <a:latin typeface="Arial" charset="0"/>
              </a:rPr>
              <a:t>From radii: (77 + 99) = 176 pm.</a:t>
            </a:r>
          </a:p>
        </p:txBody>
      </p:sp>
      <p:pic>
        <p:nvPicPr>
          <p:cNvPr id="7" name="Picture 6" descr="05_24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557" y="1240366"/>
            <a:ext cx="3156587" cy="2852925"/>
          </a:xfrm>
          <a:prstGeom prst="rect">
            <a:avLst/>
          </a:prstGeom>
        </p:spPr>
      </p:pic>
    </p:spTree>
    <p:extLst>
      <p:ext uri="{BB962C8B-B14F-4D97-AF65-F5344CB8AC3E}">
        <p14:creationId xmlns:p14="http://schemas.microsoft.com/office/powerpoint/2010/main" val="1861210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8077200" y="6403975"/>
            <a:ext cx="4114800" cy="365125"/>
          </a:xfrm>
          <a:prstGeom prst="rect">
            <a:avLst/>
          </a:prstGeom>
        </p:spPr>
        <p:txBody>
          <a:bodyPr/>
          <a:lstStyle/>
          <a:p>
            <a:r>
              <a:rPr lang="he-IL"/>
              <a:t>מבנה אלקטרוני וקישור-1</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5DC4C86E-9875-4190-A159-A2D25254D327}" type="slidenum">
              <a:rPr lang="he-IL" smtClean="0"/>
              <a:t>25</a:t>
            </a:fld>
            <a:endParaRPr lang="he-IL"/>
          </a:p>
        </p:txBody>
      </p:sp>
      <p:sp>
        <p:nvSpPr>
          <p:cNvPr id="4" name="Oval 2"/>
          <p:cNvSpPr>
            <a:spLocks noChangeArrowheads="1"/>
          </p:cNvSpPr>
          <p:nvPr/>
        </p:nvSpPr>
        <p:spPr bwMode="auto">
          <a:xfrm>
            <a:off x="2056257" y="5275587"/>
            <a:ext cx="842963" cy="8286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endParaRPr lang="en-US" sz="3600" b="1" i="1">
              <a:solidFill>
                <a:srgbClr val="3333CC"/>
              </a:solidFill>
              <a:latin typeface="Arial" charset="0"/>
            </a:endParaRPr>
          </a:p>
        </p:txBody>
      </p:sp>
      <p:sp>
        <p:nvSpPr>
          <p:cNvPr id="5" name="Rectangle 3"/>
          <p:cNvSpPr txBox="1">
            <a:spLocks noChangeArrowheads="1"/>
          </p:cNvSpPr>
          <p:nvPr/>
        </p:nvSpPr>
        <p:spPr bwMode="auto">
          <a:xfrm>
            <a:off x="3080195" y="0"/>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Periodic Trends: Atomic Radii</a:t>
            </a:r>
          </a:p>
        </p:txBody>
      </p:sp>
      <p:pic>
        <p:nvPicPr>
          <p:cNvPr id="6" name="Picture 5" descr="05_2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860" y="1014492"/>
            <a:ext cx="5798456" cy="5752068"/>
          </a:xfrm>
          <a:prstGeom prst="rect">
            <a:avLst/>
          </a:prstGeom>
        </p:spPr>
      </p:pic>
    </p:spTree>
    <p:extLst>
      <p:ext uri="{BB962C8B-B14F-4D97-AF65-F5344CB8AC3E}">
        <p14:creationId xmlns:p14="http://schemas.microsoft.com/office/powerpoint/2010/main" val="5527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773936" y="6356350"/>
            <a:ext cx="4114800" cy="365125"/>
          </a:xfrm>
          <a:prstGeom prst="rect">
            <a:avLst/>
          </a:prstGeom>
        </p:spPr>
        <p:txBody>
          <a:bodyPr/>
          <a:lstStyle/>
          <a:p>
            <a:r>
              <a:rPr lang="he-IL"/>
              <a:t>מבנה אלקטרוני וקישור-1</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5DC4C86E-9875-4190-A159-A2D25254D327}" type="slidenum">
              <a:rPr lang="he-IL" smtClean="0"/>
              <a:t>26</a:t>
            </a:fld>
            <a:endParaRPr lang="he-IL" dirty="0"/>
          </a:p>
        </p:txBody>
      </p:sp>
      <p:sp>
        <p:nvSpPr>
          <p:cNvPr id="4" name="Rectangle 6"/>
          <p:cNvSpPr txBox="1">
            <a:spLocks noChangeArrowheads="1"/>
          </p:cNvSpPr>
          <p:nvPr/>
        </p:nvSpPr>
        <p:spPr bwMode="auto">
          <a:xfrm>
            <a:off x="2743200" y="76200"/>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Periodic Trends: Atomic Radii</a:t>
            </a:r>
          </a:p>
        </p:txBody>
      </p:sp>
      <p:sp>
        <p:nvSpPr>
          <p:cNvPr id="5" name="Rectangle 2"/>
          <p:cNvSpPr txBox="1">
            <a:spLocks noChangeArrowheads="1"/>
          </p:cNvSpPr>
          <p:nvPr/>
        </p:nvSpPr>
        <p:spPr bwMode="auto">
          <a:xfrm>
            <a:off x="1180021" y="1077214"/>
            <a:ext cx="87471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dirty="0">
                <a:ln>
                  <a:noFill/>
                </a:ln>
                <a:solidFill>
                  <a:srgbClr val="194E9D"/>
                </a:solidFill>
                <a:effectLst/>
                <a:uLnTx/>
                <a:uFillTx/>
                <a:latin typeface="Arial"/>
                <a:ea typeface="+mn-ea"/>
                <a:cs typeface="+mn-cs"/>
              </a:rPr>
              <a:t>Atoms grow in size down a group.</a:t>
            </a:r>
          </a:p>
          <a:p>
            <a:pPr marL="285750" marR="0" lvl="0" indent="-28575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mn-cs"/>
              </a:rPr>
              <a:t>Larger shell (larger </a:t>
            </a:r>
            <a:r>
              <a:rPr kumimoji="0" lang="en-US" altLang="en-US" sz="2800" b="0" i="1" u="none" strike="noStrike" kern="0" cap="none" spc="0" normalizeH="0" baseline="0" noProof="0" dirty="0">
                <a:ln>
                  <a:noFill/>
                </a:ln>
                <a:solidFill>
                  <a:srgbClr val="000000"/>
                </a:solidFill>
                <a:effectLst/>
                <a:uLnTx/>
                <a:uFillTx/>
                <a:latin typeface="Arial"/>
                <a:ea typeface="+mn-ea"/>
                <a:cs typeface="+mn-cs"/>
              </a:rPr>
              <a:t>n</a:t>
            </a:r>
            <a:r>
              <a:rPr kumimoji="0" lang="en-US" altLang="en-US" sz="2800" b="0" i="0" u="none" strike="noStrike" kern="0" cap="none" spc="0" normalizeH="0" baseline="0" noProof="0" dirty="0">
                <a:ln>
                  <a:noFill/>
                </a:ln>
                <a:solidFill>
                  <a:srgbClr val="000000"/>
                </a:solidFill>
                <a:effectLst/>
                <a:uLnTx/>
                <a:uFillTx/>
                <a:latin typeface="Arial"/>
                <a:ea typeface="+mn-ea"/>
                <a:cs typeface="+mn-cs"/>
              </a:rPr>
              <a:t>) added in each new row.</a:t>
            </a:r>
          </a:p>
        </p:txBody>
      </p:sp>
      <p:sp>
        <p:nvSpPr>
          <p:cNvPr id="6" name="Rectangle 3"/>
          <p:cNvSpPr>
            <a:spLocks noChangeArrowheads="1"/>
          </p:cNvSpPr>
          <p:nvPr/>
        </p:nvSpPr>
        <p:spPr bwMode="auto">
          <a:xfrm>
            <a:off x="1180021" y="2451989"/>
            <a:ext cx="878205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194E9D"/>
                </a:solidFill>
                <a:effectLst/>
                <a:uLnTx/>
                <a:uFillTx/>
                <a:latin typeface="Arial" charset="0"/>
              </a:rPr>
              <a:t>Atoms shrink across a period</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e</a:t>
            </a:r>
            <a:r>
              <a:rPr kumimoji="0" lang="en-US" altLang="en-US" sz="2400" b="0" i="0" u="none" strike="noStrike" kern="0" cap="none" spc="0" normalizeH="0" baseline="30000" noProof="0" dirty="0">
                <a:ln>
                  <a:noFill/>
                </a:ln>
                <a:solidFill>
                  <a:srgbClr val="000000"/>
                </a:solidFill>
                <a:effectLst/>
                <a:uLnTx/>
                <a:uFillTx/>
                <a:latin typeface="Arial" charset="0"/>
              </a:rPr>
              <a:t>-</a:t>
            </a:r>
            <a:r>
              <a:rPr kumimoji="0" lang="en-US" altLang="en-US" sz="2400" b="0" i="0" u="none" strike="noStrike" kern="0" cap="none" spc="0" normalizeH="0" baseline="0" noProof="0" dirty="0">
                <a:ln>
                  <a:noFill/>
                </a:ln>
                <a:solidFill>
                  <a:srgbClr val="000000"/>
                </a:solidFill>
                <a:effectLst/>
                <a:uLnTx/>
                <a:uFillTx/>
                <a:latin typeface="Arial" charset="0"/>
              </a:rPr>
              <a:t> add to the same shell. Size stays ~constant? </a:t>
            </a:r>
            <a:r>
              <a:rPr kumimoji="0" lang="en-US" altLang="en-US" sz="2400" b="1" i="1" u="none" strike="noStrike" kern="0" cap="none" spc="0" normalizeH="0" baseline="0" noProof="0" dirty="0">
                <a:ln>
                  <a:noFill/>
                </a:ln>
                <a:solidFill>
                  <a:srgbClr val="000000"/>
                </a:solidFill>
                <a:effectLst/>
                <a:uLnTx/>
                <a:uFillTx/>
                <a:latin typeface="Arial" charset="0"/>
              </a:rPr>
              <a:t>No</a:t>
            </a:r>
            <a:r>
              <a:rPr kumimoji="0" lang="en-US" altLang="en-US" sz="2400" b="1" i="0" u="none" strike="noStrike" kern="0" cap="none" spc="0" normalizeH="0" baseline="0" noProof="0" dirty="0">
                <a:ln>
                  <a:noFill/>
                </a:ln>
                <a:solidFill>
                  <a:srgbClr val="000000"/>
                </a:solidFill>
                <a:effectLst/>
                <a:uLnTx/>
                <a:uFillTx/>
                <a:latin typeface="Arial" charset="0"/>
              </a:rPr>
              <a:t>,</a:t>
            </a:r>
          </a:p>
        </p:txBody>
      </p:sp>
      <p:sp>
        <p:nvSpPr>
          <p:cNvPr id="7" name="Rectangle 4"/>
          <p:cNvSpPr>
            <a:spLocks noChangeArrowheads="1"/>
          </p:cNvSpPr>
          <p:nvPr/>
        </p:nvSpPr>
        <p:spPr bwMode="auto">
          <a:xfrm>
            <a:off x="1224470" y="4918964"/>
            <a:ext cx="866933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194E9D"/>
                </a:solidFill>
                <a:effectLst/>
                <a:uLnTx/>
                <a:uFillTx/>
                <a:latin typeface="Arial" charset="0"/>
              </a:rPr>
              <a:t>Big Jump in size from noble gas to alkali metal</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A new shell (with larger n) is added.</a:t>
            </a:r>
          </a:p>
        </p:txBody>
      </p:sp>
      <p:sp>
        <p:nvSpPr>
          <p:cNvPr id="8" name="Rectangle 5"/>
          <p:cNvSpPr>
            <a:spLocks noChangeArrowheads="1"/>
          </p:cNvSpPr>
          <p:nvPr/>
        </p:nvSpPr>
        <p:spPr bwMode="auto">
          <a:xfrm>
            <a:off x="1180021" y="3474339"/>
            <a:ext cx="879157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p</a:t>
            </a:r>
            <a:r>
              <a:rPr kumimoji="0" lang="en-US" altLang="en-US" sz="2400" b="0" i="0" u="none" strike="noStrike" kern="0" cap="none" spc="0" normalizeH="0" baseline="30000" noProof="0" dirty="0">
                <a:ln>
                  <a:noFill/>
                </a:ln>
                <a:solidFill>
                  <a:srgbClr val="000000"/>
                </a:solidFill>
                <a:effectLst/>
                <a:uLnTx/>
                <a:uFillTx/>
                <a:latin typeface="Arial" charset="0"/>
              </a:rPr>
              <a:t>+</a:t>
            </a:r>
            <a:r>
              <a:rPr kumimoji="0" lang="en-US" altLang="en-US" sz="2400" b="0" i="0" u="none" strike="noStrike" kern="0" cap="none" spc="0" normalizeH="0" baseline="0" noProof="0" dirty="0">
                <a:ln>
                  <a:noFill/>
                </a:ln>
                <a:solidFill>
                  <a:srgbClr val="000000"/>
                </a:solidFill>
                <a:effectLst/>
                <a:uLnTx/>
                <a:uFillTx/>
                <a:latin typeface="Arial" charset="0"/>
              </a:rPr>
              <a:t> add to the nucleus.</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Larger charge pulls </a:t>
            </a:r>
            <a:r>
              <a:rPr kumimoji="0" lang="en-US" altLang="en-US" sz="2400" b="1" i="1" u="none" strike="noStrike" kern="0" cap="none" spc="0" normalizeH="0" baseline="0" noProof="0" dirty="0">
                <a:ln>
                  <a:noFill/>
                </a:ln>
                <a:solidFill>
                  <a:srgbClr val="000000"/>
                </a:solidFill>
                <a:effectLst/>
                <a:uLnTx/>
                <a:uFillTx/>
                <a:latin typeface="Arial" charset="0"/>
              </a:rPr>
              <a:t>all</a:t>
            </a:r>
            <a:r>
              <a:rPr kumimoji="0" lang="en-US" altLang="en-US" sz="2400" b="0" i="0" u="none" strike="noStrike" kern="0" cap="none" spc="0" normalizeH="0" baseline="0" noProof="0" dirty="0">
                <a:ln>
                  <a:noFill/>
                </a:ln>
                <a:solidFill>
                  <a:srgbClr val="000000"/>
                </a:solidFill>
                <a:effectLst/>
                <a:uLnTx/>
                <a:uFillTx/>
                <a:latin typeface="Arial" charset="0"/>
              </a:rPr>
              <a:t> e</a:t>
            </a:r>
            <a:r>
              <a:rPr kumimoji="0" lang="en-US" altLang="en-US" sz="2400" b="0" i="0" u="none" strike="noStrike" kern="0" cap="none" spc="0" normalizeH="0" baseline="30000" noProof="0" dirty="0">
                <a:ln>
                  <a:noFill/>
                </a:ln>
                <a:solidFill>
                  <a:srgbClr val="000000"/>
                </a:solidFill>
                <a:effectLst/>
                <a:uLnTx/>
                <a:uFillTx/>
                <a:latin typeface="Arial" charset="0"/>
              </a:rPr>
              <a:t>-</a:t>
            </a:r>
            <a:r>
              <a:rPr kumimoji="0" lang="en-US" altLang="en-US" sz="2400" b="0" i="0" u="none" strike="noStrike" kern="0" cap="none" spc="0" normalizeH="0" baseline="0" noProof="0" dirty="0">
                <a:ln>
                  <a:noFill/>
                </a:ln>
                <a:solidFill>
                  <a:srgbClr val="000000"/>
                </a:solidFill>
                <a:effectLst/>
                <a:uLnTx/>
                <a:uFillTx/>
                <a:latin typeface="Arial" charset="0"/>
              </a:rPr>
              <a:t> in, shrinking the atom.</a:t>
            </a:r>
          </a:p>
        </p:txBody>
      </p:sp>
    </p:spTree>
    <p:extLst>
      <p:ext uri="{BB962C8B-B14F-4D97-AF65-F5344CB8AC3E}">
        <p14:creationId xmlns:p14="http://schemas.microsoft.com/office/powerpoint/2010/main" val="415362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627452" y="6366764"/>
            <a:ext cx="4114800" cy="365125"/>
          </a:xfrm>
          <a:prstGeom prst="rect">
            <a:avLst/>
          </a:prstGeom>
        </p:spPr>
        <p:txBody>
          <a:bodyPr/>
          <a:lstStyle/>
          <a:p>
            <a:r>
              <a:rPr lang="he-IL"/>
              <a:t>מבנה אלקטרוני וקישור-1</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5DC4C86E-9875-4190-A159-A2D25254D327}" type="slidenum">
              <a:rPr lang="he-IL" smtClean="0"/>
              <a:t>27</a:t>
            </a:fld>
            <a:endParaRPr lang="he-IL"/>
          </a:p>
        </p:txBody>
      </p:sp>
      <p:sp>
        <p:nvSpPr>
          <p:cNvPr id="8" name="Rectangle 2"/>
          <p:cNvSpPr txBox="1">
            <a:spLocks noChangeArrowheads="1"/>
          </p:cNvSpPr>
          <p:nvPr/>
        </p:nvSpPr>
        <p:spPr>
          <a:xfrm>
            <a:off x="4705317" y="83614"/>
            <a:ext cx="8834437" cy="819150"/>
          </a:xfrm>
          <a:prstGeom prst="rect">
            <a:avLst/>
          </a:prstGeom>
        </p:spPr>
        <p:txBody>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r>
              <a:rPr lang="en-US" kern="0" dirty="0"/>
              <a:t>Ionic Radii</a:t>
            </a:r>
          </a:p>
        </p:txBody>
      </p:sp>
      <p:graphicFrame>
        <p:nvGraphicFramePr>
          <p:cNvPr id="9" name="Table 8"/>
          <p:cNvGraphicFramePr>
            <a:graphicFrameLocks noGrp="1"/>
          </p:cNvGraphicFramePr>
          <p:nvPr>
            <p:extLst>
              <p:ext uri="{D42A27DB-BD31-4B8C-83A1-F6EECF244321}">
                <p14:modId xmlns:p14="http://schemas.microsoft.com/office/powerpoint/2010/main" val="228443185"/>
              </p:ext>
            </p:extLst>
          </p:nvPr>
        </p:nvGraphicFramePr>
        <p:xfrm>
          <a:off x="2240025" y="2461885"/>
          <a:ext cx="8579978" cy="1828800"/>
        </p:xfrm>
        <a:graphic>
          <a:graphicData uri="http://schemas.openxmlformats.org/drawingml/2006/table">
            <a:tbl>
              <a:tblPr firstRow="1" bandRow="1">
                <a:tableStyleId>{93296810-A885-4BE3-A3E7-6D5BEEA58F35}</a:tableStyleId>
              </a:tblPr>
              <a:tblGrid>
                <a:gridCol w="3730425">
                  <a:extLst>
                    <a:ext uri="{9D8B030D-6E8A-4147-A177-3AD203B41FA5}">
                      <a16:colId xmlns:a16="http://schemas.microsoft.com/office/drawing/2014/main" val="20000"/>
                    </a:ext>
                  </a:extLst>
                </a:gridCol>
                <a:gridCol w="1202026">
                  <a:extLst>
                    <a:ext uri="{9D8B030D-6E8A-4147-A177-3AD203B41FA5}">
                      <a16:colId xmlns:a16="http://schemas.microsoft.com/office/drawing/2014/main" val="20001"/>
                    </a:ext>
                  </a:extLst>
                </a:gridCol>
                <a:gridCol w="1160577">
                  <a:extLst>
                    <a:ext uri="{9D8B030D-6E8A-4147-A177-3AD203B41FA5}">
                      <a16:colId xmlns:a16="http://schemas.microsoft.com/office/drawing/2014/main" val="20002"/>
                    </a:ext>
                  </a:extLst>
                </a:gridCol>
                <a:gridCol w="1284924">
                  <a:extLst>
                    <a:ext uri="{9D8B030D-6E8A-4147-A177-3AD203B41FA5}">
                      <a16:colId xmlns:a16="http://schemas.microsoft.com/office/drawing/2014/main" val="20003"/>
                    </a:ext>
                  </a:extLst>
                </a:gridCol>
                <a:gridCol w="1202026">
                  <a:extLst>
                    <a:ext uri="{9D8B030D-6E8A-4147-A177-3AD203B41FA5}">
                      <a16:colId xmlns:a16="http://schemas.microsoft.com/office/drawing/2014/main" val="20004"/>
                    </a:ext>
                  </a:extLst>
                </a:gridCol>
              </a:tblGrid>
              <a:tr h="370840">
                <a:tc>
                  <a:txBody>
                    <a:bodyPr/>
                    <a:lstStyle/>
                    <a:p>
                      <a:pPr algn="ctr"/>
                      <a:r>
                        <a:rPr lang="en-US" sz="2400" dirty="0"/>
                        <a:t>Isoelectronic</a:t>
                      </a:r>
                      <a:r>
                        <a:rPr lang="en-US" sz="2400" baseline="0" dirty="0"/>
                        <a:t> Ions</a:t>
                      </a:r>
                      <a:endParaRPr lang="en-US" sz="2400" b="0" dirty="0"/>
                    </a:p>
                  </a:txBody>
                  <a:tcPr/>
                </a:tc>
                <a:tc>
                  <a:txBody>
                    <a:bodyPr/>
                    <a:lstStyle/>
                    <a:p>
                      <a:pPr algn="ctr"/>
                      <a:r>
                        <a:rPr lang="en-US" sz="2400" dirty="0"/>
                        <a:t>O</a:t>
                      </a:r>
                      <a:r>
                        <a:rPr lang="en-US" sz="2400" baseline="30000" dirty="0"/>
                        <a:t>2-</a:t>
                      </a:r>
                      <a:endParaRPr lang="en-US" sz="2400" b="0" baseline="30000" dirty="0"/>
                    </a:p>
                  </a:txBody>
                  <a:tcPr/>
                </a:tc>
                <a:tc>
                  <a:txBody>
                    <a:bodyPr/>
                    <a:lstStyle/>
                    <a:p>
                      <a:pPr algn="ctr"/>
                      <a:r>
                        <a:rPr lang="en-US" sz="2400" dirty="0"/>
                        <a:t>F</a:t>
                      </a:r>
                      <a:r>
                        <a:rPr lang="en-US" sz="2400" baseline="30000" dirty="0"/>
                        <a:t>-</a:t>
                      </a:r>
                      <a:endParaRPr lang="en-US" sz="2400" b="0" baseline="30000" dirty="0"/>
                    </a:p>
                  </a:txBody>
                  <a:tcPr/>
                </a:tc>
                <a:tc>
                  <a:txBody>
                    <a:bodyPr/>
                    <a:lstStyle/>
                    <a:p>
                      <a:pPr algn="ctr"/>
                      <a:r>
                        <a:rPr lang="en-US" sz="2400" dirty="0"/>
                        <a:t>Na</a:t>
                      </a:r>
                      <a:r>
                        <a:rPr lang="en-US" sz="2400" baseline="30000" dirty="0"/>
                        <a:t>+</a:t>
                      </a:r>
                      <a:endParaRPr lang="en-US" sz="2400" b="0" baseline="30000" dirty="0"/>
                    </a:p>
                  </a:txBody>
                  <a:tcPr/>
                </a:tc>
                <a:tc>
                  <a:txBody>
                    <a:bodyPr/>
                    <a:lstStyle/>
                    <a:p>
                      <a:pPr algn="ctr"/>
                      <a:r>
                        <a:rPr lang="en-US" sz="2400" dirty="0"/>
                        <a:t>Mg</a:t>
                      </a:r>
                      <a:r>
                        <a:rPr lang="en-US" sz="2400" baseline="30000" dirty="0"/>
                        <a:t>2+</a:t>
                      </a:r>
                      <a:endParaRPr lang="en-US" sz="2400" b="0" baseline="30000" dirty="0"/>
                    </a:p>
                  </a:txBody>
                  <a:tcPr/>
                </a:tc>
                <a:extLst>
                  <a:ext uri="{0D108BD9-81ED-4DB2-BD59-A6C34878D82A}">
                    <a16:rowId xmlns:a16="http://schemas.microsoft.com/office/drawing/2014/main" val="10000"/>
                  </a:ext>
                </a:extLst>
              </a:tr>
              <a:tr h="370840">
                <a:tc>
                  <a:txBody>
                    <a:bodyPr/>
                    <a:lstStyle/>
                    <a:p>
                      <a:r>
                        <a:rPr lang="en-US" sz="2400" dirty="0"/>
                        <a:t>Ionic radius (pm)</a:t>
                      </a:r>
                    </a:p>
                  </a:txBody>
                  <a:tcPr/>
                </a:tc>
                <a:tc>
                  <a:txBody>
                    <a:bodyPr/>
                    <a:lstStyle/>
                    <a:p>
                      <a:pPr algn="ctr"/>
                      <a:r>
                        <a:rPr lang="en-US" sz="2400" dirty="0"/>
                        <a:t>126</a:t>
                      </a:r>
                    </a:p>
                  </a:txBody>
                  <a:tcPr/>
                </a:tc>
                <a:tc>
                  <a:txBody>
                    <a:bodyPr/>
                    <a:lstStyle/>
                    <a:p>
                      <a:pPr algn="ctr"/>
                      <a:r>
                        <a:rPr lang="en-US" sz="2400" dirty="0"/>
                        <a:t>119</a:t>
                      </a:r>
                    </a:p>
                  </a:txBody>
                  <a:tcPr/>
                </a:tc>
                <a:tc>
                  <a:txBody>
                    <a:bodyPr/>
                    <a:lstStyle/>
                    <a:p>
                      <a:pPr algn="ctr"/>
                      <a:r>
                        <a:rPr lang="en-US" sz="2400" dirty="0"/>
                        <a:t>116</a:t>
                      </a:r>
                    </a:p>
                  </a:txBody>
                  <a:tcPr/>
                </a:tc>
                <a:tc>
                  <a:txBody>
                    <a:bodyPr/>
                    <a:lstStyle/>
                    <a:p>
                      <a:pPr algn="ctr"/>
                      <a:r>
                        <a:rPr lang="en-US" sz="2400" dirty="0"/>
                        <a:t>86</a:t>
                      </a:r>
                    </a:p>
                  </a:txBody>
                  <a:tcPr/>
                </a:tc>
                <a:extLst>
                  <a:ext uri="{0D108BD9-81ED-4DB2-BD59-A6C34878D82A}">
                    <a16:rowId xmlns:a16="http://schemas.microsoft.com/office/drawing/2014/main" val="10001"/>
                  </a:ext>
                </a:extLst>
              </a:tr>
              <a:tr h="370840">
                <a:tc>
                  <a:txBody>
                    <a:bodyPr/>
                    <a:lstStyle/>
                    <a:p>
                      <a:r>
                        <a:rPr lang="en-US" sz="2400" dirty="0"/>
                        <a:t>Number of p</a:t>
                      </a:r>
                      <a:r>
                        <a:rPr lang="en-US" sz="2400" baseline="30000" dirty="0"/>
                        <a:t>+</a:t>
                      </a:r>
                    </a:p>
                  </a:txBody>
                  <a:tcPr/>
                </a:tc>
                <a:tc>
                  <a:txBody>
                    <a:bodyPr/>
                    <a:lstStyle/>
                    <a:p>
                      <a:pPr algn="ctr"/>
                      <a:r>
                        <a:rPr lang="en-US" sz="2400" dirty="0"/>
                        <a:t>8</a:t>
                      </a:r>
                    </a:p>
                  </a:txBody>
                  <a:tcPr/>
                </a:tc>
                <a:tc>
                  <a:txBody>
                    <a:bodyPr/>
                    <a:lstStyle/>
                    <a:p>
                      <a:pPr algn="ctr"/>
                      <a:r>
                        <a:rPr lang="en-US" sz="2400" dirty="0"/>
                        <a:t>9</a:t>
                      </a:r>
                    </a:p>
                  </a:txBody>
                  <a:tcPr/>
                </a:tc>
                <a:tc>
                  <a:txBody>
                    <a:bodyPr/>
                    <a:lstStyle/>
                    <a:p>
                      <a:pPr algn="ctr"/>
                      <a:r>
                        <a:rPr lang="en-US" sz="2400" dirty="0"/>
                        <a:t>11</a:t>
                      </a:r>
                    </a:p>
                  </a:txBody>
                  <a:tcPr/>
                </a:tc>
                <a:tc>
                  <a:txBody>
                    <a:bodyPr/>
                    <a:lstStyle/>
                    <a:p>
                      <a:pPr algn="ctr"/>
                      <a:r>
                        <a:rPr lang="en-US" sz="2400" dirty="0"/>
                        <a:t>12</a:t>
                      </a:r>
                    </a:p>
                  </a:txBody>
                  <a:tcPr/>
                </a:tc>
                <a:extLst>
                  <a:ext uri="{0D108BD9-81ED-4DB2-BD59-A6C34878D82A}">
                    <a16:rowId xmlns:a16="http://schemas.microsoft.com/office/drawing/2014/main" val="10002"/>
                  </a:ext>
                </a:extLst>
              </a:tr>
              <a:tr h="370840">
                <a:tc>
                  <a:txBody>
                    <a:bodyPr/>
                    <a:lstStyle/>
                    <a:p>
                      <a:r>
                        <a:rPr lang="en-US" sz="2400" dirty="0"/>
                        <a:t>Number of e</a:t>
                      </a:r>
                      <a:r>
                        <a:rPr lang="en-US" sz="2400" baseline="30000" dirty="0"/>
                        <a:t>-</a:t>
                      </a:r>
                    </a:p>
                  </a:txBody>
                  <a:tcPr/>
                </a:tc>
                <a:tc>
                  <a:txBody>
                    <a:bodyPr/>
                    <a:lstStyle/>
                    <a:p>
                      <a:pPr algn="ctr"/>
                      <a:r>
                        <a:rPr lang="en-US" sz="2400" dirty="0"/>
                        <a:t>10</a:t>
                      </a:r>
                    </a:p>
                  </a:txBody>
                  <a:tcPr/>
                </a:tc>
                <a:tc>
                  <a:txBody>
                    <a:bodyPr/>
                    <a:lstStyle/>
                    <a:p>
                      <a:pPr algn="ctr"/>
                      <a:r>
                        <a:rPr lang="en-US" sz="2400" dirty="0"/>
                        <a:t>10</a:t>
                      </a:r>
                    </a:p>
                  </a:txBody>
                  <a:tcPr/>
                </a:tc>
                <a:tc>
                  <a:txBody>
                    <a:bodyPr/>
                    <a:lstStyle/>
                    <a:p>
                      <a:pPr algn="ctr"/>
                      <a:r>
                        <a:rPr lang="en-US" sz="2400" dirty="0"/>
                        <a:t>10</a:t>
                      </a:r>
                    </a:p>
                  </a:txBody>
                  <a:tcPr/>
                </a:tc>
                <a:tc>
                  <a:txBody>
                    <a:bodyPr/>
                    <a:lstStyle/>
                    <a:p>
                      <a:pPr algn="ctr"/>
                      <a:r>
                        <a:rPr lang="en-US" sz="2400" dirty="0"/>
                        <a:t>10</a:t>
                      </a:r>
                    </a:p>
                  </a:txBody>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6135471" y="4273980"/>
            <a:ext cx="4147740" cy="1038227"/>
            <a:chOff x="4149545" y="3505206"/>
            <a:chExt cx="4147740" cy="1038227"/>
          </a:xfrm>
        </p:grpSpPr>
        <p:grpSp>
          <p:nvGrpSpPr>
            <p:cNvPr id="11" name="Group 5"/>
            <p:cNvGrpSpPr>
              <a:grpSpLocks/>
            </p:cNvGrpSpPr>
            <p:nvPr/>
          </p:nvGrpSpPr>
          <p:grpSpPr bwMode="auto">
            <a:xfrm>
              <a:off x="5051425" y="3505206"/>
              <a:ext cx="1863725" cy="1038227"/>
              <a:chOff x="3182" y="2208"/>
              <a:chExt cx="1174" cy="654"/>
            </a:xfrm>
          </p:grpSpPr>
          <p:sp>
            <p:nvSpPr>
              <p:cNvPr id="13" name="Text Box 8"/>
              <p:cNvSpPr txBox="1">
                <a:spLocks noChangeArrowheads="1"/>
              </p:cNvSpPr>
              <p:nvPr/>
            </p:nvSpPr>
            <p:spPr bwMode="auto">
              <a:xfrm>
                <a:off x="3436" y="2208"/>
                <a:ext cx="833" cy="291"/>
              </a:xfrm>
              <a:prstGeom prst="rect">
                <a:avLst/>
              </a:prstGeom>
              <a:noFill/>
              <a:ln w="12700" algn="ctr">
                <a:noFill/>
                <a:miter lim="800000"/>
                <a:headEnd/>
                <a:tailEnd/>
              </a:ln>
              <a:effectLst/>
            </p:spPr>
            <p:txBody>
              <a:bodyPr wrap="none">
                <a:spAutoFit/>
              </a:bodyPr>
              <a:lstStyle/>
              <a:p>
                <a:pPr algn="l"/>
                <a:r>
                  <a:rPr lang="en-US" sz="2400" b="0" i="0" dirty="0">
                    <a:solidFill>
                      <a:srgbClr val="2F2B20"/>
                    </a:solidFill>
                  </a:rPr>
                  <a:t>More p+</a:t>
                </a:r>
              </a:p>
            </p:txBody>
          </p:sp>
          <p:sp>
            <p:nvSpPr>
              <p:cNvPr id="14" name="Text Box 9"/>
              <p:cNvSpPr txBox="1">
                <a:spLocks noChangeArrowheads="1"/>
              </p:cNvSpPr>
              <p:nvPr/>
            </p:nvSpPr>
            <p:spPr bwMode="auto">
              <a:xfrm>
                <a:off x="3182" y="2571"/>
                <a:ext cx="1174" cy="291"/>
              </a:xfrm>
              <a:prstGeom prst="rect">
                <a:avLst/>
              </a:prstGeom>
              <a:noFill/>
              <a:ln w="12700" algn="ctr">
                <a:noFill/>
                <a:miter lim="800000"/>
                <a:headEnd/>
                <a:tailEnd/>
              </a:ln>
              <a:effectLst/>
            </p:spPr>
            <p:txBody>
              <a:bodyPr wrap="none">
                <a:spAutoFit/>
              </a:bodyPr>
              <a:lstStyle/>
              <a:p>
                <a:pPr algn="l"/>
                <a:r>
                  <a:rPr lang="en-US" sz="2400" b="0" i="0" dirty="0">
                    <a:solidFill>
                      <a:srgbClr val="2F2B20"/>
                    </a:solidFill>
                  </a:rPr>
                  <a:t>Smaller size</a:t>
                </a:r>
              </a:p>
            </p:txBody>
          </p:sp>
        </p:grpSp>
        <p:sp>
          <p:nvSpPr>
            <p:cNvPr id="12" name="Right Arrow 11"/>
            <p:cNvSpPr/>
            <p:nvPr/>
          </p:nvSpPr>
          <p:spPr bwMode="auto">
            <a:xfrm>
              <a:off x="4149545" y="3851455"/>
              <a:ext cx="4147740" cy="384050"/>
            </a:xfrm>
            <a:prstGeom prst="rightArrow">
              <a:avLst>
                <a:gd name="adj1" fmla="val 50000"/>
                <a:gd name="adj2" fmla="val 170300"/>
              </a:avLst>
            </a:prstGeom>
            <a:solidFill>
              <a:schemeClr val="accent3">
                <a:lumMod val="20000"/>
                <a:lumOff val="80000"/>
              </a:schemeClr>
            </a:solidFill>
            <a:ln w="9525" cap="flat" cmpd="sng" algn="ctr">
              <a:solidFill>
                <a:srgbClr val="C0C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eaLnBrk="1" hangingPunct="1"/>
              <a:endParaRPr lang="en-US" sz="1800" b="0" i="0">
                <a:solidFill>
                  <a:srgbClr val="2F2B20"/>
                </a:solidFill>
              </a:endParaRPr>
            </a:p>
          </p:txBody>
        </p:sp>
      </p:grpSp>
      <p:sp>
        <p:nvSpPr>
          <p:cNvPr id="15" name="Rounded Rectangular Callout 14"/>
          <p:cNvSpPr/>
          <p:nvPr/>
        </p:nvSpPr>
        <p:spPr bwMode="auto">
          <a:xfrm>
            <a:off x="4705317" y="1808811"/>
            <a:ext cx="2073870" cy="422455"/>
          </a:xfrm>
          <a:prstGeom prst="wedgeRoundRectCallout">
            <a:avLst>
              <a:gd name="adj1" fmla="val -24818"/>
              <a:gd name="adj2" fmla="val 115381"/>
              <a:gd name="adj3" fmla="val 16667"/>
            </a:avLst>
          </a:prstGeom>
          <a:solidFill>
            <a:schemeClr val="accent3">
              <a:lumMod val="40000"/>
              <a:lumOff val="60000"/>
            </a:schemeClr>
          </a:solidFill>
          <a:ln w="9525" cap="flat" cmpd="sng" algn="ctr">
            <a:solidFill>
              <a:srgbClr val="C0C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eaLnBrk="1" hangingPunct="1"/>
            <a:r>
              <a:rPr lang="en-US" sz="2000" b="0" i="0" dirty="0">
                <a:solidFill>
                  <a:srgbClr val="2F2B20"/>
                </a:solidFill>
              </a:rPr>
              <a:t>Ne configuration</a:t>
            </a:r>
          </a:p>
        </p:txBody>
      </p:sp>
    </p:spTree>
    <p:extLst>
      <p:ext uri="{BB962C8B-B14F-4D97-AF65-F5344CB8AC3E}">
        <p14:creationId xmlns:p14="http://schemas.microsoft.com/office/powerpoint/2010/main" val="85956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982"/>
          <a:stretch/>
        </p:blipFill>
        <p:spPr>
          <a:xfrm>
            <a:off x="2023872" y="2860992"/>
            <a:ext cx="8534400" cy="3330575"/>
          </a:xfrm>
          <a:prstGeom prst="rect">
            <a:avLst/>
          </a:prstGeom>
        </p:spPr>
      </p:pic>
      <p:sp>
        <p:nvSpPr>
          <p:cNvPr id="6" name="Rectangle 2"/>
          <p:cNvSpPr txBox="1">
            <a:spLocks noChangeArrowheads="1"/>
          </p:cNvSpPr>
          <p:nvPr/>
        </p:nvSpPr>
        <p:spPr bwMode="auto">
          <a:xfrm>
            <a:off x="2328672" y="600456"/>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 wave is a continuously repeating change or oscillation in matter or in a physical field.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Light is a wave, consisting of oscillations in electric and magnetic fields, traveling through space.</a:t>
            </a:r>
          </a:p>
        </p:txBody>
      </p:sp>
      <p:sp>
        <p:nvSpPr>
          <p:cNvPr id="7" name="Rectangle 6"/>
          <p:cNvSpPr/>
          <p:nvPr/>
        </p:nvSpPr>
        <p:spPr>
          <a:xfrm>
            <a:off x="3581400" y="71557"/>
            <a:ext cx="4519186" cy="480131"/>
          </a:xfrm>
          <a:prstGeom prst="rect">
            <a:avLst/>
          </a:prstGeom>
        </p:spPr>
        <p:txBody>
          <a:bodyPr wrap="non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The Wave Nature of Light</a:t>
            </a:r>
          </a:p>
        </p:txBody>
      </p:sp>
    </p:spTree>
    <p:extLst>
      <p:ext uri="{BB962C8B-B14F-4D97-AF65-F5344CB8AC3E}">
        <p14:creationId xmlns:p14="http://schemas.microsoft.com/office/powerpoint/2010/main" val="111075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29</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endParaRPr kumimoji="0" lang="he-IL" sz="100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4" name="Rectangle 3"/>
          <p:cNvSpPr txBox="1">
            <a:spLocks noChangeArrowheads="1"/>
          </p:cNvSpPr>
          <p:nvPr/>
        </p:nvSpPr>
        <p:spPr>
          <a:xfrm>
            <a:off x="332232" y="582963"/>
            <a:ext cx="4879848" cy="5029200"/>
          </a:xfrm>
          <a:prstGeom prst="rect">
            <a:avLst/>
          </a:prstGeom>
        </p:spPr>
        <p:txBody>
          <a:bodyPr anchor="t"/>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A wave can be characterized by its wavelength and frequency.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a:ea typeface="ＭＳ Ｐゴシック"/>
                <a:cs typeface="+mn-cs"/>
              </a:rPr>
              <a:t>Wavelength</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symbolized by the Greek letter lambda, </a:t>
            </a:r>
            <a:r>
              <a:rPr kumimoji="0" lang="en-US" altLang="en-US" sz="2400" b="0" i="0" u="none" strike="noStrike" kern="0" cap="none" spc="0" normalizeH="0" baseline="0" noProof="0" dirty="0">
                <a:ln>
                  <a:noFill/>
                </a:ln>
                <a:solidFill>
                  <a:srgbClr val="000000"/>
                </a:solidFill>
                <a:effectLst/>
                <a:uLnTx/>
                <a:uFillTx/>
                <a:latin typeface="Symbol" panose="05050102010706020507" pitchFamily="18" charset="2"/>
                <a:ea typeface="ＭＳ Ｐゴシック"/>
                <a:cs typeface="+mn-cs"/>
              </a:rPr>
              <a:t>l</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is the distance between any two identical points on adjacent waves.</a:t>
            </a:r>
          </a:p>
        </p:txBody>
      </p:sp>
      <p:sp>
        <p:nvSpPr>
          <p:cNvPr id="6" name="Rectangle 5"/>
          <p:cNvSpPr/>
          <p:nvPr/>
        </p:nvSpPr>
        <p:spPr>
          <a:xfrm>
            <a:off x="51816" y="3445243"/>
            <a:ext cx="5282184" cy="2308324"/>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a:ea typeface="ＭＳ Ｐゴシック"/>
                <a:cs typeface="+mn-cs"/>
              </a:rPr>
              <a:t>Frequency,</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symbolized by the Greek letter nu, </a:t>
            </a:r>
            <a:r>
              <a:rPr kumimoji="0" lang="en-US" altLang="en-US" sz="2400" b="0" i="0" u="none" strike="noStrike" kern="0" cap="none" spc="0" normalizeH="0" baseline="0" noProof="0" dirty="0">
                <a:ln>
                  <a:noFill/>
                </a:ln>
                <a:solidFill>
                  <a:srgbClr val="000000"/>
                </a:solidFill>
                <a:effectLst/>
                <a:uLnTx/>
                <a:uFillTx/>
                <a:latin typeface="Symbol" panose="05050102010706020507" pitchFamily="18" charset="2"/>
                <a:ea typeface="ＭＳ Ｐゴシック"/>
                <a:cs typeface="+mn-cs"/>
              </a:rPr>
              <a:t>n</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is the number of wavelengths that pass a fixed point in one unit of time (usually a second). The unit is </a:t>
            </a:r>
            <a:r>
              <a:rPr kumimoji="0" lang="en-US" altLang="en-US" sz="2400" b="0" i="0" u="none" strike="noStrike" kern="0" cap="none" spc="0" normalizeH="0" baseline="30000" noProof="0" dirty="0">
                <a:ln>
                  <a:noFill/>
                </a:ln>
                <a:solidFill>
                  <a:srgbClr val="000000"/>
                </a:solidFill>
                <a:effectLst/>
                <a:uLnTx/>
                <a:uFillTx/>
                <a:latin typeface="Arial"/>
                <a:ea typeface="ＭＳ Ｐゴシック"/>
                <a:cs typeface="+mn-cs"/>
              </a:rPr>
              <a:t>1</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a:t>
            </a:r>
            <a:r>
              <a:rPr kumimoji="0" lang="en-US" altLang="en-US" sz="2400" b="0" i="0" u="none" strike="noStrike" kern="0" cap="none" spc="0" normalizeH="0" baseline="-2500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or s</a:t>
            </a:r>
            <a:r>
              <a:rPr kumimoji="0" lang="en-US" altLang="en-US" sz="2400" b="0" i="0" u="none" strike="noStrike" kern="0" cap="none" spc="0" normalizeH="0" baseline="30000" noProof="0" dirty="0">
                <a:ln>
                  <a:noFill/>
                </a:ln>
                <a:solidFill>
                  <a:srgbClr val="000000"/>
                </a:solidFill>
                <a:effectLst/>
                <a:uLnTx/>
                <a:uFillTx/>
                <a:latin typeface="Arial"/>
                <a:ea typeface="ＭＳ Ｐゴシック"/>
                <a:cs typeface="+mn-cs"/>
              </a:rPr>
              <a:t>-1</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which is also called the Hertz (Hz).</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420"/>
          <a:stretch/>
        </p:blipFill>
        <p:spPr>
          <a:xfrm>
            <a:off x="5507978" y="821942"/>
            <a:ext cx="6459243" cy="4790221"/>
          </a:xfrm>
          <a:prstGeom prst="rect">
            <a:avLst/>
          </a:prstGeom>
        </p:spPr>
      </p:pic>
      <p:sp>
        <p:nvSpPr>
          <p:cNvPr id="8" name="Rectangle 7"/>
          <p:cNvSpPr/>
          <p:nvPr/>
        </p:nvSpPr>
        <p:spPr>
          <a:xfrm>
            <a:off x="36334" y="250821"/>
            <a:ext cx="4519186" cy="480131"/>
          </a:xfrm>
          <a:prstGeom prst="rect">
            <a:avLst/>
          </a:prstGeom>
        </p:spPr>
        <p:txBody>
          <a:bodyPr wrap="non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The Wave Nature of Light</a:t>
            </a:r>
          </a:p>
        </p:txBody>
      </p:sp>
    </p:spTree>
    <p:extLst>
      <p:ext uri="{BB962C8B-B14F-4D97-AF65-F5344CB8AC3E}">
        <p14:creationId xmlns:p14="http://schemas.microsoft.com/office/powerpoint/2010/main" val="58034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8391A1DE-C7F1-4DB5-AC95-6BAE56671E96}"/>
              </a:ext>
            </a:extLst>
          </p:cNvPr>
          <p:cNvSpPr>
            <a:spLocks noGrp="1"/>
          </p:cNvSpPr>
          <p:nvPr>
            <p:ph type="ftr" sz="quarter" idx="11"/>
          </p:nvPr>
        </p:nvSpPr>
        <p:spPr/>
        <p:txBody>
          <a:bodyPr/>
          <a:lstStyle/>
          <a:p>
            <a:r>
              <a:rPr lang="he-IL"/>
              <a:t>מבנה אלקטרוני וקישור-1</a:t>
            </a:r>
          </a:p>
        </p:txBody>
      </p:sp>
      <p:sp>
        <p:nvSpPr>
          <p:cNvPr id="3" name="מציין מיקום של מספר שקופית 2">
            <a:extLst>
              <a:ext uri="{FF2B5EF4-FFF2-40B4-BE49-F238E27FC236}">
                <a16:creationId xmlns:a16="http://schemas.microsoft.com/office/drawing/2014/main" id="{47752F22-0A1E-B040-61F4-9A88AFF64767}"/>
              </a:ext>
            </a:extLst>
          </p:cNvPr>
          <p:cNvSpPr>
            <a:spLocks noGrp="1"/>
          </p:cNvSpPr>
          <p:nvPr>
            <p:ph type="sldNum" sz="quarter" idx="12"/>
          </p:nvPr>
        </p:nvSpPr>
        <p:spPr/>
        <p:txBody>
          <a:bodyPr/>
          <a:lstStyle/>
          <a:p>
            <a:fld id="{5DC4C86E-9875-4190-A159-A2D25254D327}" type="slidenum">
              <a:rPr lang="he-IL" smtClean="0"/>
              <a:t>3</a:t>
            </a:fld>
            <a:endParaRPr lang="he-IL"/>
          </a:p>
        </p:txBody>
      </p:sp>
      <p:sp>
        <p:nvSpPr>
          <p:cNvPr id="5" name="Rectangle 2">
            <a:extLst>
              <a:ext uri="{FF2B5EF4-FFF2-40B4-BE49-F238E27FC236}">
                <a16:creationId xmlns:a16="http://schemas.microsoft.com/office/drawing/2014/main" id="{EA6A1255-4A3C-1CB2-F072-B0A0A98DE447}"/>
              </a:ext>
            </a:extLst>
          </p:cNvPr>
          <p:cNvSpPr>
            <a:spLocks noChangeArrowheads="1"/>
          </p:cNvSpPr>
          <p:nvPr/>
        </p:nvSpPr>
        <p:spPr bwMode="auto">
          <a:xfrm>
            <a:off x="667435" y="1451700"/>
            <a:ext cx="8871555" cy="271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An electron density (probability) map plots </a:t>
            </a:r>
            <a:r>
              <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rPr>
              <a:t></a:t>
            </a:r>
            <a:r>
              <a:rPr kumimoji="0" lang="en-US" altLang="en-US" sz="2800" b="0" i="0" u="none" strike="noStrike" kern="0" cap="none" spc="0" normalizeH="0" baseline="30000" noProof="0" dirty="0">
                <a:ln>
                  <a:noFill/>
                </a:ln>
                <a:solidFill>
                  <a:srgbClr val="000000"/>
                </a:solidFill>
                <a:effectLst/>
                <a:uLnTx/>
                <a:uFillTx/>
                <a:latin typeface="Arial" charset="0"/>
                <a:sym typeface="Symbol" pitchFamily="18" charset="2"/>
              </a:rPr>
              <a:t>2</a:t>
            </a:r>
            <a:r>
              <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rPr>
              <a:t> for each point in space.</a:t>
            </a:r>
          </a:p>
          <a:p>
            <a:pPr marL="0" marR="0" lvl="0" indent="0" algn="l" defTabSz="914400" rtl="0" eaLnBrk="0" fontAlgn="base" latinLnBrk="0" hangingPunct="0">
              <a:lnSpc>
                <a:spcPct val="100000"/>
              </a:lnSpc>
              <a:spcBef>
                <a:spcPct val="20000"/>
              </a:spcBef>
              <a:spcAft>
                <a:spcPct val="0"/>
              </a:spcAft>
              <a:buClr>
                <a:srgbClr val="194E9D"/>
              </a:buClr>
              <a:buSzPct val="95000"/>
              <a:buFontTx/>
              <a:buNone/>
              <a:tabLst/>
              <a:defRPr/>
            </a:pPr>
            <a:endPar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endParaRPr>
          </a:p>
          <a:p>
            <a:pPr marL="0" marR="0" lvl="0" indent="0" algn="l" defTabSz="914400" rtl="0" eaLnBrk="0" fontAlgn="base" latinLnBrk="0" hangingPunct="0">
              <a:lnSpc>
                <a:spcPct val="100000"/>
              </a:lnSpc>
              <a:spcBef>
                <a:spcPct val="20000"/>
              </a:spcBef>
              <a:spcAft>
                <a:spcPct val="0"/>
              </a:spcAft>
              <a:buClr>
                <a:srgbClr val="194E9D"/>
              </a:buClr>
              <a:buSzPct val="95000"/>
              <a:buFontTx/>
              <a:buNone/>
              <a:tabLst/>
              <a:defRPr/>
            </a:pPr>
            <a:endPar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endParaRPr>
          </a:p>
          <a:p>
            <a:pPr marL="0" marR="0" lvl="0" indent="0" algn="l" defTabSz="914400" rtl="0" eaLnBrk="0" fontAlgn="base" latinLnBrk="0" hangingPunct="0">
              <a:lnSpc>
                <a:spcPct val="100000"/>
              </a:lnSpc>
              <a:spcBef>
                <a:spcPct val="20000"/>
              </a:spcBef>
              <a:spcAft>
                <a:spcPct val="0"/>
              </a:spcAft>
              <a:buClr>
                <a:srgbClr val="194E9D"/>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rPr>
              <a:t>Bigger value = darker shade.</a:t>
            </a:r>
          </a:p>
        </p:txBody>
      </p:sp>
      <p:sp>
        <p:nvSpPr>
          <p:cNvPr id="6" name="Rectangle 5">
            <a:extLst>
              <a:ext uri="{FF2B5EF4-FFF2-40B4-BE49-F238E27FC236}">
                <a16:creationId xmlns:a16="http://schemas.microsoft.com/office/drawing/2014/main" id="{CC858BF0-1ADE-761D-08B5-D7B1BB856F2A}"/>
              </a:ext>
            </a:extLst>
          </p:cNvPr>
          <p:cNvSpPr txBox="1">
            <a:spLocks noChangeArrowheads="1"/>
          </p:cNvSpPr>
          <p:nvPr/>
        </p:nvSpPr>
        <p:spPr bwMode="auto">
          <a:xfrm>
            <a:off x="667435" y="669021"/>
            <a:ext cx="8991600"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28600" marR="0" lvl="0" indent="-22860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mn-cs"/>
                <a:sym typeface="Symbol" pitchFamily="18" charset="2"/>
              </a:rPr>
              <a:t></a:t>
            </a:r>
            <a:r>
              <a:rPr kumimoji="0" lang="en-US" altLang="en-US" sz="2800" b="0" i="0" u="none" strike="noStrike" kern="0" cap="none" spc="0" normalizeH="0" baseline="30000" noProof="0" dirty="0">
                <a:ln>
                  <a:noFill/>
                </a:ln>
                <a:solidFill>
                  <a:srgbClr val="000000"/>
                </a:solidFill>
                <a:effectLst/>
                <a:uLnTx/>
                <a:uFillTx/>
                <a:latin typeface="Arial"/>
                <a:ea typeface="+mn-ea"/>
                <a:cs typeface="+mn-cs"/>
                <a:sym typeface="Symbol" pitchFamily="18" charset="2"/>
              </a:rPr>
              <a:t>2</a:t>
            </a:r>
            <a:r>
              <a:rPr kumimoji="0" lang="en-US" altLang="en-US" sz="2800" b="0" i="0" u="none" strike="noStrike" kern="0" cap="none" spc="0" normalizeH="0" baseline="0" noProof="0" dirty="0">
                <a:ln>
                  <a:noFill/>
                </a:ln>
                <a:solidFill>
                  <a:srgbClr val="000000"/>
                </a:solidFill>
                <a:effectLst/>
                <a:uLnTx/>
                <a:uFillTx/>
                <a:latin typeface="Arial"/>
                <a:ea typeface="+mn-ea"/>
                <a:cs typeface="+mn-cs"/>
                <a:sym typeface="Symbol" pitchFamily="18" charset="2"/>
              </a:rPr>
              <a:t> = probability of finding an e</a:t>
            </a:r>
            <a:r>
              <a:rPr kumimoji="0" lang="en-US" altLang="en-US" sz="2800" b="0" i="0" u="none" strike="noStrike" kern="0" cap="none" spc="0" normalizeH="0" baseline="30000" noProof="0" dirty="0">
                <a:ln>
                  <a:noFill/>
                </a:ln>
                <a:solidFill>
                  <a:srgbClr val="000000"/>
                </a:solidFill>
                <a:effectLst/>
                <a:uLnTx/>
                <a:uFillTx/>
                <a:latin typeface="Arial"/>
                <a:ea typeface="+mn-ea"/>
                <a:cs typeface="+mn-cs"/>
                <a:sym typeface="Symbol" pitchFamily="18" charset="2"/>
              </a:rPr>
              <a:t>-</a:t>
            </a:r>
            <a:r>
              <a:rPr kumimoji="0" lang="en-US" altLang="en-US" sz="2800" b="0" i="0" u="none" strike="noStrike" kern="0" cap="none" spc="0" normalizeH="0" baseline="0" noProof="0" dirty="0">
                <a:ln>
                  <a:noFill/>
                </a:ln>
                <a:solidFill>
                  <a:srgbClr val="000000"/>
                </a:solidFill>
                <a:effectLst/>
                <a:uLnTx/>
                <a:uFillTx/>
                <a:latin typeface="Arial"/>
                <a:ea typeface="+mn-ea"/>
                <a:cs typeface="+mn-cs"/>
                <a:sym typeface="Symbol" pitchFamily="18" charset="2"/>
              </a:rPr>
              <a:t> at a point in space.</a:t>
            </a:r>
          </a:p>
        </p:txBody>
      </p:sp>
      <p:grpSp>
        <p:nvGrpSpPr>
          <p:cNvPr id="7" name="Group 2">
            <a:extLst>
              <a:ext uri="{FF2B5EF4-FFF2-40B4-BE49-F238E27FC236}">
                <a16:creationId xmlns:a16="http://schemas.microsoft.com/office/drawing/2014/main" id="{8A11F169-94AE-4C85-4BFE-F05637437ED6}"/>
              </a:ext>
            </a:extLst>
          </p:cNvPr>
          <p:cNvGrpSpPr/>
          <p:nvPr/>
        </p:nvGrpSpPr>
        <p:grpSpPr>
          <a:xfrm>
            <a:off x="5812336" y="2439125"/>
            <a:ext cx="3624905" cy="3624262"/>
            <a:chOff x="5261920" y="2890838"/>
            <a:chExt cx="3624905" cy="3624262"/>
          </a:xfrm>
        </p:grpSpPr>
        <p:pic>
          <p:nvPicPr>
            <p:cNvPr id="8" name="Picture 7" descr="0710a">
              <a:extLst>
                <a:ext uri="{FF2B5EF4-FFF2-40B4-BE49-F238E27FC236}">
                  <a16:creationId xmlns:a16="http://schemas.microsoft.com/office/drawing/2014/main" id="{14D528FD-B869-84EB-0E16-A4C653CB78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563" y="2890838"/>
              <a:ext cx="3624262" cy="3624262"/>
            </a:xfrm>
            <a:prstGeom prst="rect">
              <a:avLst/>
            </a:prstGeom>
            <a:noFill/>
            <a:ln w="9525">
              <a:solidFill>
                <a:srgbClr val="C0C0C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 descr="05_05.jpg">
              <a:extLst>
                <a:ext uri="{FF2B5EF4-FFF2-40B4-BE49-F238E27FC236}">
                  <a16:creationId xmlns:a16="http://schemas.microsoft.com/office/drawing/2014/main" id="{54A356DD-3BE2-3C2D-4E4E-32C5790B5BB5}"/>
                </a:ext>
              </a:extLst>
            </p:cNvPr>
            <p:cNvPicPr>
              <a:picLocks noChangeAspect="1"/>
            </p:cNvPicPr>
            <p:nvPr/>
          </p:nvPicPr>
          <p:blipFill rotWithShape="1">
            <a:blip r:embed="rId3">
              <a:extLst>
                <a:ext uri="{28A0092B-C50C-407E-A947-70E740481C1C}">
                  <a14:useLocalDpi xmlns:a14="http://schemas.microsoft.com/office/drawing/2010/main" val="0"/>
                </a:ext>
              </a:extLst>
            </a:blip>
            <a:srcRect t="97315" r="82593"/>
            <a:stretch/>
          </p:blipFill>
          <p:spPr>
            <a:xfrm>
              <a:off x="5261920" y="6359531"/>
              <a:ext cx="1591695" cy="139437"/>
            </a:xfrm>
            <a:prstGeom prst="rect">
              <a:avLst/>
            </a:prstGeom>
          </p:spPr>
        </p:pic>
      </p:grpSp>
      <p:sp>
        <p:nvSpPr>
          <p:cNvPr id="11" name="תיבת טקסט 10">
            <a:extLst>
              <a:ext uri="{FF2B5EF4-FFF2-40B4-BE49-F238E27FC236}">
                <a16:creationId xmlns:a16="http://schemas.microsoft.com/office/drawing/2014/main" id="{A873B31C-5C78-C16B-0746-23B508EA28F8}"/>
              </a:ext>
            </a:extLst>
          </p:cNvPr>
          <p:cNvSpPr txBox="1"/>
          <p:nvPr/>
        </p:nvSpPr>
        <p:spPr>
          <a:xfrm>
            <a:off x="2772184" y="98176"/>
            <a:ext cx="5199964" cy="523220"/>
          </a:xfrm>
          <a:prstGeom prst="rect">
            <a:avLst/>
          </a:prstGeom>
          <a:noFill/>
        </p:spPr>
        <p:txBody>
          <a:bodyPr wrap="square">
            <a:spAutoFit/>
          </a:bodyPr>
          <a:lstStyle/>
          <a:p>
            <a:pPr algn="l"/>
            <a:r>
              <a:rPr lang="en-US" altLang="en-US" sz="2800" kern="0" dirty="0">
                <a:solidFill>
                  <a:srgbClr val="000000"/>
                </a:solidFill>
                <a:latin typeface="Arial"/>
              </a:rPr>
              <a:t>Quantum Mechanics</a:t>
            </a:r>
            <a:endParaRPr lang="en-US" sz="2800" kern="0" dirty="0">
              <a:solidFill>
                <a:srgbClr val="000000"/>
              </a:solidFill>
              <a:latin typeface="Arial"/>
            </a:endParaRPr>
          </a:p>
        </p:txBody>
      </p:sp>
    </p:spTree>
    <p:extLst>
      <p:ext uri="{BB962C8B-B14F-4D97-AF65-F5344CB8AC3E}">
        <p14:creationId xmlns:p14="http://schemas.microsoft.com/office/powerpoint/2010/main" val="296529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30</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pic>
        <p:nvPicPr>
          <p:cNvPr id="4" name="Picture 5" descr="This figure illustrates the relation between wavelength and frequency. The figurer contains two waves. The wave on the top has a longer wavelength than the wave at the bottom, whereas the frequency of the wave at the bottom is twice as more than that of the wave at the top. There is a timeline that indicates that both waves are travelling at the same speed. " title="Figure 7.4 – Relation between wavelength and frequenc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0"/>
            <a:ext cx="5715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21552" y="388007"/>
            <a:ext cx="5260848" cy="233294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Wavelength and frequency are related, their product equals to speed of light. The speed of light,</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 c</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is  3.00 x 10</a:t>
            </a:r>
            <a:r>
              <a:rPr kumimoji="0" lang="en-US" altLang="en-US" sz="2800" b="0" i="0" u="none" strike="noStrike" kern="0" cap="none" spc="0" normalizeH="0" baseline="30000" noProof="0" dirty="0">
                <a:ln>
                  <a:noFill/>
                </a:ln>
                <a:solidFill>
                  <a:srgbClr val="000000"/>
                </a:solidFill>
                <a:effectLst/>
                <a:uLnTx/>
                <a:uFillTx/>
                <a:latin typeface="Arial"/>
                <a:ea typeface="ＭＳ Ｐゴシック"/>
                <a:cs typeface="+mn-cs"/>
              </a:rPr>
              <a:t>8</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m/s.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 name="Rectangle 5"/>
          <p:cNvSpPr/>
          <p:nvPr/>
        </p:nvSpPr>
        <p:spPr>
          <a:xfrm>
            <a:off x="6001512" y="2187543"/>
            <a:ext cx="4824984"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en-US" sz="4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t>
            </a:r>
            <a:r>
              <a:rPr kumimoji="0" lang="en-US" altLang="en-US" sz="4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4800" b="0" i="0" u="none" strike="noStrike" kern="1200" cap="none" spc="0" normalizeH="0" baseline="0" noProof="0" dirty="0" err="1">
                <a:ln>
                  <a:noFill/>
                </a:ln>
                <a:solidFill>
                  <a:srgbClr val="000000"/>
                </a:solidFill>
                <a:effectLst/>
                <a:uLnTx/>
                <a:uFillTx/>
                <a:latin typeface="Symbol" panose="05050102010706020507" pitchFamily="18" charset="2"/>
                <a:ea typeface="ＭＳ Ｐゴシック" panose="020B0600070205080204" pitchFamily="34" charset="-128"/>
                <a:cs typeface="+mn-cs"/>
              </a:rPr>
              <a:t>nl</a:t>
            </a:r>
            <a:r>
              <a:rPr kumimoji="0" lang="en-US" altLang="en-US" sz="4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he-IL" sz="4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Text Box 6"/>
          <p:cNvSpPr txBox="1">
            <a:spLocks noChangeArrowheads="1"/>
          </p:cNvSpPr>
          <p:nvPr/>
        </p:nvSpPr>
        <p:spPr bwMode="auto">
          <a:xfrm>
            <a:off x="6199632" y="3361033"/>
            <a:ext cx="53827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When the wavelength is reduced by a factor of two, the frequency increases by a factor of two.</a:t>
            </a:r>
          </a:p>
        </p:txBody>
      </p:sp>
      <p:sp>
        <p:nvSpPr>
          <p:cNvPr id="8" name="Rectangle 7"/>
          <p:cNvSpPr/>
          <p:nvPr/>
        </p:nvSpPr>
        <p:spPr>
          <a:xfrm>
            <a:off x="975360" y="281869"/>
            <a:ext cx="4519186" cy="480131"/>
          </a:xfrm>
          <a:prstGeom prst="rect">
            <a:avLst/>
          </a:prstGeom>
        </p:spPr>
        <p:txBody>
          <a:bodyPr wrap="non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The Wave Nature of Light</a:t>
            </a:r>
          </a:p>
        </p:txBody>
      </p:sp>
    </p:spTree>
    <p:extLst>
      <p:ext uri="{BB962C8B-B14F-4D97-AF65-F5344CB8AC3E}">
        <p14:creationId xmlns:p14="http://schemas.microsoft.com/office/powerpoint/2010/main" val="309778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31</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graphicFrame>
        <p:nvGraphicFramePr>
          <p:cNvPr id="4" name="Object 20"/>
          <p:cNvGraphicFramePr>
            <a:graphicFrameLocks noChangeAspect="1"/>
          </p:cNvGraphicFramePr>
          <p:nvPr/>
        </p:nvGraphicFramePr>
        <p:xfrm>
          <a:off x="1063308" y="3651060"/>
          <a:ext cx="8907462" cy="1508125"/>
        </p:xfrm>
        <a:graphic>
          <a:graphicData uri="http://schemas.openxmlformats.org/presentationml/2006/ole">
            <mc:AlternateContent xmlns:mc="http://schemas.openxmlformats.org/markup-compatibility/2006">
              <mc:Choice xmlns:v="urn:schemas-microsoft-com:vml" Requires="v">
                <p:oleObj name="Equation" r:id="rId2" imgW="3454400" imgH="584200" progId="Equation.DSMT4">
                  <p:embed/>
                </p:oleObj>
              </mc:Choice>
              <mc:Fallback>
                <p:oleObj name="Equation" r:id="rId2" imgW="3454400" imgH="584200" progId="Equation.DSMT4">
                  <p:embed/>
                  <p:pic>
                    <p:nvPicPr>
                      <p:cNvPr id="4"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08" y="3651060"/>
                        <a:ext cx="8907462"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 name="Rectangle 2"/>
          <p:cNvSpPr txBox="1">
            <a:spLocks noChangeArrowheads="1"/>
          </p:cNvSpPr>
          <p:nvPr/>
        </p:nvSpPr>
        <p:spPr>
          <a:xfrm>
            <a:off x="1325880" y="741077"/>
            <a:ext cx="8229600" cy="13716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What is the wavelength of blue light with a frequency of 5.09</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anose="05050102010706020507" pitchFamily="18" charset="2"/>
              </a:rPr>
              <a:t>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10</a:t>
            </a:r>
            <a:r>
              <a:rPr kumimoji="0" lang="en-US" altLang="en-US" sz="2800" b="0" i="0" u="none" strike="noStrike" kern="0" cap="none" spc="0" normalizeH="0" baseline="30000" noProof="0" dirty="0">
                <a:ln>
                  <a:noFill/>
                </a:ln>
                <a:solidFill>
                  <a:srgbClr val="000000"/>
                </a:solidFill>
                <a:effectLst/>
                <a:uLnTx/>
                <a:uFillTx/>
                <a:latin typeface="Arial"/>
                <a:ea typeface="ＭＳ Ｐゴシック"/>
                <a:cs typeface="+mn-cs"/>
              </a:rPr>
              <a:t>14</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/s?</a:t>
            </a:r>
          </a:p>
        </p:txBody>
      </p:sp>
      <p:sp>
        <p:nvSpPr>
          <p:cNvPr id="6" name="Text Box 3"/>
          <p:cNvSpPr txBox="1">
            <a:spLocks noChangeArrowheads="1"/>
          </p:cNvSpPr>
          <p:nvPr/>
        </p:nvSpPr>
        <p:spPr bwMode="auto">
          <a:xfrm>
            <a:off x="1782445" y="2388997"/>
            <a:ext cx="30940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5.09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10</a:t>
            </a:r>
            <a:r>
              <a:rPr kumimoji="0" lang="en-US" altLang="en-US" sz="2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14</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a:t>
            </a: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3.00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10</a:t>
            </a:r>
            <a:r>
              <a:rPr kumimoji="0" lang="en-US" altLang="en-US" sz="2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8</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m/s</a:t>
            </a:r>
          </a:p>
        </p:txBody>
      </p:sp>
      <p:sp>
        <p:nvSpPr>
          <p:cNvPr id="7" name="Text Box 4"/>
          <p:cNvSpPr txBox="1">
            <a:spLocks noChangeArrowheads="1"/>
          </p:cNvSpPr>
          <p:nvPr/>
        </p:nvSpPr>
        <p:spPr bwMode="auto">
          <a:xfrm>
            <a:off x="6522720" y="2373122"/>
            <a:ext cx="1720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2800" b="0" i="0" u="none" strike="noStrike" kern="1200" cap="none" spc="0" normalizeH="0" baseline="0" noProof="0" dirty="0" err="1">
                <a:ln>
                  <a:noFill/>
                </a:ln>
                <a:solidFill>
                  <a:srgbClr val="000000"/>
                </a:solidFill>
                <a:effectLst/>
                <a:uLnTx/>
                <a:uFillTx/>
                <a:latin typeface="Symbol" panose="05050102010706020507" pitchFamily="18" charset="2"/>
                <a:ea typeface="ＭＳ Ｐゴシック" panose="020B0600070205080204" pitchFamily="34" charset="-128"/>
                <a:cs typeface="+mn-cs"/>
              </a:rPr>
              <a:t>nl</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so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mn-cs"/>
              </a:rPr>
              <a:t>l</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28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2800" b="0" i="0" u="none" strike="noStrike" kern="1200" cap="none" spc="0" normalizeH="0" baseline="0" noProof="0" dirty="0" err="1">
                <a:ln>
                  <a:noFill/>
                </a:ln>
                <a:solidFill>
                  <a:srgbClr val="000000"/>
                </a:solidFill>
                <a:effectLst/>
                <a:uLnTx/>
                <a:uFillTx/>
                <a:latin typeface="Symbol" panose="05050102010706020507" pitchFamily="18" charset="2"/>
                <a:ea typeface="ＭＳ Ｐゴシック" panose="020B0600070205080204" pitchFamily="34" charset="-128"/>
                <a:cs typeface="+mn-cs"/>
              </a:rPr>
              <a:t>n</a:t>
            </a:r>
            <a:endParaRPr kumimoji="0" lang="en-US" altLang="en-US" sz="2800" b="0" i="0" u="none" strike="noStrike" kern="1200" cap="none" spc="0" normalizeH="0" baseline="0" noProof="0" dirty="0">
              <a:ln>
                <a:noFill/>
              </a:ln>
              <a:solidFill>
                <a:srgbClr val="000000"/>
              </a:solidFill>
              <a:effectLst/>
              <a:uLnTx/>
              <a:uFillTx/>
              <a:latin typeface="Symbol" panose="05050102010706020507" pitchFamily="18" charset="2"/>
              <a:ea typeface="ＭＳ Ｐゴシック" panose="020B0600070205080204" pitchFamily="34" charset="-128"/>
              <a:cs typeface="+mn-cs"/>
            </a:endParaRPr>
          </a:p>
        </p:txBody>
      </p:sp>
      <p:sp>
        <p:nvSpPr>
          <p:cNvPr id="8" name="Line 9"/>
          <p:cNvSpPr>
            <a:spLocks noChangeShapeType="1"/>
          </p:cNvSpPr>
          <p:nvPr/>
        </p:nvSpPr>
        <p:spPr bwMode="auto">
          <a:xfrm flipV="1">
            <a:off x="4524058" y="4046347"/>
            <a:ext cx="342900" cy="33178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 name="Line 9"/>
          <p:cNvSpPr>
            <a:spLocks noChangeShapeType="1"/>
          </p:cNvSpPr>
          <p:nvPr/>
        </p:nvSpPr>
        <p:spPr bwMode="auto">
          <a:xfrm flipV="1">
            <a:off x="4533583" y="4792472"/>
            <a:ext cx="342900" cy="331788"/>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 name="AutoShape 11"/>
          <p:cNvSpPr>
            <a:spLocks noChangeArrowheads="1"/>
          </p:cNvSpPr>
          <p:nvPr/>
        </p:nvSpPr>
        <p:spPr bwMode="auto">
          <a:xfrm>
            <a:off x="5240020" y="4046347"/>
            <a:ext cx="4730750" cy="538163"/>
          </a:xfrm>
          <a:prstGeom prst="roundRect">
            <a:avLst>
              <a:gd name="adj" fmla="val 16667"/>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 name="Rectangle 10"/>
          <p:cNvSpPr/>
          <p:nvPr/>
        </p:nvSpPr>
        <p:spPr>
          <a:xfrm>
            <a:off x="2273990" y="341214"/>
            <a:ext cx="4519186" cy="480131"/>
          </a:xfrm>
          <a:prstGeom prst="rect">
            <a:avLst/>
          </a:prstGeom>
        </p:spPr>
        <p:txBody>
          <a:bodyPr wrap="non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The Wave Nature of Light</a:t>
            </a:r>
          </a:p>
        </p:txBody>
      </p:sp>
    </p:spTree>
    <p:extLst>
      <p:ext uri="{BB962C8B-B14F-4D97-AF65-F5344CB8AC3E}">
        <p14:creationId xmlns:p14="http://schemas.microsoft.com/office/powerpoint/2010/main" val="19592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553200"/>
            <a:ext cx="2844800" cy="24447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32</a:t>
            </a:fld>
            <a:endParaRPr kumimoji="0" lang="he-IL"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a:ln>
                  <a:noFill/>
                </a:ln>
                <a:solidFill>
                  <a:srgbClr val="000000"/>
                </a:solidFill>
                <a:effectLst/>
                <a:uLnTx/>
                <a:uFillTx/>
                <a:latin typeface="Arial"/>
                <a:ea typeface="+mn-ea"/>
                <a:cs typeface="+mn-cs"/>
              </a:rPr>
              <a:t>מבנה אלקטרוני וקישור-1</a:t>
            </a:r>
          </a:p>
        </p:txBody>
      </p:sp>
      <p:sp>
        <p:nvSpPr>
          <p:cNvPr id="5" name="Rectangle 3"/>
          <p:cNvSpPr txBox="1">
            <a:spLocks noChangeArrowheads="1"/>
          </p:cNvSpPr>
          <p:nvPr/>
        </p:nvSpPr>
        <p:spPr>
          <a:xfrm>
            <a:off x="9081002" y="2291102"/>
            <a:ext cx="3173995" cy="5029200"/>
          </a:xfrm>
          <a:prstGeom prst="rect">
            <a:avLst/>
          </a:prstGeom>
        </p:spPr>
        <p:txBody>
          <a:bodyPr anchor="t"/>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The range of frequencies and wavelengths of electromagnetic radiation is called the </a:t>
            </a:r>
            <a:r>
              <a:rPr kumimoji="0" lang="en-US" altLang="en-US" sz="2400" b="1" i="0" u="none" strike="noStrike" kern="0" cap="none" spc="0" normalizeH="0" baseline="0" noProof="0" dirty="0">
                <a:ln>
                  <a:noFill/>
                </a:ln>
                <a:solidFill>
                  <a:srgbClr val="000000"/>
                </a:solidFill>
                <a:effectLst/>
                <a:uLnTx/>
                <a:uFillTx/>
                <a:latin typeface="Arial"/>
                <a:ea typeface="+mn-ea"/>
                <a:cs typeface="+mn-cs"/>
              </a:rPr>
              <a:t>electromagnetic spectrum</a:t>
            </a:r>
            <a:r>
              <a:rPr kumimoji="0" lang="en-US" altLang="en-US" sz="2400" b="0" i="0" u="none" strike="noStrike" kern="0" cap="none" spc="0" normalizeH="0" baseline="0" noProof="0" dirty="0">
                <a:ln>
                  <a:noFill/>
                </a:ln>
                <a:solidFill>
                  <a:srgbClr val="000000"/>
                </a:solidFill>
                <a:effectLst/>
                <a:uLnTx/>
                <a:uFillTx/>
                <a:latin typeface="Arial"/>
                <a:ea typeface="+mn-ea"/>
                <a:cs typeface="+mn-cs"/>
              </a:rPr>
              <a:t>.</a:t>
            </a:r>
          </a:p>
        </p:txBody>
      </p:sp>
      <p:sp>
        <p:nvSpPr>
          <p:cNvPr id="7" name="AutoShape 26"/>
          <p:cNvSpPr>
            <a:spLocks noChangeArrowheads="1"/>
          </p:cNvSpPr>
          <p:nvPr/>
        </p:nvSpPr>
        <p:spPr bwMode="auto">
          <a:xfrm>
            <a:off x="58151" y="1366498"/>
            <a:ext cx="8039449" cy="924604"/>
          </a:xfrm>
          <a:prstGeom prst="leftArrow">
            <a:avLst>
              <a:gd name="adj1" fmla="val 50000"/>
              <a:gd name="adj2" fmla="val 159828"/>
            </a:avLst>
          </a:prstGeom>
          <a:gradFill flip="none" rotWithShape="1">
            <a:gsLst>
              <a:gs pos="0">
                <a:srgbClr val="194E9D"/>
              </a:gs>
              <a:gs pos="100000">
                <a:srgbClr val="FF4343"/>
              </a:gs>
            </a:gsLst>
            <a:lin ang="0" scaled="0"/>
            <a:tileRect/>
          </a:gradFill>
          <a:ln w="9525">
            <a:solidFill>
              <a:srgbClr val="C0C0C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a:ea typeface="+mn-ea"/>
                <a:cs typeface="+mn-cs"/>
              </a:rPr>
              <a:t>E</a:t>
            </a:r>
            <a:r>
              <a:rPr kumimoji="0" lang="en-US" sz="2400" b="0" i="0" u="none" strike="noStrike" kern="0" cap="none" spc="0" normalizeH="0" baseline="0" noProof="0" dirty="0">
                <a:ln>
                  <a:noFill/>
                </a:ln>
                <a:solidFill>
                  <a:srgbClr val="FFFFFF"/>
                </a:solidFill>
                <a:effectLst/>
                <a:uLnTx/>
                <a:uFillTx/>
                <a:latin typeface="Arial"/>
                <a:ea typeface="+mn-ea"/>
                <a:cs typeface="+mn-cs"/>
              </a:rPr>
              <a:t> increasing, </a:t>
            </a:r>
            <a:r>
              <a:rPr kumimoji="0" lang="el-GR" altLang="en-US" sz="2400" b="0" i="0" u="none" strike="noStrike" kern="0" cap="none" spc="0" normalizeH="0" baseline="0" noProof="0" dirty="0">
                <a:ln>
                  <a:noFill/>
                </a:ln>
                <a:solidFill>
                  <a:srgbClr val="FFFFFF"/>
                </a:solidFill>
                <a:effectLst/>
                <a:uLnTx/>
                <a:uFillTx/>
                <a:latin typeface="Arial"/>
                <a:ea typeface="+mn-ea"/>
                <a:cs typeface="Arial" charset="0"/>
                <a:sym typeface="Symbol"/>
              </a:rPr>
              <a:t></a:t>
            </a:r>
            <a:r>
              <a:rPr kumimoji="0" lang="en-US" sz="2400" b="0" i="0" u="none" strike="noStrike" kern="0" cap="none" spc="0" normalizeH="0" baseline="0" noProof="0" dirty="0">
                <a:ln>
                  <a:noFill/>
                </a:ln>
                <a:solidFill>
                  <a:srgbClr val="FFFFFF"/>
                </a:solidFill>
                <a:effectLst>
                  <a:outerShdw blurRad="38100" dist="38100" dir="2700000" algn="tl">
                    <a:srgbClr val="FFFFFF"/>
                  </a:outerShdw>
                </a:effectLst>
                <a:uLnTx/>
                <a:uFillTx/>
                <a:latin typeface="Arial"/>
                <a:ea typeface="+mn-ea"/>
                <a:cs typeface="+mn-cs"/>
              </a:rPr>
              <a:t> </a:t>
            </a:r>
            <a:r>
              <a:rPr kumimoji="0" lang="en-US" sz="2400" b="0" i="0" u="none" strike="noStrike" kern="0" cap="none" spc="0" normalizeH="0" baseline="0" noProof="0" dirty="0">
                <a:ln>
                  <a:noFill/>
                </a:ln>
                <a:solidFill>
                  <a:srgbClr val="FFFFFF"/>
                </a:solidFill>
                <a:effectLst/>
                <a:uLnTx/>
                <a:uFillTx/>
                <a:latin typeface="Arial"/>
                <a:ea typeface="+mn-ea"/>
                <a:cs typeface="+mn-cs"/>
              </a:rPr>
              <a:t>increasing, </a:t>
            </a:r>
            <a:r>
              <a:rPr kumimoji="0" lang="el-GR" sz="2400" b="0" i="0" u="none" strike="noStrike" kern="0" cap="none" spc="0" normalizeH="0" baseline="0" noProof="0" dirty="0">
                <a:ln>
                  <a:noFill/>
                </a:ln>
                <a:solidFill>
                  <a:srgbClr val="FFFFFF"/>
                </a:solidFill>
                <a:effectLst/>
                <a:uLnTx/>
                <a:uFillTx/>
                <a:latin typeface="Arial"/>
                <a:ea typeface="+mn-ea"/>
                <a:cs typeface="+mn-cs"/>
                <a:sym typeface="Symbol" pitchFamily="18" charset="2"/>
              </a:rPr>
              <a:t></a:t>
            </a:r>
            <a:r>
              <a:rPr kumimoji="0" lang="en-US" sz="2400" b="0" i="0" u="none" strike="noStrike" kern="0" cap="none" spc="0" normalizeH="0" baseline="0" noProof="0" dirty="0">
                <a:ln>
                  <a:noFill/>
                </a:ln>
                <a:solidFill>
                  <a:srgbClr val="FFFFFF"/>
                </a:solidFill>
                <a:effectLst>
                  <a:outerShdw blurRad="38100" dist="38100" dir="2700000" algn="tl">
                    <a:srgbClr val="FFFFFF"/>
                  </a:outerShdw>
                </a:effectLst>
                <a:uLnTx/>
                <a:uFillTx/>
                <a:latin typeface="Arial"/>
                <a:ea typeface="+mn-ea"/>
                <a:cs typeface="+mn-cs"/>
              </a:rPr>
              <a:t> </a:t>
            </a:r>
            <a:r>
              <a:rPr kumimoji="0" lang="en-US" sz="2400" b="0" i="1" u="none" strike="noStrike" kern="0" cap="none" spc="0" normalizeH="0" baseline="0" noProof="0" dirty="0">
                <a:ln>
                  <a:noFill/>
                </a:ln>
                <a:solidFill>
                  <a:srgbClr val="FFFFFF"/>
                </a:solidFill>
                <a:effectLst/>
                <a:uLnTx/>
                <a:uFillTx/>
                <a:latin typeface="Arial"/>
                <a:ea typeface="+mn-ea"/>
                <a:cs typeface="+mn-cs"/>
              </a:rPr>
              <a:t>decreasing</a:t>
            </a:r>
          </a:p>
        </p:txBody>
      </p:sp>
      <p:pic>
        <p:nvPicPr>
          <p:cNvPr id="8" name="Picture 7" descr="05p192_f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97" y="2466396"/>
            <a:ext cx="8833150" cy="4086804"/>
          </a:xfrm>
          <a:prstGeom prst="rect">
            <a:avLst/>
          </a:prstGeom>
        </p:spPr>
      </p:pic>
      <p:sp>
        <p:nvSpPr>
          <p:cNvPr id="9" name="Rectangle 8"/>
          <p:cNvSpPr/>
          <p:nvPr/>
        </p:nvSpPr>
        <p:spPr>
          <a:xfrm>
            <a:off x="2862385" y="105465"/>
            <a:ext cx="5516254"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n-ea"/>
                <a:cs typeface="+mn-cs"/>
              </a:rPr>
              <a:t>Electromagnetic Radiation </a:t>
            </a: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0579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2"/>
          <p:cNvSpPr txBox="1">
            <a:spLocks noChangeArrowheads="1"/>
          </p:cNvSpPr>
          <p:nvPr/>
        </p:nvSpPr>
        <p:spPr bwMode="auto">
          <a:xfrm>
            <a:off x="3236976" y="1003514"/>
            <a:ext cx="885139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Light consists of quanta(singular: quantum) or particles of electromagnetic energy, called photons. The energy of each photon is proportional to its frequency:</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0" i="1" u="none" strike="noStrike" kern="0" cap="none" spc="0" normalizeH="0" baseline="0" noProof="0" dirty="0">
                <a:ln>
                  <a:noFill/>
                </a:ln>
                <a:solidFill>
                  <a:srgbClr val="000000"/>
                </a:solidFill>
                <a:effectLst/>
                <a:uLnTx/>
                <a:uFillTx/>
                <a:latin typeface="Arial"/>
                <a:ea typeface="ＭＳ Ｐゴシック"/>
                <a:cs typeface="+mn-cs"/>
              </a:rPr>
              <a:t>E</a:t>
            </a:r>
            <a:r>
              <a:rPr kumimoji="0" lang="en-US" altLang="en-US" sz="4000" b="0" i="0" u="none" strike="noStrike" kern="0" cap="none" spc="0" normalizeH="0" baseline="0" noProof="0" dirty="0">
                <a:ln>
                  <a:noFill/>
                </a:ln>
                <a:solidFill>
                  <a:srgbClr val="000000"/>
                </a:solidFill>
                <a:effectLst/>
                <a:uLnTx/>
                <a:uFillTx/>
                <a:latin typeface="Arial"/>
                <a:ea typeface="ＭＳ Ｐゴシック"/>
                <a:cs typeface="+mn-cs"/>
              </a:rPr>
              <a:t> = </a:t>
            </a:r>
            <a:r>
              <a:rPr kumimoji="0" lang="en-US" altLang="en-US" sz="4000" b="0" i="1" u="none" strike="noStrike" kern="0" cap="none" spc="0" normalizeH="0" baseline="0" noProof="0" dirty="0" err="1">
                <a:ln>
                  <a:noFill/>
                </a:ln>
                <a:solidFill>
                  <a:srgbClr val="000000"/>
                </a:solidFill>
                <a:effectLst/>
                <a:uLnTx/>
                <a:uFillTx/>
                <a:latin typeface="Arial"/>
                <a:ea typeface="ＭＳ Ｐゴシック"/>
                <a:cs typeface="+mn-cs"/>
              </a:rPr>
              <a:t>h</a:t>
            </a:r>
            <a:r>
              <a:rPr kumimoji="0" lang="en-US" altLang="en-US" sz="4000" b="0" i="0" u="none" strike="noStrike" kern="0" cap="none" spc="0" normalizeH="0" baseline="0" noProof="0" dirty="0" err="1">
                <a:ln>
                  <a:noFill/>
                </a:ln>
                <a:solidFill>
                  <a:srgbClr val="000000"/>
                </a:solidFill>
                <a:effectLst/>
                <a:uLnTx/>
                <a:uFillTx/>
                <a:latin typeface="Symbol" panose="05050102010706020507" pitchFamily="18" charset="2"/>
                <a:ea typeface="ＭＳ Ｐゴシック"/>
                <a:cs typeface="+mn-cs"/>
              </a:rPr>
              <a:t>n</a:t>
            </a:r>
            <a:endParaRPr kumimoji="0" lang="en-US" altLang="en-US" sz="4000" b="0" i="0" u="none" strike="noStrike" kern="0" cap="none" spc="0" normalizeH="0" baseline="0" noProof="0" dirty="0">
              <a:ln>
                <a:noFill/>
              </a:ln>
              <a:solidFill>
                <a:srgbClr val="000000"/>
              </a:solidFill>
              <a:effectLst/>
              <a:uLnTx/>
              <a:uFillTx/>
              <a:latin typeface="Symbol" panose="05050102010706020507" pitchFamily="18" charset="2"/>
              <a:ea typeface="ＭＳ Ｐゴシック"/>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4000" b="0" i="1"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h</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 6.626 </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anose="05050102010706020507" pitchFamily="18" charset="2"/>
              </a:rPr>
              <a:t>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10</a:t>
            </a:r>
            <a:r>
              <a:rPr kumimoji="0" lang="en-US" altLang="en-US" sz="2800" b="0" i="0" u="none" strike="noStrike" kern="0" cap="none" spc="0" normalizeH="0" baseline="30000" noProof="0" dirty="0">
                <a:ln>
                  <a:noFill/>
                </a:ln>
                <a:solidFill>
                  <a:srgbClr val="000000"/>
                </a:solidFill>
                <a:effectLst/>
                <a:uLnTx/>
                <a:uFillTx/>
                <a:latin typeface="Arial"/>
                <a:ea typeface="ＭＳ Ｐゴシック"/>
                <a:cs typeface="+mn-cs"/>
              </a:rPr>
              <a:t>−34</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J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sym typeface="Wingdings 3" panose="05040102010807070707" pitchFamily="18" charset="2"/>
              </a:rPr>
              <a:t>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s (Planck</a:t>
            </a:r>
            <a:r>
              <a:rPr kumimoji="0" lang="ja-JP" altLang="en-US" sz="2800" b="0" i="0" u="none" strike="noStrike" kern="0" cap="none" spc="0" normalizeH="0" baseline="0" noProof="0" dirty="0">
                <a:ln>
                  <a:noFill/>
                </a:ln>
                <a:solidFill>
                  <a:srgbClr val="000000"/>
                </a:solidFill>
                <a:effectLst/>
                <a:uLnTx/>
                <a:uFillTx/>
                <a:latin typeface="Arial"/>
                <a:ea typeface="ＭＳ Ｐゴシック"/>
                <a:cs typeface="+mn-cs"/>
              </a:rPr>
              <a:t>’</a:t>
            </a:r>
            <a:r>
              <a:rPr kumimoji="0" lang="en-US" altLang="ja-JP" sz="2800" b="0" i="0" u="none" strike="noStrike" kern="0" cap="none" spc="0" normalizeH="0" baseline="0" noProof="0" dirty="0">
                <a:ln>
                  <a:noFill/>
                </a:ln>
                <a:solidFill>
                  <a:srgbClr val="000000"/>
                </a:solidFill>
                <a:effectLst/>
                <a:uLnTx/>
                <a:uFillTx/>
                <a:latin typeface="Arial"/>
                <a:ea typeface="ＭＳ Ｐゴシック"/>
                <a:cs typeface="+mn-cs"/>
              </a:rPr>
              <a:t>s constant)</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6" name="Picture 6" descr="C:\Documents and Settings\GEX\Desktop\51579 image ppt\Chapter 06\06_06_Fig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50392"/>
            <a:ext cx="218122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54680" y="4971354"/>
            <a:ext cx="8049768" cy="138499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Light, therefore, has properties of both waves and matter. Neither understanding is sufficient alone. This is called the wave-particle duality of light.</a:t>
            </a:r>
          </a:p>
        </p:txBody>
      </p:sp>
      <p:sp>
        <p:nvSpPr>
          <p:cNvPr id="8" name="Rectangle 7"/>
          <p:cNvSpPr/>
          <p:nvPr/>
        </p:nvSpPr>
        <p:spPr>
          <a:xfrm>
            <a:off x="2796134" y="199748"/>
            <a:ext cx="5463355" cy="480131"/>
          </a:xfrm>
          <a:prstGeom prst="rect">
            <a:avLst/>
          </a:prstGeom>
        </p:spPr>
        <p:txBody>
          <a:bodyPr wrap="none">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Quantum Effects and Photons</a:t>
            </a:r>
          </a:p>
        </p:txBody>
      </p:sp>
    </p:spTree>
    <p:extLst>
      <p:ext uri="{BB962C8B-B14F-4D97-AF65-F5344CB8AC3E}">
        <p14:creationId xmlns:p14="http://schemas.microsoft.com/office/powerpoint/2010/main" val="230444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1090" y="6462882"/>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a:ln>
                  <a:noFill/>
                </a:ln>
                <a:solidFill>
                  <a:srgbClr val="000000"/>
                </a:solidFill>
                <a:effectLst/>
                <a:uLnTx/>
                <a:uFillTx/>
                <a:latin typeface="Arial"/>
                <a:ea typeface="+mn-ea"/>
                <a:cs typeface="+mn-cs"/>
              </a:rPr>
              <a:t>מבנה אלקטרוני וקישור-1</a:t>
            </a: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Slide Number Placeholder 2"/>
          <p:cNvSpPr>
            <a:spLocks noGrp="1"/>
          </p:cNvSpPr>
          <p:nvPr>
            <p:ph type="sldNum" sz="quarter" idx="4294967295"/>
          </p:nvPr>
        </p:nvSpPr>
        <p:spPr>
          <a:xfrm>
            <a:off x="9381930" y="6395887"/>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34</a:t>
            </a:fld>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4"/>
          <p:cNvSpPr>
            <a:spLocks noChangeArrowheads="1"/>
          </p:cNvSpPr>
          <p:nvPr/>
        </p:nvSpPr>
        <p:spPr bwMode="auto">
          <a:xfrm>
            <a:off x="254222" y="910869"/>
            <a:ext cx="8758416" cy="2011621"/>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Photons with </a:t>
            </a:r>
            <a:r>
              <a:rPr kumimoji="0" lang="el-GR" sz="2800" b="0" i="0" u="none" strike="noStrike" kern="1200" cap="none" spc="0" normalizeH="0" baseline="0" noProof="0" dirty="0">
                <a:ln>
                  <a:noFill/>
                </a:ln>
                <a:solidFill>
                  <a:srgbClr val="2F2B20"/>
                </a:solidFill>
                <a:effectLst/>
                <a:uLnTx/>
                <a:uFillTx/>
                <a:latin typeface="Arial" charset="0"/>
                <a:ea typeface="+mn-ea"/>
                <a:cs typeface="+mn-cs"/>
              </a:rPr>
              <a:t>λ</a:t>
            </a:r>
            <a:r>
              <a:rPr kumimoji="0" lang="en-US" sz="2800" b="0" i="0" u="none" strike="noStrike" kern="1200" cap="none" spc="0" normalizeH="0" baseline="0" noProof="0" dirty="0">
                <a:ln>
                  <a:noFill/>
                </a:ln>
                <a:solidFill>
                  <a:srgbClr val="2F2B20"/>
                </a:solidFill>
                <a:effectLst/>
                <a:uLnTx/>
                <a:uFillTx/>
                <a:latin typeface="Arial" charset="0"/>
                <a:ea typeface="+mn-ea"/>
                <a:cs typeface="+mn-cs"/>
              </a:rPr>
              <a:t> = 452 nm are blue.</a:t>
            </a:r>
          </a:p>
          <a:p>
            <a:pPr marL="514350" marR="0" lvl="0" indent="-514350" algn="l" defTabSz="914400" rtl="0" eaLnBrk="1" fontAlgn="base" latinLnBrk="0" hangingPunct="1">
              <a:lnSpc>
                <a:spcPct val="100000"/>
              </a:lnSpc>
              <a:spcBef>
                <a:spcPct val="20000"/>
              </a:spcBef>
              <a:spcAft>
                <a:spcPct val="0"/>
              </a:spcAft>
              <a:buClrTx/>
              <a:buSzTx/>
              <a:buFontTx/>
              <a:buAutoNum type="alphaLcParenBoth"/>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What’s the frequency of this radiation?</a:t>
            </a:r>
          </a:p>
          <a:p>
            <a:pPr marL="514350" marR="0" lvl="0" indent="-514350" algn="l" defTabSz="914400" rtl="0" eaLnBrk="1" fontAlgn="base" latinLnBrk="0" hangingPunct="1">
              <a:lnSpc>
                <a:spcPct val="100000"/>
              </a:lnSpc>
              <a:spcBef>
                <a:spcPct val="20000"/>
              </a:spcBef>
              <a:spcAft>
                <a:spcPct val="0"/>
              </a:spcAft>
              <a:buClrTx/>
              <a:buSzTx/>
              <a:buFontTx/>
              <a:buAutoNum type="alphaLcParenBoth"/>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What’s the energy of 1 of these photons? </a:t>
            </a:r>
          </a:p>
          <a:p>
            <a:pPr marL="514350" marR="0" lvl="0" indent="-514350" algn="l" defTabSz="914400" rtl="0" eaLnBrk="1" fontAlgn="base" latinLnBrk="0" hangingPunct="1">
              <a:lnSpc>
                <a:spcPct val="100000"/>
              </a:lnSpc>
              <a:spcBef>
                <a:spcPct val="20000"/>
              </a:spcBef>
              <a:spcAft>
                <a:spcPct val="0"/>
              </a:spcAft>
              <a:buClrTx/>
              <a:buSzTx/>
              <a:buFontTx/>
              <a:buAutoNum type="alphaLcParenBoth"/>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What’s the energy of 1 </a:t>
            </a:r>
            <a:r>
              <a:rPr kumimoji="0" lang="en-US" sz="2800" b="0" i="0" u="none" strike="noStrike" kern="1200" cap="none" spc="0" normalizeH="0" baseline="0" noProof="0" dirty="0" err="1">
                <a:ln>
                  <a:noFill/>
                </a:ln>
                <a:solidFill>
                  <a:srgbClr val="2F2B20"/>
                </a:solidFill>
                <a:effectLst/>
                <a:uLnTx/>
                <a:uFillTx/>
                <a:latin typeface="Arial" charset="0"/>
                <a:ea typeface="+mn-ea"/>
                <a:cs typeface="+mn-cs"/>
              </a:rPr>
              <a:t>mol</a:t>
            </a:r>
            <a:r>
              <a:rPr kumimoji="0" lang="en-US" sz="2800" b="0" i="0" u="none" strike="noStrike" kern="1200" cap="none" spc="0" normalizeH="0" baseline="0" noProof="0" dirty="0">
                <a:ln>
                  <a:noFill/>
                </a:ln>
                <a:solidFill>
                  <a:srgbClr val="2F2B20"/>
                </a:solidFill>
                <a:effectLst/>
                <a:uLnTx/>
                <a:uFillTx/>
                <a:latin typeface="Arial" charset="0"/>
                <a:ea typeface="+mn-ea"/>
                <a:cs typeface="+mn-cs"/>
              </a:rPr>
              <a:t> of 452-nm photons?</a:t>
            </a:r>
          </a:p>
        </p:txBody>
      </p:sp>
      <p:sp>
        <p:nvSpPr>
          <p:cNvPr id="5" name="Rectangle 20"/>
          <p:cNvSpPr txBox="1">
            <a:spLocks noChangeArrowheads="1"/>
          </p:cNvSpPr>
          <p:nvPr/>
        </p:nvSpPr>
        <p:spPr bwMode="auto">
          <a:xfrm>
            <a:off x="262034" y="-9927"/>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rPr>
              <a:t>Photons</a:t>
            </a:r>
            <a:endParaRPr kumimoji="0" lang="en-US" altLang="en-US" sz="3600" b="1" i="0" u="none" strike="noStrike" kern="0" cap="none" spc="0" normalizeH="0" baseline="0" noProof="0" dirty="0">
              <a:ln>
                <a:noFill/>
              </a:ln>
              <a:solidFill>
                <a:srgbClr val="000000"/>
              </a:solidFill>
              <a:effectLst/>
              <a:uLnTx/>
              <a:uFillTx/>
              <a:latin typeface="Arial"/>
              <a:ea typeface="ＭＳ Ｐゴシック"/>
              <a:cs typeface="+mj-cs"/>
            </a:endParaRPr>
          </a:p>
        </p:txBody>
      </p:sp>
      <p:sp>
        <p:nvSpPr>
          <p:cNvPr id="6" name="Text Box 18"/>
          <p:cNvSpPr txBox="1">
            <a:spLocks noChangeArrowheads="1"/>
          </p:cNvSpPr>
          <p:nvPr/>
        </p:nvSpPr>
        <p:spPr bwMode="auto">
          <a:xfrm>
            <a:off x="207248" y="3026872"/>
            <a:ext cx="1693267" cy="523220"/>
          </a:xfrm>
          <a:prstGeom prst="rect">
            <a:avLst/>
          </a:prstGeom>
          <a:noFill/>
          <a:ln w="31750" algn="ctr">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rPr>
              <a:t>a</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Symbol" pitchFamily="18" charset="2"/>
                <a:ea typeface="+mn-ea"/>
                <a:cs typeface="+mn-cs"/>
              </a:rPr>
              <a:t>) n</a:t>
            </a:r>
            <a:r>
              <a:rPr kumimoji="0" lang="el-GR"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Symbol" pitchFamily="18" charset="2"/>
                <a:ea typeface="+mn-ea"/>
                <a:cs typeface="+mn-cs"/>
                <a:sym typeface="Symbol" pitchFamily="18" charset="2"/>
              </a:rPr>
              <a:t></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 = </a:t>
            </a:r>
            <a:r>
              <a:rPr kumimoji="0" lang="en-US" sz="2800" b="0" i="1"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c</a:t>
            </a:r>
          </a:p>
        </p:txBody>
      </p:sp>
      <p:grpSp>
        <p:nvGrpSpPr>
          <p:cNvPr id="7" name="Group 6"/>
          <p:cNvGrpSpPr/>
          <p:nvPr/>
        </p:nvGrpSpPr>
        <p:grpSpPr>
          <a:xfrm>
            <a:off x="2951400" y="3367258"/>
            <a:ext cx="3109690" cy="954107"/>
            <a:chOff x="2878683" y="3367258"/>
            <a:chExt cx="3109690" cy="954107"/>
          </a:xfrm>
        </p:grpSpPr>
        <p:sp>
          <p:nvSpPr>
            <p:cNvPr id="8" name="Text Box 18"/>
            <p:cNvSpPr txBox="1">
              <a:spLocks noChangeArrowheads="1"/>
            </p:cNvSpPr>
            <p:nvPr/>
          </p:nvSpPr>
          <p:spPr bwMode="auto">
            <a:xfrm>
              <a:off x="2878683" y="3367258"/>
              <a:ext cx="3109690" cy="954107"/>
            </a:xfrm>
            <a:prstGeom prst="rect">
              <a:avLst/>
            </a:prstGeom>
            <a:noFill/>
            <a:ln w="31750"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2.9979 x 10</a:t>
              </a:r>
              <a:r>
                <a:rPr kumimoji="0" lang="en-US" sz="2800" b="0" i="0" u="none" strike="noStrike" kern="0" cap="none" spc="0" normalizeH="0" baseline="3000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8</a:t>
              </a: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 ms</a:t>
              </a:r>
              <a:r>
                <a:rPr kumimoji="0" lang="en-US" sz="2800" b="0" i="0" u="none" strike="noStrike" kern="0" cap="none" spc="0" normalizeH="0" baseline="3000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452 x 10</a:t>
              </a:r>
              <a:r>
                <a:rPr kumimoji="0" lang="en-US" sz="2800" b="0" i="0" u="none" strike="noStrike" kern="0" cap="none" spc="0" normalizeH="0" baseline="3000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-9</a:t>
              </a: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 m</a:t>
              </a: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 </a:t>
              </a:r>
              <a:endParaRPr kumimoji="0" lang="en-US" sz="2800" b="0" i="1"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endParaRPr>
            </a:p>
          </p:txBody>
        </p:sp>
        <p:cxnSp>
          <p:nvCxnSpPr>
            <p:cNvPr id="9" name="Straight Connector 8"/>
            <p:cNvCxnSpPr/>
            <p:nvPr/>
          </p:nvCxnSpPr>
          <p:spPr bwMode="auto">
            <a:xfrm flipV="1">
              <a:off x="3074843" y="3844311"/>
              <a:ext cx="2734235" cy="1"/>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grpSp>
        <p:nvGrpSpPr>
          <p:cNvPr id="10" name="Group 9"/>
          <p:cNvGrpSpPr/>
          <p:nvPr/>
        </p:nvGrpSpPr>
        <p:grpSpPr>
          <a:xfrm>
            <a:off x="1559750" y="3358293"/>
            <a:ext cx="1486009" cy="954107"/>
            <a:chOff x="1487033" y="3358293"/>
            <a:chExt cx="1486009" cy="954107"/>
          </a:xfrm>
        </p:grpSpPr>
        <p:grpSp>
          <p:nvGrpSpPr>
            <p:cNvPr id="11" name="Group 10"/>
            <p:cNvGrpSpPr/>
            <p:nvPr/>
          </p:nvGrpSpPr>
          <p:grpSpPr>
            <a:xfrm>
              <a:off x="2216056" y="3358293"/>
              <a:ext cx="401587" cy="954107"/>
              <a:chOff x="441095" y="4694321"/>
              <a:chExt cx="401587" cy="954107"/>
            </a:xfrm>
          </p:grpSpPr>
          <p:sp>
            <p:nvSpPr>
              <p:cNvPr id="13" name="Text Box 18"/>
              <p:cNvSpPr txBox="1">
                <a:spLocks noChangeArrowheads="1"/>
              </p:cNvSpPr>
              <p:nvPr/>
            </p:nvSpPr>
            <p:spPr bwMode="auto">
              <a:xfrm>
                <a:off x="441095" y="4694321"/>
                <a:ext cx="401587" cy="954107"/>
              </a:xfrm>
              <a:prstGeom prst="rect">
                <a:avLst/>
              </a:prstGeom>
              <a:noFill/>
              <a:ln w="31750" algn="ctr">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c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Symbol" pitchFamily="18" charset="2"/>
                    <a:ea typeface="+mn-ea"/>
                    <a:cs typeface="+mn-cs"/>
                    <a:sym typeface="Symbol" pitchFamily="18" charset="2"/>
                  </a:rPr>
                  <a:t></a:t>
                </a:r>
                <a:endParaRPr kumimoji="0" lang="en-US" sz="2800" b="0" i="1"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endParaRPr>
              </a:p>
            </p:txBody>
          </p:sp>
          <p:cxnSp>
            <p:nvCxnSpPr>
              <p:cNvPr id="14" name="Straight Connector 13"/>
              <p:cNvCxnSpPr>
                <a:stCxn id="13" idx="1"/>
              </p:cNvCxnSpPr>
              <p:nvPr/>
            </p:nvCxnSpPr>
            <p:spPr bwMode="auto">
              <a:xfrm>
                <a:off x="441095" y="5171375"/>
                <a:ext cx="320905" cy="0"/>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sp>
          <p:nvSpPr>
            <p:cNvPr id="12" name="Text Box 18"/>
            <p:cNvSpPr txBox="1">
              <a:spLocks noChangeArrowheads="1"/>
            </p:cNvSpPr>
            <p:nvPr/>
          </p:nvSpPr>
          <p:spPr bwMode="auto">
            <a:xfrm>
              <a:off x="1487033" y="3570551"/>
              <a:ext cx="1486009" cy="523220"/>
            </a:xfrm>
            <a:prstGeom prst="rect">
              <a:avLst/>
            </a:prstGeom>
            <a:noFill/>
            <a:ln w="31750" algn="ctr">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Symbol" pitchFamily="18" charset="2"/>
                  <a:ea typeface="+mn-ea"/>
                  <a:cs typeface="+mn-cs"/>
                </a:rPr>
                <a:t>n </a:t>
              </a: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 </a:t>
              </a:r>
              <a:r>
                <a:rPr kumimoji="0" lang="en-US" sz="2800" b="0" i="1"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rPr>
                <a:t>   </a:t>
              </a:r>
              <a:r>
                <a:rPr kumimoji="0" lang="en-US" sz="2800" b="0" i="0" u="none" strike="noStrike" kern="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  =</a:t>
              </a:r>
              <a:endParaRPr kumimoji="0" lang="en-US" sz="2800" b="0" i="1" u="none" strike="noStrike" kern="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endParaRPr>
            </a:p>
          </p:txBody>
        </p:sp>
      </p:grpSp>
      <p:sp>
        <p:nvSpPr>
          <p:cNvPr id="15" name="Text Box 18"/>
          <p:cNvSpPr txBox="1">
            <a:spLocks noChangeArrowheads="1"/>
          </p:cNvSpPr>
          <p:nvPr/>
        </p:nvSpPr>
        <p:spPr bwMode="auto">
          <a:xfrm>
            <a:off x="5809078" y="3585952"/>
            <a:ext cx="2727418" cy="523220"/>
          </a:xfrm>
          <a:prstGeom prst="rect">
            <a:avLst/>
          </a:prstGeom>
          <a:noFill/>
          <a:ln w="31750" algn="ctr">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 6.63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14</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 s</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a:ea typeface="+mn-ea"/>
                <a:cs typeface="+mn-cs"/>
                <a:sym typeface="Symbol" pitchFamily="18" charset="2"/>
              </a:rPr>
              <a:t>-1</a:t>
            </a:r>
            <a:endParaRPr kumimoji="0" lang="en-US" sz="2800" b="0" i="1"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endParaRPr>
          </a:p>
        </p:txBody>
      </p:sp>
      <p:cxnSp>
        <p:nvCxnSpPr>
          <p:cNvPr id="16" name="Straight Connector 15"/>
          <p:cNvCxnSpPr/>
          <p:nvPr/>
        </p:nvCxnSpPr>
        <p:spPr bwMode="auto">
          <a:xfrm>
            <a:off x="188259" y="2992027"/>
            <a:ext cx="8597153" cy="17930"/>
          </a:xfrm>
          <a:prstGeom prst="line">
            <a:avLst/>
          </a:prstGeom>
          <a:solidFill>
            <a:srgbClr val="FFFFFF"/>
          </a:solidFill>
          <a:ln w="25400" cap="flat" cmpd="sng" algn="ctr">
            <a:solidFill>
              <a:srgbClr val="000000"/>
            </a:solidFill>
            <a:prstDash val="solid"/>
            <a:round/>
            <a:headEnd type="none" w="med" len="med"/>
            <a:tailEnd type="none" w="med" len="med"/>
          </a:ln>
          <a:effectLst/>
        </p:spPr>
      </p:cxnSp>
      <p:sp>
        <p:nvSpPr>
          <p:cNvPr id="17" name="Rectangle 3"/>
          <p:cNvSpPr>
            <a:spLocks noChangeArrowheads="1"/>
          </p:cNvSpPr>
          <p:nvPr/>
        </p:nvSpPr>
        <p:spPr bwMode="auto">
          <a:xfrm>
            <a:off x="262034" y="4332589"/>
            <a:ext cx="1711198" cy="491659"/>
          </a:xfrm>
          <a:prstGeom prst="rect">
            <a:avLst/>
          </a:prstGeom>
          <a:noFill/>
          <a:ln w="9525">
            <a:noFill/>
            <a:miter lim="800000"/>
            <a:headEnd/>
            <a:tailEnd/>
          </a:ln>
          <a:effectLst/>
        </p:spPr>
        <p:txBody>
          <a:bodyPr/>
          <a:lstStyle/>
          <a:p>
            <a:pPr marL="290513" marR="0" lvl="0" indent="-29051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b) </a:t>
            </a:r>
            <a:r>
              <a:rPr kumimoji="0" lang="en-US" sz="2800" b="0" i="1" u="none" strike="noStrike" kern="1200" cap="none" spc="0" normalizeH="0" baseline="0" noProof="0" dirty="0">
                <a:ln>
                  <a:noFill/>
                </a:ln>
                <a:solidFill>
                  <a:srgbClr val="2F2B20"/>
                </a:solidFill>
                <a:effectLst/>
                <a:uLnTx/>
                <a:uFillTx/>
                <a:latin typeface="Arial" charset="0"/>
                <a:ea typeface="+mn-ea"/>
                <a:cs typeface="+mn-cs"/>
              </a:rPr>
              <a:t>E</a:t>
            </a:r>
            <a:r>
              <a:rPr kumimoji="0" lang="en-US" sz="2800" b="0" i="0" u="none" strike="noStrike" kern="1200" cap="none" spc="0" normalizeH="0" baseline="0" noProof="0" dirty="0">
                <a:ln>
                  <a:noFill/>
                </a:ln>
                <a:solidFill>
                  <a:srgbClr val="2F2B20"/>
                </a:solidFill>
                <a:effectLst/>
                <a:uLnTx/>
                <a:uFillTx/>
                <a:latin typeface="Arial" charset="0"/>
                <a:ea typeface="+mn-ea"/>
                <a:cs typeface="+mn-cs"/>
              </a:rPr>
              <a:t> = </a:t>
            </a:r>
            <a:r>
              <a:rPr kumimoji="0" lang="en-US" sz="2800" b="0" i="1" u="none" strike="noStrike" kern="1200" cap="none" spc="0" normalizeH="0" baseline="0" noProof="0" dirty="0" err="1">
                <a:ln>
                  <a:noFill/>
                </a:ln>
                <a:solidFill>
                  <a:srgbClr val="2F2B20"/>
                </a:solidFill>
                <a:effectLst/>
                <a:uLnTx/>
                <a:uFillTx/>
                <a:latin typeface="Arial" charset="0"/>
                <a:ea typeface="+mn-ea"/>
                <a:cs typeface="+mn-cs"/>
              </a:rPr>
              <a:t>h</a:t>
            </a:r>
            <a:r>
              <a:rPr kumimoji="0" lang="en-US" sz="2800" b="0" i="0" u="none" strike="noStrike" kern="1200" cap="none" spc="0" normalizeH="0" baseline="0" noProof="0" dirty="0" err="1">
                <a:ln>
                  <a:noFill/>
                </a:ln>
                <a:solidFill>
                  <a:srgbClr val="2F2B20"/>
                </a:solidFill>
                <a:effectLst/>
                <a:uLnTx/>
                <a:uFillTx/>
                <a:latin typeface="Symbol" pitchFamily="18" charset="2"/>
                <a:ea typeface="+mn-ea"/>
                <a:cs typeface="+mn-cs"/>
              </a:rPr>
              <a:t>n</a:t>
            </a:r>
            <a:endParaRPr kumimoji="0" lang="en-US" sz="2800" b="0" i="0" u="none" strike="noStrike" kern="1200" cap="none" spc="0" normalizeH="0" baseline="0" noProof="0" dirty="0">
              <a:ln>
                <a:noFill/>
              </a:ln>
              <a:solidFill>
                <a:srgbClr val="2F2B20"/>
              </a:solidFill>
              <a:effectLst/>
              <a:uLnTx/>
              <a:uFillTx/>
              <a:latin typeface="Arial"/>
              <a:ea typeface="+mn-ea"/>
              <a:cs typeface="+mn-cs"/>
            </a:endParaRPr>
          </a:p>
        </p:txBody>
      </p:sp>
      <p:sp>
        <p:nvSpPr>
          <p:cNvPr id="18" name="Rectangle 3"/>
          <p:cNvSpPr>
            <a:spLocks noChangeArrowheads="1"/>
          </p:cNvSpPr>
          <p:nvPr/>
        </p:nvSpPr>
        <p:spPr bwMode="auto">
          <a:xfrm>
            <a:off x="135469" y="5644446"/>
            <a:ext cx="8758416" cy="1034465"/>
          </a:xfrm>
          <a:prstGeom prst="rect">
            <a:avLst/>
          </a:prstGeom>
          <a:noFill/>
          <a:ln w="9525">
            <a:noFill/>
            <a:miter lim="800000"/>
            <a:headEnd/>
            <a:tailEnd/>
          </a:ln>
          <a:effectLst/>
        </p:spPr>
        <p:txBody>
          <a:bodyPr/>
          <a:lstStyle/>
          <a:p>
            <a:pPr marL="290513" marR="0" lvl="0" indent="-29051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2F2B20"/>
                </a:solidFill>
                <a:effectLst/>
                <a:uLnTx/>
                <a:uFillTx/>
                <a:latin typeface="Arial" charset="0"/>
                <a:ea typeface="+mn-ea"/>
                <a:cs typeface="+mn-cs"/>
              </a:rPr>
              <a:t>c) </a:t>
            </a:r>
            <a:r>
              <a:rPr kumimoji="0" lang="en-US" sz="2800" b="0" i="1" u="none" strike="noStrike" kern="1200" cap="none" spc="0" normalizeH="0" baseline="0" noProof="0" dirty="0">
                <a:ln>
                  <a:noFill/>
                </a:ln>
                <a:solidFill>
                  <a:srgbClr val="2F2B20"/>
                </a:solidFill>
                <a:effectLst/>
                <a:uLnTx/>
                <a:uFillTx/>
                <a:latin typeface="Arial" charset="0"/>
                <a:ea typeface="+mn-ea"/>
                <a:cs typeface="+mn-cs"/>
              </a:rPr>
              <a:t>E/</a:t>
            </a:r>
            <a:r>
              <a:rPr kumimoji="0" lang="en-US" sz="2800" b="0" i="1" u="none" strike="noStrike" kern="1200" cap="none" spc="0" normalizeH="0" baseline="0" noProof="0" dirty="0" err="1">
                <a:ln>
                  <a:noFill/>
                </a:ln>
                <a:solidFill>
                  <a:srgbClr val="2F2B20"/>
                </a:solidFill>
                <a:effectLst/>
                <a:uLnTx/>
                <a:uFillTx/>
                <a:latin typeface="Arial" charset="0"/>
                <a:ea typeface="+mn-ea"/>
                <a:cs typeface="+mn-cs"/>
              </a:rPr>
              <a:t>mol</a:t>
            </a:r>
            <a:r>
              <a:rPr kumimoji="0" lang="en-US" sz="2800" b="0" i="0" u="none" strike="noStrike" kern="1200" cap="none" spc="0" normalizeH="0" baseline="0" noProof="0" dirty="0">
                <a:ln>
                  <a:noFill/>
                </a:ln>
                <a:solidFill>
                  <a:srgbClr val="2F2B20"/>
                </a:solidFill>
                <a:effectLst/>
                <a:uLnTx/>
                <a:uFillTx/>
                <a:latin typeface="Arial" charset="0"/>
                <a:ea typeface="+mn-ea"/>
                <a:cs typeface="+mn-cs"/>
              </a:rPr>
              <a:t> = </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4.39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-19</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J (6.022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23</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mol</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a:t>
            </a:r>
          </a:p>
          <a:p>
            <a:pPr marL="290513" marR="0" lvl="0" indent="-290513" algn="l"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2.6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5</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J mol</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a:t>
            </a:r>
            <a:endPar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endParaRPr>
          </a:p>
          <a:p>
            <a:pPr marL="290513" marR="0" lvl="0" indent="-290513"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rgbClr val="2F2B20"/>
              </a:solidFill>
              <a:effectLst/>
              <a:uLnTx/>
              <a:uFillTx/>
              <a:latin typeface="Arial"/>
              <a:ea typeface="+mn-ea"/>
              <a:cs typeface="+mn-cs"/>
            </a:endParaRPr>
          </a:p>
        </p:txBody>
      </p:sp>
      <p:sp>
        <p:nvSpPr>
          <p:cNvPr id="19" name="Rectangle 3"/>
          <p:cNvSpPr>
            <a:spLocks noChangeArrowheads="1"/>
          </p:cNvSpPr>
          <p:nvPr/>
        </p:nvSpPr>
        <p:spPr bwMode="auto">
          <a:xfrm>
            <a:off x="262034" y="4913969"/>
            <a:ext cx="8596095" cy="581381"/>
          </a:xfrm>
          <a:prstGeom prst="rect">
            <a:avLst/>
          </a:prstGeom>
          <a:noFill/>
          <a:ln w="9525">
            <a:noFill/>
            <a:miter lim="800000"/>
            <a:headEnd/>
            <a:tailEnd/>
          </a:ln>
          <a:effectLst/>
        </p:spPr>
        <p:txBody>
          <a:bodyPr/>
          <a:lstStyle/>
          <a:p>
            <a:pPr marL="290513" marR="0" lvl="0" indent="-290513" algn="l"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dirty="0">
                <a:ln>
                  <a:noFill/>
                </a:ln>
                <a:solidFill>
                  <a:srgbClr val="2F2B20"/>
                </a:solidFill>
                <a:effectLst/>
                <a:uLnTx/>
                <a:uFillTx/>
                <a:latin typeface="Arial"/>
                <a:ea typeface="+mn-ea"/>
                <a:cs typeface="+mn-cs"/>
              </a:rPr>
              <a:t>E</a:t>
            </a:r>
            <a:r>
              <a:rPr kumimoji="0" lang="en-US" sz="2800" b="0" i="0" u="none" strike="noStrike" kern="1200" cap="none" spc="0" normalizeH="0" baseline="0" noProof="0" dirty="0">
                <a:ln>
                  <a:noFill/>
                </a:ln>
                <a:solidFill>
                  <a:srgbClr val="2F2B20"/>
                </a:solidFill>
                <a:effectLst/>
                <a:uLnTx/>
                <a:uFillTx/>
                <a:latin typeface="Arial"/>
                <a:ea typeface="+mn-ea"/>
                <a:cs typeface="+mn-cs"/>
              </a:rPr>
              <a:t> = 6.626 x 10</a:t>
            </a:r>
            <a:r>
              <a:rPr kumimoji="0" lang="en-US" sz="2800" b="0" i="0" u="none" strike="noStrike" kern="1200" cap="none" spc="0" normalizeH="0" baseline="30000" noProof="0" dirty="0">
                <a:ln>
                  <a:noFill/>
                </a:ln>
                <a:solidFill>
                  <a:srgbClr val="2F2B20"/>
                </a:solidFill>
                <a:effectLst/>
                <a:uLnTx/>
                <a:uFillTx/>
                <a:latin typeface="Arial"/>
                <a:ea typeface="+mn-ea"/>
                <a:cs typeface="+mn-cs"/>
              </a:rPr>
              <a:t>-34</a:t>
            </a:r>
            <a:r>
              <a:rPr kumimoji="0" lang="en-US" sz="2800" b="0" i="0" u="none" strike="noStrike" kern="1200" cap="none" spc="0" normalizeH="0" baseline="0" noProof="0" dirty="0">
                <a:ln>
                  <a:noFill/>
                </a:ln>
                <a:solidFill>
                  <a:srgbClr val="2F2B20"/>
                </a:solidFill>
                <a:effectLst/>
                <a:uLnTx/>
                <a:uFillTx/>
                <a:latin typeface="Arial"/>
                <a:ea typeface="+mn-ea"/>
                <a:cs typeface="+mn-cs"/>
              </a:rPr>
              <a:t> </a:t>
            </a:r>
            <a:r>
              <a:rPr kumimoji="0" lang="en-US" sz="2800" b="0" i="0" u="none" strike="noStrike" kern="1200" cap="none" spc="0" normalizeH="0" baseline="0" noProof="0" dirty="0" err="1">
                <a:ln>
                  <a:noFill/>
                </a:ln>
                <a:solidFill>
                  <a:srgbClr val="2F2B20"/>
                </a:solidFill>
                <a:effectLst/>
                <a:uLnTx/>
                <a:uFillTx/>
                <a:latin typeface="Arial"/>
                <a:ea typeface="+mn-ea"/>
                <a:cs typeface="+mn-cs"/>
              </a:rPr>
              <a:t>Js</a:t>
            </a:r>
            <a:r>
              <a:rPr kumimoji="0" lang="en-US" sz="2800" b="0" i="0" u="none" strike="noStrike" kern="1200" cap="none" spc="0" normalizeH="0" baseline="0" noProof="0" dirty="0">
                <a:ln>
                  <a:noFill/>
                </a:ln>
                <a:solidFill>
                  <a:srgbClr val="2F2B20"/>
                </a:solidFill>
                <a:effectLst/>
                <a:uLnTx/>
                <a:uFillTx/>
                <a:latin typeface="Arial"/>
                <a:ea typeface="+mn-ea"/>
                <a:cs typeface="+mn-cs"/>
              </a:rPr>
              <a:t> (</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6.63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14</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s</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 4.39 x 10</a:t>
            </a:r>
            <a:r>
              <a:rPr kumimoji="0" lang="en-US" sz="2800" b="0" i="0" u="none" strike="noStrike" kern="1200" cap="none" spc="0" normalizeH="0" baseline="3000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-19</a:t>
            </a:r>
            <a:r>
              <a:rPr kumimoji="0" lang="en-US" sz="2800" b="0" i="0"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sym typeface="Symbol" pitchFamily="18" charset="2"/>
              </a:rPr>
              <a:t> J</a:t>
            </a:r>
            <a:endParaRPr kumimoji="0" lang="en-US" sz="2800" b="0" i="1" u="none" strike="noStrike" kern="1200" cap="none" spc="0" normalizeH="0" baseline="0" noProof="0" dirty="0">
              <a:ln>
                <a:noFill/>
              </a:ln>
              <a:solidFill>
                <a:srgbClr val="2F2B20"/>
              </a:solidFill>
              <a:effectLst>
                <a:outerShdw blurRad="38100" dist="38100" dir="2700000" algn="tl">
                  <a:srgbClr val="FFFFFF"/>
                </a:outerShdw>
              </a:effectLst>
              <a:uLnTx/>
              <a:uFillTx/>
              <a:latin typeface="Arial" charset="0"/>
              <a:ea typeface="+mn-ea"/>
              <a:cs typeface="+mn-cs"/>
            </a:endParaRPr>
          </a:p>
          <a:p>
            <a:pPr marL="290513" marR="0" lvl="0" indent="-290513"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rgbClr val="2F2B20"/>
              </a:solidFill>
              <a:effectLst/>
              <a:uLnTx/>
              <a:uFillTx/>
              <a:latin typeface="Arial"/>
              <a:ea typeface="+mn-ea"/>
              <a:cs typeface="+mn-cs"/>
            </a:endParaRPr>
          </a:p>
        </p:txBody>
      </p:sp>
    </p:spTree>
    <p:extLst>
      <p:ext uri="{BB962C8B-B14F-4D97-AF65-F5344CB8AC3E}">
        <p14:creationId xmlns:p14="http://schemas.microsoft.com/office/powerpoint/2010/main" val="31203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2"/>
          <p:cNvSpPr txBox="1">
            <a:spLocks noChangeArrowheads="1"/>
          </p:cNvSpPr>
          <p:nvPr/>
        </p:nvSpPr>
        <p:spPr bwMode="auto">
          <a:xfrm>
            <a:off x="384048" y="182880"/>
            <a:ext cx="9144000" cy="57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mj-cs"/>
              </a:rPr>
              <a:t>Spectra</a:t>
            </a:r>
            <a:endPar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j-cs"/>
            </a:endParaRPr>
          </a:p>
        </p:txBody>
      </p:sp>
      <p:sp>
        <p:nvSpPr>
          <p:cNvPr id="5" name="Rectangle 3"/>
          <p:cNvSpPr txBox="1">
            <a:spLocks noChangeArrowheads="1"/>
          </p:cNvSpPr>
          <p:nvPr/>
        </p:nvSpPr>
        <p:spPr bwMode="auto">
          <a:xfrm>
            <a:off x="749173" y="868680"/>
            <a:ext cx="82296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000" b="0" i="0" u="none" strike="noStrike" kern="0" cap="none" spc="0" normalizeH="0" baseline="0" noProof="0">
                <a:ln>
                  <a:noFill/>
                </a:ln>
                <a:solidFill>
                  <a:srgbClr val="000000"/>
                </a:solidFill>
                <a:effectLst/>
                <a:uLnTx/>
                <a:uFillTx/>
                <a:latin typeface="Arial" charset="0"/>
                <a:ea typeface="ＭＳ Ｐゴシック" charset="0"/>
              </a:rPr>
              <a:t>When atoms or molecules absorb energy, that energy is often released as light energy.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cs typeface="+mn-cs"/>
              </a:rPr>
              <a:t>Fireworks, neon lights,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000" b="0" i="0" u="none" strike="noStrike" kern="0" cap="none" spc="0" normalizeH="0" baseline="0" noProof="0">
                <a:ln>
                  <a:noFill/>
                </a:ln>
                <a:solidFill>
                  <a:srgbClr val="000000"/>
                </a:solidFill>
                <a:effectLst/>
                <a:uLnTx/>
                <a:uFillTx/>
                <a:latin typeface="Arial" charset="0"/>
                <a:ea typeface="ＭＳ Ｐゴシック" charset="0"/>
              </a:rPr>
              <a:t>When that emitted light is passed through a prism, a pattern of particular wavelengths of light is seen that is unique to that type of atom or molecule; the pattern is called an </a:t>
            </a:r>
            <a:r>
              <a:rPr kumimoji="0" lang="en-US" sz="3000" b="1" i="0" u="none" strike="noStrike" kern="0" cap="none" spc="0" normalizeH="0" baseline="0" noProof="0">
                <a:ln>
                  <a:noFill/>
                </a:ln>
                <a:solidFill>
                  <a:srgbClr val="000000"/>
                </a:solidFill>
                <a:effectLst/>
                <a:uLnTx/>
                <a:uFillTx/>
                <a:latin typeface="Arial" charset="0"/>
                <a:ea typeface="ＭＳ Ｐゴシック" charset="0"/>
              </a:rPr>
              <a:t>emission spectrum</a:t>
            </a:r>
            <a:r>
              <a:rPr kumimoji="0" lang="en-US" sz="3000" b="0" i="0" u="none" strike="noStrike" kern="0" cap="none" spc="0" normalizeH="0" baseline="0" noProof="0">
                <a:ln>
                  <a:noFill/>
                </a:ln>
                <a:solidFill>
                  <a:srgbClr val="000000"/>
                </a:solidFill>
                <a:effectLst/>
                <a:uLnTx/>
                <a:uFillTx/>
                <a:latin typeface="Arial" charset="0"/>
                <a:ea typeface="ＭＳ Ｐゴシック" charset="0"/>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cs typeface="+mn-cs"/>
              </a:rPr>
              <a:t>Noncontinuous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cs typeface="+mn-cs"/>
              </a:rPr>
              <a:t>Can be used to identify the material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cs typeface="+mn-cs"/>
              </a:rPr>
              <a:t>Flame tests</a:t>
            </a:r>
          </a:p>
        </p:txBody>
      </p:sp>
    </p:spTree>
    <p:extLst>
      <p:ext uri="{BB962C8B-B14F-4D97-AF65-F5344CB8AC3E}">
        <p14:creationId xmlns:p14="http://schemas.microsoft.com/office/powerpoint/2010/main" val="83638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36</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Rectangle 4"/>
          <p:cNvSpPr txBox="1">
            <a:spLocks noChangeArrowheads="1"/>
          </p:cNvSpPr>
          <p:nvPr/>
        </p:nvSpPr>
        <p:spPr bwMode="auto">
          <a:xfrm>
            <a:off x="1112520" y="91440"/>
            <a:ext cx="91440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mj-cs"/>
              </a:rPr>
              <a:t>Exciting Gas Atoms to Emit Light </a:t>
            </a:r>
            <a:endPar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j-cs"/>
            </a:endParaRPr>
          </a:p>
        </p:txBody>
      </p:sp>
      <p:sp>
        <p:nvSpPr>
          <p:cNvPr id="7" name="TextBox 1"/>
          <p:cNvSpPr txBox="1">
            <a:spLocks noChangeArrowheads="1"/>
          </p:cNvSpPr>
          <p:nvPr/>
        </p:nvSpPr>
        <p:spPr bwMode="auto">
          <a:xfrm>
            <a:off x="6141720" y="1234440"/>
            <a:ext cx="3733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charset="0"/>
              <a:buChar char="•"/>
              <a:tabLst/>
              <a:defRPr/>
            </a:pPr>
            <a:r>
              <a:rPr kumimoji="0" lang="en-US" sz="3200" b="0" i="0" u="none" strike="noStrike" kern="0" cap="none" spc="0" normalizeH="0" baseline="0" noProof="0">
                <a:ln>
                  <a:noFill/>
                </a:ln>
                <a:solidFill>
                  <a:srgbClr val="000000"/>
                </a:solidFill>
                <a:effectLst/>
                <a:uLnTx/>
                <a:uFillTx/>
                <a:latin typeface="Arial" charset="0"/>
                <a:ea typeface="ＭＳ Ｐゴシック" charset="0"/>
              </a:rPr>
              <a:t>Light is emitted when gas atoms are excited via external energy (e.g., electricity or flame).</a:t>
            </a:r>
          </a:p>
          <a:p>
            <a:pPr marL="457200" marR="0" lvl="0" indent="-457200" algn="l" defTabSz="914400" rtl="0" eaLnBrk="0" fontAlgn="base" latinLnBrk="0" hangingPunct="0">
              <a:lnSpc>
                <a:spcPct val="100000"/>
              </a:lnSpc>
              <a:spcBef>
                <a:spcPct val="0"/>
              </a:spcBef>
              <a:spcAft>
                <a:spcPct val="0"/>
              </a:spcAft>
              <a:buClrTx/>
              <a:buSzTx/>
              <a:buFont typeface="Arial" charset="0"/>
              <a:buChar char="•"/>
              <a:tabLst/>
              <a:defRPr/>
            </a:pPr>
            <a:r>
              <a:rPr kumimoji="0" lang="en-US" sz="3200" b="0" i="0" u="none" strike="noStrike" kern="0" cap="none" spc="0" normalizeH="0" baseline="0" noProof="0">
                <a:ln>
                  <a:noFill/>
                </a:ln>
                <a:solidFill>
                  <a:srgbClr val="000000"/>
                </a:solidFill>
                <a:effectLst/>
                <a:uLnTx/>
                <a:uFillTx/>
                <a:latin typeface="Arial" charset="0"/>
                <a:ea typeface="ＭＳ Ｐゴシック" charset="0"/>
              </a:rPr>
              <a:t>Each element emits a characteristic color of light.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192" y="1262002"/>
            <a:ext cx="3932758" cy="4672584"/>
          </a:xfrm>
          <a:prstGeom prst="rect">
            <a:avLst/>
          </a:prstGeom>
        </p:spPr>
      </p:pic>
    </p:spTree>
    <p:extLst>
      <p:ext uri="{BB962C8B-B14F-4D97-AF65-F5344CB8AC3E}">
        <p14:creationId xmlns:p14="http://schemas.microsoft.com/office/powerpoint/2010/main" val="1906746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4"/>
          <p:cNvSpPr txBox="1">
            <a:spLocks noChangeArrowheads="1"/>
          </p:cNvSpPr>
          <p:nvPr/>
        </p:nvSpPr>
        <p:spPr bwMode="auto">
          <a:xfrm>
            <a:off x="1152144" y="338328"/>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mj-cs"/>
              </a:rPr>
              <a:t>Emission Spectra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646"/>
          <a:stretch/>
        </p:blipFill>
        <p:spPr>
          <a:xfrm>
            <a:off x="1456944" y="1621536"/>
            <a:ext cx="8534400" cy="4135098"/>
          </a:xfrm>
          <a:prstGeom prst="rect">
            <a:avLst/>
          </a:prstGeom>
        </p:spPr>
      </p:pic>
    </p:spTree>
    <p:extLst>
      <p:ext uri="{BB962C8B-B14F-4D97-AF65-F5344CB8AC3E}">
        <p14:creationId xmlns:p14="http://schemas.microsoft.com/office/powerpoint/2010/main" val="2668893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4"/>
          <p:cNvSpPr txBox="1">
            <a:spLocks noChangeArrowheads="1"/>
          </p:cNvSpPr>
          <p:nvPr/>
        </p:nvSpPr>
        <p:spPr bwMode="auto">
          <a:xfrm>
            <a:off x="0" y="310895"/>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j-cs"/>
              </a:rPr>
              <a:t>Examples of Spectra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635"/>
          <a:stretch/>
        </p:blipFill>
        <p:spPr>
          <a:xfrm>
            <a:off x="286512" y="1376709"/>
            <a:ext cx="8534400" cy="4599627"/>
          </a:xfrm>
          <a:prstGeom prst="rect">
            <a:avLst/>
          </a:prstGeom>
        </p:spPr>
      </p:pic>
      <p:sp>
        <p:nvSpPr>
          <p:cNvPr id="6" name="Rectangle 5"/>
          <p:cNvSpPr/>
          <p:nvPr/>
        </p:nvSpPr>
        <p:spPr>
          <a:xfrm>
            <a:off x="2105652" y="5904733"/>
            <a:ext cx="9111790"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 continuous spectrum contains all wavelengths of light</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5654040" y="422602"/>
            <a:ext cx="673912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 </a:t>
            </a:r>
            <a:r>
              <a:rPr kumimoji="0" lang="en-US" altLang="en-US" sz="2800" b="1" i="0" u="none" strike="noStrike" kern="0" cap="none" spc="0" normalizeH="0" baseline="0" noProof="0" dirty="0">
                <a:ln>
                  <a:noFill/>
                </a:ln>
                <a:solidFill>
                  <a:srgbClr val="000000"/>
                </a:solidFill>
                <a:effectLst/>
                <a:uLnTx/>
                <a:uFillTx/>
                <a:latin typeface="Arial"/>
                <a:ea typeface="ＭＳ Ｐゴシック"/>
                <a:cs typeface="+mn-cs"/>
              </a:rPr>
              <a:t>line spectrum</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shows only certain colors or specific wavelengths of light.</a:t>
            </a:r>
            <a:endParaRPr kumimoji="0" lang="he-IL" sz="18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6990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11" name="Rectangle 4"/>
          <p:cNvSpPr txBox="1">
            <a:spLocks noChangeArrowheads="1"/>
          </p:cNvSpPr>
          <p:nvPr/>
        </p:nvSpPr>
        <p:spPr bwMode="auto">
          <a:xfrm>
            <a:off x="1005840" y="118872"/>
            <a:ext cx="91440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0" cap="none" spc="0" normalizeH="0" baseline="0" noProof="0">
                <a:ln>
                  <a:noFill/>
                </a:ln>
                <a:solidFill>
                  <a:srgbClr val="ED6B06"/>
                </a:solidFill>
                <a:effectLst/>
                <a:uLnTx/>
                <a:uFillTx/>
                <a:latin typeface="Arial" charset="0"/>
                <a:ea typeface="ＭＳ Ｐゴシック" charset="0"/>
                <a:cs typeface="+mj-cs"/>
              </a:rPr>
              <a:t>Identifying Elements with Flame Tests</a:t>
            </a:r>
          </a:p>
        </p:txBody>
      </p:sp>
      <p:grpSp>
        <p:nvGrpSpPr>
          <p:cNvPr id="12" name="Group 13"/>
          <p:cNvGrpSpPr>
            <a:grpSpLocks/>
          </p:cNvGrpSpPr>
          <p:nvPr/>
        </p:nvGrpSpPr>
        <p:grpSpPr bwMode="auto">
          <a:xfrm>
            <a:off x="2039239" y="5757672"/>
            <a:ext cx="6996113" cy="457200"/>
            <a:chOff x="904" y="3552"/>
            <a:chExt cx="4177" cy="288"/>
          </a:xfrm>
        </p:grpSpPr>
        <p:sp>
          <p:nvSpPr>
            <p:cNvPr id="13" name="Text Box 6"/>
            <p:cNvSpPr txBox="1">
              <a:spLocks noChangeArrowheads="1"/>
            </p:cNvSpPr>
            <p:nvPr/>
          </p:nvSpPr>
          <p:spPr bwMode="auto">
            <a:xfrm>
              <a:off x="904" y="3552"/>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Na</a:t>
              </a:r>
            </a:p>
          </p:txBody>
        </p:sp>
        <p:sp>
          <p:nvSpPr>
            <p:cNvPr id="14" name="Text Box 7"/>
            <p:cNvSpPr txBox="1">
              <a:spLocks noChangeArrowheads="1"/>
            </p:cNvSpPr>
            <p:nvPr/>
          </p:nvSpPr>
          <p:spPr bwMode="auto">
            <a:xfrm>
              <a:off x="2221" y="35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K</a:t>
              </a:r>
            </a:p>
          </p:txBody>
        </p:sp>
        <p:sp>
          <p:nvSpPr>
            <p:cNvPr id="15" name="Text Box 8"/>
            <p:cNvSpPr txBox="1">
              <a:spLocks noChangeArrowheads="1"/>
            </p:cNvSpPr>
            <p:nvPr/>
          </p:nvSpPr>
          <p:spPr bwMode="auto">
            <a:xfrm>
              <a:off x="3504" y="3552"/>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Li</a:t>
              </a:r>
            </a:p>
          </p:txBody>
        </p:sp>
        <p:sp>
          <p:nvSpPr>
            <p:cNvPr id="16" name="Text Box 9"/>
            <p:cNvSpPr txBox="1">
              <a:spLocks noChangeArrowheads="1"/>
            </p:cNvSpPr>
            <p:nvPr/>
          </p:nvSpPr>
          <p:spPr bwMode="auto">
            <a:xfrm>
              <a:off x="4752" y="3552"/>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Ba</a:t>
              </a: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640" y="1594104"/>
            <a:ext cx="8534400" cy="3907536"/>
          </a:xfrm>
          <a:prstGeom prst="rect">
            <a:avLst/>
          </a:prstGeom>
        </p:spPr>
      </p:pic>
    </p:spTree>
    <p:extLst>
      <p:ext uri="{BB962C8B-B14F-4D97-AF65-F5344CB8AC3E}">
        <p14:creationId xmlns:p14="http://schemas.microsoft.com/office/powerpoint/2010/main" val="427263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2B9BF010-EF4C-40D2-CCD1-431A5DE2D32B}"/>
              </a:ext>
            </a:extLst>
          </p:cNvPr>
          <p:cNvSpPr>
            <a:spLocks noGrp="1"/>
          </p:cNvSpPr>
          <p:nvPr>
            <p:ph type="ftr" sz="quarter" idx="11"/>
          </p:nvPr>
        </p:nvSpPr>
        <p:spPr/>
        <p:txBody>
          <a:bodyPr/>
          <a:lstStyle/>
          <a:p>
            <a:r>
              <a:rPr lang="he-IL"/>
              <a:t>מבנה אלקטרוני וקישור-1</a:t>
            </a:r>
          </a:p>
        </p:txBody>
      </p:sp>
      <p:sp>
        <p:nvSpPr>
          <p:cNvPr id="3" name="מציין מיקום של מספר שקופית 2">
            <a:extLst>
              <a:ext uri="{FF2B5EF4-FFF2-40B4-BE49-F238E27FC236}">
                <a16:creationId xmlns:a16="http://schemas.microsoft.com/office/drawing/2014/main" id="{02BDFAB4-2E51-B76C-1DA7-E867AA372557}"/>
              </a:ext>
            </a:extLst>
          </p:cNvPr>
          <p:cNvSpPr>
            <a:spLocks noGrp="1"/>
          </p:cNvSpPr>
          <p:nvPr>
            <p:ph type="sldNum" sz="quarter" idx="12"/>
          </p:nvPr>
        </p:nvSpPr>
        <p:spPr/>
        <p:txBody>
          <a:bodyPr/>
          <a:lstStyle/>
          <a:p>
            <a:fld id="{5DC4C86E-9875-4190-A159-A2D25254D327}" type="slidenum">
              <a:rPr lang="he-IL" smtClean="0"/>
              <a:t>4</a:t>
            </a:fld>
            <a:endParaRPr lang="he-IL"/>
          </a:p>
        </p:txBody>
      </p:sp>
      <p:sp>
        <p:nvSpPr>
          <p:cNvPr id="4" name="Rectangle 2">
            <a:extLst>
              <a:ext uri="{FF2B5EF4-FFF2-40B4-BE49-F238E27FC236}">
                <a16:creationId xmlns:a16="http://schemas.microsoft.com/office/drawing/2014/main" id="{FE44B6A8-DB77-88FB-4658-34CE4F9B4182}"/>
              </a:ext>
            </a:extLst>
          </p:cNvPr>
          <p:cNvSpPr txBox="1">
            <a:spLocks noChangeArrowheads="1"/>
          </p:cNvSpPr>
          <p:nvPr/>
        </p:nvSpPr>
        <p:spPr bwMode="auto">
          <a:xfrm>
            <a:off x="1516448" y="995162"/>
            <a:ext cx="8267700"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285750" marR="0" lvl="0" indent="-285750" algn="l" defTabSz="914400" rtl="0" eaLnBrk="0" fontAlgn="base" latinLnBrk="0" hangingPunct="0">
              <a:lnSpc>
                <a:spcPct val="100000"/>
              </a:lnSpc>
              <a:spcBef>
                <a:spcPct val="20000"/>
              </a:spcBef>
              <a:spcAft>
                <a:spcPct val="0"/>
              </a:spcAft>
              <a:buClr>
                <a:srgbClr val="000000"/>
              </a:buClr>
              <a:buSzPct val="85000"/>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mn-ea"/>
                <a:cs typeface="+mn-cs"/>
              </a:rPr>
              <a:t>Each </a:t>
            </a:r>
            <a:r>
              <a:rPr kumimoji="0" lang="en-US" altLang="en-US" sz="3200" b="0" i="0" u="none" strike="noStrike" kern="0" cap="none" spc="0" normalizeH="0" baseline="0" noProof="0">
                <a:ln>
                  <a:noFill/>
                </a:ln>
                <a:solidFill>
                  <a:srgbClr val="000000"/>
                </a:solidFill>
                <a:effectLst/>
                <a:uLnTx/>
                <a:uFillTx/>
                <a:latin typeface="Arial"/>
                <a:ea typeface="+mn-ea"/>
                <a:cs typeface="+mn-cs"/>
                <a:sym typeface="Symbol" pitchFamily="18" charset="2"/>
              </a:rPr>
              <a:t> </a:t>
            </a:r>
            <a:r>
              <a:rPr kumimoji="0" lang="en-US" altLang="en-US" sz="2800" b="0" i="0" u="none" strike="noStrike" kern="0" cap="none" spc="0" normalizeH="0" baseline="0" noProof="0">
                <a:ln>
                  <a:noFill/>
                </a:ln>
                <a:solidFill>
                  <a:srgbClr val="000000"/>
                </a:solidFill>
                <a:effectLst/>
                <a:uLnTx/>
                <a:uFillTx/>
                <a:latin typeface="Arial"/>
                <a:ea typeface="+mn-ea"/>
                <a:cs typeface="+mn-cs"/>
              </a:rPr>
              <a:t>describes a different energy level.</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FAB17060-981A-9CC0-C446-BF5DEF65F198}"/>
              </a:ext>
            </a:extLst>
          </p:cNvPr>
          <p:cNvSpPr>
            <a:spLocks noChangeArrowheads="1"/>
          </p:cNvSpPr>
          <p:nvPr/>
        </p:nvSpPr>
        <p:spPr bwMode="auto">
          <a:xfrm>
            <a:off x="1516448" y="3204623"/>
            <a:ext cx="6661150" cy="272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000000"/>
              </a:buClr>
              <a:buSzPct val="95000"/>
              <a:buFontTx/>
              <a:buNone/>
              <a:tabLst/>
              <a:defRPr/>
            </a:pPr>
            <a:r>
              <a:rPr kumimoji="0" lang="en-US" altLang="en-US" sz="2800" b="0" i="0" u="none" strike="noStrike" kern="0" cap="none" spc="0" normalizeH="0" baseline="0" noProof="0" dirty="0">
                <a:ln>
                  <a:noFill/>
                </a:ln>
                <a:solidFill>
                  <a:srgbClr val="000000"/>
                </a:solidFill>
                <a:effectLst/>
                <a:uLnTx/>
                <a:uFillTx/>
                <a:latin typeface="Arial" charset="0"/>
              </a:rPr>
              <a:t>Probability maps are hard to draw.</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800" b="0" i="0" u="none" strike="noStrike" kern="0" cap="none" spc="0" normalizeH="0" baseline="0" noProof="0" dirty="0">
                <a:ln>
                  <a:noFill/>
                </a:ln>
                <a:solidFill>
                  <a:srgbClr val="194E9D"/>
                </a:solidFill>
                <a:effectLst/>
                <a:uLnTx/>
                <a:uFillTx/>
                <a:latin typeface="Arial" charset="0"/>
              </a:rPr>
              <a:t>Boundary surfaces</a:t>
            </a:r>
            <a:r>
              <a:rPr kumimoji="0" lang="en-US" altLang="en-US" sz="2800" b="0" i="0" u="none" strike="noStrike" kern="0" cap="none" spc="0" normalizeH="0" baseline="0" noProof="0" dirty="0">
                <a:ln>
                  <a:noFill/>
                </a:ln>
                <a:solidFill>
                  <a:srgbClr val="000000"/>
                </a:solidFill>
                <a:effectLst/>
                <a:uLnTx/>
                <a:uFillTx/>
                <a:latin typeface="Arial" charset="0"/>
              </a:rPr>
              <a:t> are used</a:t>
            </a:r>
          </a:p>
          <a:p>
            <a:pPr marL="685800" marR="0" lvl="1" indent="-228600" algn="l" defTabSz="914400" rtl="0" eaLnBrk="0" fontAlgn="base" latinLnBrk="0" hangingPunct="0">
              <a:lnSpc>
                <a:spcPct val="100000"/>
              </a:lnSpc>
              <a:spcBef>
                <a:spcPct val="20000"/>
              </a:spcBef>
              <a:spcAft>
                <a:spcPct val="0"/>
              </a:spcAft>
              <a:buClr>
                <a:srgbClr val="194E9D"/>
              </a:buClr>
              <a:buSzPct val="85000"/>
              <a:buFont typeface="Wingdings" pitchFamily="2" charset="2"/>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contain the e</a:t>
            </a:r>
            <a:r>
              <a:rPr kumimoji="0" lang="en-US" altLang="en-US" sz="2400" b="0" i="0" u="none" strike="noStrike" kern="0" cap="none" spc="0" normalizeH="0" baseline="30000" noProof="0" dirty="0">
                <a:ln>
                  <a:noFill/>
                </a:ln>
                <a:solidFill>
                  <a:srgbClr val="000000"/>
                </a:solidFill>
                <a:effectLst/>
                <a:uLnTx/>
                <a:uFillTx/>
                <a:latin typeface="Arial" charset="0"/>
              </a:rPr>
              <a:t>-</a:t>
            </a:r>
            <a:r>
              <a:rPr kumimoji="0" lang="en-US" altLang="en-US" sz="2400" b="0" i="0" u="none" strike="noStrike" kern="0" cap="none" spc="0" normalizeH="0" baseline="0" noProof="0" dirty="0">
                <a:ln>
                  <a:noFill/>
                </a:ln>
                <a:solidFill>
                  <a:srgbClr val="000000"/>
                </a:solidFill>
                <a:effectLst/>
                <a:uLnTx/>
                <a:uFillTx/>
                <a:latin typeface="Arial" charset="0"/>
              </a:rPr>
              <a:t> 90% of the time.</a:t>
            </a:r>
          </a:p>
          <a:p>
            <a:pPr marL="685800" marR="0" lvl="1" indent="-228600" algn="l" defTabSz="914400" rtl="0" eaLnBrk="0" fontAlgn="base" latinLnBrk="0" hangingPunct="0">
              <a:lnSpc>
                <a:spcPct val="100000"/>
              </a:lnSpc>
              <a:spcBef>
                <a:spcPct val="20000"/>
              </a:spcBef>
              <a:spcAft>
                <a:spcPct val="0"/>
              </a:spcAft>
              <a:buClr>
                <a:srgbClr val="194E9D"/>
              </a:buClr>
              <a:buSzPct val="85000"/>
              <a:buFont typeface="Wingdings" pitchFamily="2" charset="2"/>
              <a:buChar char="§"/>
              <a:tabLst/>
              <a:defRPr/>
            </a:pPr>
            <a:r>
              <a:rPr kumimoji="0" lang="en-US" altLang="en-US" sz="2400" b="0" i="0" u="none" strike="noStrike" kern="0" cap="none" spc="0" normalizeH="0" baseline="0" noProof="0" dirty="0">
                <a:ln>
                  <a:noFill/>
                </a:ln>
                <a:solidFill>
                  <a:srgbClr val="000000"/>
                </a:solidFill>
                <a:effectLst/>
                <a:uLnTx/>
                <a:uFillTx/>
                <a:latin typeface="Arial" charset="0"/>
              </a:rPr>
              <a:t>Why not 100%? –  it would include the entire universe!</a:t>
            </a:r>
          </a:p>
        </p:txBody>
      </p:sp>
      <p:sp>
        <p:nvSpPr>
          <p:cNvPr id="6" name="Rectangle 4">
            <a:extLst>
              <a:ext uri="{FF2B5EF4-FFF2-40B4-BE49-F238E27FC236}">
                <a16:creationId xmlns:a16="http://schemas.microsoft.com/office/drawing/2014/main" id="{D390F56C-6505-5A9A-76C4-BED76627C68D}"/>
              </a:ext>
            </a:extLst>
          </p:cNvPr>
          <p:cNvSpPr>
            <a:spLocks noChangeArrowheads="1"/>
          </p:cNvSpPr>
          <p:nvPr/>
        </p:nvSpPr>
        <p:spPr bwMode="auto">
          <a:xfrm>
            <a:off x="1518036" y="1753648"/>
            <a:ext cx="881062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85750" indent="-285750" algn="l">
              <a:spcBef>
                <a:spcPct val="20000"/>
              </a:spcBef>
              <a:buClr>
                <a:srgbClr val="194E9D"/>
              </a:buClr>
              <a:buSzPct val="95000"/>
              <a:buChar char="•"/>
              <a:defRPr sz="2400">
                <a:solidFill>
                  <a:schemeClr val="tx1"/>
                </a:solidFill>
                <a:latin typeface="Arial" charset="0"/>
              </a:defRPr>
            </a:lvl1pPr>
            <a:lvl2pPr marL="685800" indent="-228600" algn="l">
              <a:spcBef>
                <a:spcPct val="20000"/>
              </a:spcBef>
              <a:buClr>
                <a:srgbClr val="194E9D"/>
              </a:buClr>
              <a:buSzPct val="85000"/>
              <a:buFont typeface="Wingdings" pitchFamily="2" charset="2"/>
              <a:buChar char="§"/>
              <a:defRPr sz="2400">
                <a:solidFill>
                  <a:schemeClr val="tx1"/>
                </a:solidFill>
                <a:latin typeface="Arial" charset="0"/>
              </a:defRPr>
            </a:lvl2pPr>
            <a:lvl3pPr marL="1143000" indent="-228600" algn="l">
              <a:spcBef>
                <a:spcPct val="20000"/>
              </a:spcBef>
              <a:buClr>
                <a:srgbClr val="194E9D"/>
              </a:buClr>
              <a:buFont typeface="Arial" charset="0"/>
              <a:buChar char="•"/>
              <a:defRPr sz="2400">
                <a:solidFill>
                  <a:schemeClr val="tx1"/>
                </a:solidFill>
                <a:latin typeface="Arial" charset="0"/>
              </a:defRPr>
            </a:lvl3pPr>
            <a:lvl4pPr marL="1543050" indent="-171450" algn="l">
              <a:spcBef>
                <a:spcPct val="20000"/>
              </a:spcBef>
              <a:buClr>
                <a:srgbClr val="194E9D"/>
              </a:buClr>
              <a:buFont typeface="Arial" charset="0"/>
              <a:buChar char="•"/>
              <a:defRPr sz="2400">
                <a:solidFill>
                  <a:schemeClr val="tx1"/>
                </a:solidFill>
                <a:latin typeface="Arial" charset="0"/>
              </a:defRPr>
            </a:lvl4pPr>
            <a:lvl5pPr marL="2000250" indent="-171450" algn="l">
              <a:spcBef>
                <a:spcPct val="20000"/>
              </a:spcBef>
              <a:buClr>
                <a:srgbClr val="194E9D"/>
              </a:buClr>
              <a:buFont typeface="Arial" charset="0"/>
              <a:buChar char="•"/>
              <a:defRPr sz="2400">
                <a:solidFill>
                  <a:schemeClr val="tx1"/>
                </a:solidFill>
                <a:latin typeface="Arial" charset="0"/>
              </a:defRPr>
            </a:lvl5pPr>
            <a:lvl6pPr marL="24574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6pPr>
            <a:lvl7pPr marL="29146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7pPr>
            <a:lvl8pPr marL="33718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8pPr>
            <a:lvl9pPr marL="3829050" indent="-171450" eaLnBrk="0" fontAlgn="base" hangingPunct="0">
              <a:spcBef>
                <a:spcPct val="20000"/>
              </a:spcBef>
              <a:spcAft>
                <a:spcPct val="0"/>
              </a:spcAft>
              <a:buClr>
                <a:srgbClr val="194E9D"/>
              </a:buClr>
              <a:buFont typeface="Arial" charset="0"/>
              <a:buChar char="•"/>
              <a:defRPr sz="2400">
                <a:solidFill>
                  <a:schemeClr val="tx1"/>
                </a:solidFill>
                <a:latin typeface="Arial" charset="0"/>
              </a:defRPr>
            </a:lvl9pPr>
          </a:lstStyle>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charset="0"/>
              </a:rPr>
              <a:t>H-atom wavefunction (</a:t>
            </a:r>
            <a:r>
              <a:rPr kumimoji="0" lang="en-US" altLang="en-US" sz="2800" b="0" i="0" u="none" strike="noStrike" kern="0" cap="none" spc="0" normalizeH="0" baseline="0" noProof="0" dirty="0">
                <a:ln>
                  <a:noFill/>
                </a:ln>
                <a:solidFill>
                  <a:srgbClr val="000000"/>
                </a:solidFill>
                <a:effectLst/>
                <a:uLnTx/>
                <a:uFillTx/>
                <a:latin typeface="Arial" charset="0"/>
                <a:sym typeface="Symbol" pitchFamily="18" charset="2"/>
              </a:rPr>
              <a:t>) =</a:t>
            </a:r>
            <a:r>
              <a:rPr kumimoji="0" lang="en-US" altLang="en-US" sz="2800" b="0" i="0" u="none" strike="noStrike" kern="0" cap="none" spc="0" normalizeH="0" baseline="0" noProof="0" dirty="0">
                <a:ln>
                  <a:noFill/>
                </a:ln>
                <a:solidFill>
                  <a:srgbClr val="000000"/>
                </a:solidFill>
                <a:effectLst/>
                <a:uLnTx/>
                <a:uFillTx/>
                <a:latin typeface="Arial" charset="0"/>
              </a:rPr>
              <a:t> an </a:t>
            </a:r>
            <a:r>
              <a:rPr kumimoji="0" lang="en-US" altLang="en-US" sz="2800" b="0" i="0" u="none" strike="noStrike" kern="0" cap="none" spc="0" normalizeH="0" baseline="0" noProof="0" dirty="0">
                <a:ln>
                  <a:noFill/>
                </a:ln>
                <a:solidFill>
                  <a:srgbClr val="194E9D"/>
                </a:solidFill>
                <a:effectLst/>
                <a:uLnTx/>
                <a:uFillTx/>
                <a:latin typeface="Arial" charset="0"/>
              </a:rPr>
              <a:t>orbital</a:t>
            </a:r>
            <a:r>
              <a:rPr kumimoji="0" lang="en-US" altLang="en-US" sz="2800" b="0" i="0" u="none" strike="noStrike" kern="0" cap="none" spc="0" normalizeH="0" baseline="0" noProof="0" dirty="0">
                <a:ln>
                  <a:noFill/>
                </a:ln>
                <a:solidFill>
                  <a:srgbClr val="000000"/>
                </a:solidFill>
                <a:effectLst/>
                <a:uLnTx/>
                <a:uFillTx/>
                <a:latin typeface="Arial" charset="0"/>
              </a:rPr>
              <a:t>.</a:t>
            </a:r>
          </a:p>
          <a:p>
            <a:pPr marL="285750" marR="0" lvl="0" indent="-285750" algn="l" defTabSz="914400" rtl="0" eaLnBrk="0" fontAlgn="base" latinLnBrk="0" hangingPunct="0">
              <a:lnSpc>
                <a:spcPct val="100000"/>
              </a:lnSpc>
              <a:spcBef>
                <a:spcPct val="20000"/>
              </a:spcBef>
              <a:spcAft>
                <a:spcPct val="0"/>
              </a:spcAft>
              <a:buClr>
                <a:srgbClr val="194E9D"/>
              </a:buClr>
              <a:buSzPct val="95000"/>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charset="0"/>
              </a:rPr>
              <a:t>e</a:t>
            </a:r>
            <a:r>
              <a:rPr kumimoji="0" lang="en-US" altLang="en-US" sz="2800" b="0" i="0" u="none" strike="noStrike" kern="0" cap="none" spc="0" normalizeH="0" baseline="30000" noProof="0" dirty="0">
                <a:ln>
                  <a:noFill/>
                </a:ln>
                <a:solidFill>
                  <a:srgbClr val="000000"/>
                </a:solidFill>
                <a:effectLst/>
                <a:uLnTx/>
                <a:uFillTx/>
                <a:latin typeface="Arial" charset="0"/>
              </a:rPr>
              <a:t>-</a:t>
            </a:r>
            <a:r>
              <a:rPr kumimoji="0" lang="en-US" altLang="en-US" sz="2800" b="0" i="0" u="none" strike="noStrike" kern="0" cap="none" spc="0" normalizeH="0" baseline="0" noProof="0" dirty="0">
                <a:ln>
                  <a:noFill/>
                </a:ln>
                <a:solidFill>
                  <a:srgbClr val="000000"/>
                </a:solidFill>
                <a:effectLst/>
                <a:uLnTx/>
                <a:uFillTx/>
                <a:latin typeface="Arial" charset="0"/>
              </a:rPr>
              <a:t> do </a:t>
            </a:r>
            <a:r>
              <a:rPr kumimoji="0" lang="en-US" altLang="en-US" sz="2800" b="1" i="1" u="none" strike="noStrike" kern="0" cap="none" spc="0" normalizeH="0" baseline="0" noProof="0" dirty="0">
                <a:ln>
                  <a:noFill/>
                </a:ln>
                <a:solidFill>
                  <a:srgbClr val="000000"/>
                </a:solidFill>
                <a:effectLst/>
                <a:uLnTx/>
                <a:uFillTx/>
                <a:latin typeface="Arial" charset="0"/>
              </a:rPr>
              <a:t>not</a:t>
            </a:r>
            <a:r>
              <a:rPr kumimoji="0" lang="en-US" altLang="en-US" sz="2800" b="0" i="0" u="none" strike="noStrike" kern="0" cap="none" spc="0" normalizeH="0" baseline="0" noProof="0" dirty="0">
                <a:ln>
                  <a:noFill/>
                </a:ln>
                <a:solidFill>
                  <a:srgbClr val="000000"/>
                </a:solidFill>
                <a:effectLst/>
                <a:uLnTx/>
                <a:uFillTx/>
                <a:latin typeface="Arial" charset="0"/>
              </a:rPr>
              <a:t> follow fixed orbits around the nucleus.</a:t>
            </a:r>
          </a:p>
        </p:txBody>
      </p:sp>
      <p:sp>
        <p:nvSpPr>
          <p:cNvPr id="7" name="Oval 6">
            <a:extLst>
              <a:ext uri="{FF2B5EF4-FFF2-40B4-BE49-F238E27FC236}">
                <a16:creationId xmlns:a16="http://schemas.microsoft.com/office/drawing/2014/main" id="{4D8F0939-F644-4A35-E424-8C27A9F9BCB1}"/>
              </a:ext>
            </a:extLst>
          </p:cNvPr>
          <p:cNvSpPr>
            <a:spLocks noChangeArrowheads="1"/>
          </p:cNvSpPr>
          <p:nvPr/>
        </p:nvSpPr>
        <p:spPr bwMode="auto">
          <a:xfrm>
            <a:off x="8237923" y="3571336"/>
            <a:ext cx="1954213" cy="1908175"/>
          </a:xfrm>
          <a:prstGeom prst="ellipse">
            <a:avLst/>
          </a:prstGeom>
          <a:gradFill rotWithShape="1">
            <a:gsLst>
              <a:gs pos="0">
                <a:srgbClr val="FFCC66">
                  <a:gamma/>
                  <a:shade val="46275"/>
                  <a:invGamma/>
                </a:srgbClr>
              </a:gs>
              <a:gs pos="100000">
                <a:srgbClr val="FFCC66"/>
              </a:gs>
            </a:gsLst>
            <a:lin ang="18900000" scaled="1"/>
          </a:gradFill>
          <a:ln>
            <a:noFill/>
          </a:ln>
          <a:effectLst/>
          <a:extLst>
            <a:ext uri="{91240B29-F687-4f45-9708-019B960494DF}">
              <a14:hiddenLine xmlns="" xmlns:a14="http://schemas.microsoft.com/office/drawing/2010/main" w="31750" algn="ctr">
                <a:solidFill>
                  <a:schemeClr val="tx1"/>
                </a:solidFill>
                <a:round/>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pPr algn="ctr" rtl="0" eaLnBrk="0" fontAlgn="base" hangingPunct="0">
              <a:spcBef>
                <a:spcPct val="0"/>
              </a:spcBef>
              <a:spcAft>
                <a:spcPct val="0"/>
              </a:spcAft>
            </a:pPr>
            <a:endParaRPr lang="en-US" sz="3600" b="1" i="1">
              <a:solidFill>
                <a:srgbClr val="3333CC"/>
              </a:solidFill>
              <a:latin typeface="Arial" charset="0"/>
            </a:endParaRPr>
          </a:p>
        </p:txBody>
      </p:sp>
      <p:sp>
        <p:nvSpPr>
          <p:cNvPr id="8" name="Rectangle 7">
            <a:extLst>
              <a:ext uri="{FF2B5EF4-FFF2-40B4-BE49-F238E27FC236}">
                <a16:creationId xmlns:a16="http://schemas.microsoft.com/office/drawing/2014/main" id="{E8E755ED-045F-09A6-2192-FD5CDB96C13C}"/>
              </a:ext>
            </a:extLst>
          </p:cNvPr>
          <p:cNvSpPr>
            <a:spLocks noChangeArrowheads="1"/>
          </p:cNvSpPr>
          <p:nvPr/>
        </p:nvSpPr>
        <p:spPr bwMode="auto">
          <a:xfrm>
            <a:off x="8379211" y="5568411"/>
            <a:ext cx="1703387" cy="1016000"/>
          </a:xfrm>
          <a:prstGeom prst="rect">
            <a:avLst/>
          </a:prstGeom>
          <a:solidFill>
            <a:srgbClr val="FFFFFF"/>
          </a:solidFill>
          <a:ln w="9525" algn="ctr">
            <a:solidFill>
              <a:srgbClr val="C0C0C0"/>
            </a:solidFill>
            <a:miter lim="800000"/>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defRPr/>
            </a:pPr>
            <a:r>
              <a:rPr kumimoji="0" lang="en-US" altLang="en-US" sz="2000" b="0" i="0" u="none" strike="noStrike" kern="0" cap="none" spc="0" normalizeH="0" baseline="0" noProof="0">
                <a:ln>
                  <a:noFill/>
                </a:ln>
                <a:solidFill>
                  <a:srgbClr val="000000"/>
                </a:solidFill>
                <a:effectLst/>
                <a:uLnTx/>
                <a:uFillTx/>
                <a:latin typeface="Arial" charset="0"/>
                <a:cs typeface="Arial" charset="0"/>
              </a:rPr>
              <a:t>The H-atom ground-state orbital</a:t>
            </a:r>
          </a:p>
        </p:txBody>
      </p:sp>
      <p:sp>
        <p:nvSpPr>
          <p:cNvPr id="10" name="תיבת טקסט 9">
            <a:extLst>
              <a:ext uri="{FF2B5EF4-FFF2-40B4-BE49-F238E27FC236}">
                <a16:creationId xmlns:a16="http://schemas.microsoft.com/office/drawing/2014/main" id="{B515165E-ECA4-455C-D247-938A9A893A46}"/>
              </a:ext>
            </a:extLst>
          </p:cNvPr>
          <p:cNvSpPr txBox="1"/>
          <p:nvPr/>
        </p:nvSpPr>
        <p:spPr>
          <a:xfrm>
            <a:off x="2647896" y="105939"/>
            <a:ext cx="5199964" cy="523220"/>
          </a:xfrm>
          <a:prstGeom prst="rect">
            <a:avLst/>
          </a:prstGeom>
          <a:noFill/>
        </p:spPr>
        <p:txBody>
          <a:bodyPr wrap="square">
            <a:spAutoFit/>
          </a:bodyPr>
          <a:lstStyle/>
          <a:p>
            <a:pPr algn="l"/>
            <a:r>
              <a:rPr lang="en-US" altLang="en-US" sz="2800" kern="0" dirty="0">
                <a:solidFill>
                  <a:srgbClr val="000000"/>
                </a:solidFill>
                <a:latin typeface="Arial"/>
              </a:rPr>
              <a:t>Quantum Mechanics</a:t>
            </a:r>
            <a:endParaRPr lang="en-US" sz="2800" kern="0" dirty="0">
              <a:solidFill>
                <a:srgbClr val="000000"/>
              </a:solidFill>
              <a:latin typeface="Arial"/>
            </a:endParaRPr>
          </a:p>
        </p:txBody>
      </p:sp>
    </p:spTree>
    <p:extLst>
      <p:ext uri="{BB962C8B-B14F-4D97-AF65-F5344CB8AC3E}">
        <p14:creationId xmlns:p14="http://schemas.microsoft.com/office/powerpoint/2010/main" val="2217654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40</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sp>
        <p:nvSpPr>
          <p:cNvPr id="4" name="Rectangle 3"/>
          <p:cNvSpPr txBox="1">
            <a:spLocks noChangeArrowheads="1"/>
          </p:cNvSpPr>
          <p:nvPr/>
        </p:nvSpPr>
        <p:spPr>
          <a:xfrm>
            <a:off x="1730340" y="432816"/>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a:ln>
                  <a:noFill/>
                </a:ln>
                <a:solidFill>
                  <a:srgbClr val="000000"/>
                </a:solidFill>
                <a:effectLst/>
                <a:uLnTx/>
                <a:uFillTx/>
                <a:latin typeface="Arial"/>
                <a:ea typeface="ＭＳ Ｐゴシック"/>
                <a:cs typeface="+mn-cs"/>
              </a:rPr>
              <a:t>Energy-Level Postulate</a:t>
            </a: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An electron can have only specific energy values called </a:t>
            </a:r>
            <a:r>
              <a:rPr kumimoji="0" lang="en-US" altLang="en-US" sz="2800" b="1" i="0" u="none" strike="noStrike" kern="0" cap="none" spc="0" normalizeH="0" baseline="0" noProof="0">
                <a:ln>
                  <a:noFill/>
                </a:ln>
                <a:solidFill>
                  <a:srgbClr val="000000"/>
                </a:solidFill>
                <a:effectLst/>
                <a:uLnTx/>
                <a:uFillTx/>
                <a:latin typeface="Arial"/>
                <a:ea typeface="ＭＳ Ｐゴシック"/>
                <a:cs typeface="+mn-cs"/>
              </a:rPr>
              <a:t>energy</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a:t>
            </a:r>
            <a:r>
              <a:rPr kumimoji="0" lang="en-US" altLang="en-US" sz="2800" b="1" i="0" u="none" strike="noStrike" kern="0" cap="none" spc="0" normalizeH="0" baseline="0" noProof="0">
                <a:ln>
                  <a:noFill/>
                </a:ln>
                <a:solidFill>
                  <a:srgbClr val="000000"/>
                </a:solidFill>
                <a:effectLst/>
                <a:uLnTx/>
                <a:uFillTx/>
                <a:latin typeface="Arial"/>
                <a:ea typeface="ＭＳ Ｐゴシック"/>
                <a:cs typeface="+mn-cs"/>
              </a:rPr>
              <a:t>levels</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Energy levels are quantized.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Energy levels of the hydrogen atom can be determined using the formula:</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0" cap="none" spc="0" normalizeH="0" baseline="0" noProof="0">
                <a:ln>
                  <a:noFill/>
                </a:ln>
                <a:solidFill>
                  <a:srgbClr val="000000"/>
                </a:solidFill>
                <a:effectLst/>
                <a:uLnTx/>
                <a:uFillTx/>
                <a:latin typeface="Arial"/>
                <a:ea typeface="ＭＳ Ｐゴシック"/>
                <a:cs typeface="+mn-cs"/>
              </a:rPr>
              <a:t>R</a:t>
            </a:r>
            <a:r>
              <a:rPr kumimoji="0" lang="en-US" altLang="en-US" sz="2800" b="0" i="0" u="none" strike="noStrike" kern="0" cap="none" spc="0" normalizeH="0" baseline="-25000" noProof="0">
                <a:ln>
                  <a:noFill/>
                </a:ln>
                <a:solidFill>
                  <a:srgbClr val="000000"/>
                </a:solidFill>
                <a:effectLst/>
                <a:uLnTx/>
                <a:uFillTx/>
                <a:latin typeface="Arial"/>
                <a:ea typeface="ＭＳ Ｐゴシック"/>
                <a:cs typeface="+mn-cs"/>
              </a:rPr>
              <a:t>H</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 2.179 </a:t>
            </a:r>
            <a:r>
              <a:rPr kumimoji="0" lang="en-US" altLang="en-US" sz="28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anose="05050102010706020507" pitchFamily="18" charset="2"/>
              </a:rPr>
              <a:t></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10</a:t>
            </a:r>
            <a:r>
              <a:rPr kumimoji="0" lang="en-US" altLang="en-US" sz="2800" b="0" i="0" u="none" strike="noStrike" kern="0" cap="none" spc="0" normalizeH="0" baseline="30000" noProof="0">
                <a:ln>
                  <a:noFill/>
                </a:ln>
                <a:solidFill>
                  <a:srgbClr val="000000"/>
                </a:solidFill>
                <a:effectLst/>
                <a:uLnTx/>
                <a:uFillTx/>
                <a:latin typeface="Arial"/>
                <a:ea typeface="ＭＳ Ｐゴシック"/>
                <a:cs typeface="+mn-cs"/>
              </a:rPr>
              <a:t>−18</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J (Rydberg constant)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1" u="none" strike="noStrike" kern="0" cap="none" spc="0" normalizeH="0" baseline="0" noProof="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 principal quantum number</a:t>
            </a:r>
            <a:endPar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Object 5"/>
          <p:cNvGraphicFramePr>
            <a:graphicFrameLocks noChangeAspect="1"/>
          </p:cNvGraphicFramePr>
          <p:nvPr/>
        </p:nvGraphicFramePr>
        <p:xfrm>
          <a:off x="3110167" y="3522884"/>
          <a:ext cx="5502275" cy="1058863"/>
        </p:xfrm>
        <a:graphic>
          <a:graphicData uri="http://schemas.openxmlformats.org/presentationml/2006/ole">
            <mc:AlternateContent xmlns:mc="http://schemas.openxmlformats.org/markup-compatibility/2006">
              <mc:Choice xmlns:v="urn:schemas-microsoft-com:vml" Requires="v">
                <p:oleObj name="Equation" r:id="rId2" imgW="2108200" imgH="406400" progId="Equation.DSMT4">
                  <p:embed/>
                </p:oleObj>
              </mc:Choice>
              <mc:Fallback>
                <p:oleObj name="Equation" r:id="rId2" imgW="2108200" imgH="406400" progId="Equation.DSMT4">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167" y="3522884"/>
                        <a:ext cx="5502275"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592484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Title 1"/>
          <p:cNvSpPr txBox="1">
            <a:spLocks/>
          </p:cNvSpPr>
          <p:nvPr/>
        </p:nvSpPr>
        <p:spPr bwMode="auto">
          <a:xfrm>
            <a:off x="1280160" y="210312"/>
            <a:ext cx="9144000" cy="57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mj-cs"/>
              </a:rPr>
              <a:t>Atomic Spectroscopy Explained</a:t>
            </a:r>
            <a:endPar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j-cs"/>
            </a:endParaRPr>
          </a:p>
        </p:txBody>
      </p:sp>
      <p:sp>
        <p:nvSpPr>
          <p:cNvPr id="7" name="Content Placeholder 2"/>
          <p:cNvSpPr txBox="1">
            <a:spLocks/>
          </p:cNvSpPr>
          <p:nvPr/>
        </p:nvSpPr>
        <p:spPr bwMode="auto">
          <a:xfrm>
            <a:off x="1645285" y="896112"/>
            <a:ext cx="8626475"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rPr>
              <a:t>Each wavelength in the spectrum of an atom corresponds to an electron transition between orbitals.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rPr>
              <a:t>When an electron is </a:t>
            </a:r>
            <a:r>
              <a:rPr kumimoji="0" lang="en-US" sz="2700" b="1" i="0" u="none" strike="noStrike" kern="0" cap="none" spc="0" normalizeH="0" baseline="0" noProof="0">
                <a:ln>
                  <a:noFill/>
                </a:ln>
                <a:solidFill>
                  <a:srgbClr val="000000"/>
                </a:solidFill>
                <a:effectLst/>
                <a:uLnTx/>
                <a:uFillTx/>
                <a:latin typeface="Arial" charset="0"/>
                <a:ea typeface="ＭＳ Ｐゴシック" charset="0"/>
              </a:rPr>
              <a:t>excited</a:t>
            </a:r>
            <a:r>
              <a:rPr kumimoji="0" lang="en-US" sz="2700" b="0" i="0" u="none" strike="noStrike" kern="0" cap="none" spc="0" normalizeH="0" baseline="0" noProof="0">
                <a:ln>
                  <a:noFill/>
                </a:ln>
                <a:solidFill>
                  <a:srgbClr val="000000"/>
                </a:solidFill>
                <a:effectLst/>
                <a:uLnTx/>
                <a:uFillTx/>
                <a:latin typeface="Arial" charset="0"/>
                <a:ea typeface="ＭＳ Ｐゴシック" charset="0"/>
              </a:rPr>
              <a:t>, it transitions from an </a:t>
            </a:r>
            <a:br>
              <a:rPr kumimoji="0" lang="en-US" sz="2700" b="0" i="0" u="none" strike="noStrike" kern="0" cap="none" spc="0" normalizeH="0" baseline="0" noProof="0">
                <a:ln>
                  <a:noFill/>
                </a:ln>
                <a:solidFill>
                  <a:srgbClr val="000000"/>
                </a:solidFill>
                <a:effectLst/>
                <a:uLnTx/>
                <a:uFillTx/>
                <a:latin typeface="Arial" charset="0"/>
                <a:ea typeface="ＭＳ Ｐゴシック" charset="0"/>
              </a:rPr>
            </a:br>
            <a:r>
              <a:rPr kumimoji="0" lang="en-US" sz="2700" b="0" i="0" u="none" strike="noStrike" kern="0" cap="none" spc="0" normalizeH="0" baseline="0" noProof="0">
                <a:ln>
                  <a:noFill/>
                </a:ln>
                <a:solidFill>
                  <a:srgbClr val="000000"/>
                </a:solidFill>
                <a:effectLst/>
                <a:uLnTx/>
                <a:uFillTx/>
                <a:latin typeface="Arial" charset="0"/>
                <a:ea typeface="ＭＳ Ｐゴシック" charset="0"/>
              </a:rPr>
              <a:t>orbital in a lower energy level to an orbital in a higher </a:t>
            </a:r>
            <a:br>
              <a:rPr kumimoji="0" lang="en-US" sz="2700" b="0" i="0" u="none" strike="noStrike" kern="0" cap="none" spc="0" normalizeH="0" baseline="0" noProof="0">
                <a:ln>
                  <a:noFill/>
                </a:ln>
                <a:solidFill>
                  <a:srgbClr val="000000"/>
                </a:solidFill>
                <a:effectLst/>
                <a:uLnTx/>
                <a:uFillTx/>
                <a:latin typeface="Arial" charset="0"/>
                <a:ea typeface="ＭＳ Ｐゴシック" charset="0"/>
              </a:rPr>
            </a:br>
            <a:r>
              <a:rPr kumimoji="0" lang="en-US" sz="2700" b="0" i="0" u="none" strike="noStrike" kern="0" cap="none" spc="0" normalizeH="0" baseline="0" noProof="0">
                <a:ln>
                  <a:noFill/>
                </a:ln>
                <a:solidFill>
                  <a:srgbClr val="000000"/>
                </a:solidFill>
                <a:effectLst/>
                <a:uLnTx/>
                <a:uFillTx/>
                <a:latin typeface="Arial" charset="0"/>
                <a:ea typeface="ＭＳ Ｐゴシック" charset="0"/>
              </a:rPr>
              <a:t>energy level.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rPr>
              <a:t>When an electron </a:t>
            </a:r>
            <a:r>
              <a:rPr kumimoji="0" lang="en-US" sz="2700" b="1" i="0" u="none" strike="noStrike" kern="0" cap="none" spc="0" normalizeH="0" baseline="0" noProof="0">
                <a:ln>
                  <a:noFill/>
                </a:ln>
                <a:solidFill>
                  <a:srgbClr val="000000"/>
                </a:solidFill>
                <a:effectLst/>
                <a:uLnTx/>
                <a:uFillTx/>
                <a:latin typeface="Arial" charset="0"/>
                <a:ea typeface="ＭＳ Ｐゴシック" charset="0"/>
              </a:rPr>
              <a:t>relaxes</a:t>
            </a:r>
            <a:r>
              <a:rPr kumimoji="0" lang="en-US" sz="2700" b="0" i="0" u="none" strike="noStrike" kern="0" cap="none" spc="0" normalizeH="0" baseline="0" noProof="0">
                <a:ln>
                  <a:noFill/>
                </a:ln>
                <a:solidFill>
                  <a:srgbClr val="000000"/>
                </a:solidFill>
                <a:effectLst/>
                <a:uLnTx/>
                <a:uFillTx/>
                <a:latin typeface="Arial" charset="0"/>
                <a:ea typeface="ＭＳ Ｐゴシック" charset="0"/>
              </a:rPr>
              <a:t>, it transitions from an orbital in a higher energy level to an orbital in a lower </a:t>
            </a:r>
            <a:br>
              <a:rPr kumimoji="0" lang="en-US" sz="2700" b="0" i="0" u="none" strike="noStrike" kern="0" cap="none" spc="0" normalizeH="0" baseline="0" noProof="0">
                <a:ln>
                  <a:noFill/>
                </a:ln>
                <a:solidFill>
                  <a:srgbClr val="000000"/>
                </a:solidFill>
                <a:effectLst/>
                <a:uLnTx/>
                <a:uFillTx/>
                <a:latin typeface="Arial" charset="0"/>
                <a:ea typeface="ＭＳ Ｐゴシック" charset="0"/>
              </a:rPr>
            </a:br>
            <a:r>
              <a:rPr kumimoji="0" lang="en-US" sz="2700" b="0" i="0" u="none" strike="noStrike" kern="0" cap="none" spc="0" normalizeH="0" baseline="0" noProof="0">
                <a:ln>
                  <a:noFill/>
                </a:ln>
                <a:solidFill>
                  <a:srgbClr val="000000"/>
                </a:solidFill>
                <a:effectLst/>
                <a:uLnTx/>
                <a:uFillTx/>
                <a:latin typeface="Arial" charset="0"/>
                <a:ea typeface="ＭＳ Ｐゴシック" charset="0"/>
              </a:rPr>
              <a:t>energy level.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700" b="0" i="0" u="none" strike="noStrike" kern="0" cap="none" spc="0" normalizeH="0" baseline="0" noProof="0">
                <a:ln>
                  <a:noFill/>
                </a:ln>
                <a:solidFill>
                  <a:srgbClr val="000000"/>
                </a:solidFill>
                <a:effectLst/>
                <a:uLnTx/>
                <a:uFillTx/>
                <a:latin typeface="Arial" charset="0"/>
                <a:ea typeface="ＭＳ Ｐゴシック" charset="0"/>
              </a:rPr>
              <a:t>When an electron relaxes, a photon of light is released whose energy equals the energy difference between the orbitals.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700" b="0" i="0" u="none" strike="noStrike" kern="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13832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2"/>
          <p:cNvSpPr txBox="1">
            <a:spLocks noChangeArrowheads="1"/>
          </p:cNvSpPr>
          <p:nvPr/>
        </p:nvSpPr>
        <p:spPr bwMode="auto">
          <a:xfrm>
            <a:off x="1271016" y="438912"/>
            <a:ext cx="9144000" cy="57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mj-cs"/>
              </a:rPr>
              <a:t>Electron Transitions</a:t>
            </a:r>
            <a:endPar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j-cs"/>
            </a:endParaRPr>
          </a:p>
        </p:txBody>
      </p:sp>
      <p:sp>
        <p:nvSpPr>
          <p:cNvPr id="5" name="Rectangle 3"/>
          <p:cNvSpPr txBox="1">
            <a:spLocks noChangeArrowheads="1"/>
          </p:cNvSpPr>
          <p:nvPr/>
        </p:nvSpPr>
        <p:spPr bwMode="auto">
          <a:xfrm>
            <a:off x="1636141" y="1124712"/>
            <a:ext cx="82296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black"/>
                </a:solidFill>
                <a:effectLst/>
                <a:uLnTx/>
                <a:uFillTx/>
                <a:latin typeface="Arial" charset="0"/>
                <a:ea typeface="ＭＳ Ｐゴシック" charset="0"/>
              </a:rPr>
              <a:t>To transition to a higher energy state, the electron must gain the correct amount of energy corresponding to the difference in energy between the final and initial states.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black"/>
                </a:solidFill>
                <a:effectLst/>
                <a:uLnTx/>
                <a:uFillTx/>
                <a:latin typeface="Arial" charset="0"/>
                <a:ea typeface="ＭＳ Ｐゴシック" charset="0"/>
              </a:rPr>
              <a:t>Electrons in high energy states are unstable and tend to lose energy and transition to lower </a:t>
            </a:r>
            <a:br>
              <a:rPr kumimoji="0" lang="en-US" sz="2800" b="0" i="0" u="none" strike="noStrike" kern="0" cap="none" spc="0" normalizeH="0" baseline="0" noProof="0">
                <a:ln>
                  <a:noFill/>
                </a:ln>
                <a:solidFill>
                  <a:prstClr val="black"/>
                </a:solidFill>
                <a:effectLst/>
                <a:uLnTx/>
                <a:uFillTx/>
                <a:latin typeface="Arial" charset="0"/>
                <a:ea typeface="ＭＳ Ｐゴシック" charset="0"/>
              </a:rPr>
            </a:br>
            <a:r>
              <a:rPr kumimoji="0" lang="en-US" sz="2800" b="0" i="0" u="none" strike="noStrike" kern="0" cap="none" spc="0" normalizeH="0" baseline="0" noProof="0">
                <a:ln>
                  <a:noFill/>
                </a:ln>
                <a:solidFill>
                  <a:prstClr val="black"/>
                </a:solidFill>
                <a:effectLst/>
                <a:uLnTx/>
                <a:uFillTx/>
                <a:latin typeface="Arial" charset="0"/>
                <a:ea typeface="ＭＳ Ｐゴシック" charset="0"/>
              </a:rPr>
              <a:t>energy states.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black"/>
                </a:solidFill>
                <a:effectLst/>
                <a:uLnTx/>
                <a:uFillTx/>
                <a:latin typeface="Arial" charset="0"/>
                <a:ea typeface="ＭＳ Ｐゴシック" charset="0"/>
              </a:rPr>
              <a:t>Each line in the emission spectrum corresponds to the difference in energy between two </a:t>
            </a:r>
            <a:br>
              <a:rPr kumimoji="0" lang="en-US" sz="2800" b="0" i="0" u="none" strike="noStrike" kern="0" cap="none" spc="0" normalizeH="0" baseline="0" noProof="0">
                <a:ln>
                  <a:noFill/>
                </a:ln>
                <a:solidFill>
                  <a:prstClr val="black"/>
                </a:solidFill>
                <a:effectLst/>
                <a:uLnTx/>
                <a:uFillTx/>
                <a:latin typeface="Arial" charset="0"/>
                <a:ea typeface="ＭＳ Ｐゴシック" charset="0"/>
              </a:rPr>
            </a:br>
            <a:r>
              <a:rPr kumimoji="0" lang="en-US" sz="2800" b="0" i="0" u="none" strike="noStrike" kern="0" cap="none" spc="0" normalizeH="0" baseline="0" noProof="0">
                <a:ln>
                  <a:noFill/>
                </a:ln>
                <a:solidFill>
                  <a:prstClr val="black"/>
                </a:solidFill>
                <a:effectLst/>
                <a:uLnTx/>
                <a:uFillTx/>
                <a:latin typeface="Arial" charset="0"/>
                <a:ea typeface="ＭＳ Ｐゴシック" charset="0"/>
              </a:rPr>
              <a:t>energy states.</a:t>
            </a:r>
          </a:p>
        </p:txBody>
      </p:sp>
    </p:spTree>
    <p:extLst>
      <p:ext uri="{BB962C8B-B14F-4D97-AF65-F5344CB8AC3E}">
        <p14:creationId xmlns:p14="http://schemas.microsoft.com/office/powerpoint/2010/main" val="4200077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מבנה אלקטרוני וקישור-1</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98"/>
          <a:stretch/>
        </p:blipFill>
        <p:spPr>
          <a:xfrm>
            <a:off x="1493520" y="838200"/>
            <a:ext cx="8534400" cy="3802088"/>
          </a:xfrm>
          <a:prstGeom prst="rect">
            <a:avLst/>
          </a:prstGeom>
        </p:spPr>
      </p:pic>
    </p:spTree>
    <p:extLst>
      <p:ext uri="{BB962C8B-B14F-4D97-AF65-F5344CB8AC3E}">
        <p14:creationId xmlns:p14="http://schemas.microsoft.com/office/powerpoint/2010/main" val="121139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44</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sp>
        <p:nvSpPr>
          <p:cNvPr id="4" name="Rectangle 2"/>
          <p:cNvSpPr txBox="1">
            <a:spLocks noChangeArrowheads="1"/>
          </p:cNvSpPr>
          <p:nvPr/>
        </p:nvSpPr>
        <p:spPr>
          <a:xfrm>
            <a:off x="1584419" y="876130"/>
            <a:ext cx="8229600" cy="1066800"/>
          </a:xfrm>
          <a:prstGeom prst="rect">
            <a:avLst/>
          </a:prstGeom>
        </p:spPr>
        <p:txBody>
          <a:bodyPr anchor="t"/>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For a hydrogen electron, the energy lost is given by: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If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1" u="none" strike="noStrike" kern="0" cap="none" spc="0" normalizeH="0" baseline="-25000" noProof="0" dirty="0" err="1">
                <a:ln>
                  <a:noFill/>
                </a:ln>
                <a:solidFill>
                  <a:srgbClr val="000000"/>
                </a:solidFill>
                <a:effectLst/>
                <a:uLnTx/>
                <a:uFillTx/>
                <a:latin typeface="Arial"/>
                <a:ea typeface="ＭＳ Ｐゴシック"/>
                <a:cs typeface="+mn-cs"/>
              </a:rPr>
              <a:t>i</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is the principal quantum number for of the initial energy level , and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1" u="none" strike="noStrike" kern="0" cap="none" spc="0" normalizeH="0" baseline="-25000" noProof="0" dirty="0" err="1">
                <a:ln>
                  <a:noFill/>
                </a:ln>
                <a:solidFill>
                  <a:srgbClr val="000000"/>
                </a:solidFill>
                <a:effectLst/>
                <a:uLnTx/>
                <a:uFillTx/>
                <a:latin typeface="Arial"/>
                <a:ea typeface="ＭＳ Ｐゴシック"/>
                <a:cs typeface="+mn-cs"/>
              </a:rPr>
              <a:t>f</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is the principal quantum number of the final energy level, then,</a:t>
            </a:r>
          </a:p>
        </p:txBody>
      </p:sp>
      <p:graphicFrame>
        <p:nvGraphicFramePr>
          <p:cNvPr id="6" name="Object 4"/>
          <p:cNvGraphicFramePr>
            <a:graphicFrameLocks noChangeAspect="1"/>
          </p:cNvGraphicFramePr>
          <p:nvPr/>
        </p:nvGraphicFramePr>
        <p:xfrm>
          <a:off x="4629244" y="1725168"/>
          <a:ext cx="2139950" cy="566737"/>
        </p:xfrm>
        <a:graphic>
          <a:graphicData uri="http://schemas.openxmlformats.org/presentationml/2006/ole">
            <mc:AlternateContent xmlns:mc="http://schemas.openxmlformats.org/markup-compatibility/2006">
              <mc:Choice xmlns:v="urn:schemas-microsoft-com:vml" Requires="v">
                <p:oleObj name="Equation" r:id="rId2" imgW="863280" imgH="228600" progId="Equation.DSMT4">
                  <p:embed/>
                </p:oleObj>
              </mc:Choice>
              <mc:Fallback>
                <p:oleObj name="Equation" r:id="rId2" imgW="863280" imgH="228600" progId="Equation.DSMT4">
                  <p:embed/>
                  <p:pic>
                    <p:nvPicPr>
                      <p:cNvPr id="6" name="Object 4"/>
                      <p:cNvPicPr>
                        <a:picLocks noChangeAspect="1" noChangeArrowheads="1"/>
                      </p:cNvPicPr>
                      <p:nvPr/>
                    </p:nvPicPr>
                    <p:blipFill>
                      <a:blip r:embed="rId3"/>
                      <a:srcRect/>
                      <a:stretch>
                        <a:fillRect/>
                      </a:stretch>
                    </p:blipFill>
                    <p:spPr bwMode="auto">
                      <a:xfrm>
                        <a:off x="4629244" y="1725168"/>
                        <a:ext cx="213995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9" name="Group 8"/>
          <p:cNvGrpSpPr/>
          <p:nvPr/>
        </p:nvGrpSpPr>
        <p:grpSpPr>
          <a:xfrm>
            <a:off x="2358326" y="3920319"/>
            <a:ext cx="6681787" cy="2198688"/>
            <a:chOff x="2358326" y="3920319"/>
            <a:chExt cx="6681787" cy="2198688"/>
          </a:xfrm>
        </p:grpSpPr>
        <p:graphicFrame>
          <p:nvGraphicFramePr>
            <p:cNvPr id="5" name="Object 3"/>
            <p:cNvGraphicFramePr>
              <a:graphicFrameLocks noChangeAspect="1"/>
            </p:cNvGraphicFramePr>
            <p:nvPr/>
          </p:nvGraphicFramePr>
          <p:xfrm>
            <a:off x="2358326" y="3920319"/>
            <a:ext cx="6681787" cy="2198688"/>
          </p:xfrm>
          <a:graphic>
            <a:graphicData uri="http://schemas.openxmlformats.org/presentationml/2006/ole">
              <mc:AlternateContent xmlns:mc="http://schemas.openxmlformats.org/markup-compatibility/2006">
                <mc:Choice xmlns:v="urn:schemas-microsoft-com:vml" Requires="v">
                  <p:oleObj name="Equation" r:id="rId4" imgW="2857320" imgH="939600" progId="Equation.DSMT4">
                    <p:embed/>
                  </p:oleObj>
                </mc:Choice>
                <mc:Fallback>
                  <p:oleObj name="Equation" r:id="rId4" imgW="2857320" imgH="939600" progId="Equation.DSMT4">
                    <p:embed/>
                    <p:pic>
                      <p:nvPicPr>
                        <p:cNvPr id="5" name="Object 3"/>
                        <p:cNvPicPr>
                          <a:picLocks noChangeAspect="1" noChangeArrowheads="1"/>
                        </p:cNvPicPr>
                        <p:nvPr/>
                      </p:nvPicPr>
                      <p:blipFill>
                        <a:blip r:embed="rId5"/>
                        <a:srcRect/>
                        <a:stretch>
                          <a:fillRect/>
                        </a:stretch>
                      </p:blipFill>
                      <p:spPr bwMode="auto">
                        <a:xfrm>
                          <a:off x="2358326" y="3920319"/>
                          <a:ext cx="6681787" cy="219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TextBox 6"/>
            <p:cNvSpPr txBox="1"/>
            <p:nvPr/>
          </p:nvSpPr>
          <p:spPr>
            <a:xfrm>
              <a:off x="5411724" y="4186099"/>
              <a:ext cx="321564" cy="400110"/>
            </a:xfrm>
            <a:prstGeom prst="rect">
              <a:avLst/>
            </a:prstGeom>
            <a:noFill/>
          </p:spPr>
          <p:txBody>
            <a:bodyPr wrap="squar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Arial"/>
                  <a:ea typeface="ＭＳ Ｐゴシック"/>
                  <a:cs typeface="+mn-cs"/>
                  <a:sym typeface="Symbol" panose="05050102010706020507" pitchFamily="18" charset="2"/>
                </a:rPr>
                <a:t></a:t>
              </a:r>
              <a:endParaRPr kumimoji="0" lang="he-IL" sz="2000" b="1"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0" name="Rectangle 7">
            <a:extLst>
              <a:ext uri="{FF2B5EF4-FFF2-40B4-BE49-F238E27FC236}">
                <a16:creationId xmlns:a16="http://schemas.microsoft.com/office/drawing/2014/main" id="{52D952D9-ED30-3AF9-9C06-E7C8CB5F0EDE}"/>
              </a:ext>
            </a:extLst>
          </p:cNvPr>
          <p:cNvSpPr/>
          <p:nvPr/>
        </p:nvSpPr>
        <p:spPr>
          <a:xfrm>
            <a:off x="3145740" y="291355"/>
            <a:ext cx="4376519"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Arial"/>
              </a:rPr>
              <a:t>Spectrum of H Atoms</a:t>
            </a:r>
            <a:endParaRPr kumimoji="0" lang="he-IL" sz="18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Tree>
    <p:extLst>
      <p:ext uri="{BB962C8B-B14F-4D97-AF65-F5344CB8AC3E}">
        <p14:creationId xmlns:p14="http://schemas.microsoft.com/office/powerpoint/2010/main" val="4140899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45</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endParaRPr kumimoji="0" lang="he-IL" sz="100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4" name="Rectangle 3"/>
          <p:cNvSpPr txBox="1">
            <a:spLocks noChangeArrowheads="1"/>
          </p:cNvSpPr>
          <p:nvPr/>
        </p:nvSpPr>
        <p:spPr bwMode="auto">
          <a:xfrm>
            <a:off x="2048256" y="769937"/>
            <a:ext cx="8229600" cy="43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In general,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hv</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equals –</a:t>
            </a:r>
            <a:r>
              <a:rPr kumimoji="0" lang="el-GR" altLang="en-US" sz="2800" b="0" i="0" u="none" strike="noStrike" kern="0" cap="none" spc="0" normalizeH="0" baseline="0" noProof="0" dirty="0">
                <a:ln>
                  <a:noFill/>
                </a:ln>
                <a:solidFill>
                  <a:srgbClr val="000000"/>
                </a:solidFill>
                <a:effectLst/>
                <a:uLnTx/>
                <a:uFillTx/>
                <a:latin typeface="Arial"/>
                <a:ea typeface="ＭＳ Ｐゴシック"/>
                <a:cs typeface="+mn-cs"/>
              </a:rPr>
              <a:t>Δ</a:t>
            </a: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That is,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Recalling that v = c/</a:t>
            </a:r>
            <a:r>
              <a:rPr kumimoji="0" lang="el-GR" altLang="en-US" sz="2800" b="0" i="0" u="none" strike="noStrike" kern="0" cap="none" spc="0" normalizeH="0" baseline="0" noProof="0" dirty="0">
                <a:ln>
                  <a:noFill/>
                </a:ln>
                <a:solidFill>
                  <a:srgbClr val="000000"/>
                </a:solidFill>
                <a:effectLst/>
                <a:uLnTx/>
                <a:uFillTx/>
                <a:latin typeface="Arial"/>
                <a:ea typeface="ＭＳ Ｐゴシック"/>
                <a:cs typeface="+mn-cs"/>
              </a:rPr>
              <a:t>λ</a:t>
            </a:r>
            <a:r>
              <a:rPr kumimoji="0" lang="en-IN" altLang="en-US" sz="2800" b="0" i="0" u="none" strike="noStrike" kern="0" cap="none" spc="0" normalizeH="0" baseline="0" noProof="0" dirty="0">
                <a:ln>
                  <a:noFill/>
                </a:ln>
                <a:solidFill>
                  <a:srgbClr val="000000"/>
                </a:solidFill>
                <a:effectLst/>
                <a:uLnTx/>
                <a:uFillTx/>
                <a:latin typeface="Arial"/>
                <a:ea typeface="ＭＳ Ｐゴシック"/>
                <a:cs typeface="+mn-cs"/>
              </a:rPr>
              <a:t>, the above equation can be written as: </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Object 4"/>
          <p:cNvGraphicFramePr>
            <a:graphicFrameLocks noChangeAspect="1"/>
          </p:cNvGraphicFramePr>
          <p:nvPr/>
        </p:nvGraphicFramePr>
        <p:xfrm>
          <a:off x="2048256" y="1625353"/>
          <a:ext cx="7747257" cy="522287"/>
        </p:xfrm>
        <a:graphic>
          <a:graphicData uri="http://schemas.openxmlformats.org/presentationml/2006/ole">
            <mc:AlternateContent xmlns:mc="http://schemas.openxmlformats.org/markup-compatibility/2006">
              <mc:Choice xmlns:v="urn:schemas-microsoft-com:vml" Requires="v">
                <p:oleObj name="Equation" r:id="rId2" imgW="3390840" imgH="228600" progId="Equation.DSMT4">
                  <p:embed/>
                </p:oleObj>
              </mc:Choice>
              <mc:Fallback>
                <p:oleObj name="Equation" r:id="rId2" imgW="3390840" imgH="228600" progId="Equation.DSMT4">
                  <p:embed/>
                  <p:pic>
                    <p:nvPicPr>
                      <p:cNvPr id="5" name="Object 4"/>
                      <p:cNvPicPr/>
                      <p:nvPr/>
                    </p:nvPicPr>
                    <p:blipFill>
                      <a:blip r:embed="rId3"/>
                      <a:stretch>
                        <a:fillRect/>
                      </a:stretch>
                    </p:blipFill>
                    <p:spPr>
                      <a:xfrm>
                        <a:off x="2048256" y="1625353"/>
                        <a:ext cx="7747257" cy="52228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877056" y="3041157"/>
          <a:ext cx="2715804" cy="905268"/>
        </p:xfrm>
        <a:graphic>
          <a:graphicData uri="http://schemas.openxmlformats.org/presentationml/2006/ole">
            <mc:AlternateContent xmlns:mc="http://schemas.openxmlformats.org/markup-compatibility/2006">
              <mc:Choice xmlns:v="urn:schemas-microsoft-com:vml" Requires="v">
                <p:oleObj name="Equation" r:id="rId4" imgW="1447560" imgH="482400" progId="Equation.DSMT4">
                  <p:embed/>
                </p:oleObj>
              </mc:Choice>
              <mc:Fallback>
                <p:oleObj name="Equation" r:id="rId4" imgW="1447560" imgH="482400" progId="Equation.DSMT4">
                  <p:embed/>
                  <p:pic>
                    <p:nvPicPr>
                      <p:cNvPr id="6" name="Object 5"/>
                      <p:cNvPicPr/>
                      <p:nvPr/>
                    </p:nvPicPr>
                    <p:blipFill>
                      <a:blip r:embed="rId5"/>
                      <a:stretch>
                        <a:fillRect/>
                      </a:stretch>
                    </p:blipFill>
                    <p:spPr>
                      <a:xfrm>
                        <a:off x="3877056" y="3041157"/>
                        <a:ext cx="2715804" cy="905268"/>
                      </a:xfrm>
                      <a:prstGeom prst="rect">
                        <a:avLst/>
                      </a:prstGeom>
                    </p:spPr>
                  </p:pic>
                </p:oleObj>
              </mc:Fallback>
            </mc:AlternateContent>
          </a:graphicData>
        </a:graphic>
      </p:graphicFrame>
      <p:sp>
        <p:nvSpPr>
          <p:cNvPr id="8" name="Rectangle 7"/>
          <p:cNvSpPr/>
          <p:nvPr/>
        </p:nvSpPr>
        <p:spPr>
          <a:xfrm>
            <a:off x="3375648" y="250377"/>
            <a:ext cx="4376519"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Arial"/>
              </a:rPr>
              <a:t>Spectrum of H Atoms</a:t>
            </a:r>
            <a:endParaRPr kumimoji="0" lang="he-IL" sz="18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3992880" y="5146700"/>
                <a:ext cx="3355848" cy="1238224"/>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fPr>
                        <m:num>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num>
                        <m:den>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𝜆</m:t>
                          </m:r>
                        </m:den>
                      </m:f>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fPr>
                        <m:num>
                          <m:sSub>
                            <m:sSubPr>
                              <m:ctrlP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𝑅</m:t>
                              </m:r>
                            </m:e>
                            <m:sub>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b>
                          </m:sSub>
                        </m:num>
                        <m:den>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h</m:t>
                          </m:r>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𝑐</m:t>
                          </m:r>
                        </m:den>
                      </m:f>
                      <m:d>
                        <m:dPr>
                          <m:ctrlPr>
                            <a:rPr kumimoji="0" lang="he-IL"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he-IL"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bSup>
                                    <m:sSubSup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sub>
                                    <m:sup>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bSup>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sub>
                              </m:sSub>
                            </m:den>
                          </m:f>
                          <m:r>
                            <a:rPr kumimoji="0" lang="he-IL" sz="2800" b="0" i="0" u="none" strike="noStrike" kern="1200" cap="none" spc="0" normalizeH="0" baseline="0" noProof="0">
                              <a:ln>
                                <a:noFill/>
                              </a:ln>
                              <a:solidFill>
                                <a:srgbClr val="000000"/>
                              </a:solidFill>
                              <a:effectLst/>
                              <a:uLnTx/>
                              <a:uFillTx/>
                              <a:latin typeface="Cambria Math" panose="02040503050406030204" pitchFamily="18" charset="0"/>
                              <a:cs typeface="+mn-cs"/>
                            </a:rPr>
                            <m:t> −</m:t>
                          </m:r>
                          <m:f>
                            <m:fPr>
                              <m:ctrlPr>
                                <a:rPr kumimoji="0" lang="he-IL"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bSup>
                                    <m:sSubSup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bSup>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sub>
                              </m:sSub>
                            </m:den>
                          </m:f>
                        </m:e>
                      </m:d>
                    </m:oMath>
                  </m:oMathPara>
                </a14:m>
                <a:endParaRPr kumimoji="0" lang="he-IL" sz="2800" b="0" i="0" u="none" strike="noStrike" kern="1200" cap="none" spc="0" normalizeH="0" baseline="0" noProof="0" dirty="0">
                  <a:ln>
                    <a:noFill/>
                  </a:ln>
                  <a:solidFill>
                    <a:srgbClr val="000000"/>
                  </a:solidFill>
                  <a:effectLst/>
                  <a:uLnTx/>
                  <a:uFillTx/>
                  <a:latin typeface="Arial"/>
                  <a:ea typeface="ＭＳ Ｐゴシック"/>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92880" y="5146700"/>
                <a:ext cx="3355848" cy="1238224"/>
              </a:xfrm>
              <a:prstGeom prst="rect">
                <a:avLst/>
              </a:prstGeom>
              <a:blipFill rotWithShape="0">
                <a:blip r:embed="rId7"/>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550980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46</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sp>
        <p:nvSpPr>
          <p:cNvPr id="4" name="Rectangle 2"/>
          <p:cNvSpPr txBox="1">
            <a:spLocks noChangeArrowheads="1"/>
          </p:cNvSpPr>
          <p:nvPr/>
        </p:nvSpPr>
        <p:spPr bwMode="auto">
          <a:xfrm>
            <a:off x="1981200" y="1049147"/>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Light is absorbed by an atom when the electron transition is from lower </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to higher </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25000" noProof="0" dirty="0" err="1">
                <a:ln>
                  <a:noFill/>
                </a:ln>
                <a:solidFill>
                  <a:srgbClr val="000000"/>
                </a:solidFill>
                <a:effectLst/>
                <a:uLnTx/>
                <a:uFillTx/>
                <a:latin typeface="Arial"/>
                <a:ea typeface="ＭＳ Ｐゴシック"/>
                <a:cs typeface="+mn-cs"/>
              </a:rPr>
              <a:t>f</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&gt;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25000" noProof="0" dirty="0" err="1">
                <a:ln>
                  <a:noFill/>
                </a:ln>
                <a:solidFill>
                  <a:srgbClr val="000000"/>
                </a:solidFill>
                <a:effectLst/>
                <a:uLnTx/>
                <a:uFillTx/>
                <a:latin typeface="Arial"/>
                <a:ea typeface="ＭＳ Ｐゴシック"/>
                <a:cs typeface="+mn-cs"/>
              </a:rPr>
              <a:t>i</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In this case, </a:t>
            </a:r>
            <a:r>
              <a:rPr kumimoji="0" lang="en-US" altLang="en-US" sz="2800" b="0" i="0" u="none" strike="noStrike" kern="0" cap="none" spc="0" normalizeH="0" baseline="0" noProof="0" dirty="0">
                <a:ln>
                  <a:noFill/>
                </a:ln>
                <a:solidFill>
                  <a:srgbClr val="000000"/>
                </a:solidFill>
                <a:effectLst/>
                <a:uLnTx/>
                <a:uFillTx/>
                <a:latin typeface="Symbol" panose="05050102010706020507" pitchFamily="18" charset="2"/>
                <a:ea typeface="ＭＳ Ｐゴシック"/>
                <a:cs typeface="+mn-cs"/>
              </a:rPr>
              <a:t>D</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E</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will be positive.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Light is emitted from an atom when the electron transition is from higher </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to lower </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25000" noProof="0" dirty="0" err="1">
                <a:ln>
                  <a:noFill/>
                </a:ln>
                <a:solidFill>
                  <a:srgbClr val="000000"/>
                </a:solidFill>
                <a:effectLst/>
                <a:uLnTx/>
                <a:uFillTx/>
                <a:latin typeface="Arial"/>
                <a:ea typeface="ＭＳ Ｐゴシック"/>
                <a:cs typeface="+mn-cs"/>
              </a:rPr>
              <a:t>f</a:t>
            </a:r>
            <a:r>
              <a:rPr kumimoji="0" lang="en-US" altLang="en-US" sz="2800" b="0" i="0" u="none" strike="noStrike" kern="0" cap="none" spc="0" normalizeH="0" baseline="-25000" noProof="0" dirty="0">
                <a:ln>
                  <a:noFill/>
                </a:ln>
                <a:solidFill>
                  <a:srgbClr val="000000"/>
                </a:solidFill>
                <a:effectLst/>
                <a:uLnTx/>
                <a:uFillTx/>
                <a:latin typeface="Arial"/>
                <a:ea typeface="ＭＳ Ｐゴシック"/>
                <a:cs typeface="+mn-cs"/>
              </a:rPr>
              <a:t>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&lt;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25000" noProof="0" dirty="0" err="1">
                <a:ln>
                  <a:noFill/>
                </a:ln>
                <a:solidFill>
                  <a:srgbClr val="000000"/>
                </a:solidFill>
                <a:effectLst/>
                <a:uLnTx/>
                <a:uFillTx/>
                <a:latin typeface="Arial"/>
                <a:ea typeface="ＭＳ Ｐゴシック"/>
                <a:cs typeface="+mn-cs"/>
              </a:rPr>
              <a:t>i</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In this case, </a:t>
            </a:r>
            <a:r>
              <a:rPr kumimoji="0" lang="en-US" altLang="en-US" sz="2800" b="0" i="0" u="none" strike="noStrike" kern="0" cap="none" spc="0" normalizeH="0" baseline="0" noProof="0" dirty="0">
                <a:ln>
                  <a:noFill/>
                </a:ln>
                <a:solidFill>
                  <a:srgbClr val="000000"/>
                </a:solidFill>
                <a:effectLst/>
                <a:uLnTx/>
                <a:uFillTx/>
                <a:latin typeface="Symbol" panose="05050102010706020507" pitchFamily="18" charset="2"/>
                <a:ea typeface="ＭＳ Ｐゴシック"/>
                <a:cs typeface="+mn-cs"/>
              </a:rPr>
              <a:t>D</a:t>
            </a:r>
            <a:r>
              <a:rPr kumimoji="0" lang="en-US" altLang="en-US" sz="2800" b="0" i="1" u="none" strike="noStrike" kern="0" cap="none" spc="0" normalizeH="0" baseline="0" noProof="0" dirty="0">
                <a:ln>
                  <a:noFill/>
                </a:ln>
                <a:solidFill>
                  <a:srgbClr val="000000"/>
                </a:solidFill>
                <a:effectLst/>
                <a:uLnTx/>
                <a:uFillTx/>
                <a:latin typeface="Arial"/>
                <a:ea typeface="ＭＳ Ｐゴシック"/>
                <a:cs typeface="+mn-cs"/>
              </a:rPr>
              <a:t>E</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will be negative.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An electron is ejected when </a:t>
            </a:r>
            <a:r>
              <a:rPr kumimoji="0" lang="en-US" altLang="en-US" sz="2800" b="0" i="1" u="none" strike="noStrike" kern="0" cap="none" spc="0" normalizeH="0" baseline="0" noProof="0" dirty="0" err="1">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25000" noProof="0" dirty="0" err="1">
                <a:ln>
                  <a:noFill/>
                </a:ln>
                <a:solidFill>
                  <a:srgbClr val="000000"/>
                </a:solidFill>
                <a:effectLst/>
                <a:uLnTx/>
                <a:uFillTx/>
                <a:latin typeface="Arial"/>
                <a:ea typeface="ＭＳ Ｐゴシック"/>
                <a:cs typeface="+mn-cs"/>
              </a:rPr>
              <a:t>f</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 = </a:t>
            </a: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 </a:t>
            </a:r>
          </a:p>
        </p:txBody>
      </p:sp>
      <p:sp>
        <p:nvSpPr>
          <p:cNvPr id="6" name="Rectangle 7">
            <a:extLst>
              <a:ext uri="{FF2B5EF4-FFF2-40B4-BE49-F238E27FC236}">
                <a16:creationId xmlns:a16="http://schemas.microsoft.com/office/drawing/2014/main" id="{72879B25-52A8-50BD-C87C-C40068A68FAE}"/>
              </a:ext>
            </a:extLst>
          </p:cNvPr>
          <p:cNvSpPr/>
          <p:nvPr/>
        </p:nvSpPr>
        <p:spPr>
          <a:xfrm>
            <a:off x="3145740" y="291355"/>
            <a:ext cx="4376519"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Arial"/>
              </a:rPr>
              <a:t>Spectrum of H Atoms</a:t>
            </a:r>
            <a:endParaRPr kumimoji="0" lang="he-IL" sz="18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Tree>
    <p:extLst>
      <p:ext uri="{BB962C8B-B14F-4D97-AF65-F5344CB8AC3E}">
        <p14:creationId xmlns:p14="http://schemas.microsoft.com/office/powerpoint/2010/main" val="4268744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47</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sp>
        <p:nvSpPr>
          <p:cNvPr id="4" name="Rectangle 2"/>
          <p:cNvSpPr txBox="1">
            <a:spLocks noChangeArrowheads="1"/>
          </p:cNvSpPr>
          <p:nvPr/>
        </p:nvSpPr>
        <p:spPr bwMode="auto">
          <a:xfrm>
            <a:off x="2093976" y="1005840"/>
            <a:ext cx="746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Determine the wavelength of the light emitted when the electron in a hydrogen atom undergoes a transition from </a:t>
            </a:r>
            <a:r>
              <a:rPr kumimoji="0" lang="en-US" altLang="en-US" sz="2800" b="0" i="1" u="none" strike="noStrike" kern="0" cap="none" spc="0" normalizeH="0" baseline="0" noProof="0">
                <a:ln>
                  <a:noFill/>
                </a:ln>
                <a:solidFill>
                  <a:srgbClr val="000000"/>
                </a:solidFill>
                <a:effectLst/>
                <a:uLnTx/>
                <a:uFillTx/>
                <a:latin typeface="Arial"/>
                <a:ea typeface="ＭＳ Ｐゴシック"/>
                <a:cs typeface="+mn-cs"/>
              </a:rPr>
              <a:t>n </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4 to </a:t>
            </a:r>
            <a:r>
              <a:rPr kumimoji="0" lang="en-US" altLang="en-US" sz="2800" b="0" i="1" u="none" strike="noStrike" kern="0" cap="none" spc="0" normalizeH="0" baseline="0" noProof="0">
                <a:ln>
                  <a:noFill/>
                </a:ln>
                <a:solidFill>
                  <a:srgbClr val="000000"/>
                </a:solidFill>
                <a:effectLst/>
                <a:uLnTx/>
                <a:uFillTx/>
                <a:latin typeface="Arial"/>
                <a:ea typeface="ＭＳ Ｐゴシック"/>
                <a:cs typeface="+mn-cs"/>
              </a:rPr>
              <a:t>n</a:t>
            </a:r>
            <a:r>
              <a:rPr kumimoji="0" lang="en-US" altLang="en-US" sz="2800" b="0" i="0" u="none" strike="noStrike" kern="0" cap="none" spc="0" normalizeH="0" baseline="0" noProof="0">
                <a:ln>
                  <a:noFill/>
                </a:ln>
                <a:solidFill>
                  <a:srgbClr val="000000"/>
                </a:solidFill>
                <a:effectLst/>
                <a:uLnTx/>
                <a:uFillTx/>
                <a:latin typeface="Arial"/>
                <a:ea typeface="ＭＳ Ｐゴシック"/>
                <a:cs typeface="+mn-cs"/>
              </a:rPr>
              <a:t> = 2</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 name="TextBox 4"/>
          <p:cNvSpPr txBox="1">
            <a:spLocks noChangeArrowheads="1"/>
          </p:cNvSpPr>
          <p:nvPr/>
        </p:nvSpPr>
        <p:spPr bwMode="auto">
          <a:xfrm>
            <a:off x="1408176" y="3047365"/>
            <a:ext cx="77724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It is known that: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altLang="en-US" sz="2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Subtracting the lower value from the higher value gives a positive result. If the result is negative, reverse the subtraction. </a:t>
            </a:r>
          </a:p>
        </p:txBody>
      </p:sp>
      <p:graphicFrame>
        <p:nvGraphicFramePr>
          <p:cNvPr id="6" name="Object 5"/>
          <p:cNvGraphicFramePr>
            <a:graphicFrameLocks noChangeAspect="1"/>
          </p:cNvGraphicFramePr>
          <p:nvPr/>
        </p:nvGraphicFramePr>
        <p:xfrm>
          <a:off x="2066989" y="3707765"/>
          <a:ext cx="6454775" cy="939800"/>
        </p:xfrm>
        <a:graphic>
          <a:graphicData uri="http://schemas.openxmlformats.org/presentationml/2006/ole">
            <mc:AlternateContent xmlns:mc="http://schemas.openxmlformats.org/markup-compatibility/2006">
              <mc:Choice xmlns:v="urn:schemas-microsoft-com:vml" Requires="v">
                <p:oleObj name="Equation" r:id="rId2" imgW="2793960" imgH="406080" progId="Equation.DSMT4">
                  <p:embed/>
                </p:oleObj>
              </mc:Choice>
              <mc:Fallback>
                <p:oleObj name="Equation" r:id="rId2" imgW="2793960" imgH="40608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89" y="3707765"/>
                        <a:ext cx="64547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a:extLst>
              <a:ext uri="{FF2B5EF4-FFF2-40B4-BE49-F238E27FC236}">
                <a16:creationId xmlns:a16="http://schemas.microsoft.com/office/drawing/2014/main" id="{240B3C45-8AA5-0F95-E61D-9CA3B254CCEE}"/>
              </a:ext>
            </a:extLst>
          </p:cNvPr>
          <p:cNvSpPr/>
          <p:nvPr/>
        </p:nvSpPr>
        <p:spPr>
          <a:xfrm>
            <a:off x="3145740" y="291355"/>
            <a:ext cx="4376519"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Arial"/>
              </a:rPr>
              <a:t>Spectrum of H Atoms</a:t>
            </a:r>
            <a:endParaRPr kumimoji="0" lang="he-IL" sz="18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Tree>
    <p:extLst>
      <p:ext uri="{BB962C8B-B14F-4D97-AF65-F5344CB8AC3E}">
        <p14:creationId xmlns:p14="http://schemas.microsoft.com/office/powerpoint/2010/main" val="38949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DC4C86E-9875-4190-A159-A2D25254D327}"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48</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מבנה אלקטרוני וקישור-1</a:t>
            </a:r>
          </a:p>
        </p:txBody>
      </p:sp>
      <p:sp>
        <p:nvSpPr>
          <p:cNvPr id="4" name="Text Box 13"/>
          <p:cNvSpPr txBox="1">
            <a:spLocks noChangeArrowheads="1"/>
          </p:cNvSpPr>
          <p:nvPr/>
        </p:nvSpPr>
        <p:spPr bwMode="auto">
          <a:xfrm>
            <a:off x="1158240" y="432054"/>
            <a:ext cx="8229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Equate the result to </a:t>
            </a:r>
            <a:r>
              <a:rPr kumimoji="0" lang="en-US" altLang="en-US" sz="2800" b="0" i="1"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a:t>
            </a:r>
            <a:r>
              <a:rPr kumimoji="0" lang="el-GR"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ν</a:t>
            </a: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as it equals the energy of the photon.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frequency of the light emitted 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Since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color is blue-green. </a:t>
            </a:r>
          </a:p>
        </p:txBody>
      </p:sp>
      <p:graphicFrame>
        <p:nvGraphicFramePr>
          <p:cNvPr id="5" name="Object 4"/>
          <p:cNvGraphicFramePr>
            <a:graphicFrameLocks noChangeAspect="1"/>
          </p:cNvGraphicFramePr>
          <p:nvPr/>
        </p:nvGraphicFramePr>
        <p:xfrm>
          <a:off x="2503647" y="4867033"/>
          <a:ext cx="5053012" cy="869950"/>
        </p:xfrm>
        <a:graphic>
          <a:graphicData uri="http://schemas.openxmlformats.org/presentationml/2006/ole">
            <mc:AlternateContent xmlns:mc="http://schemas.openxmlformats.org/markup-compatibility/2006">
              <mc:Choice xmlns:v="urn:schemas-microsoft-com:vml" Requires="v">
                <p:oleObj name="Equation" r:id="rId2" imgW="3390840" imgH="583920" progId="Equation.DSMT4">
                  <p:embed/>
                </p:oleObj>
              </mc:Choice>
              <mc:Fallback>
                <p:oleObj name="Equation" r:id="rId2" imgW="3390840" imgH="5839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647" y="4867033"/>
                        <a:ext cx="50530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158240" y="1703101"/>
          <a:ext cx="8075612" cy="865188"/>
        </p:xfrm>
        <a:graphic>
          <a:graphicData uri="http://schemas.openxmlformats.org/presentationml/2006/ole">
            <mc:AlternateContent xmlns:mc="http://schemas.openxmlformats.org/markup-compatibility/2006">
              <mc:Choice xmlns:v="urn:schemas-microsoft-com:vml" Requires="v">
                <p:oleObj name="Equation" r:id="rId4" imgW="4267080" imgH="457200" progId="Equation.DSMT4">
                  <p:embed/>
                </p:oleObj>
              </mc:Choice>
              <mc:Fallback>
                <p:oleObj name="Equation" r:id="rId4" imgW="4267080" imgH="4572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240" y="1703101"/>
                        <a:ext cx="80756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312228" y="3324668"/>
          <a:ext cx="7535862" cy="854075"/>
        </p:xfrm>
        <a:graphic>
          <a:graphicData uri="http://schemas.openxmlformats.org/presentationml/2006/ole">
            <mc:AlternateContent xmlns:mc="http://schemas.openxmlformats.org/markup-compatibility/2006">
              <mc:Choice xmlns:v="urn:schemas-microsoft-com:vml" Requires="v">
                <p:oleObj name="Equation" r:id="rId6" imgW="3695400" imgH="419040" progId="Equation.DSMT4">
                  <p:embed/>
                </p:oleObj>
              </mc:Choice>
              <mc:Fallback>
                <p:oleObj name="Equation" r:id="rId6" imgW="3695400" imgH="41904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228" y="3324668"/>
                        <a:ext cx="75358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utoShape 28"/>
          <p:cNvSpPr>
            <a:spLocks noChangeArrowheads="1"/>
          </p:cNvSpPr>
          <p:nvPr/>
        </p:nvSpPr>
        <p:spPr bwMode="auto">
          <a:xfrm>
            <a:off x="6723222" y="5070770"/>
            <a:ext cx="833437" cy="423862"/>
          </a:xfrm>
          <a:prstGeom prst="roundRect">
            <a:avLst>
              <a:gd name="adj" fmla="val 16667"/>
            </a:avLst>
          </a:prstGeom>
          <a:noFill/>
          <a:ln w="2857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9" name="Object 8"/>
          <p:cNvGraphicFramePr>
            <a:graphicFrameLocks noChangeAspect="1"/>
          </p:cNvGraphicFramePr>
          <p:nvPr/>
        </p:nvGraphicFramePr>
        <p:xfrm>
          <a:off x="2205990" y="4251579"/>
          <a:ext cx="1219200" cy="636587"/>
        </p:xfrm>
        <a:graphic>
          <a:graphicData uri="http://schemas.openxmlformats.org/presentationml/2006/ole">
            <mc:AlternateContent xmlns:mc="http://schemas.openxmlformats.org/markup-compatibility/2006">
              <mc:Choice xmlns:v="urn:schemas-microsoft-com:vml" Requires="v">
                <p:oleObj name="Equation" r:id="rId8" imgW="583920" imgH="304560" progId="Equation.DSMT4">
                  <p:embed/>
                </p:oleObj>
              </mc:Choice>
              <mc:Fallback>
                <p:oleObj name="Equation" r:id="rId8" imgW="583920" imgH="30456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5990" y="4251579"/>
                        <a:ext cx="12192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10"/>
          <p:cNvSpPr>
            <a:spLocks noChangeShapeType="1"/>
          </p:cNvSpPr>
          <p:nvPr/>
        </p:nvSpPr>
        <p:spPr bwMode="auto">
          <a:xfrm flipV="1">
            <a:off x="6111240" y="3425190"/>
            <a:ext cx="184150" cy="277812"/>
          </a:xfrm>
          <a:prstGeom prst="line">
            <a:avLst/>
          </a:prstGeom>
          <a:noFill/>
          <a:ln w="28575">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 name="Line 10"/>
          <p:cNvSpPr>
            <a:spLocks noChangeShapeType="1"/>
          </p:cNvSpPr>
          <p:nvPr/>
        </p:nvSpPr>
        <p:spPr bwMode="auto">
          <a:xfrm flipV="1">
            <a:off x="5958840" y="3892804"/>
            <a:ext cx="184150" cy="277812"/>
          </a:xfrm>
          <a:prstGeom prst="line">
            <a:avLst/>
          </a:prstGeom>
          <a:noFill/>
          <a:ln w="28575">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 name="Rectangle 7">
            <a:extLst>
              <a:ext uri="{FF2B5EF4-FFF2-40B4-BE49-F238E27FC236}">
                <a16:creationId xmlns:a16="http://schemas.microsoft.com/office/drawing/2014/main" id="{52526477-4137-76D1-8567-3CB5E8BB670C}"/>
              </a:ext>
            </a:extLst>
          </p:cNvPr>
          <p:cNvSpPr/>
          <p:nvPr/>
        </p:nvSpPr>
        <p:spPr>
          <a:xfrm>
            <a:off x="3145740" y="291355"/>
            <a:ext cx="4376519"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Arial"/>
              </a:rPr>
              <a:t>Spectrum of H Atoms</a:t>
            </a:r>
            <a:endParaRPr kumimoji="0" lang="he-IL" sz="18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Tree>
    <p:extLst>
      <p:ext uri="{BB962C8B-B14F-4D97-AF65-F5344CB8AC3E}">
        <p14:creationId xmlns:p14="http://schemas.microsoft.com/office/powerpoint/2010/main" val="18925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1"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4)">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524000" y="226757"/>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rtl="0" fontAlgn="base">
              <a:spcBef>
                <a:spcPct val="0"/>
              </a:spcBef>
              <a:spcAft>
                <a:spcPct val="0"/>
              </a:spcAft>
              <a:buNone/>
            </a:pPr>
            <a:r>
              <a:rPr lang="en-US" altLang="en-US" sz="4000" b="1" i="1" dirty="0">
                <a:solidFill>
                  <a:srgbClr val="000000"/>
                </a:solidFill>
              </a:rPr>
              <a:t>s</a:t>
            </a:r>
            <a:r>
              <a:rPr lang="en-US" altLang="en-US" sz="4000" b="1" dirty="0">
                <a:solidFill>
                  <a:srgbClr val="000000"/>
                </a:solidFill>
              </a:rPr>
              <a:t> Atomic Orbitals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638"/>
          <a:stretch/>
        </p:blipFill>
        <p:spPr>
          <a:xfrm>
            <a:off x="2125980" y="2696664"/>
            <a:ext cx="8151626" cy="3486966"/>
          </a:xfrm>
          <a:prstGeom prst="rect">
            <a:avLst/>
          </a:prstGeom>
        </p:spPr>
      </p:pic>
      <p:sp>
        <p:nvSpPr>
          <p:cNvPr id="4" name="TextBox 1"/>
          <p:cNvSpPr txBox="1">
            <a:spLocks noChangeArrowheads="1"/>
          </p:cNvSpPr>
          <p:nvPr/>
        </p:nvSpPr>
        <p:spPr bwMode="auto">
          <a:xfrm>
            <a:off x="1809750" y="1540669"/>
            <a:ext cx="820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lgn="l" rtl="0" eaLnBrk="0" fontAlgn="base" hangingPunct="0">
              <a:spcBef>
                <a:spcPct val="0"/>
              </a:spcBef>
              <a:spcAft>
                <a:spcPct val="0"/>
              </a:spcAft>
            </a:pPr>
            <a:r>
              <a:rPr lang="en-US" dirty="0">
                <a:solidFill>
                  <a:srgbClr val="000000"/>
                </a:solidFill>
                <a:latin typeface="Arial"/>
                <a:cs typeface="Arial"/>
              </a:rPr>
              <a:t>An </a:t>
            </a:r>
            <a:r>
              <a:rPr lang="en-US" dirty="0">
                <a:solidFill>
                  <a:srgbClr val="0000FF"/>
                </a:solidFill>
                <a:latin typeface="Arial"/>
                <a:cs typeface="Arial"/>
              </a:rPr>
              <a:t>atomic orbital </a:t>
            </a:r>
            <a:r>
              <a:rPr lang="en-US" dirty="0">
                <a:solidFill>
                  <a:srgbClr val="000000"/>
                </a:solidFill>
                <a:latin typeface="Arial"/>
                <a:cs typeface="Arial"/>
              </a:rPr>
              <a:t>is the region of space around the nucleus </a:t>
            </a:r>
          </a:p>
          <a:p>
            <a:pPr algn="l" rtl="0" eaLnBrk="0" fontAlgn="base" hangingPunct="0">
              <a:spcBef>
                <a:spcPct val="0"/>
              </a:spcBef>
              <a:spcAft>
                <a:spcPct val="0"/>
              </a:spcAft>
            </a:pPr>
            <a:r>
              <a:rPr lang="en-US" dirty="0">
                <a:solidFill>
                  <a:srgbClr val="000000"/>
                </a:solidFill>
                <a:latin typeface="Arial"/>
                <a:cs typeface="Arial"/>
              </a:rPr>
              <a:t>            where an </a:t>
            </a:r>
            <a:r>
              <a:rPr lang="en-US" dirty="0">
                <a:solidFill>
                  <a:srgbClr val="0000FF"/>
                </a:solidFill>
                <a:latin typeface="Arial"/>
                <a:cs typeface="Arial"/>
              </a:rPr>
              <a:t>electron</a:t>
            </a:r>
            <a:r>
              <a:rPr lang="en-US" dirty="0">
                <a:solidFill>
                  <a:srgbClr val="000000"/>
                </a:solidFill>
                <a:latin typeface="Arial"/>
                <a:cs typeface="Arial"/>
              </a:rPr>
              <a:t> is most apt to be found. </a:t>
            </a:r>
          </a:p>
        </p:txBody>
      </p:sp>
      <p:sp>
        <p:nvSpPr>
          <p:cNvPr id="2" name="מציין מיקום של כותרת תחתונה 1">
            <a:extLst>
              <a:ext uri="{FF2B5EF4-FFF2-40B4-BE49-F238E27FC236}">
                <a16:creationId xmlns:a16="http://schemas.microsoft.com/office/drawing/2014/main" id="{A0C5D1A0-6E00-E42D-7C59-93CC52C28447}"/>
              </a:ext>
            </a:extLst>
          </p:cNvPr>
          <p:cNvSpPr>
            <a:spLocks noGrp="1"/>
          </p:cNvSpPr>
          <p:nvPr>
            <p:ph type="ftr" sz="quarter" idx="11"/>
          </p:nvPr>
        </p:nvSpPr>
        <p:spPr/>
        <p:txBody>
          <a:bodyPr/>
          <a:lstStyle/>
          <a:p>
            <a:pPr>
              <a:defRPr/>
            </a:pPr>
            <a:r>
              <a:rPr lang="he-IL"/>
              <a:t>מבנה אלקטרוני וקישור-1</a:t>
            </a:r>
            <a:endParaRPr lang="en-US"/>
          </a:p>
        </p:txBody>
      </p:sp>
      <p:sp>
        <p:nvSpPr>
          <p:cNvPr id="3" name="מציין מיקום של מספר שקופית 2">
            <a:extLst>
              <a:ext uri="{FF2B5EF4-FFF2-40B4-BE49-F238E27FC236}">
                <a16:creationId xmlns:a16="http://schemas.microsoft.com/office/drawing/2014/main" id="{81BD0E03-1A09-EF66-10ED-EA8F3D353AAB}"/>
              </a:ext>
            </a:extLst>
          </p:cNvPr>
          <p:cNvSpPr>
            <a:spLocks noGrp="1"/>
          </p:cNvSpPr>
          <p:nvPr>
            <p:ph type="sldNum" sz="quarter" idx="12"/>
          </p:nvPr>
        </p:nvSpPr>
        <p:spPr/>
        <p:txBody>
          <a:bodyPr/>
          <a:lstStyle/>
          <a:p>
            <a:pPr>
              <a:defRPr/>
            </a:pPr>
            <a:fld id="{059C18E4-EDA4-4B2E-AD2D-4BBF429715C1}"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524000" y="21651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rtl="0" fontAlgn="base">
              <a:spcBef>
                <a:spcPct val="0"/>
              </a:spcBef>
              <a:spcAft>
                <a:spcPct val="0"/>
              </a:spcAft>
              <a:buNone/>
            </a:pPr>
            <a:r>
              <a:rPr lang="en-US" altLang="en-US" sz="4000" b="1" dirty="0">
                <a:solidFill>
                  <a:srgbClr val="000000"/>
                </a:solidFill>
              </a:rPr>
              <a:t>The Three </a:t>
            </a:r>
            <a:r>
              <a:rPr lang="en-US" altLang="en-US" sz="4000" b="1" i="1" dirty="0">
                <a:solidFill>
                  <a:srgbClr val="000000"/>
                </a:solidFill>
              </a:rPr>
              <a:t>p</a:t>
            </a:r>
            <a:r>
              <a:rPr lang="en-US" altLang="en-US" sz="4000" b="1" dirty="0">
                <a:solidFill>
                  <a:srgbClr val="000000"/>
                </a:solidFill>
              </a:rPr>
              <a:t> Orbitals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803"/>
          <a:stretch/>
        </p:blipFill>
        <p:spPr>
          <a:xfrm>
            <a:off x="2375877" y="2064748"/>
            <a:ext cx="7440312" cy="2272792"/>
          </a:xfrm>
          <a:prstGeom prst="rect">
            <a:avLst/>
          </a:prstGeom>
        </p:spPr>
      </p:pic>
      <p:sp>
        <p:nvSpPr>
          <p:cNvPr id="2" name="TextBox 1"/>
          <p:cNvSpPr txBox="1"/>
          <p:nvPr/>
        </p:nvSpPr>
        <p:spPr>
          <a:xfrm>
            <a:off x="2481385" y="5461001"/>
            <a:ext cx="7473169" cy="769441"/>
          </a:xfrm>
          <a:prstGeom prst="rect">
            <a:avLst/>
          </a:prstGeom>
          <a:noFill/>
        </p:spPr>
        <p:txBody>
          <a:bodyPr wrap="none" rtlCol="0">
            <a:spAutoFit/>
          </a:bodyPr>
          <a:lstStyle/>
          <a:p>
            <a:pPr algn="l" rtl="0" eaLnBrk="0" fontAlgn="base" hangingPunct="0">
              <a:spcBef>
                <a:spcPct val="0"/>
              </a:spcBef>
              <a:spcAft>
                <a:spcPct val="0"/>
              </a:spcAft>
            </a:pPr>
            <a:r>
              <a:rPr lang="en-US" sz="2400" dirty="0">
                <a:solidFill>
                  <a:srgbClr val="000000"/>
                </a:solidFill>
                <a:latin typeface="Arial" pitchFamily="34" charset="0"/>
                <a:ea typeface="MS PGothic" pitchFamily="34" charset="-128"/>
                <a:cs typeface="Arial"/>
              </a:rPr>
              <a:t>The lobes of a </a:t>
            </a:r>
            <a:r>
              <a:rPr lang="en-US" sz="2400" i="1" dirty="0">
                <a:solidFill>
                  <a:srgbClr val="000000"/>
                </a:solidFill>
                <a:latin typeface="Arial" pitchFamily="34" charset="0"/>
                <a:ea typeface="MS PGothic" pitchFamily="34" charset="-128"/>
                <a:cs typeface="Arial"/>
              </a:rPr>
              <a:t>p</a:t>
            </a:r>
            <a:r>
              <a:rPr lang="en-US" sz="2400" dirty="0">
                <a:solidFill>
                  <a:srgbClr val="000000"/>
                </a:solidFill>
                <a:latin typeface="Arial" pitchFamily="34" charset="0"/>
                <a:ea typeface="MS PGothic" pitchFamily="34" charset="-128"/>
                <a:cs typeface="Arial"/>
              </a:rPr>
              <a:t> atomic orbital have </a:t>
            </a:r>
            <a:r>
              <a:rPr lang="en-US" sz="2400" dirty="0">
                <a:solidFill>
                  <a:srgbClr val="0000FF"/>
                </a:solidFill>
                <a:latin typeface="Arial" pitchFamily="34" charset="0"/>
                <a:ea typeface="MS PGothic" pitchFamily="34" charset="-128"/>
                <a:cs typeface="Arial"/>
              </a:rPr>
              <a:t>opposite phases</a:t>
            </a:r>
            <a:r>
              <a:rPr lang="en-US" sz="2400" dirty="0">
                <a:solidFill>
                  <a:srgbClr val="000000"/>
                </a:solidFill>
                <a:latin typeface="Arial" pitchFamily="34" charset="0"/>
                <a:ea typeface="MS PGothic" pitchFamily="34" charset="-128"/>
                <a:cs typeface="Arial"/>
              </a:rPr>
              <a:t>.</a:t>
            </a:r>
          </a:p>
          <a:p>
            <a:pPr algn="l" rtl="0" eaLnBrk="0" fontAlgn="base" hangingPunct="0">
              <a:spcBef>
                <a:spcPct val="0"/>
              </a:spcBef>
              <a:spcAft>
                <a:spcPct val="0"/>
              </a:spcAft>
            </a:pPr>
            <a:endParaRPr lang="en-US" sz="2000" dirty="0">
              <a:solidFill>
                <a:srgbClr val="000000"/>
              </a:solidFill>
              <a:latin typeface="Arial" pitchFamily="34" charset="0"/>
              <a:ea typeface="MS PGothic" pitchFamily="34" charset="-128"/>
              <a:cs typeface="Arial"/>
            </a:endParaRPr>
          </a:p>
        </p:txBody>
      </p:sp>
      <p:sp>
        <p:nvSpPr>
          <p:cNvPr id="4" name="מציין מיקום של כותרת תחתונה 3">
            <a:extLst>
              <a:ext uri="{FF2B5EF4-FFF2-40B4-BE49-F238E27FC236}">
                <a16:creationId xmlns:a16="http://schemas.microsoft.com/office/drawing/2014/main" id="{6049487E-74D9-CF31-0F4A-64A0BF56BCF6}"/>
              </a:ext>
            </a:extLst>
          </p:cNvPr>
          <p:cNvSpPr>
            <a:spLocks noGrp="1"/>
          </p:cNvSpPr>
          <p:nvPr>
            <p:ph type="ftr" sz="quarter" idx="11"/>
          </p:nvPr>
        </p:nvSpPr>
        <p:spPr/>
        <p:txBody>
          <a:bodyPr/>
          <a:lstStyle/>
          <a:p>
            <a:pPr>
              <a:defRPr/>
            </a:pPr>
            <a:r>
              <a:rPr lang="he-IL"/>
              <a:t>מבנה אלקטרוני וקישור-1</a:t>
            </a:r>
            <a:endParaRPr lang="en-US"/>
          </a:p>
        </p:txBody>
      </p:sp>
      <p:sp>
        <p:nvSpPr>
          <p:cNvPr id="5" name="מציין מיקום של מספר שקופית 4">
            <a:extLst>
              <a:ext uri="{FF2B5EF4-FFF2-40B4-BE49-F238E27FC236}">
                <a16:creationId xmlns:a16="http://schemas.microsoft.com/office/drawing/2014/main" id="{BE9D4899-940B-B551-CF3D-4CFEADCA3A24}"/>
              </a:ext>
            </a:extLst>
          </p:cNvPr>
          <p:cNvSpPr>
            <a:spLocks noGrp="1"/>
          </p:cNvSpPr>
          <p:nvPr>
            <p:ph type="sldNum" sz="quarter" idx="12"/>
          </p:nvPr>
        </p:nvSpPr>
        <p:spPr/>
        <p:txBody>
          <a:bodyPr/>
          <a:lstStyle/>
          <a:p>
            <a:pPr>
              <a:defRPr/>
            </a:pPr>
            <a:fld id="{059C18E4-EDA4-4B2E-AD2D-4BBF429715C1}" type="slidenum">
              <a:rPr lang="en-US" altLang="en-US" smtClean="0"/>
              <a:pPr>
                <a:defRPr/>
              </a:pPr>
              <a:t>6</a:t>
            </a:fld>
            <a:endParaRPr lang="en-US" altLang="en-US"/>
          </a:p>
        </p:txBody>
      </p:sp>
    </p:spTree>
    <p:extLst>
      <p:ext uri="{BB962C8B-B14F-4D97-AF65-F5344CB8AC3E}">
        <p14:creationId xmlns:p14="http://schemas.microsoft.com/office/powerpoint/2010/main" val="166586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629D97C3-4CBC-A5A1-83B2-BB0562EE5188}"/>
              </a:ext>
            </a:extLst>
          </p:cNvPr>
          <p:cNvSpPr>
            <a:spLocks noGrp="1"/>
          </p:cNvSpPr>
          <p:nvPr>
            <p:ph type="ftr" sz="quarter" idx="11"/>
          </p:nvPr>
        </p:nvSpPr>
        <p:spPr/>
        <p:txBody>
          <a:bodyPr/>
          <a:lstStyle/>
          <a:p>
            <a:r>
              <a:rPr lang="he-IL"/>
              <a:t>מבנה אלקטרוני וקישור-1</a:t>
            </a:r>
          </a:p>
        </p:txBody>
      </p:sp>
      <p:sp>
        <p:nvSpPr>
          <p:cNvPr id="3" name="מציין מיקום של מספר שקופית 2">
            <a:extLst>
              <a:ext uri="{FF2B5EF4-FFF2-40B4-BE49-F238E27FC236}">
                <a16:creationId xmlns:a16="http://schemas.microsoft.com/office/drawing/2014/main" id="{03266C0A-13C6-8DE3-45B2-038B00429518}"/>
              </a:ext>
            </a:extLst>
          </p:cNvPr>
          <p:cNvSpPr>
            <a:spLocks noGrp="1"/>
          </p:cNvSpPr>
          <p:nvPr>
            <p:ph type="sldNum" sz="quarter" idx="12"/>
          </p:nvPr>
        </p:nvSpPr>
        <p:spPr/>
        <p:txBody>
          <a:bodyPr/>
          <a:lstStyle/>
          <a:p>
            <a:fld id="{5DC4C86E-9875-4190-A159-A2D25254D327}" type="slidenum">
              <a:rPr lang="he-IL" smtClean="0"/>
              <a:t>7</a:t>
            </a:fld>
            <a:endParaRPr lang="he-IL"/>
          </a:p>
        </p:txBody>
      </p:sp>
      <p:pic>
        <p:nvPicPr>
          <p:cNvPr id="7170" name="Picture 2">
            <a:extLst>
              <a:ext uri="{FF2B5EF4-FFF2-40B4-BE49-F238E27FC236}">
                <a16:creationId xmlns:a16="http://schemas.microsoft.com/office/drawing/2014/main" id="{5D9B1696-F29D-D852-6850-06B8730A4E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640" y="573929"/>
            <a:ext cx="7680987" cy="5396303"/>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5648C81E-9191-DD4D-0B04-E34989C35595}"/>
              </a:ext>
            </a:extLst>
          </p:cNvPr>
          <p:cNvSpPr txBox="1"/>
          <p:nvPr/>
        </p:nvSpPr>
        <p:spPr>
          <a:xfrm>
            <a:off x="7936637" y="312319"/>
            <a:ext cx="3360197" cy="523220"/>
          </a:xfrm>
          <a:prstGeom prst="rect">
            <a:avLst/>
          </a:prstGeom>
          <a:noFill/>
        </p:spPr>
        <p:txBody>
          <a:bodyPr wrap="square" rtlCol="0">
            <a:spAutoFit/>
          </a:bodyPr>
          <a:lstStyle/>
          <a:p>
            <a:r>
              <a:rPr lang="he-IL" sz="2800" dirty="0"/>
              <a:t>5 </a:t>
            </a:r>
            <a:r>
              <a:rPr lang="he-IL" sz="2800" dirty="0" err="1"/>
              <a:t>אורביטלי</a:t>
            </a:r>
            <a:r>
              <a:rPr lang="he-IL" sz="2800" dirty="0"/>
              <a:t> </a:t>
            </a:r>
            <a:r>
              <a:rPr lang="en-US" sz="2800" dirty="0"/>
              <a:t>d</a:t>
            </a:r>
            <a:r>
              <a:rPr lang="he-IL" sz="2800" dirty="0"/>
              <a:t> </a:t>
            </a:r>
            <a:endParaRPr lang="en-US" sz="2800" dirty="0"/>
          </a:p>
        </p:txBody>
      </p:sp>
      <p:sp>
        <p:nvSpPr>
          <p:cNvPr id="8" name="תיבת טקסט 7">
            <a:extLst>
              <a:ext uri="{FF2B5EF4-FFF2-40B4-BE49-F238E27FC236}">
                <a16:creationId xmlns:a16="http://schemas.microsoft.com/office/drawing/2014/main" id="{C91E9EA5-0AF8-A4A7-9058-B78E6413187E}"/>
              </a:ext>
            </a:extLst>
          </p:cNvPr>
          <p:cNvSpPr txBox="1"/>
          <p:nvPr/>
        </p:nvSpPr>
        <p:spPr>
          <a:xfrm>
            <a:off x="5788241" y="5640071"/>
            <a:ext cx="5947135" cy="523220"/>
          </a:xfrm>
          <a:prstGeom prst="rect">
            <a:avLst/>
          </a:prstGeom>
          <a:noFill/>
        </p:spPr>
        <p:txBody>
          <a:bodyPr wrap="square" rtlCol="0">
            <a:spAutoFit/>
          </a:bodyPr>
          <a:lstStyle/>
          <a:p>
            <a:r>
              <a:rPr lang="he-IL" sz="2800" dirty="0"/>
              <a:t>3 אורביטלים בין הצירים ושניים על הצירים </a:t>
            </a:r>
            <a:endParaRPr lang="en-US" sz="2800" dirty="0"/>
          </a:p>
        </p:txBody>
      </p:sp>
    </p:spTree>
    <p:extLst>
      <p:ext uri="{BB962C8B-B14F-4D97-AF65-F5344CB8AC3E}">
        <p14:creationId xmlns:p14="http://schemas.microsoft.com/office/powerpoint/2010/main" val="202880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077200" y="6394196"/>
            <a:ext cx="4114800" cy="365125"/>
          </a:xfrm>
        </p:spPr>
        <p:txBody>
          <a:bodyPr/>
          <a:lstStyle/>
          <a:p>
            <a:r>
              <a:rPr lang="he-IL"/>
              <a:t>מבנה אלקטרוני וקישור-1</a:t>
            </a:r>
            <a:endParaRPr lang="he-IL" dirty="0"/>
          </a:p>
        </p:txBody>
      </p:sp>
      <p:sp>
        <p:nvSpPr>
          <p:cNvPr id="3" name="Slide Number Placeholder 2"/>
          <p:cNvSpPr>
            <a:spLocks noGrp="1"/>
          </p:cNvSpPr>
          <p:nvPr>
            <p:ph type="sldNum" sz="quarter" idx="12"/>
          </p:nvPr>
        </p:nvSpPr>
        <p:spPr/>
        <p:txBody>
          <a:bodyPr/>
          <a:lstStyle/>
          <a:p>
            <a:fld id="{5DC4C86E-9875-4190-A159-A2D25254D327}" type="slidenum">
              <a:rPr lang="he-IL" smtClean="0"/>
              <a:t>8</a:t>
            </a:fld>
            <a:endParaRPr lang="he-IL"/>
          </a:p>
        </p:txBody>
      </p:sp>
      <p:sp>
        <p:nvSpPr>
          <p:cNvPr id="4" name="Rectangle 4"/>
          <p:cNvSpPr txBox="1">
            <a:spLocks noChangeArrowheads="1"/>
          </p:cNvSpPr>
          <p:nvPr/>
        </p:nvSpPr>
        <p:spPr bwMode="auto">
          <a:xfrm>
            <a:off x="1472184" y="192024"/>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ＭＳ Ｐゴシック" charset="0"/>
                <a:cs typeface="+mj-cs"/>
              </a:defRPr>
            </a:lvl1pPr>
            <a:lvl2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ED6B06"/>
                </a:solidFill>
                <a:latin typeface="Arial" charset="0"/>
                <a:ea typeface="ＭＳ Ｐゴシック" charset="0"/>
                <a:cs typeface="Arial" charset="0"/>
              </a:defRPr>
            </a:lvl5pPr>
            <a:lvl6pPr marL="457200" algn="l" rtl="0" fontAlgn="base">
              <a:spcBef>
                <a:spcPct val="50000"/>
              </a:spcBef>
              <a:spcAft>
                <a:spcPct val="0"/>
              </a:spcAft>
              <a:defRPr sz="3200" b="1">
                <a:solidFill>
                  <a:srgbClr val="ED6B06"/>
                </a:solidFill>
                <a:latin typeface="Arial" charset="0"/>
                <a:cs typeface="Arial" charset="0"/>
              </a:defRPr>
            </a:lvl6pPr>
            <a:lvl7pPr marL="914400" algn="l" rtl="0" fontAlgn="base">
              <a:spcBef>
                <a:spcPct val="50000"/>
              </a:spcBef>
              <a:spcAft>
                <a:spcPct val="0"/>
              </a:spcAft>
              <a:defRPr sz="3200" b="1">
                <a:solidFill>
                  <a:srgbClr val="ED6B06"/>
                </a:solidFill>
                <a:latin typeface="Arial" charset="0"/>
                <a:cs typeface="Arial" charset="0"/>
              </a:defRPr>
            </a:lvl7pPr>
            <a:lvl8pPr marL="1371600" algn="l" rtl="0" fontAlgn="base">
              <a:spcBef>
                <a:spcPct val="50000"/>
              </a:spcBef>
              <a:spcAft>
                <a:spcPct val="0"/>
              </a:spcAft>
              <a:defRPr sz="3200" b="1">
                <a:solidFill>
                  <a:srgbClr val="ED6B06"/>
                </a:solidFill>
                <a:latin typeface="Arial" charset="0"/>
                <a:cs typeface="Arial" charset="0"/>
              </a:defRPr>
            </a:lvl8pPr>
            <a:lvl9pPr marL="1828800" algn="l" rtl="0" fontAlgn="base">
              <a:spcBef>
                <a:spcPct val="50000"/>
              </a:spcBef>
              <a:spcAft>
                <a:spcPct val="0"/>
              </a:spcAft>
              <a:defRPr sz="3200" b="1">
                <a:solidFill>
                  <a:srgbClr val="ED6B06"/>
                </a:solidFill>
                <a:latin typeface="Arial" charset="0"/>
                <a:cs typeface="Arial" charset="0"/>
              </a:defRPr>
            </a:lvl9pPr>
          </a:lstStyle>
          <a:p>
            <a:r>
              <a:rPr lang="en-US" i="1" kern="0" dirty="0">
                <a:latin typeface="Arial" charset="0"/>
              </a:rPr>
              <a:t>f</a:t>
            </a:r>
            <a:r>
              <a:rPr lang="en-US" kern="0" dirty="0">
                <a:latin typeface="Arial" charset="0"/>
              </a:rPr>
              <a:t> Orbitals</a:t>
            </a:r>
            <a:endParaRPr lang="en-US" i="1" kern="0" dirty="0">
              <a:latin typeface="Arial"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709"/>
          <a:stretch/>
        </p:blipFill>
        <p:spPr>
          <a:xfrm>
            <a:off x="1776984" y="941832"/>
            <a:ext cx="8534400" cy="5213247"/>
          </a:xfrm>
          <a:prstGeom prst="rect">
            <a:avLst/>
          </a:prstGeom>
        </p:spPr>
      </p:pic>
      <p:sp>
        <p:nvSpPr>
          <p:cNvPr id="6" name="תיבת טקסט 5">
            <a:extLst>
              <a:ext uri="{FF2B5EF4-FFF2-40B4-BE49-F238E27FC236}">
                <a16:creationId xmlns:a16="http://schemas.microsoft.com/office/drawing/2014/main" id="{98FCA53D-5FF2-74F4-EB6C-6F10071D2B8C}"/>
              </a:ext>
            </a:extLst>
          </p:cNvPr>
          <p:cNvSpPr txBox="1"/>
          <p:nvPr/>
        </p:nvSpPr>
        <p:spPr>
          <a:xfrm>
            <a:off x="284085" y="1606859"/>
            <a:ext cx="2253419" cy="523220"/>
          </a:xfrm>
          <a:prstGeom prst="rect">
            <a:avLst/>
          </a:prstGeom>
          <a:noFill/>
        </p:spPr>
        <p:txBody>
          <a:bodyPr wrap="square" rtlCol="0">
            <a:spAutoFit/>
          </a:bodyPr>
          <a:lstStyle/>
          <a:p>
            <a:r>
              <a:rPr lang="he-IL" sz="2800" dirty="0"/>
              <a:t>7 </a:t>
            </a:r>
            <a:r>
              <a:rPr lang="he-IL" sz="2800" dirty="0" err="1"/>
              <a:t>אורביטלי</a:t>
            </a:r>
            <a:r>
              <a:rPr lang="he-IL" sz="2800" dirty="0"/>
              <a:t> </a:t>
            </a:r>
            <a:r>
              <a:rPr lang="en-US" sz="2800" dirty="0"/>
              <a:t>f</a:t>
            </a:r>
          </a:p>
        </p:txBody>
      </p:sp>
    </p:spTree>
    <p:extLst>
      <p:ext uri="{BB962C8B-B14F-4D97-AF65-F5344CB8AC3E}">
        <p14:creationId xmlns:p14="http://schemas.microsoft.com/office/powerpoint/2010/main" val="224230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077200" y="6394196"/>
            <a:ext cx="4114800" cy="365125"/>
          </a:xfrm>
        </p:spPr>
        <p:txBody>
          <a:bodyPr/>
          <a:lstStyle/>
          <a:p>
            <a:r>
              <a:rPr lang="he-IL"/>
              <a:t>מבנה אלקטרוני וקישור-1</a:t>
            </a:r>
            <a:endParaRPr lang="he-IL" dirty="0"/>
          </a:p>
        </p:txBody>
      </p:sp>
      <p:sp>
        <p:nvSpPr>
          <p:cNvPr id="3" name="Slide Number Placeholder 2"/>
          <p:cNvSpPr>
            <a:spLocks noGrp="1"/>
          </p:cNvSpPr>
          <p:nvPr>
            <p:ph type="sldNum" sz="quarter" idx="12"/>
          </p:nvPr>
        </p:nvSpPr>
        <p:spPr/>
        <p:txBody>
          <a:bodyPr/>
          <a:lstStyle/>
          <a:p>
            <a:fld id="{5DC4C86E-9875-4190-A159-A2D25254D327}" type="slidenum">
              <a:rPr lang="he-IL" smtClean="0"/>
              <a:t>9</a:t>
            </a:fld>
            <a:endParaRPr lang="he-IL"/>
          </a:p>
        </p:txBody>
      </p:sp>
      <p:sp>
        <p:nvSpPr>
          <p:cNvPr id="4" name="Title 1"/>
          <p:cNvSpPr txBox="1">
            <a:spLocks/>
          </p:cNvSpPr>
          <p:nvPr/>
        </p:nvSpPr>
        <p:spPr bwMode="auto">
          <a:xfrm>
            <a:off x="550682" y="98679"/>
            <a:ext cx="10537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rPr>
              <a:t>Electron Configurations of Multielectron Atoms</a:t>
            </a:r>
          </a:p>
        </p:txBody>
      </p:sp>
      <p:sp>
        <p:nvSpPr>
          <p:cNvPr id="5" name="Text Box 3"/>
          <p:cNvSpPr txBox="1">
            <a:spLocks noChangeArrowheads="1"/>
          </p:cNvSpPr>
          <p:nvPr/>
        </p:nvSpPr>
        <p:spPr bwMode="auto">
          <a:xfrm>
            <a:off x="1275383" y="768694"/>
            <a:ext cx="868045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b="1" dirty="0">
                <a:solidFill>
                  <a:srgbClr val="000000"/>
                </a:solidFill>
                <a:latin typeface="Arial"/>
              </a:rPr>
              <a:t>Electron Configuration</a:t>
            </a:r>
            <a:r>
              <a:rPr lang="en-US" altLang="en-US" sz="2600" dirty="0">
                <a:solidFill>
                  <a:srgbClr val="000000"/>
                </a:solidFill>
                <a:latin typeface="Arial"/>
              </a:rPr>
              <a:t>: A description of which orbitals are occupied by electrons</a:t>
            </a:r>
          </a:p>
          <a:p>
            <a:pPr algn="l" rtl="0" eaLnBrk="0" fontAlgn="base" hangingPunct="0">
              <a:spcBef>
                <a:spcPct val="0"/>
              </a:spcBef>
              <a:spcAft>
                <a:spcPct val="0"/>
              </a:spcAft>
            </a:pPr>
            <a:endParaRPr lang="en-US" altLang="en-US" sz="2600" dirty="0">
              <a:solidFill>
                <a:srgbClr val="000000"/>
              </a:solidFill>
              <a:latin typeface="Arial"/>
            </a:endParaRPr>
          </a:p>
          <a:p>
            <a:pPr algn="l" rtl="0" eaLnBrk="0" fontAlgn="base" hangingPunct="0">
              <a:spcBef>
                <a:spcPct val="0"/>
              </a:spcBef>
              <a:spcAft>
                <a:spcPct val="0"/>
              </a:spcAft>
            </a:pPr>
            <a:r>
              <a:rPr lang="en-US" altLang="en-US" sz="2600" b="1" dirty="0">
                <a:solidFill>
                  <a:srgbClr val="000000"/>
                </a:solidFill>
                <a:latin typeface="Arial"/>
              </a:rPr>
              <a:t>Degenerate Orbitals</a:t>
            </a:r>
            <a:r>
              <a:rPr lang="en-US" altLang="en-US" sz="2600" dirty="0">
                <a:solidFill>
                  <a:srgbClr val="000000"/>
                </a:solidFill>
                <a:latin typeface="Arial"/>
              </a:rPr>
              <a:t>: Orbitals that have the same energy level—for example, the three </a:t>
            </a:r>
            <a:r>
              <a:rPr lang="en-US" altLang="en-US" sz="2600" i="1" dirty="0">
                <a:solidFill>
                  <a:srgbClr val="000000"/>
                </a:solidFill>
                <a:latin typeface="Arial"/>
              </a:rPr>
              <a:t>p</a:t>
            </a:r>
            <a:r>
              <a:rPr lang="en-US" altLang="en-US" sz="2600" dirty="0">
                <a:solidFill>
                  <a:srgbClr val="000000"/>
                </a:solidFill>
                <a:latin typeface="Arial"/>
              </a:rPr>
              <a:t> orbitals in a given subshell</a:t>
            </a:r>
          </a:p>
          <a:p>
            <a:pPr algn="l" rtl="0" eaLnBrk="0" fontAlgn="base" hangingPunct="0">
              <a:spcBef>
                <a:spcPct val="0"/>
              </a:spcBef>
              <a:spcAft>
                <a:spcPct val="0"/>
              </a:spcAft>
            </a:pPr>
            <a:endParaRPr lang="en-US" altLang="en-US" sz="2600" dirty="0">
              <a:solidFill>
                <a:srgbClr val="000000"/>
              </a:solidFill>
              <a:latin typeface="Arial"/>
            </a:endParaRPr>
          </a:p>
          <a:p>
            <a:pPr algn="l" rtl="0" eaLnBrk="0" fontAlgn="base" hangingPunct="0">
              <a:spcBef>
                <a:spcPct val="0"/>
              </a:spcBef>
              <a:spcAft>
                <a:spcPct val="0"/>
              </a:spcAft>
            </a:pPr>
            <a:r>
              <a:rPr lang="en-US" altLang="en-US" sz="2600" b="1" dirty="0">
                <a:solidFill>
                  <a:srgbClr val="000000"/>
                </a:solidFill>
                <a:latin typeface="Arial"/>
              </a:rPr>
              <a:t>Ground-State Electron Configuration</a:t>
            </a:r>
            <a:r>
              <a:rPr lang="en-US" altLang="en-US" sz="2600" dirty="0">
                <a:solidFill>
                  <a:srgbClr val="000000"/>
                </a:solidFill>
                <a:latin typeface="Arial"/>
              </a:rPr>
              <a:t>: The lowest-energy configuration</a:t>
            </a:r>
          </a:p>
          <a:p>
            <a:pPr algn="l" rtl="0" eaLnBrk="0" fontAlgn="base" hangingPunct="0">
              <a:spcBef>
                <a:spcPct val="0"/>
              </a:spcBef>
              <a:spcAft>
                <a:spcPct val="0"/>
              </a:spcAft>
            </a:pPr>
            <a:endParaRPr lang="en-US" altLang="en-US" sz="2600" dirty="0">
              <a:solidFill>
                <a:srgbClr val="000000"/>
              </a:solidFill>
              <a:latin typeface="Arial"/>
            </a:endParaRPr>
          </a:p>
          <a:p>
            <a:pPr algn="l" rtl="0" eaLnBrk="0" fontAlgn="base" hangingPunct="0">
              <a:spcBef>
                <a:spcPct val="0"/>
              </a:spcBef>
              <a:spcAft>
                <a:spcPct val="0"/>
              </a:spcAft>
            </a:pPr>
            <a:r>
              <a:rPr lang="en-US" altLang="en-US" sz="2600" b="1" dirty="0" err="1">
                <a:solidFill>
                  <a:srgbClr val="000000"/>
                </a:solidFill>
                <a:latin typeface="Arial"/>
              </a:rPr>
              <a:t>Aufbau</a:t>
            </a:r>
            <a:r>
              <a:rPr lang="en-US" altLang="en-US" sz="2600" b="1" dirty="0">
                <a:solidFill>
                  <a:srgbClr val="000000"/>
                </a:solidFill>
                <a:latin typeface="Arial"/>
              </a:rPr>
              <a:t> Principle (“building up”)</a:t>
            </a:r>
            <a:r>
              <a:rPr lang="en-US" altLang="en-US" sz="2600" dirty="0">
                <a:solidFill>
                  <a:srgbClr val="000000"/>
                </a:solidFill>
                <a:latin typeface="Arial"/>
              </a:rPr>
              <a:t>: A guide for determining the filling order of orbitals</a:t>
            </a:r>
          </a:p>
        </p:txBody>
      </p:sp>
      <p:sp>
        <p:nvSpPr>
          <p:cNvPr id="8" name="תיבת טקסט 7">
            <a:extLst>
              <a:ext uri="{FF2B5EF4-FFF2-40B4-BE49-F238E27FC236}">
                <a16:creationId xmlns:a16="http://schemas.microsoft.com/office/drawing/2014/main" id="{D1A3AC83-A664-6B9D-3922-C13EE519E934}"/>
              </a:ext>
            </a:extLst>
          </p:cNvPr>
          <p:cNvSpPr txBox="1"/>
          <p:nvPr/>
        </p:nvSpPr>
        <p:spPr>
          <a:xfrm>
            <a:off x="1671221" y="5412715"/>
            <a:ext cx="6094520" cy="830997"/>
          </a:xfrm>
          <a:prstGeom prst="rect">
            <a:avLst/>
          </a:prstGeom>
          <a:noFill/>
        </p:spPr>
        <p:txBody>
          <a:bodyPr wrap="square">
            <a:spAutoFit/>
          </a:bodyPr>
          <a:lstStyle/>
          <a:p>
            <a:pPr marL="0" marR="0" lvl="0" indent="0" algn="l" defTabSz="914400" rtl="1" eaLnBrk="1" fontAlgn="base" latinLnBrk="0" hangingPunct="1">
              <a:lnSpc>
                <a:spcPct val="100000"/>
              </a:lnSpc>
              <a:spcBef>
                <a:spcPts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1</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2</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2</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p</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3</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3</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p</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4</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3</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d</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4</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p</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5</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4</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d</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5</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p</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a:t>
            </a:r>
            <a:b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b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6</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4</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f</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5</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d</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6</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p</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7</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s</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5</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f</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2242519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tx1"/>
          </a:solidFill>
        </a:ln>
        <a:effectLst/>
      </a:spPr>
      <a:bodyPr lIns="90487" tIns="44450" rIns="90487" bIns="44450" rtlCol="0" anchor="ctr"/>
      <a:lstStyle>
        <a:defPPr marL="461963" indent="-461963" algn="l" eaLnBrk="1" hangingPunct="1">
          <a:spcBef>
            <a:spcPct val="20000"/>
          </a:spcBef>
          <a:buFont typeface="Arial" charset="0"/>
          <a:buNone/>
          <a:defRPr sz="2800" b="0" i="0" dirty="0" smtClean="0">
            <a:solidFill>
              <a:srgbClr val="000000"/>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2550</Words>
  <Application>Microsoft Office PowerPoint</Application>
  <PresentationFormat>מסך רחב</PresentationFormat>
  <Paragraphs>418</Paragraphs>
  <Slides>48</Slides>
  <Notes>1</Notes>
  <HiddenSlides>0</HiddenSlides>
  <MMClips>0</MMClips>
  <ScaleCrop>false</ScaleCrop>
  <HeadingPairs>
    <vt:vector size="8" baseType="variant">
      <vt:variant>
        <vt:lpstr>גופנים בשימוש</vt:lpstr>
      </vt:variant>
      <vt:variant>
        <vt:i4>12</vt:i4>
      </vt:variant>
      <vt:variant>
        <vt:lpstr>ערכת נושא</vt:lpstr>
      </vt:variant>
      <vt:variant>
        <vt:i4>6</vt:i4>
      </vt:variant>
      <vt:variant>
        <vt:lpstr>שרתי OLE מוטבעים</vt:lpstr>
      </vt:variant>
      <vt:variant>
        <vt:i4>1</vt:i4>
      </vt:variant>
      <vt:variant>
        <vt:lpstr>כותרות שקופיות</vt:lpstr>
      </vt:variant>
      <vt:variant>
        <vt:i4>48</vt:i4>
      </vt:variant>
    </vt:vector>
  </HeadingPairs>
  <TitlesOfParts>
    <vt:vector size="67" baseType="lpstr">
      <vt:lpstr>Arial</vt:lpstr>
      <vt:lpstr>Calibri</vt:lpstr>
      <vt:lpstr>Calibri Light</vt:lpstr>
      <vt:lpstr>Cambria</vt:lpstr>
      <vt:lpstr>Cambria Math</vt:lpstr>
      <vt:lpstr>David</vt:lpstr>
      <vt:lpstr>Helvetica</vt:lpstr>
      <vt:lpstr>Symbol</vt:lpstr>
      <vt:lpstr>Tahoma</vt:lpstr>
      <vt:lpstr>Times</vt:lpstr>
      <vt:lpstr>Times New Roman</vt:lpstr>
      <vt:lpstr>Wingdings</vt:lpstr>
      <vt:lpstr>Office Theme</vt:lpstr>
      <vt:lpstr>1_Other Resources</vt:lpstr>
      <vt:lpstr>untitled 1</vt:lpstr>
      <vt:lpstr>Blueprint</vt:lpstr>
      <vt:lpstr>Default Design</vt:lpstr>
      <vt:lpstr>1_Default Design</vt:lpstr>
      <vt:lpstr>Equation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162</cp:revision>
  <dcterms:created xsi:type="dcterms:W3CDTF">2016-09-13T15:19:15Z</dcterms:created>
  <dcterms:modified xsi:type="dcterms:W3CDTF">2022-06-22T14:31:17Z</dcterms:modified>
</cp:coreProperties>
</file>