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69" r:id="rId3"/>
    <p:sldMasterId id="2147483689" r:id="rId4"/>
    <p:sldMasterId id="2147483703" r:id="rId5"/>
  </p:sldMasterIdLst>
  <p:notesMasterIdLst>
    <p:notesMasterId r:id="rId34"/>
  </p:notesMasterIdLst>
  <p:sldIdLst>
    <p:sldId id="260" r:id="rId6"/>
    <p:sldId id="281" r:id="rId7"/>
    <p:sldId id="282" r:id="rId8"/>
    <p:sldId id="283" r:id="rId9"/>
    <p:sldId id="259" r:id="rId10"/>
    <p:sldId id="288" r:id="rId11"/>
    <p:sldId id="289" r:id="rId12"/>
    <p:sldId id="284" r:id="rId13"/>
    <p:sldId id="285" r:id="rId14"/>
    <p:sldId id="261" r:id="rId15"/>
    <p:sldId id="291" r:id="rId16"/>
    <p:sldId id="300" r:id="rId17"/>
    <p:sldId id="263" r:id="rId18"/>
    <p:sldId id="292" r:id="rId19"/>
    <p:sldId id="302" r:id="rId20"/>
    <p:sldId id="264" r:id="rId21"/>
    <p:sldId id="303" r:id="rId22"/>
    <p:sldId id="307" r:id="rId23"/>
    <p:sldId id="308" r:id="rId24"/>
    <p:sldId id="304" r:id="rId25"/>
    <p:sldId id="312" r:id="rId26"/>
    <p:sldId id="313" r:id="rId27"/>
    <p:sldId id="309" r:id="rId28"/>
    <p:sldId id="315" r:id="rId29"/>
    <p:sldId id="316" r:id="rId30"/>
    <p:sldId id="317" r:id="rId31"/>
    <p:sldId id="318" r:id="rId32"/>
    <p:sldId id="323" r:id="rId3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6" d="100"/>
          <a:sy n="86" d="100"/>
        </p:scale>
        <p:origin x="9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44DCF5-7096-48DE-BD06-117B0E030F78}" type="datetimeFigureOut">
              <a:rPr lang="he-IL" smtClean="0"/>
              <a:t>כ"ב/סיון/תשפ"ב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6816C1-2B4F-44E2-BACA-96772813CD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619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3800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7617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3179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499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61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6171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3215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3890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3074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439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34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785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737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723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767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080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1342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16C1-2B4F-44E2-BACA-96772813CDF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515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academic.cengage.com/chemistry/moore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396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442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094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3501120" y="938214"/>
            <a:ext cx="25699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14643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33A40"/>
                </a:solidFill>
              </a:rPr>
              <a:t>John W. Moore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C33A40"/>
                </a:solidFill>
              </a:rPr>
              <a:t>Conrad L. </a:t>
            </a:r>
            <a:r>
              <a:rPr lang="en-US" sz="2200" dirty="0" err="1">
                <a:solidFill>
                  <a:srgbClr val="C33A40"/>
                </a:solidFill>
              </a:rPr>
              <a:t>Stanitski</a:t>
            </a:r>
            <a:endParaRPr lang="en-US" sz="2200" dirty="0">
              <a:solidFill>
                <a:srgbClr val="C33A4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 userDrawn="1"/>
        </p:nvSpPr>
        <p:spPr bwMode="auto">
          <a:xfrm>
            <a:off x="101600" y="6019800"/>
            <a:ext cx="1198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i="1" dirty="0">
                <a:solidFill>
                  <a:srgbClr val="000000"/>
                </a:solidFill>
              </a:rPr>
              <a:t>Stephen C. Foster • Mississippi State University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124200"/>
            <a:ext cx="10363200" cy="1143000"/>
          </a:xfrm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876800"/>
            <a:ext cx="8534400" cy="7620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9" name="Rectangle 14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4177081" y="2392364"/>
            <a:ext cx="3619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http://academic.cengage.com/chemistry/moore</a:t>
            </a:r>
          </a:p>
        </p:txBody>
      </p:sp>
      <p:pic>
        <p:nvPicPr>
          <p:cNvPr id="10" name="Picture 9" descr="screenshot_432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4" y="150067"/>
            <a:ext cx="2927409" cy="293757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9219606" y="0"/>
            <a:ext cx="3022372" cy="908373"/>
            <a:chOff x="6914704" y="0"/>
            <a:chExt cx="2266779" cy="908373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6914704" y="0"/>
              <a:ext cx="2266779" cy="908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lIns="90487" tIns="44450" rIns="90487" bIns="44450" rtlCol="0" anchor="ctr"/>
            <a:lstStyle/>
            <a:p>
              <a:pPr marL="461963" indent="-461963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800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 descr="image003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035" y="126170"/>
              <a:ext cx="2038350" cy="69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625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66800"/>
            <a:ext cx="11988800" cy="55882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62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1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09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9531727" cy="6212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86295"/>
            <a:ext cx="6815667" cy="5039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80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700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116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517" y="76200"/>
            <a:ext cx="3020483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1" y="76200"/>
            <a:ext cx="8860367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059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8889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0" y="762001"/>
            <a:ext cx="4978400" cy="3657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252B6D4-345A-4622-A26A-16172E782B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C:\Users\EWoods\Documents\Books in Production\Ebbing 11e 9781305580343\Covers\9781305580343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381001"/>
            <a:ext cx="61849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-5348" y="6458869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000000"/>
                </a:solidFill>
              </a:rPr>
              <a:t>©2017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570758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553201"/>
            <a:ext cx="28448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A009EDF-87CB-4427-9734-9980D6C5FE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2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5EAC67A-1EE0-4D73-9AA4-0CB9480BC6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03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45DCDFD8-22BA-45FC-9CDD-B111DA8D03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1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8F469DD-EC24-4F98-B4EC-8634CF796D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94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BB9AE76-BC0D-4BEC-AFB6-C2AB3E85B6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80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762001"/>
            <a:ext cx="109728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115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FDAD441B-C1A8-44EA-A8B5-BDF351C4C6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81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33942C7C-E13D-4BE2-8D9E-C1D115BC0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80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5AA8894C-7353-4680-B5E5-4BF2B8773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0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389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EA80F64A-EC0D-46AF-9923-59BFE6DA85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83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2C46BEE4-D2B2-4FAF-AB41-EEA01301D3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75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5384800" cy="275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367089"/>
            <a:ext cx="5384800" cy="275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2CC5D7-F907-4F5C-8BCE-650DCAAE78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74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457200"/>
            <a:ext cx="9753600" cy="2438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AF11A1E6-0A8F-4866-B415-7E89013198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08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1D7718CA-99DF-41C0-A816-E656EC036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74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457201"/>
            <a:ext cx="5384800" cy="5668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825CC0E7-6071-40B8-AD2D-9B4C43FA8B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8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B5F9C50-2BD7-4FC5-9323-4B474935C8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0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1"/>
            <a:ext cx="5384800" cy="5668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457200"/>
            <a:ext cx="5384800" cy="2757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367089"/>
            <a:ext cx="5384800" cy="2759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72D092C8-A20F-48A8-8896-9DB7A9F831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21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2 | </a:t>
            </a:r>
            <a:fld id="{F5A18E5A-DB81-4AA5-8B30-1DB3118970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26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68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6"/>
          <p:cNvSpPr>
            <a:spLocks noChangeArrowheads="1"/>
          </p:cNvSpPr>
          <p:nvPr userDrawn="1"/>
        </p:nvSpPr>
        <p:spPr bwMode="auto">
          <a:xfrm>
            <a:off x="0" y="1981200"/>
            <a:ext cx="12192000" cy="297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charset="0"/>
            </a:endParaRPr>
          </a:p>
        </p:txBody>
      </p:sp>
      <p:pic>
        <p:nvPicPr>
          <p:cNvPr id="74" name="Picture 73" descr="screenshot_432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9" y="365124"/>
            <a:ext cx="6328955" cy="6172200"/>
          </a:xfrm>
          <a:prstGeom prst="rect">
            <a:avLst/>
          </a:prstGeom>
        </p:spPr>
      </p:pic>
      <p:sp>
        <p:nvSpPr>
          <p:cNvPr id="553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6705599" y="1981200"/>
            <a:ext cx="5491564" cy="1447800"/>
          </a:xfrm>
        </p:spPr>
        <p:txBody>
          <a:bodyPr/>
          <a:lstStyle>
            <a:lvl1pPr algn="ctr"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3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3429000"/>
            <a:ext cx="54864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6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0005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DAE132B-B737-4FD1-B66A-7C2E49CC67E0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03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7C58479-00AB-4998-A1E9-FCD251B162B5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67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C75C58C-A26C-4413-A245-D1B85A38C58E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07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1DF8C36-C1D1-4150-825D-0D7B96F5ADBE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70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B38F978-8711-4E24-BD96-4BC49D74CD60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81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5F2B1EA-832E-4F25-8034-D5C96FB5EDC6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32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933B6E5-3A03-4B8C-A36E-DF6F91799A5A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40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4A659E1-34B4-45DF-B3A6-6BD7A38211E7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22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7EAEB4C-0FF6-4EF1-816D-270CEBE1F3F0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35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304800"/>
            <a:ext cx="26670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7797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1345FB3-8466-45F7-A67B-26A4EFC189D0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8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3760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5A7E17E-F4E3-4BFA-B432-E83F7BD37926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097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0" y="304800"/>
            <a:ext cx="10668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400">
                <a:solidFill>
                  <a:srgbClr val="40458C"/>
                </a:solidFill>
                <a:latin typeface="Tahoma" pitchFamily="34" charset="0"/>
              </a:rPr>
              <a:t>תכונות קוליגטיביות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2684771-8EE4-41E5-8385-EABD60B12A52}" type="slidenum">
              <a:rPr lang="en-US" sz="2400">
                <a:solidFill>
                  <a:srgbClr val="40458C"/>
                </a:solidFill>
                <a:latin typeface="Tahoma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51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99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"/>
            <a:ext cx="12236451" cy="938213"/>
          </a:xfrm>
          <a:prstGeom prst="rect">
            <a:avLst/>
          </a:prstGeom>
          <a:solidFill>
            <a:srgbClr val="6690AB"/>
          </a:solidFill>
          <a:ln>
            <a:noFill/>
          </a:ln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/>
          </a:p>
        </p:txBody>
      </p:sp>
      <p:sp>
        <p:nvSpPr>
          <p:cNvPr id="5" name="Rectangle 1034"/>
          <p:cNvSpPr>
            <a:spLocks noChangeArrowheads="1"/>
          </p:cNvSpPr>
          <p:nvPr userDrawn="1"/>
        </p:nvSpPr>
        <p:spPr bwMode="auto">
          <a:xfrm>
            <a:off x="3517901" y="1066801"/>
            <a:ext cx="28775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>
                <a:solidFill>
                  <a:srgbClr val="990000"/>
                </a:solidFill>
                <a:latin typeface="Arial" panose="020B0604020202020204" pitchFamily="34" charset="0"/>
              </a:rPr>
              <a:t>William L Masterton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0" i="0" dirty="0">
                <a:solidFill>
                  <a:srgbClr val="990000"/>
                </a:solidFill>
                <a:latin typeface="Arial" panose="020B0604020202020204" pitchFamily="34" charset="0"/>
              </a:rPr>
              <a:t>Cecile N. Hurley</a:t>
            </a:r>
          </a:p>
        </p:txBody>
      </p:sp>
      <p:sp>
        <p:nvSpPr>
          <p:cNvPr id="7" name="Rectangle 1038"/>
          <p:cNvSpPr>
            <a:spLocks noGrp="1" noChangeArrowheads="1"/>
          </p:cNvSpPr>
          <p:nvPr userDrawn="1"/>
        </p:nvSpPr>
        <p:spPr bwMode="auto">
          <a:xfrm>
            <a:off x="1748367" y="60198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0" dirty="0">
              <a:solidFill>
                <a:srgbClr val="2F3F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6975" name="Rectangle 1039"/>
          <p:cNvSpPr>
            <a:spLocks noGrp="1" noChangeArrowheads="1"/>
          </p:cNvSpPr>
          <p:nvPr>
            <p:ph type="ctrTitle"/>
          </p:nvPr>
        </p:nvSpPr>
        <p:spPr>
          <a:xfrm>
            <a:off x="345018" y="3200400"/>
            <a:ext cx="11550649" cy="1143000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 Matter and Measurements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" y="62484"/>
            <a:ext cx="3106101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12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58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0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3513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582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872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11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62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4865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588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811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3352" y="161926"/>
            <a:ext cx="2965449" cy="654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67" y="161926"/>
            <a:ext cx="8697384" cy="654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0924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7384" y="1008064"/>
            <a:ext cx="5831416" cy="2771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7384" y="3932238"/>
            <a:ext cx="5831416" cy="2773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75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67" y="161926"/>
            <a:ext cx="10814051" cy="676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2768" y="1008063"/>
            <a:ext cx="5831417" cy="5697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008063"/>
            <a:ext cx="5831416" cy="5697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66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135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682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23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תכונות קוליגטיביות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EA0E-0252-471F-A037-75570DFFE1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646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FFFFEF"/>
          </a:solidFill>
          <a:ln>
            <a:noFill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79" name="Rectangle 55"/>
          <p:cNvSpPr>
            <a:spLocks noChangeArrowheads="1"/>
          </p:cNvSpPr>
          <p:nvPr userDrawn="1"/>
        </p:nvSpPr>
        <p:spPr bwMode="auto">
          <a:xfrm>
            <a:off x="1" y="1"/>
            <a:ext cx="12189884" cy="911225"/>
          </a:xfrm>
          <a:prstGeom prst="rect">
            <a:avLst/>
          </a:prstGeom>
          <a:solidFill>
            <a:srgbClr val="4BBD7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77" name="Rectangle 53"/>
          <p:cNvSpPr>
            <a:spLocks noChangeArrowheads="1"/>
          </p:cNvSpPr>
          <p:nvPr userDrawn="1"/>
        </p:nvSpPr>
        <p:spPr bwMode="auto">
          <a:xfrm>
            <a:off x="1" y="1"/>
            <a:ext cx="12189884" cy="911225"/>
          </a:xfrm>
          <a:prstGeom prst="rect">
            <a:avLst/>
          </a:prstGeom>
          <a:solidFill>
            <a:srgbClr val="194E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3333CC"/>
              </a:solidFill>
            </a:endParaRP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76200"/>
            <a:ext cx="11779249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0"/>
            <a:ext cx="11988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47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" pitchFamily="28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85000"/>
        <a:buFont typeface="Arial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194E9D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99CC">
                <a:alpha val="40000"/>
              </a:srgbClr>
            </a:gs>
            <a:gs pos="46000">
              <a:srgbClr val="92D050">
                <a:alpha val="40000"/>
              </a:srgbClr>
            </a:gs>
            <a:gs pos="100000">
              <a:schemeClr val="accent1">
                <a:lumMod val="60000"/>
                <a:alpha val="4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12192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1066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 sz="1000">
                <a:latin typeface="Arial" pitchFamily="34" charset="0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r>
              <a:rPr lang="he-IL">
                <a:solidFill>
                  <a:srgbClr val="000000"/>
                </a:solidFill>
              </a:rPr>
              <a:t>תכונות קוליגטיביות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32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1 | </a:t>
            </a:r>
            <a:fld id="{D2F0CFE6-CC64-4AD9-ADDA-E0C16E9B8EAA}" type="slidenum">
              <a:rPr lang="en-US" alt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274638"/>
          </a:xfrm>
          <a:prstGeom prst="rect">
            <a:avLst/>
          </a:prstGeom>
          <a:gradFill flip="none" rotWithShape="1">
            <a:gsLst>
              <a:gs pos="0">
                <a:srgbClr val="0099CC"/>
              </a:gs>
              <a:gs pos="46000">
                <a:srgbClr val="92D050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7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7"/>
          <p:cNvSpPr>
            <a:spLocks noChangeArrowheads="1"/>
          </p:cNvSpPr>
          <p:nvPr userDrawn="1"/>
        </p:nvSpPr>
        <p:spPr bwMode="auto">
          <a:xfrm>
            <a:off x="0" y="4763"/>
            <a:ext cx="12192000" cy="1130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charset="0"/>
            </a:endParaRPr>
          </a:p>
        </p:txBody>
      </p:sp>
      <p:sp>
        <p:nvSpPr>
          <p:cNvPr id="8" name="Rectangle 68"/>
          <p:cNvSpPr>
            <a:spLocks noChangeArrowheads="1"/>
          </p:cNvSpPr>
          <p:nvPr userDrawn="1"/>
        </p:nvSpPr>
        <p:spPr bwMode="auto">
          <a:xfrm>
            <a:off x="0" y="0"/>
            <a:ext cx="203200" cy="1066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1143000"/>
            <a:ext cx="203200" cy="5715000"/>
          </a:xfrm>
          <a:prstGeom prst="rect">
            <a:avLst/>
          </a:prstGeom>
          <a:solidFill>
            <a:srgbClr val="2646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charset="0"/>
            </a:endParaRPr>
          </a:p>
        </p:txBody>
      </p: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295400"/>
            <a:ext cx="10363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3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3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800">
          <a:solidFill>
            <a:srgbClr val="0000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400">
          <a:solidFill>
            <a:srgbClr val="000000"/>
          </a:solidFill>
          <a:latin typeface="Arial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000">
          <a:solidFill>
            <a:srgbClr val="000000"/>
          </a:solidFill>
          <a:latin typeface="Arial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54620"/>
        </a:buClr>
        <a:buSzPct val="70000"/>
        <a:buFont typeface="Wingdings" charset="2"/>
        <a:buChar char="§"/>
        <a:defRPr sz="2000">
          <a:solidFill>
            <a:srgbClr val="000000"/>
          </a:solidFill>
          <a:latin typeface="Arial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12236451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0"/>
            <a:ext cx="12236451" cy="990600"/>
          </a:xfrm>
          <a:prstGeom prst="rect">
            <a:avLst/>
          </a:prstGeom>
          <a:solidFill>
            <a:srgbClr val="6690AB"/>
          </a:solidFill>
          <a:ln>
            <a:noFill/>
          </a:ln>
        </p:spPr>
        <p:txBody>
          <a:bodyPr wrap="none" anchor="ctr"/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67" y="161926"/>
            <a:ext cx="108140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68" y="990601"/>
            <a:ext cx="1186603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352800" y="6505576"/>
            <a:ext cx="558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1pPr>
            <a:lvl2pPr marL="742950" indent="-28575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2pPr>
            <a:lvl3pPr marL="11430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3pPr>
            <a:lvl4pPr marL="16002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4pPr>
            <a:lvl5pPr marL="2057400" indent="-228600"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0000"/>
                </a:solidFill>
                <a:latin typeface="Helvetica" panose="020B0604020202020204" pitchFamily="34" charset="0"/>
                <a:ea typeface="Osaka" charset="-128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i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Copyright ©2016 Cengage Learning. All Rights Reserved.</a:t>
            </a:r>
            <a:endParaRPr lang="en-IN" altLang="en-US" sz="1200" b="0" i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8" t="33333" r="17096" b="37778"/>
          <a:stretch/>
        </p:blipFill>
        <p:spPr>
          <a:xfrm>
            <a:off x="10712451" y="4762"/>
            <a:ext cx="1524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4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1</a:t>
            </a:fld>
            <a:endParaRPr lang="he-IL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89723" y="91398"/>
            <a:ext cx="8834437" cy="8191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/>
              <a:t>Expressing Solution Composition</a:t>
            </a:r>
            <a:endParaRPr lang="en-US" altLang="en-US" kern="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45285" y="2906036"/>
            <a:ext cx="9007475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 rtl="0"/>
            <a:r>
              <a:rPr lang="en-US" altLang="en-US" sz="2800" b="0" i="0" dirty="0">
                <a:solidFill>
                  <a:srgbClr val="194E9D"/>
                </a:solidFill>
              </a:rPr>
              <a:t>Example</a:t>
            </a:r>
          </a:p>
          <a:p>
            <a:pPr algn="l" rtl="0"/>
            <a:r>
              <a:rPr lang="en-US" altLang="en-US" sz="2800" b="0" i="0" dirty="0">
                <a:solidFill>
                  <a:srgbClr val="000000"/>
                </a:solidFill>
              </a:rPr>
              <a:t>Saline solutions, </a:t>
            </a:r>
            <a:r>
              <a:rPr lang="en-US" altLang="en-US" sz="2800" b="0" i="0" dirty="0" err="1">
                <a:solidFill>
                  <a:srgbClr val="000000"/>
                </a:solidFill>
              </a:rPr>
              <a:t>NaCl</a:t>
            </a:r>
            <a:r>
              <a:rPr lang="en-US" altLang="en-US" sz="2800" b="0" i="0" dirty="0">
                <a:solidFill>
                  <a:srgbClr val="000000"/>
                </a:solidFill>
              </a:rPr>
              <a:t>(</a:t>
            </a:r>
            <a:r>
              <a:rPr lang="en-US" altLang="en-US" sz="2800" b="0" i="0" dirty="0" err="1">
                <a:solidFill>
                  <a:srgbClr val="000000"/>
                </a:solidFill>
              </a:rPr>
              <a:t>aq</a:t>
            </a:r>
            <a:r>
              <a:rPr lang="en-US" altLang="en-US" sz="2800" b="0" i="0" dirty="0">
                <a:solidFill>
                  <a:srgbClr val="000000"/>
                </a:solidFill>
              </a:rPr>
              <a:t>), are often used in medicine. What is the weight percent of </a:t>
            </a:r>
            <a:r>
              <a:rPr lang="en-US" altLang="en-US" sz="2800" b="0" i="0" dirty="0" err="1">
                <a:solidFill>
                  <a:srgbClr val="000000"/>
                </a:solidFill>
              </a:rPr>
              <a:t>NaCl</a:t>
            </a:r>
            <a:r>
              <a:rPr lang="en-US" altLang="en-US" sz="2800" b="0" i="0" dirty="0">
                <a:solidFill>
                  <a:srgbClr val="000000"/>
                </a:solidFill>
              </a:rPr>
              <a:t> in a solution of 4.6 g of </a:t>
            </a:r>
            <a:r>
              <a:rPr lang="en-US" altLang="en-US" sz="2800" b="0" i="0" dirty="0" err="1">
                <a:solidFill>
                  <a:srgbClr val="000000"/>
                </a:solidFill>
              </a:rPr>
              <a:t>NaCl</a:t>
            </a:r>
            <a:r>
              <a:rPr lang="en-US" altLang="en-US" sz="2800" b="0" i="0" dirty="0">
                <a:solidFill>
                  <a:srgbClr val="000000"/>
                </a:solidFill>
              </a:rPr>
              <a:t> in 500. g of water?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354898" y="2253615"/>
            <a:ext cx="6521450" cy="515938"/>
            <a:chOff x="776" y="1471"/>
            <a:chExt cx="4108" cy="32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76" y="1471"/>
              <a:ext cx="1816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 rtl="0"/>
              <a:r>
                <a:rPr lang="en-US" altLang="en-US" sz="2800" b="0" i="0" dirty="0">
                  <a:solidFill>
                    <a:srgbClr val="194E9D"/>
                  </a:solidFill>
                </a:rPr>
                <a:t>Weight percent</a:t>
              </a:r>
              <a:r>
                <a:rPr lang="en-US" altLang="en-US" sz="2800" b="0" i="0" dirty="0">
                  <a:solidFill>
                    <a:srgbClr val="CC0000"/>
                  </a:solidFill>
                </a:rPr>
                <a:t> </a:t>
              </a:r>
              <a:r>
                <a:rPr lang="en-US" altLang="en-US" sz="2800" b="0" i="0" dirty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26" y="1471"/>
              <a:ext cx="2258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 rtl="0"/>
              <a:r>
                <a:rPr lang="en-US" altLang="en-US" sz="2800" b="0" i="0" dirty="0">
                  <a:solidFill>
                    <a:srgbClr val="000000"/>
                  </a:solidFill>
                </a:rPr>
                <a:t>Mass fraction x 100%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615248" y="1024848"/>
            <a:ext cx="6305550" cy="942975"/>
            <a:chOff x="697" y="745"/>
            <a:chExt cx="3972" cy="594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97" y="878"/>
              <a:ext cx="164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 rtl="0"/>
              <a:r>
                <a:rPr lang="en-US" altLang="en-US" sz="2800" b="0" i="0" dirty="0">
                  <a:solidFill>
                    <a:srgbClr val="194E9D"/>
                  </a:solidFill>
                </a:rPr>
                <a:t>Mass fraction</a:t>
              </a:r>
              <a:r>
                <a:rPr lang="en-US" altLang="en-US" sz="2800" b="0" i="0" dirty="0">
                  <a:solidFill>
                    <a:srgbClr val="000000"/>
                  </a:solidFill>
                </a:rPr>
                <a:t> =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336" y="745"/>
              <a:ext cx="2333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rtl="0"/>
              <a:r>
                <a:rPr lang="en-US" altLang="en-US" sz="2800" b="0" i="0" dirty="0">
                  <a:solidFill>
                    <a:srgbClr val="000000"/>
                  </a:solidFill>
                </a:rPr>
                <a:t>Mass Solute</a:t>
              </a:r>
            </a:p>
            <a:p>
              <a:pPr algn="ctr" rtl="0"/>
              <a:r>
                <a:rPr lang="en-US" altLang="en-US" sz="2800" b="0" i="0" dirty="0">
                  <a:solidFill>
                    <a:srgbClr val="000000"/>
                  </a:solidFill>
                </a:rPr>
                <a:t>Total Mass of Solution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422" y="1051"/>
              <a:ext cx="21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/>
              <a:endParaRPr lang="en-US" sz="2800" b="0" i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799273" y="6039761"/>
            <a:ext cx="78533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 rtl="0"/>
            <a:r>
              <a:rPr lang="en-US" altLang="en-US" sz="2800" b="0" i="0">
                <a:solidFill>
                  <a:srgbClr val="000000"/>
                </a:solidFill>
              </a:rPr>
              <a:t>weight percent = 0.0091 x 100% = 0.91 %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991360" y="4941211"/>
            <a:ext cx="26050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 rtl="0"/>
            <a:r>
              <a:rPr lang="en-US" altLang="en-US" sz="2800" b="0" i="0">
                <a:solidFill>
                  <a:srgbClr val="000000"/>
                </a:solidFill>
              </a:rPr>
              <a:t>mass fraction =</a:t>
            </a: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698048" y="4711023"/>
            <a:ext cx="2411412" cy="942975"/>
            <a:chOff x="2275" y="2995"/>
            <a:chExt cx="1519" cy="594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300" y="2995"/>
              <a:ext cx="1492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rtl="0"/>
              <a:r>
                <a:rPr lang="en-US" altLang="en-US" sz="2800" b="0" i="0">
                  <a:solidFill>
                    <a:srgbClr val="000000"/>
                  </a:solidFill>
                </a:rPr>
                <a:t>4.6 g</a:t>
              </a:r>
            </a:p>
            <a:p>
              <a:pPr algn="ctr" rtl="0"/>
              <a:r>
                <a:rPr lang="en-US" altLang="en-US" sz="2800" b="0" i="0">
                  <a:solidFill>
                    <a:srgbClr val="000000"/>
                  </a:solidFill>
                </a:rPr>
                <a:t>500. g + 4.6 g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275" y="3297"/>
              <a:ext cx="15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rtl="0"/>
              <a:endParaRPr lang="en-US" sz="2800" b="0" i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7309485" y="4925336"/>
            <a:ext cx="15779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 rtl="0"/>
            <a:r>
              <a:rPr lang="en-US" altLang="en-US" sz="2800" b="0" i="0">
                <a:solidFill>
                  <a:srgbClr val="000000"/>
                </a:solidFill>
              </a:rPr>
              <a:t>= 0.0091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64335" y="2944178"/>
            <a:ext cx="8756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/>
            <a:endParaRPr lang="en-US" sz="2800" b="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7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10</a:t>
            </a:fld>
            <a:endParaRPr lang="he-IL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3299" y="167640"/>
            <a:ext cx="8834437" cy="8191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/>
              <a:t>Freezing-Point Lowering</a:t>
            </a:r>
            <a:endParaRPr lang="en-US" altLang="en-US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0951" y="1024115"/>
            <a:ext cx="8610600" cy="21907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altLang="en-US" kern="0"/>
              <a:t>A non-volatile solute </a:t>
            </a:r>
            <a:r>
              <a:rPr lang="en-US" altLang="en-US" i="1" kern="0">
                <a:solidFill>
                  <a:srgbClr val="194E9D"/>
                </a:solidFill>
              </a:rPr>
              <a:t>lowers</a:t>
            </a:r>
            <a:r>
              <a:rPr lang="en-US" altLang="en-US" kern="0"/>
              <a:t> the f.p. of a solvent:</a:t>
            </a:r>
          </a:p>
          <a:p>
            <a:pPr marL="0" indent="0">
              <a:lnSpc>
                <a:spcPct val="120000"/>
              </a:lnSpc>
            </a:pPr>
            <a:endParaRPr lang="en-US" altLang="en-US" i="1" kern="0"/>
          </a:p>
          <a:p>
            <a:pPr marL="0" indent="0">
              <a:lnSpc>
                <a:spcPct val="120000"/>
              </a:lnSpc>
            </a:pPr>
            <a:r>
              <a:rPr lang="en-US" altLang="en-US" i="1" kern="0"/>
              <a:t>Quantitatively	    </a:t>
            </a:r>
            <a:r>
              <a:rPr lang="el-GR" altLang="en-US" kern="0">
                <a:sym typeface="Arial" charset="0"/>
              </a:rPr>
              <a:t>Δ</a:t>
            </a:r>
            <a:r>
              <a:rPr lang="en-US" altLang="en-US" i="1" kern="0">
                <a:sym typeface="Arial" charset="0"/>
              </a:rPr>
              <a:t>T</a:t>
            </a:r>
            <a:r>
              <a:rPr lang="en-US" altLang="en-US" i="1" kern="0" baseline="-25000">
                <a:sym typeface="Arial" charset="0"/>
              </a:rPr>
              <a:t>f</a:t>
            </a:r>
            <a:r>
              <a:rPr lang="en-US" altLang="en-US" i="1" kern="0"/>
              <a:t> = K</a:t>
            </a:r>
            <a:r>
              <a:rPr lang="en-US" altLang="en-US" i="1" kern="0" baseline="-25000"/>
              <a:t>f</a:t>
            </a:r>
            <a:r>
              <a:rPr lang="en-US" altLang="en-US" i="1" kern="0"/>
              <a:t> m</a:t>
            </a:r>
            <a:r>
              <a:rPr lang="en-US" altLang="en-US" kern="0" baseline="-25000"/>
              <a:t>solute</a:t>
            </a:r>
            <a:endParaRPr lang="en-US" altLang="en-US" kern="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6011" y="3712528"/>
            <a:ext cx="8294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b="0" dirty="0" err="1">
                <a:solidFill>
                  <a:srgbClr val="000000"/>
                </a:solidFill>
              </a:rPr>
              <a:t>K</a:t>
            </a:r>
            <a:r>
              <a:rPr lang="en-US" altLang="en-US" sz="2800" b="0" baseline="-25000" dirty="0" err="1">
                <a:solidFill>
                  <a:srgbClr val="000000"/>
                </a:solidFill>
              </a:rPr>
              <a:t>f</a:t>
            </a:r>
            <a:r>
              <a:rPr lang="en-US" altLang="en-US" sz="2800" b="0" i="0" dirty="0">
                <a:solidFill>
                  <a:srgbClr val="000000"/>
                </a:solidFill>
              </a:rPr>
              <a:t> is a constant for the </a:t>
            </a:r>
            <a:r>
              <a:rPr lang="en-US" altLang="en-US" sz="2800" b="0" i="0" dirty="0">
                <a:solidFill>
                  <a:srgbClr val="194E9D"/>
                </a:solidFill>
              </a:rPr>
              <a:t>solvent.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7911" y="4684078"/>
            <a:ext cx="88709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en-US" sz="2800" b="0" i="0" dirty="0">
                <a:solidFill>
                  <a:srgbClr val="000000"/>
                </a:solidFill>
              </a:rPr>
              <a:t>Ethylene glycol (antifreeze) is added to car radiators</a:t>
            </a:r>
          </a:p>
          <a:p>
            <a:pPr algn="l">
              <a:lnSpc>
                <a:spcPct val="120000"/>
              </a:lnSpc>
            </a:pPr>
            <a:r>
              <a:rPr lang="en-US" altLang="en-US" sz="2800" b="0" i="0" dirty="0">
                <a:solidFill>
                  <a:srgbClr val="000000"/>
                </a:solidFill>
              </a:rPr>
              <a:t>to lower the freezing point of water (stops freezing).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24" y="881990"/>
            <a:ext cx="3980040" cy="39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3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11</a:t>
            </a:fld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79576" y="219456"/>
            <a:ext cx="8913091" cy="10772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Boiling-Point Elevation and Freezing-Point Depression of Solutions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D6B06"/>
              </a:solidFill>
              <a:effectLst/>
              <a:uLnTx/>
              <a:uFillTx/>
              <a:latin typeface="Arial"/>
              <a:ea typeface="MS PGothic" pitchFamily="34" charset="-128"/>
              <a:cs typeface="Times New Roman"/>
            </a:endParaRPr>
          </a:p>
        </p:txBody>
      </p:sp>
      <p:pic>
        <p:nvPicPr>
          <p:cNvPr id="5" name="Picture 2" descr="C:\Documents and Settings\GEX\Desktop\52913 Lectures\CH12\12_12_Fig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4"/>
          <a:stretch/>
        </p:blipFill>
        <p:spPr bwMode="auto">
          <a:xfrm>
            <a:off x="1490726" y="2075245"/>
            <a:ext cx="8534400" cy="372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7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12</a:t>
            </a:fld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80744" y="132839"/>
            <a:ext cx="8913091" cy="10772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45720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ln>
                  <a:noFill/>
                </a:ln>
                <a:solidFill>
                  <a:srgbClr val="ED6B06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itchFamily="34" charset="-128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ED6B06"/>
                </a:solidFill>
                <a:effectLst/>
                <a:uLnTx/>
                <a:uFillTx/>
                <a:latin typeface="Arial"/>
                <a:ea typeface="MS PGothic" pitchFamily="34" charset="-128"/>
                <a:cs typeface="Times New Roman"/>
              </a:rPr>
              <a:t>Boiling-Point Elevation and Freezing-Point Depression of Solutions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D6B06"/>
              </a:solidFill>
              <a:effectLst/>
              <a:uLnTx/>
              <a:uFillTx/>
              <a:latin typeface="Arial"/>
              <a:ea typeface="MS PGothic" pitchFamily="34" charset="-128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16307" y="2523731"/>
            <a:ext cx="17107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Δ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T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f</a:t>
            </a: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f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mi</a:t>
            </a:r>
            <a:endParaRPr lang="en-US" alt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60744" y="1837931"/>
            <a:ext cx="182614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Δ</a:t>
            </a:r>
            <a:r>
              <a:rPr lang="en-US" alt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</a:t>
            </a:r>
            <a:r>
              <a:rPr lang="en-US" altLang="en-US" sz="260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mi</a:t>
            </a:r>
            <a:endParaRPr lang="en-US" alt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14034" y="1296434"/>
            <a:ext cx="19079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Electrolytes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30232" y="2523731"/>
            <a:ext cx="16209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Δ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T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f</a:t>
            </a: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f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m</a:t>
            </a:r>
            <a:endParaRPr lang="en-US" alt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35096" y="1836185"/>
            <a:ext cx="17491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Δ</a:t>
            </a:r>
            <a:r>
              <a:rPr lang="en-US" altLang="en-US" sz="2600" i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</a:t>
            </a:r>
            <a:r>
              <a:rPr lang="en-US" altLang="en-US" sz="2600" baseline="-250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 = 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K</a:t>
            </a:r>
            <a:r>
              <a:rPr lang="en-US" altLang="en-US" sz="2600" baseline="-25000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b</a:t>
            </a:r>
            <a:r>
              <a:rPr lang="en-US" altLang="en-US" sz="2600" i="1" dirty="0" err="1">
                <a:solidFill>
                  <a:srgbClr val="000000"/>
                </a:solidFill>
                <a:latin typeface="Arial"/>
                <a:ea typeface="MS PGothic" pitchFamily="34" charset="-128"/>
              </a:rPr>
              <a:t>m</a:t>
            </a:r>
            <a:endParaRPr lang="en-US" altLang="en-US" sz="2600" dirty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5203" y="1296434"/>
            <a:ext cx="248265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Nonelectrolytes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6540119" y="1771256"/>
            <a:ext cx="18557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439732" y="1771256"/>
            <a:ext cx="2133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</a:endParaRPr>
          </a:p>
        </p:txBody>
      </p:sp>
      <p:pic>
        <p:nvPicPr>
          <p:cNvPr id="13" name="Picture 2" descr="C:\Documents and Settings\GEX\Desktop\52913 Lectures\CH12\12_04_Tab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"/>
          <a:stretch/>
        </p:blipFill>
        <p:spPr bwMode="auto">
          <a:xfrm>
            <a:off x="3182228" y="3345109"/>
            <a:ext cx="5552623" cy="301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6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13</a:t>
            </a:fld>
            <a:endParaRPr lang="he-IL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16443" y="104239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 dirty="0"/>
              <a:t>Freezing Point Lowering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36271" y="923389"/>
            <a:ext cx="8870950" cy="109061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altLang="en-US" kern="0" dirty="0"/>
              <a:t>Calculate the </a:t>
            </a:r>
            <a:r>
              <a:rPr lang="en-US" altLang="en-US" kern="0" dirty="0" err="1"/>
              <a:t>f.p</a:t>
            </a:r>
            <a:r>
              <a:rPr lang="en-US" altLang="en-US" kern="0" dirty="0"/>
              <a:t>. of an aqueous 30.0% ethylene glycol mixture. For water </a:t>
            </a:r>
            <a:r>
              <a:rPr lang="en-US" altLang="en-US" i="1" kern="0" dirty="0" err="1"/>
              <a:t>K</a:t>
            </a:r>
            <a:r>
              <a:rPr lang="en-US" altLang="en-US" i="1" kern="0" baseline="-25000" dirty="0" err="1"/>
              <a:t>f</a:t>
            </a:r>
            <a:r>
              <a:rPr lang="en-US" altLang="en-US" i="1" kern="0" dirty="0"/>
              <a:t> </a:t>
            </a:r>
            <a:r>
              <a:rPr lang="en-US" altLang="en-US" kern="0" dirty="0"/>
              <a:t>= -1.86°C kg mol</a:t>
            </a:r>
            <a:r>
              <a:rPr lang="en-US" altLang="en-US" kern="0" baseline="30000" dirty="0"/>
              <a:t>-1</a:t>
            </a:r>
            <a:r>
              <a:rPr lang="en-US" altLang="en-US" kern="0" dirty="0"/>
              <a:t>.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123151" y="5943727"/>
            <a:ext cx="2303462" cy="806450"/>
          </a:xfrm>
          <a:prstGeom prst="wedgeRoundRectCallout">
            <a:avLst>
              <a:gd name="adj1" fmla="val -23949"/>
              <a:gd name="adj2" fmla="val -73032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 rtl="0"/>
            <a:r>
              <a:rPr lang="en-US" altLang="en-US" sz="2000" b="0" i="0" dirty="0">
                <a:solidFill>
                  <a:srgbClr val="000000"/>
                </a:solidFill>
              </a:rPr>
              <a:t>normal freezing point of water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17297" y="2229159"/>
            <a:ext cx="847248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02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2800" b="0" i="0" dirty="0">
                <a:solidFill>
                  <a:srgbClr val="000000"/>
                </a:solidFill>
              </a:rPr>
              <a:t>100.0 g of 30% mix:  30.0 g C</a:t>
            </a:r>
            <a:r>
              <a:rPr lang="en-US" altLang="en-US" sz="2800" b="0" i="0" baseline="-25000" dirty="0">
                <a:solidFill>
                  <a:srgbClr val="000000"/>
                </a:solidFill>
              </a:rPr>
              <a:t>2</a:t>
            </a:r>
            <a:r>
              <a:rPr lang="en-US" altLang="en-US" sz="2800" b="0" i="0" dirty="0">
                <a:solidFill>
                  <a:srgbClr val="000000"/>
                </a:solidFill>
              </a:rPr>
              <a:t>H</a:t>
            </a:r>
            <a:r>
              <a:rPr lang="en-US" altLang="en-US" sz="2800" b="0" i="0" baseline="-25000" dirty="0">
                <a:solidFill>
                  <a:srgbClr val="000000"/>
                </a:solidFill>
              </a:rPr>
              <a:t>2</a:t>
            </a:r>
            <a:r>
              <a:rPr lang="en-US" altLang="en-US" sz="2800" b="0" i="0" dirty="0">
                <a:solidFill>
                  <a:srgbClr val="000000"/>
                </a:solidFill>
              </a:rPr>
              <a:t>(OH)</a:t>
            </a:r>
            <a:r>
              <a:rPr lang="en-US" altLang="en-US" sz="2800" b="0" i="0" baseline="-25000" dirty="0">
                <a:solidFill>
                  <a:srgbClr val="000000"/>
                </a:solidFill>
              </a:rPr>
              <a:t>2</a:t>
            </a:r>
            <a:r>
              <a:rPr lang="en-US" altLang="en-US" sz="2800" b="0" i="0" dirty="0">
                <a:solidFill>
                  <a:srgbClr val="000000"/>
                </a:solidFill>
              </a:rPr>
              <a:t> + 70.0 g H</a:t>
            </a:r>
            <a:r>
              <a:rPr lang="en-US" altLang="en-US" sz="2800" b="0" i="0" baseline="-25000" dirty="0">
                <a:solidFill>
                  <a:srgbClr val="000000"/>
                </a:solidFill>
              </a:rPr>
              <a:t>2</a:t>
            </a:r>
            <a:r>
              <a:rPr lang="en-US" altLang="en-US" sz="2800" b="0" i="0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51331" y="3016489"/>
            <a:ext cx="87949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02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2800" b="0" dirty="0">
                <a:solidFill>
                  <a:srgbClr val="000000"/>
                </a:solidFill>
              </a:rPr>
              <a:t>            </a:t>
            </a:r>
            <a:r>
              <a:rPr lang="en-US" altLang="en-US" sz="2800" b="0" dirty="0" err="1">
                <a:solidFill>
                  <a:srgbClr val="000000"/>
                </a:solidFill>
              </a:rPr>
              <a:t>n</a:t>
            </a:r>
            <a:r>
              <a:rPr lang="en-US" altLang="en-US" sz="2800" b="0" i="0" baseline="-25000" dirty="0" err="1">
                <a:solidFill>
                  <a:srgbClr val="000000"/>
                </a:solidFill>
              </a:rPr>
              <a:t>glycol</a:t>
            </a:r>
            <a:r>
              <a:rPr lang="en-US" altLang="en-US" sz="2800" b="0" i="0" baseline="-25000" dirty="0">
                <a:solidFill>
                  <a:srgbClr val="000000"/>
                </a:solidFill>
              </a:rPr>
              <a:t> </a:t>
            </a:r>
            <a:r>
              <a:rPr lang="en-US" altLang="en-US" sz="2800" b="0" i="0" dirty="0">
                <a:solidFill>
                  <a:srgbClr val="000000"/>
                </a:solidFill>
              </a:rPr>
              <a:t>= 30.0 g / 62.07 g mol</a:t>
            </a:r>
            <a:r>
              <a:rPr lang="en-US" altLang="en-US" sz="2800" b="0" i="0" baseline="30000" dirty="0">
                <a:solidFill>
                  <a:srgbClr val="000000"/>
                </a:solidFill>
              </a:rPr>
              <a:t>-1</a:t>
            </a:r>
            <a:r>
              <a:rPr lang="en-US" altLang="en-US" sz="2800" b="0" i="0" dirty="0">
                <a:solidFill>
                  <a:srgbClr val="000000"/>
                </a:solidFill>
              </a:rPr>
              <a:t> = 0.4833 </a:t>
            </a:r>
            <a:r>
              <a:rPr lang="en-US" altLang="en-US" sz="2800" b="0" i="0" dirty="0" err="1">
                <a:solidFill>
                  <a:srgbClr val="000000"/>
                </a:solidFill>
              </a:rPr>
              <a:t>mol</a:t>
            </a:r>
            <a:endParaRPr lang="en-US" altLang="en-US" sz="2800" b="0" i="0" dirty="0">
              <a:solidFill>
                <a:srgbClr val="000000"/>
              </a:solidFill>
            </a:endParaRPr>
          </a:p>
          <a:p>
            <a:pPr algn="l" rtl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2800" b="0" i="0" dirty="0">
                <a:solidFill>
                  <a:srgbClr val="000000"/>
                </a:solidFill>
              </a:rPr>
              <a:t>       </a:t>
            </a:r>
            <a:r>
              <a:rPr lang="en-US" altLang="en-US" sz="2800" b="0" dirty="0" err="1">
                <a:solidFill>
                  <a:srgbClr val="000000"/>
                </a:solidFill>
              </a:rPr>
              <a:t>m</a:t>
            </a:r>
            <a:r>
              <a:rPr lang="en-US" altLang="en-US" sz="2800" b="0" i="0" baseline="-25000" dirty="0" err="1">
                <a:solidFill>
                  <a:srgbClr val="000000"/>
                </a:solidFill>
              </a:rPr>
              <a:t>glycol</a:t>
            </a:r>
            <a:r>
              <a:rPr lang="en-US" altLang="en-US" sz="2800" b="0" i="0" dirty="0">
                <a:solidFill>
                  <a:srgbClr val="000000"/>
                </a:solidFill>
              </a:rPr>
              <a:t> = (0.4833 </a:t>
            </a:r>
            <a:r>
              <a:rPr lang="en-US" altLang="en-US" sz="2800" b="0" i="0" dirty="0" err="1">
                <a:solidFill>
                  <a:srgbClr val="000000"/>
                </a:solidFill>
              </a:rPr>
              <a:t>mol</a:t>
            </a:r>
            <a:r>
              <a:rPr lang="en-US" altLang="en-US" sz="2800" b="0" i="0" dirty="0">
                <a:solidFill>
                  <a:srgbClr val="000000"/>
                </a:solidFill>
              </a:rPr>
              <a:t> / 0.070 kg) = 6.904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i="0" dirty="0">
                <a:solidFill>
                  <a:srgbClr val="000000"/>
                </a:solidFill>
              </a:rPr>
              <a:t>molal</a:t>
            </a:r>
          </a:p>
          <a:p>
            <a:pPr algn="l" rtl="0" eaLnBrk="1" hangingPunct="1">
              <a:lnSpc>
                <a:spcPct val="110000"/>
              </a:lnSpc>
              <a:buFont typeface="Arial" charset="0"/>
              <a:buNone/>
            </a:pPr>
            <a:endParaRPr lang="en-US" altLang="en-US" sz="2800" b="0" i="0" dirty="0">
              <a:solidFill>
                <a:srgbClr val="000000"/>
              </a:solidFill>
              <a:sym typeface="Arial" charset="0"/>
            </a:endParaRPr>
          </a:p>
          <a:p>
            <a:pPr algn="l" rtl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2800" b="0" i="0" dirty="0">
                <a:solidFill>
                  <a:srgbClr val="000000"/>
                </a:solidFill>
                <a:sym typeface="Arial" charset="0"/>
              </a:rPr>
              <a:t>      </a:t>
            </a:r>
            <a:r>
              <a:rPr lang="el-GR" altLang="en-US" sz="2800" b="0" i="0" dirty="0">
                <a:solidFill>
                  <a:srgbClr val="000000"/>
                </a:solidFill>
                <a:sym typeface="Arial" charset="0"/>
              </a:rPr>
              <a:t>Δ</a:t>
            </a:r>
            <a:r>
              <a:rPr lang="en-US" altLang="en-US" sz="2800" b="0" dirty="0" err="1">
                <a:solidFill>
                  <a:srgbClr val="000000"/>
                </a:solidFill>
                <a:sym typeface="Arial" charset="0"/>
              </a:rPr>
              <a:t>T</a:t>
            </a:r>
            <a:r>
              <a:rPr lang="en-US" altLang="en-US" sz="2800" b="0" baseline="-25000" dirty="0" err="1">
                <a:solidFill>
                  <a:srgbClr val="000000"/>
                </a:solidFill>
                <a:sym typeface="Arial" charset="0"/>
              </a:rPr>
              <a:t>f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i="0" dirty="0">
                <a:solidFill>
                  <a:srgbClr val="000000"/>
                </a:solidFill>
              </a:rPr>
              <a:t>= -1.86°C kg mol</a:t>
            </a:r>
            <a:r>
              <a:rPr lang="en-US" altLang="en-US" sz="2800" b="0" i="0" baseline="30000" dirty="0">
                <a:solidFill>
                  <a:srgbClr val="000000"/>
                </a:solidFill>
              </a:rPr>
              <a:t>-1</a:t>
            </a:r>
            <a:r>
              <a:rPr lang="en-US" altLang="en-US" sz="2800" b="0" i="0" dirty="0">
                <a:solidFill>
                  <a:srgbClr val="000000"/>
                </a:solidFill>
              </a:rPr>
              <a:t>(6.904 </a:t>
            </a:r>
            <a:r>
              <a:rPr lang="en-US" altLang="en-US" sz="2800" b="0" i="0" dirty="0" err="1">
                <a:solidFill>
                  <a:srgbClr val="000000"/>
                </a:solidFill>
              </a:rPr>
              <a:t>mol</a:t>
            </a:r>
            <a:r>
              <a:rPr lang="en-US" altLang="en-US" sz="2800" b="0" i="0" dirty="0">
                <a:solidFill>
                  <a:srgbClr val="000000"/>
                </a:solidFill>
              </a:rPr>
              <a:t>/kg) = -12.8 °C</a:t>
            </a:r>
          </a:p>
          <a:p>
            <a:pPr algn="l" rtl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2800" b="0" i="0" dirty="0">
                <a:solidFill>
                  <a:srgbClr val="000000"/>
                </a:solidFill>
              </a:rPr>
              <a:t>	 Freezing point = 0.00°C – 12.8°C = -12.8°C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551331" y="2152889"/>
            <a:ext cx="86407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/>
            <a:endParaRPr lang="en-US" sz="2800" b="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7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24325" y="6400800"/>
            <a:ext cx="3860800" cy="457200"/>
          </a:xfr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14</a:t>
            </a:fld>
            <a:endParaRPr lang="he-I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33600" y="4014787"/>
            <a:ext cx="8314944" cy="2462213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01638" indent="-401638" algn="l" rtl="0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Solution: The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molality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of the solution can be found from the freezing point depression.</a:t>
            </a:r>
          </a:p>
          <a:p>
            <a:pPr marL="401638" indent="-401638" algn="l" rtl="0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Knowing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molality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and mass of solvent, one can find the moles of solute.</a:t>
            </a:r>
          </a:p>
          <a:p>
            <a:pPr marL="401638" indent="-401638" algn="l" rtl="0" eaLnBrk="0" fontAlgn="base" hangingPunct="0">
              <a:spcBef>
                <a:spcPts val="6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Knowing mass and moles of solute, the molar mass of the compound can be determined. 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2133600" y="-7635"/>
            <a:ext cx="717368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800" kern="0" dirty="0">
                <a:latin typeface="Arial"/>
                <a:cs typeface="Arial"/>
              </a:rPr>
              <a:t>Molar Mass By Boiling Point Elevation </a:t>
            </a:r>
          </a:p>
        </p:txBody>
      </p: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1752600" y="2819400"/>
            <a:ext cx="8604250" cy="0"/>
          </a:xfrm>
          <a:prstGeom prst="line">
            <a:avLst/>
          </a:prstGeom>
          <a:noFill/>
          <a:ln w="12700" algn="ctr">
            <a:solidFill>
              <a:srgbClr val="40458C"/>
            </a:solidFill>
            <a:round/>
            <a:headEnd/>
            <a:tailEnd/>
          </a:ln>
        </p:spPr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09572" y="1158270"/>
            <a:ext cx="8763000" cy="156966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l" rtl="0" eaLnBrk="0" hangingPunct="0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Benzyl acetate is one of the active components of oil of jasmine. If 0.125 g of the compound is added to 25.0 g of chloroform (CHCl</a:t>
            </a:r>
            <a:r>
              <a:rPr lang="en-US" sz="2400" baseline="-250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), the boiling point of the solution is 61.82 </a:t>
            </a:r>
            <a:r>
              <a:rPr lang="en-US" alt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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C. What is the molar mass of benzyl acetate?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2736548"/>
            <a:ext cx="39715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Given:</a:t>
            </a:r>
          </a:p>
          <a:p>
            <a:pPr algn="l" rtl="0"/>
            <a:r>
              <a:rPr lang="en-US" sz="2400" dirty="0" err="1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bp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(chloroform) = 61.70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  <a:sym typeface="Symbol" pitchFamily="18" charset="2"/>
              </a:rPr>
              <a:t>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C</a:t>
            </a:r>
          </a:p>
          <a:p>
            <a:pPr algn="l" rtl="0"/>
            <a:r>
              <a:rPr lang="en-US" alt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K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(chloroform)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= 3.63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  <a:sym typeface="Symbol" panose="05050102010706020507" pitchFamily="18" charset="2"/>
              </a:rPr>
              <a:t>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C/m</a:t>
            </a:r>
            <a:endParaRPr lang="en-US" sz="24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  <a:p>
            <a:pPr algn="l" rtl="0"/>
            <a:r>
              <a:rPr lang="en-US" sz="24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  </a:t>
            </a:r>
            <a:endParaRPr lang="he-IL" sz="24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44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15</a:t>
            </a:fld>
            <a:endParaRPr lang="he-IL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762681"/>
              </p:ext>
            </p:extLst>
          </p:nvPr>
        </p:nvGraphicFramePr>
        <p:xfrm>
          <a:off x="1670304" y="2157984"/>
          <a:ext cx="7113587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1800" imgH="1854000" progId="Equation.3">
                  <p:embed/>
                </p:oleObj>
              </mc:Choice>
              <mc:Fallback>
                <p:oleObj name="Equation" r:id="rId2" imgW="711180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304" y="2157984"/>
                        <a:ext cx="7113587" cy="1857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5"/>
          <p:cNvSpPr txBox="1">
            <a:spLocks/>
          </p:cNvSpPr>
          <p:nvPr/>
        </p:nvSpPr>
        <p:spPr bwMode="auto">
          <a:xfrm>
            <a:off x="838200" y="-134112"/>
            <a:ext cx="10344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Molar Mass By Boiling Point Elevation, continued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00407"/>
              </p:ext>
            </p:extLst>
          </p:nvPr>
        </p:nvGraphicFramePr>
        <p:xfrm>
          <a:off x="1366128" y="4489704"/>
          <a:ext cx="8356992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26680" imgH="1955520" progId="Equation.3">
                  <p:embed/>
                </p:oleObj>
              </mc:Choice>
              <mc:Fallback>
                <p:oleObj name="Equation" r:id="rId4" imgW="10426680" imgH="1955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128" y="4489704"/>
                        <a:ext cx="8356992" cy="1568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rgbClr val="B7C1EB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01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16</a:t>
            </a:fld>
            <a:endParaRPr lang="he-IL" dirty="0"/>
          </a:p>
        </p:txBody>
      </p:sp>
      <p:pic>
        <p:nvPicPr>
          <p:cNvPr id="4" name="Picture 2" descr="1416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34" y="2309432"/>
            <a:ext cx="4686300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33272" y="85344"/>
            <a:ext cx="8834437" cy="8191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/>
              <a:t>Osmotic Pressure of Solutions</a:t>
            </a:r>
            <a:endParaRPr lang="en-US" altLang="en-US" kern="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069784" y="941007"/>
            <a:ext cx="6183313" cy="1574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38138" indent="-338138"/>
            <a:r>
              <a:rPr lang="en-US" altLang="en-US" kern="0">
                <a:solidFill>
                  <a:srgbClr val="194E9D"/>
                </a:solidFill>
              </a:rPr>
              <a:t>Semipermeable membrane</a:t>
            </a:r>
          </a:p>
          <a:p>
            <a:pPr marL="338138" indent="-338138"/>
            <a:r>
              <a:rPr lang="en-US" altLang="en-US" kern="0"/>
              <a:t>Allows passage of small “particles”.</a:t>
            </a:r>
          </a:p>
          <a:p>
            <a:pPr marL="338138" indent="-338138"/>
            <a:r>
              <a:rPr lang="en-US" altLang="en-US" kern="0"/>
              <a:t>Stops large “particles”.</a:t>
            </a:r>
            <a:endParaRPr lang="en-US" altLang="en-US" kern="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5984" y="5189157"/>
            <a:ext cx="863600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02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n-US" altLang="en-US" sz="2800" b="0" i="0" dirty="0">
                <a:solidFill>
                  <a:srgbClr val="194E9D"/>
                </a:solidFill>
              </a:rPr>
              <a:t>Osmosis</a:t>
            </a:r>
          </a:p>
          <a:p>
            <a:pPr algn="l" eaLnBrk="1" hangingPunct="1">
              <a:buFont typeface="Arial" charset="0"/>
              <a:buNone/>
            </a:pPr>
            <a:r>
              <a:rPr lang="en-US" altLang="en-US" sz="2800" b="0" i="0" dirty="0">
                <a:solidFill>
                  <a:srgbClr val="000000"/>
                </a:solidFill>
              </a:rPr>
              <a:t>Movement of </a:t>
            </a:r>
            <a:r>
              <a:rPr lang="en-US" altLang="en-US" sz="2800" b="0" i="0" dirty="0">
                <a:solidFill>
                  <a:srgbClr val="194E9D"/>
                </a:solidFill>
              </a:rPr>
              <a:t>solvent</a:t>
            </a:r>
            <a:r>
              <a:rPr lang="en-US" altLang="en-US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0" i="0" dirty="0">
                <a:solidFill>
                  <a:srgbClr val="000000"/>
                </a:solidFill>
              </a:rPr>
              <a:t>through a semipermeable membrane from dilute to more concentrated solution.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4084" y="4436682"/>
            <a:ext cx="710565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02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n-US" altLang="en-US" b="0" i="0">
                <a:solidFill>
                  <a:srgbClr val="000000"/>
                </a:solidFill>
              </a:rPr>
              <a:t>e.g. animal bladders and cell membranes.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412809" y="2323719"/>
            <a:ext cx="4321175" cy="1006475"/>
            <a:chOff x="981" y="1478"/>
            <a:chExt cx="2722" cy="634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219" y="1478"/>
              <a:ext cx="484" cy="488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CF0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en-US" sz="2800" b="0" i="0">
                <a:solidFill>
                  <a:srgbClr val="000000"/>
                </a:solidFill>
              </a:endParaRPr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>
              <a:off x="981" y="1718"/>
              <a:ext cx="2122" cy="394"/>
            </a:xfrm>
            <a:prstGeom prst="borderCallout1">
              <a:avLst>
                <a:gd name="adj1" fmla="val 18273"/>
                <a:gd name="adj2" fmla="val 102264"/>
                <a:gd name="adj3" fmla="val -9139"/>
                <a:gd name="adj4" fmla="val 105843"/>
              </a:avLst>
            </a:prstGeom>
            <a:solidFill>
              <a:srgbClr val="E5F5FF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r>
                <a:rPr lang="en-US" altLang="en-US" sz="1800" b="0" i="0">
                  <a:solidFill>
                    <a:srgbClr val="000000"/>
                  </a:solidFill>
                </a:rPr>
                <a:t>Ion + H</a:t>
              </a:r>
              <a:r>
                <a:rPr lang="en-US" altLang="en-US" sz="1800" b="0" i="0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1800" b="0" i="0">
                  <a:solidFill>
                    <a:srgbClr val="000000"/>
                  </a:solidFill>
                </a:rPr>
                <a:t>O coordination sphere – too large to pass through</a:t>
              </a:r>
            </a:p>
          </p:txBody>
        </p:sp>
      </p:grp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7337234" y="2958719"/>
            <a:ext cx="2449513" cy="561975"/>
          </a:xfrm>
          <a:prstGeom prst="leftArrow">
            <a:avLst>
              <a:gd name="adj1" fmla="val 72556"/>
              <a:gd name="adj2" fmla="val 109029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0" i="0" dirty="0">
                <a:solidFill>
                  <a:srgbClr val="000000"/>
                </a:solidFill>
              </a:rPr>
              <a:t>net solvent flow</a:t>
            </a: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6791134" y="4014407"/>
            <a:ext cx="3186113" cy="387350"/>
          </a:xfrm>
          <a:prstGeom prst="borderCallout1">
            <a:avLst>
              <a:gd name="adj1" fmla="val 29509"/>
              <a:gd name="adj2" fmla="val -2394"/>
              <a:gd name="adj3" fmla="val -42213"/>
              <a:gd name="adj4" fmla="val -10213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altLang="en-US" sz="1800" b="0" i="0">
                <a:solidFill>
                  <a:srgbClr val="000000"/>
                </a:solidFill>
              </a:rPr>
              <a:t>Large molecule cannot pass.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908484" y="3322257"/>
            <a:ext cx="758825" cy="727075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CF0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sz="2800" b="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1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17</a:t>
            </a:fld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1168" y="7239"/>
            <a:ext cx="9144000" cy="579438"/>
          </a:xfrm>
          <a:prstGeom prst="rect">
            <a:avLst/>
          </a:prstGeom>
          <a:noFill/>
          <a:ln>
            <a:noFill/>
          </a:ln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ED6B06"/>
                </a:solidFill>
                <a:cs typeface="Arial" charset="0"/>
              </a:rPr>
              <a:t>An Osmosis Cell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2"/>
          <a:stretch/>
        </p:blipFill>
        <p:spPr>
          <a:xfrm>
            <a:off x="1264920" y="1459992"/>
            <a:ext cx="8534400" cy="37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2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421384" y="6394704"/>
            <a:ext cx="3860800" cy="457200"/>
          </a:xfr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18</a:t>
            </a:fld>
            <a:endParaRPr lang="he-IL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439416" y="-35356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Osmosis at the Particulate Level</a:t>
            </a:r>
          </a:p>
        </p:txBody>
      </p:sp>
      <p:pic>
        <p:nvPicPr>
          <p:cNvPr id="6" name="Picture 4" descr="14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16" y="1143000"/>
            <a:ext cx="793699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364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EA0E-0252-471F-A037-75570DFFE19E}" type="slidenum">
              <a:rPr lang="he-IL" smtClean="0"/>
              <a:t>19</a:t>
            </a:fld>
            <a:endParaRPr lang="he-IL"/>
          </a:p>
        </p:txBody>
      </p:sp>
      <p:sp>
        <p:nvSpPr>
          <p:cNvPr id="4" name="Title 8"/>
          <p:cNvSpPr txBox="1">
            <a:spLocks/>
          </p:cNvSpPr>
          <p:nvPr/>
        </p:nvSpPr>
        <p:spPr bwMode="auto">
          <a:xfrm>
            <a:off x="1478280" y="-35661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Osmosis</a:t>
            </a:r>
          </a:p>
        </p:txBody>
      </p:sp>
      <p:pic>
        <p:nvPicPr>
          <p:cNvPr id="5" name="Picture 4" descr="13p0491_f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72" y="2103120"/>
            <a:ext cx="8763000" cy="332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4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2</a:t>
            </a:fld>
            <a:endParaRPr lang="he-IL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97680" y="60651"/>
            <a:ext cx="8834437" cy="8191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 dirty="0"/>
              <a:t>Molarity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149781" y="6009451"/>
            <a:ext cx="8756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8138" indent="-3381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spcBef>
                <a:spcPct val="20000"/>
              </a:spcBef>
              <a:buClr>
                <a:srgbClr val="194E9D"/>
              </a:buClr>
              <a:buSzPct val="95000"/>
              <a:buFontTx/>
              <a:buChar char="•"/>
            </a:pPr>
            <a:r>
              <a:rPr lang="en-US" altLang="en-US" sz="2800" b="0" i="0" dirty="0">
                <a:solidFill>
                  <a:srgbClr val="000000"/>
                </a:solidFill>
              </a:rPr>
              <a:t>Because </a:t>
            </a:r>
            <a:r>
              <a:rPr lang="en-US" altLang="en-US" sz="2800" b="0" dirty="0">
                <a:solidFill>
                  <a:srgbClr val="000000"/>
                </a:solidFill>
              </a:rPr>
              <a:t>V</a:t>
            </a:r>
            <a:r>
              <a:rPr lang="en-US" altLang="en-US" sz="2800" b="0" i="0" dirty="0">
                <a:solidFill>
                  <a:srgbClr val="000000"/>
                </a:solidFill>
              </a:rPr>
              <a:t> varies with </a:t>
            </a:r>
            <a:r>
              <a:rPr lang="en-US" altLang="en-US" sz="2800" b="0" dirty="0">
                <a:solidFill>
                  <a:srgbClr val="000000"/>
                </a:solidFill>
              </a:rPr>
              <a:t>T, </a:t>
            </a:r>
            <a:r>
              <a:rPr lang="en-US" altLang="en-US" sz="2800" b="0" i="0" dirty="0">
                <a:solidFill>
                  <a:srgbClr val="000000"/>
                </a:solidFill>
              </a:rPr>
              <a:t>molarity is </a:t>
            </a:r>
            <a:r>
              <a:rPr lang="en-US" altLang="en-US" sz="2800" b="0" dirty="0">
                <a:solidFill>
                  <a:srgbClr val="000000"/>
                </a:solidFill>
              </a:rPr>
              <a:t>T</a:t>
            </a:r>
            <a:r>
              <a:rPr lang="en-US" altLang="en-US" sz="2800" b="0" i="0" dirty="0">
                <a:solidFill>
                  <a:srgbClr val="000000"/>
                </a:solidFill>
              </a:rPr>
              <a:t> dependent!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21739" y="1016801"/>
            <a:ext cx="6029325" cy="951543"/>
            <a:chOff x="769905" y="1289050"/>
            <a:chExt cx="6029325" cy="95154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769905" y="1289050"/>
              <a:ext cx="6029325" cy="942975"/>
              <a:chOff x="1066" y="745"/>
              <a:chExt cx="3798" cy="594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66" y="854"/>
                <a:ext cx="3798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7" tIns="44450" rIns="90487" bIns="44450">
                <a:spAutoFit/>
              </a:bodyPr>
              <a:lstStyle/>
              <a:p>
                <a:pPr algn="l" rtl="0"/>
                <a:r>
                  <a:rPr lang="en-US" altLang="en-US" sz="2800" b="0" i="0" dirty="0">
                    <a:solidFill>
                      <a:srgbClr val="194E9D"/>
                    </a:solidFill>
                  </a:rPr>
                  <a:t>Molarity</a:t>
                </a:r>
                <a:r>
                  <a:rPr lang="en-US" altLang="en-US" sz="2800" b="0" i="0" dirty="0">
                    <a:solidFill>
                      <a:srgbClr val="000000"/>
                    </a:solidFill>
                  </a:rPr>
                  <a:t> = M =			   =</a:t>
                </a:r>
              </a:p>
            </p:txBody>
          </p: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2585" y="745"/>
                <a:ext cx="1673" cy="594"/>
                <a:chOff x="2585" y="745"/>
                <a:chExt cx="1673" cy="594"/>
              </a:xfrm>
            </p:grpSpPr>
            <p:sp>
              <p:nvSpPr>
                <p:cNvPr id="12" name="Rectangle 6"/>
                <p:cNvSpPr>
                  <a:spLocks noChangeArrowheads="1"/>
                </p:cNvSpPr>
                <p:nvPr/>
              </p:nvSpPr>
              <p:spPr bwMode="auto">
                <a:xfrm>
                  <a:off x="2585" y="745"/>
                  <a:ext cx="1673" cy="5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 rtl="0"/>
                  <a:r>
                    <a:rPr lang="en-US" altLang="en-US" sz="2800" b="0" i="0" dirty="0">
                      <a:solidFill>
                        <a:srgbClr val="000000"/>
                      </a:solidFill>
                    </a:rPr>
                    <a:t>moles of solute</a:t>
                  </a:r>
                </a:p>
                <a:p>
                  <a:pPr algn="ctr" rtl="0"/>
                  <a:r>
                    <a:rPr lang="en-US" altLang="en-US" sz="2800" b="0" i="0" dirty="0">
                      <a:solidFill>
                        <a:srgbClr val="000000"/>
                      </a:solidFill>
                    </a:rPr>
                    <a:t>liters of solution</a:t>
                  </a:r>
                </a:p>
              </p:txBody>
            </p:sp>
            <p:sp>
              <p:nvSpPr>
                <p:cNvPr id="13" name="Line 7"/>
                <p:cNvSpPr>
                  <a:spLocks noChangeShapeType="1"/>
                </p:cNvSpPr>
                <p:nvPr/>
              </p:nvSpPr>
              <p:spPr bwMode="auto">
                <a:xfrm>
                  <a:off x="2651" y="1035"/>
                  <a:ext cx="1499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endParaRPr lang="en-US" sz="2800" b="0" i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069795" y="1289050"/>
              <a:ext cx="421588" cy="95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 rtl="0"/>
              <a:r>
                <a:rPr lang="en-US" altLang="en-US" sz="2800" b="0" dirty="0">
                  <a:solidFill>
                    <a:srgbClr val="000000"/>
                  </a:solidFill>
                </a:rPr>
                <a:t>n</a:t>
              </a:r>
            </a:p>
            <a:p>
              <a:pPr algn="ctr" rtl="0"/>
              <a:r>
                <a:rPr lang="en-US" altLang="en-US" sz="2800" b="0" dirty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94382" y="1749425"/>
              <a:ext cx="39700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rtl="0"/>
              <a:endParaRPr lang="en-US" sz="2800" b="0" i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Picture 13" descr="13_u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99" y="2360976"/>
            <a:ext cx="6799490" cy="34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1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20</a:t>
            </a:fld>
            <a:endParaRPr lang="he-IL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642724" y="121920"/>
            <a:ext cx="8834437" cy="8191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/>
              <a:t>Osmotic Pressure of Solutions</a:t>
            </a:r>
            <a:endParaRPr lang="en-US" altLang="en-US" kern="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34925" y="988695"/>
            <a:ext cx="9026980" cy="240982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kern="0" dirty="0">
                <a:solidFill>
                  <a:srgbClr val="194E9D"/>
                </a:solidFill>
              </a:rPr>
              <a:t>Osmotic pressure</a:t>
            </a:r>
            <a:r>
              <a:rPr lang="en-US" altLang="en-US" kern="0" dirty="0"/>
              <a:t> = </a:t>
            </a:r>
            <a:r>
              <a:rPr lang="en-US" altLang="en-US" i="1" kern="0" dirty="0"/>
              <a:t>P</a:t>
            </a:r>
            <a:r>
              <a:rPr lang="en-US" altLang="en-US" kern="0" dirty="0"/>
              <a:t>  that must be applied to </a:t>
            </a:r>
            <a:r>
              <a:rPr lang="en-US" altLang="en-US" kern="0" dirty="0">
                <a:solidFill>
                  <a:srgbClr val="194E9D"/>
                </a:solidFill>
              </a:rPr>
              <a:t>stop</a:t>
            </a:r>
            <a:r>
              <a:rPr lang="en-US" altLang="en-US" kern="0" dirty="0"/>
              <a:t> osmosis.</a:t>
            </a:r>
          </a:p>
          <a:p>
            <a:pPr marL="0" indent="0"/>
            <a:endParaRPr lang="en-US" altLang="en-US" kern="0" dirty="0"/>
          </a:p>
          <a:p>
            <a:pPr marL="0" indent="0"/>
            <a:r>
              <a:rPr lang="en-US" altLang="en-US" kern="0" dirty="0"/>
              <a:t>			</a:t>
            </a:r>
            <a:r>
              <a:rPr lang="el-GR" altLang="en-US" i="1" kern="0" dirty="0"/>
              <a:t>Π</a:t>
            </a:r>
            <a:r>
              <a:rPr lang="en-US" altLang="en-US" kern="0" dirty="0"/>
              <a:t> = </a:t>
            </a:r>
            <a:r>
              <a:rPr lang="en-US" altLang="en-US" i="1" kern="0" dirty="0"/>
              <a:t>c R T </a:t>
            </a:r>
            <a:endParaRPr lang="en-US" altLang="en-US" kern="0" dirty="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017504" y="1938020"/>
            <a:ext cx="2593975" cy="460375"/>
          </a:xfrm>
          <a:prstGeom prst="wedgeRoundRectCallout">
            <a:avLst>
              <a:gd name="adj1" fmla="val 35005"/>
              <a:gd name="adj2" fmla="val 88620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000" b="0" i="0">
                <a:solidFill>
                  <a:srgbClr val="000000"/>
                </a:solidFill>
              </a:rPr>
              <a:t>molarity of solution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5660691" y="1515745"/>
            <a:ext cx="1843088" cy="460375"/>
          </a:xfrm>
          <a:prstGeom prst="wedgeRoundRectCallout">
            <a:avLst>
              <a:gd name="adj1" fmla="val -51463"/>
              <a:gd name="adj2" fmla="val 162069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000" b="0" i="0">
                <a:solidFill>
                  <a:srgbClr val="000000"/>
                </a:solidFill>
              </a:rPr>
              <a:t>gas constant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6268111" y="1909445"/>
            <a:ext cx="1690687" cy="460375"/>
          </a:xfrm>
          <a:prstGeom prst="wedgeRoundRectCallout">
            <a:avLst>
              <a:gd name="adj1" fmla="val -61454"/>
              <a:gd name="adj2" fmla="val 78278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000" b="0" i="0">
                <a:solidFill>
                  <a:srgbClr val="000000"/>
                </a:solidFill>
              </a:rPr>
              <a:t>absolute </a:t>
            </a:r>
            <a:r>
              <a:rPr lang="en-US" altLang="en-US" sz="2000" b="0">
                <a:solidFill>
                  <a:srgbClr val="000000"/>
                </a:solidFill>
              </a:rPr>
              <a:t>T</a:t>
            </a:r>
          </a:p>
        </p:txBody>
      </p:sp>
      <p:pic>
        <p:nvPicPr>
          <p:cNvPr id="21" name="Picture 8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17" y="2769870"/>
            <a:ext cx="1271587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3376274" y="4325620"/>
            <a:ext cx="1093787" cy="749300"/>
          </a:xfrm>
          <a:prstGeom prst="wedgeRoundRectCallout">
            <a:avLst>
              <a:gd name="adj1" fmla="val -91944"/>
              <a:gd name="adj2" fmla="val 78389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000" b="0" i="0" dirty="0">
                <a:solidFill>
                  <a:srgbClr val="000000"/>
                </a:solidFill>
              </a:rPr>
              <a:t>Pure water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3210179" y="5132070"/>
            <a:ext cx="2132013" cy="1012825"/>
          </a:xfrm>
          <a:prstGeom prst="wedgeRoundRectCallout">
            <a:avLst>
              <a:gd name="adj1" fmla="val -77028"/>
              <a:gd name="adj2" fmla="val 2977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000" b="0" i="0">
                <a:solidFill>
                  <a:srgbClr val="000000"/>
                </a:solidFill>
              </a:rPr>
              <a:t>semipermeable bag of 5% sugar water</a:t>
            </a:r>
          </a:p>
        </p:txBody>
      </p:sp>
      <p:pic>
        <p:nvPicPr>
          <p:cNvPr id="24" name="Picture 11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54" y="3192145"/>
            <a:ext cx="1309688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5730536" y="5035233"/>
            <a:ext cx="1900238" cy="1511300"/>
          </a:xfrm>
          <a:prstGeom prst="wedgeRoundRectCallout">
            <a:avLst>
              <a:gd name="adj1" fmla="val 71218"/>
              <a:gd name="adj2" fmla="val 14287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000" b="0" i="0">
                <a:solidFill>
                  <a:srgbClr val="000000"/>
                </a:solidFill>
              </a:rPr>
              <a:t>Water enters the bag, increasing the </a:t>
            </a:r>
            <a:r>
              <a:rPr lang="en-US" altLang="en-US" sz="2000" b="0">
                <a:solidFill>
                  <a:srgbClr val="000000"/>
                </a:solidFill>
              </a:rPr>
              <a:t>P</a:t>
            </a:r>
            <a:r>
              <a:rPr lang="en-US" altLang="en-US" sz="2000" b="0" i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8623554" y="3590608"/>
            <a:ext cx="2038350" cy="1560512"/>
          </a:xfrm>
          <a:prstGeom prst="wedgeRoundRectCallout">
            <a:avLst>
              <a:gd name="adj1" fmla="val -56778"/>
              <a:gd name="adj2" fmla="val 17750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000" b="0" i="0">
                <a:solidFill>
                  <a:srgbClr val="000000"/>
                </a:solidFill>
              </a:rPr>
              <a:t>Height of the column of solution is a measure of </a:t>
            </a:r>
            <a:r>
              <a:rPr lang="el-GR" altLang="en-US" sz="2000" b="0">
                <a:solidFill>
                  <a:srgbClr val="000000"/>
                </a:solidFill>
              </a:rPr>
              <a:t>Π</a:t>
            </a:r>
            <a:r>
              <a:rPr lang="en-US" altLang="en-US" sz="2000" b="0">
                <a:solidFill>
                  <a:srgbClr val="000000"/>
                </a:solidFill>
              </a:rPr>
              <a:t>.</a:t>
            </a:r>
            <a:endParaRPr lang="en-US" altLang="en-US" sz="2800" b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89559" y="2572881"/>
            <a:ext cx="5113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i="1" kern="0" dirty="0">
                <a:solidFill>
                  <a:srgbClr val="000000"/>
                </a:solidFill>
                <a:latin typeface="Arial" charset="0"/>
                <a:ea typeface="MS PGothic" charset="0"/>
              </a:rPr>
              <a:t>R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ea typeface="MS PGothic" charset="0"/>
              </a:rPr>
              <a:t> = 0.08206 (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atm∙L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ea typeface="MS PGothic" charset="0"/>
              </a:rPr>
              <a:t>)/(</a:t>
            </a:r>
            <a:r>
              <a:rPr lang="en-US" sz="2800" kern="0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mol∙K</a:t>
            </a:r>
            <a:r>
              <a:rPr lang="en-US" sz="2800" kern="0" dirty="0">
                <a:solidFill>
                  <a:srgbClr val="000000"/>
                </a:solidFill>
                <a:latin typeface="Arial" charset="0"/>
                <a:ea typeface="MS PGothic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902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21</a:t>
            </a:fld>
            <a:endParaRPr lang="he-I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0177" y="2538370"/>
            <a:ext cx="86566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02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n-US" altLang="en-US" sz="2800" b="0" i="0" dirty="0">
                <a:solidFill>
                  <a:srgbClr val="000000"/>
                </a:solidFill>
              </a:rPr>
              <a:t>Easy to remember.  Very similar to the ideal gas law: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0952" y="136843"/>
            <a:ext cx="8229600" cy="73818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/>
              <a:t>Osmotic Pressure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54640" y="1479868"/>
            <a:ext cx="26177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02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l-GR" altLang="en-US" sz="3200" b="0" dirty="0">
                <a:solidFill>
                  <a:srgbClr val="000000"/>
                </a:solidFill>
              </a:rPr>
              <a:t>Π</a:t>
            </a:r>
            <a:r>
              <a:rPr lang="en-US" altLang="en-US" sz="3200" b="0" i="0" dirty="0">
                <a:solidFill>
                  <a:srgbClr val="000000"/>
                </a:solidFill>
              </a:rPr>
              <a:t> = </a:t>
            </a:r>
            <a:r>
              <a:rPr lang="en-US" altLang="en-US" sz="3200" b="0" dirty="0">
                <a:solidFill>
                  <a:srgbClr val="000000"/>
                </a:solidFill>
              </a:rPr>
              <a:t>c R T </a:t>
            </a:r>
            <a:endParaRPr lang="en-US" altLang="en-US" sz="3200" b="0" i="0" dirty="0">
              <a:solidFill>
                <a:srgbClr val="000000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941890" y="3969070"/>
            <a:ext cx="3351212" cy="1074738"/>
            <a:chOff x="1573" y="2529"/>
            <a:chExt cx="2111" cy="677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017" y="2529"/>
              <a:ext cx="1667" cy="677"/>
              <a:chOff x="2017" y="2529"/>
              <a:chExt cx="1667" cy="677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2959" y="2638"/>
                <a:ext cx="725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en-US" sz="3200" b="0">
                    <a:solidFill>
                      <a:srgbClr val="000000"/>
                    </a:solidFill>
                  </a:rPr>
                  <a:t>c R T</a:t>
                </a:r>
              </a:p>
            </p:txBody>
          </p:sp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2017" y="2529"/>
                <a:ext cx="742" cy="677"/>
                <a:chOff x="2017" y="2529"/>
                <a:chExt cx="742" cy="677"/>
              </a:xfrm>
            </p:grpSpPr>
            <p:sp>
              <p:nvSpPr>
                <p:cNvPr id="12" name="Rectangle 9"/>
                <p:cNvSpPr>
                  <a:spLocks noChangeArrowheads="1"/>
                </p:cNvSpPr>
                <p:nvPr/>
              </p:nvSpPr>
              <p:spPr bwMode="auto">
                <a:xfrm>
                  <a:off x="2017" y="2529"/>
                  <a:ext cx="742" cy="6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altLang="en-US" sz="3200" b="0" dirty="0">
                      <a:solidFill>
                        <a:srgbClr val="000000"/>
                      </a:solidFill>
                    </a:rPr>
                    <a:t>n R T</a:t>
                  </a:r>
                </a:p>
                <a:p>
                  <a:pPr algn="ctr"/>
                  <a:r>
                    <a:rPr lang="en-US" altLang="en-US" sz="3200" b="0" dirty="0">
                      <a:solidFill>
                        <a:srgbClr val="000000"/>
                      </a:solidFill>
                    </a:rPr>
                    <a:t>V</a:t>
                  </a:r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2082" y="2862"/>
                  <a:ext cx="629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/>
                  <a:endParaRPr lang="en-US" sz="2800" b="0" i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573" y="2645"/>
              <a:ext cx="1748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>
              <a:lvl1pPr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6858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543050" indent="-17145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00250" indent="-17145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457450" indent="-17145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14650" indent="-17145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371850" indent="-17145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29050" indent="-17145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>
                <a:buFont typeface="Arial" charset="0"/>
                <a:buNone/>
              </a:pPr>
              <a:r>
                <a:rPr lang="en-US" altLang="en-US" sz="3200" b="0" dirty="0">
                  <a:solidFill>
                    <a:srgbClr val="000000"/>
                  </a:solidFill>
                </a:rPr>
                <a:t>P</a:t>
              </a:r>
              <a:r>
                <a:rPr lang="en-US" altLang="en-US" sz="3200" b="0" i="0" dirty="0">
                  <a:solidFill>
                    <a:srgbClr val="000000"/>
                  </a:solidFill>
                </a:rPr>
                <a:t> = 		=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986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22</a:t>
            </a:fld>
            <a:endParaRPr lang="he-IL" dirty="0"/>
          </a:p>
        </p:txBody>
      </p:sp>
      <p:pic>
        <p:nvPicPr>
          <p:cNvPr id="4" name="Picture 3" descr="13p595_f19_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44" y="3051554"/>
            <a:ext cx="5779188" cy="369097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61266" y="36512"/>
            <a:ext cx="8834437" cy="8191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 dirty="0"/>
              <a:t>Osmotic Pressure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58722" y="1000125"/>
            <a:ext cx="8401050" cy="55562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kern="0"/>
              <a:t>A cell can be exposed to 3 kinds of solution:</a:t>
            </a: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4567047" y="1662113"/>
            <a:ext cx="2611438" cy="1152525"/>
          </a:xfrm>
          <a:prstGeom prst="wedgeRoundRectCallout">
            <a:avLst>
              <a:gd name="adj1" fmla="val -13889"/>
              <a:gd name="adj2" fmla="val 73417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000" b="0" i="0">
                <a:solidFill>
                  <a:srgbClr val="194E9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Hypertonic</a:t>
            </a:r>
            <a:endParaRPr lang="en-US" altLang="en-US" sz="2000" b="0" i="0">
              <a:solidFill>
                <a:srgbClr val="194E9D"/>
              </a:solidFill>
            </a:endParaRPr>
          </a:p>
          <a:p>
            <a:r>
              <a:rPr lang="en-US" altLang="en-US" sz="2000" b="0" i="0">
                <a:solidFill>
                  <a:srgbClr val="000000"/>
                </a:solidFill>
              </a:rPr>
              <a:t>[solute]</a:t>
            </a:r>
            <a:r>
              <a:rPr lang="en-US" altLang="en-US" sz="2000" b="0" i="0" baseline="-25000">
                <a:solidFill>
                  <a:srgbClr val="000000"/>
                </a:solidFill>
              </a:rPr>
              <a:t>out</a:t>
            </a:r>
            <a:r>
              <a:rPr lang="en-US" altLang="en-US" sz="2000" b="0" i="0">
                <a:solidFill>
                  <a:srgbClr val="000000"/>
                </a:solidFill>
              </a:rPr>
              <a:t> &gt;[solute]</a:t>
            </a:r>
            <a:r>
              <a:rPr lang="en-US" altLang="en-US" sz="2000" b="0" i="0" baseline="-25000">
                <a:solidFill>
                  <a:srgbClr val="000000"/>
                </a:solidFill>
              </a:rPr>
              <a:t>in</a:t>
            </a:r>
            <a:r>
              <a:rPr lang="en-US" altLang="en-US" sz="2000" b="0" i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sz="2000" b="0" i="0">
                <a:solidFill>
                  <a:srgbClr val="000000"/>
                </a:solidFill>
              </a:rPr>
              <a:t>Net flow </a:t>
            </a:r>
            <a:r>
              <a:rPr lang="en-US" altLang="en-US" sz="2000" i="0">
                <a:solidFill>
                  <a:srgbClr val="000000"/>
                </a:solidFill>
              </a:rPr>
              <a:t>out</a:t>
            </a:r>
            <a:r>
              <a:rPr lang="en-US" altLang="en-US" sz="2000" b="0" i="0">
                <a:solidFill>
                  <a:srgbClr val="000000"/>
                </a:solidFill>
              </a:rPr>
              <a:t>.</a:t>
            </a:r>
          </a:p>
          <a:p>
            <a:endParaRPr lang="en-US" altLang="en-US" sz="2000" b="0" i="0">
              <a:solidFill>
                <a:srgbClr val="000000"/>
              </a:solidFill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7600760" y="1700213"/>
            <a:ext cx="2611437" cy="1152525"/>
          </a:xfrm>
          <a:prstGeom prst="wedgeRoundRectCallout">
            <a:avLst>
              <a:gd name="adj1" fmla="val -39056"/>
              <a:gd name="adj2" fmla="val 84023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000" b="0" i="0">
                <a:solidFill>
                  <a:srgbClr val="194E9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Hypotonic</a:t>
            </a:r>
            <a:endParaRPr lang="en-US" altLang="en-US" sz="2000" b="0" i="0">
              <a:solidFill>
                <a:srgbClr val="194E9D"/>
              </a:solidFill>
            </a:endParaRPr>
          </a:p>
          <a:p>
            <a:r>
              <a:rPr lang="en-US" altLang="en-US" sz="2000" b="0" i="0">
                <a:solidFill>
                  <a:srgbClr val="000000"/>
                </a:solidFill>
              </a:rPr>
              <a:t>[solute]</a:t>
            </a:r>
            <a:r>
              <a:rPr lang="en-US" altLang="en-US" sz="2000" b="0" i="0" baseline="-25000">
                <a:solidFill>
                  <a:srgbClr val="000000"/>
                </a:solidFill>
              </a:rPr>
              <a:t>out</a:t>
            </a:r>
            <a:r>
              <a:rPr lang="en-US" altLang="en-US" sz="2000" b="0" i="0">
                <a:solidFill>
                  <a:srgbClr val="000000"/>
                </a:solidFill>
              </a:rPr>
              <a:t> &lt;[solute]</a:t>
            </a:r>
            <a:r>
              <a:rPr lang="en-US" altLang="en-US" sz="2000" b="0" i="0" baseline="-25000">
                <a:solidFill>
                  <a:srgbClr val="000000"/>
                </a:solidFill>
              </a:rPr>
              <a:t>in</a:t>
            </a:r>
            <a:r>
              <a:rPr lang="en-US" altLang="en-US" sz="2000" b="0" i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sz="2000" b="0" i="0">
                <a:solidFill>
                  <a:srgbClr val="000000"/>
                </a:solidFill>
              </a:rPr>
              <a:t>Net flow </a:t>
            </a:r>
            <a:r>
              <a:rPr lang="en-US" altLang="en-US" sz="2000" i="0">
                <a:solidFill>
                  <a:srgbClr val="000000"/>
                </a:solidFill>
              </a:rPr>
              <a:t>in</a:t>
            </a:r>
            <a:r>
              <a:rPr lang="en-US" altLang="en-US" sz="2000" b="0" i="0">
                <a:solidFill>
                  <a:srgbClr val="000000"/>
                </a:solidFill>
              </a:rPr>
              <a:t>.</a:t>
            </a:r>
          </a:p>
          <a:p>
            <a:endParaRPr lang="en-US" altLang="en-US" sz="2000" b="0" i="0">
              <a:solidFill>
                <a:srgbClr val="000000"/>
              </a:solidFill>
            </a:endParaRP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1571435" y="1700213"/>
            <a:ext cx="2611437" cy="1152525"/>
          </a:xfrm>
          <a:prstGeom prst="wedgeRoundRectCallout">
            <a:avLst>
              <a:gd name="adj1" fmla="val 22403"/>
              <a:gd name="adj2" fmla="val 84023"/>
              <a:gd name="adj3" fmla="val 16667"/>
            </a:avLst>
          </a:prstGeom>
          <a:solidFill>
            <a:srgbClr val="E5F5FF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sz="2000" b="0" i="0">
                <a:solidFill>
                  <a:srgbClr val="194E9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Isotonic</a:t>
            </a:r>
            <a:endParaRPr lang="en-US" altLang="en-US" sz="2000" b="0" i="0">
              <a:solidFill>
                <a:srgbClr val="194E9D"/>
              </a:solidFill>
            </a:endParaRPr>
          </a:p>
          <a:p>
            <a:r>
              <a:rPr lang="en-US" altLang="en-US" sz="2000" b="0" i="0">
                <a:solidFill>
                  <a:srgbClr val="000000"/>
                </a:solidFill>
              </a:rPr>
              <a:t>[solute]</a:t>
            </a:r>
            <a:r>
              <a:rPr lang="en-US" altLang="en-US" sz="2000" b="0" i="0" baseline="-25000">
                <a:solidFill>
                  <a:srgbClr val="000000"/>
                </a:solidFill>
              </a:rPr>
              <a:t>out</a:t>
            </a:r>
            <a:r>
              <a:rPr lang="en-US" altLang="en-US" sz="2000" b="0" i="0">
                <a:solidFill>
                  <a:srgbClr val="000000"/>
                </a:solidFill>
              </a:rPr>
              <a:t>=[solute]</a:t>
            </a:r>
            <a:r>
              <a:rPr lang="en-US" altLang="en-US" sz="2000" b="0" i="0" baseline="-25000">
                <a:solidFill>
                  <a:srgbClr val="000000"/>
                </a:solidFill>
              </a:rPr>
              <a:t>in</a:t>
            </a:r>
            <a:r>
              <a:rPr lang="en-US" altLang="en-US" sz="2000" b="0" i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sz="2000" b="0" i="0">
                <a:solidFill>
                  <a:srgbClr val="000000"/>
                </a:solidFill>
              </a:rPr>
              <a:t>No Net flow.</a:t>
            </a:r>
          </a:p>
        </p:txBody>
      </p:sp>
    </p:spTree>
    <p:extLst>
      <p:ext uri="{BB962C8B-B14F-4D97-AF65-F5344CB8AC3E}">
        <p14:creationId xmlns:p14="http://schemas.microsoft.com/office/powerpoint/2010/main" val="484306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27264" y="636676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371600" y="6366764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23</a:t>
            </a:fld>
            <a:endParaRPr lang="he-I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82747" y="155003"/>
            <a:ext cx="8110538" cy="676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r>
              <a:rPr lang="en-IN" altLang="en-US" kern="0" dirty="0"/>
              <a:t>Example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54531" y="1160462"/>
            <a:ext cx="8899525" cy="56975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IN" altLang="en-US" kern="0" dirty="0"/>
              <a:t>A solution made up of 2.00 g of an unknown solute and 275 mL of water (</a:t>
            </a:r>
            <a:r>
              <a:rPr lang="en-IN" altLang="en-US" i="1" kern="0" dirty="0"/>
              <a:t>d </a:t>
            </a:r>
            <a:r>
              <a:rPr lang="en-IN" altLang="en-US" kern="0" dirty="0"/>
              <a:t>= 1.00 g/mL) has an osmotic pressure of 0.872 </a:t>
            </a:r>
            <a:r>
              <a:rPr lang="en-IN" altLang="en-US" kern="0" dirty="0" err="1"/>
              <a:t>atm</a:t>
            </a:r>
            <a:r>
              <a:rPr lang="en-IN" altLang="en-US" kern="0" dirty="0"/>
              <a:t> at 25°C</a:t>
            </a:r>
          </a:p>
          <a:p>
            <a:pPr lvl="1"/>
            <a:r>
              <a:rPr lang="en-IN" altLang="en-US" kern="0" dirty="0"/>
              <a:t> What is the molar mass of the unknown solute?</a:t>
            </a:r>
          </a:p>
        </p:txBody>
      </p:sp>
    </p:spTree>
    <p:extLst>
      <p:ext uri="{BB962C8B-B14F-4D97-AF65-F5344CB8AC3E}">
        <p14:creationId xmlns:p14="http://schemas.microsoft.com/office/powerpoint/2010/main" val="386423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27264" y="636676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371600" y="6366764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24</a:t>
            </a:fld>
            <a:endParaRPr lang="he-I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075" y="1066800"/>
            <a:ext cx="8899525" cy="56975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IN" kern="0" dirty="0"/>
              <a:t>Analysis:</a:t>
            </a:r>
          </a:p>
          <a:p>
            <a:pPr>
              <a:defRPr/>
            </a:pPr>
            <a:r>
              <a:rPr lang="en-IN" kern="0" dirty="0"/>
              <a:t>Information given		Mass of solute (2.00 g)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IN" kern="0" dirty="0"/>
              <a:t>					Volume of solvent 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IN" kern="0" dirty="0"/>
              <a:t>					(275 mL)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IN" kern="0" dirty="0"/>
              <a:t>					</a:t>
            </a:r>
            <a:r>
              <a:rPr lang="el-GR" kern="0" dirty="0"/>
              <a:t>π</a:t>
            </a:r>
            <a:r>
              <a:rPr lang="en-IN" kern="0" dirty="0"/>
              <a:t> (0.872 </a:t>
            </a:r>
            <a:r>
              <a:rPr lang="en-IN" kern="0" dirty="0" err="1"/>
              <a:t>atm</a:t>
            </a:r>
            <a:r>
              <a:rPr lang="en-IN" kern="0" dirty="0"/>
              <a:t>); T (25°C)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IN" kern="0" dirty="0"/>
              <a:t>					Density of solvent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IN" kern="0" dirty="0"/>
              <a:t>					 (1.00 g/mL)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IN" kern="0" dirty="0"/>
              <a:t>					Density of solution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IN" kern="0" dirty="0"/>
              <a:t>					(1.00 g/mL)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82747" y="155003"/>
            <a:ext cx="8110538" cy="676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r>
              <a:rPr lang="en-IN" altLang="en-US" kern="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921778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27264" y="636676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371600" y="6366764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25</a:t>
            </a:fld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0491" y="187388"/>
            <a:ext cx="8110538" cy="676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r>
              <a:rPr lang="en-IN" altLang="en-US" kern="0" dirty="0"/>
              <a:t>Example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5971" y="1034351"/>
            <a:ext cx="8899525" cy="56975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IN" altLang="en-US" kern="0" dirty="0"/>
              <a:t>Strategy:</a:t>
            </a:r>
          </a:p>
          <a:p>
            <a:r>
              <a:rPr lang="en-IN" altLang="en-US" kern="0" dirty="0"/>
              <a:t>Find the molarity M, by substituting in</a:t>
            </a:r>
          </a:p>
          <a:p>
            <a:r>
              <a:rPr lang="en-IN" altLang="en-US" kern="0" dirty="0"/>
              <a:t>Determine the volume of the solution by first finding its mass</a:t>
            </a:r>
          </a:p>
          <a:p>
            <a:pPr lvl="1"/>
            <a:r>
              <a:rPr lang="en-IN" altLang="en-US" kern="0" dirty="0"/>
              <a:t>Mass of solution = mass of solute + mass of water</a:t>
            </a:r>
          </a:p>
          <a:p>
            <a:pPr lvl="1"/>
            <a:r>
              <a:rPr lang="en-IN" altLang="en-US" kern="0" dirty="0"/>
              <a:t>Volume of solution = mass/density</a:t>
            </a:r>
          </a:p>
          <a:p>
            <a:r>
              <a:rPr lang="en-IN" altLang="en-US" kern="0" dirty="0"/>
              <a:t>Find the moles of solute using the defining equation for molarity</a:t>
            </a:r>
          </a:p>
          <a:p>
            <a:pPr lvl="1"/>
            <a:r>
              <a:rPr lang="en-IN" altLang="en-US" kern="0" dirty="0"/>
              <a:t>M = moles solute/volume of solution (L)</a:t>
            </a:r>
          </a:p>
          <a:p>
            <a:r>
              <a:rPr lang="en-IN" altLang="en-US" kern="0" dirty="0"/>
              <a:t>Find the molar mass</a:t>
            </a:r>
          </a:p>
          <a:p>
            <a:pPr lvl="1"/>
            <a:r>
              <a:rPr lang="en-IN" altLang="en-US" kern="0" dirty="0"/>
              <a:t>Molar mass = mass/moles</a:t>
            </a:r>
          </a:p>
          <a:p>
            <a:endParaRPr lang="en-IN" altLang="en-US" kern="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71738"/>
              </p:ext>
            </p:extLst>
          </p:nvPr>
        </p:nvGraphicFramePr>
        <p:xfrm>
          <a:off x="7930896" y="1567751"/>
          <a:ext cx="1612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1760" imgH="177646" progId="Equation.DSMT4">
                  <p:embed/>
                </p:oleObj>
              </mc:Choice>
              <mc:Fallback>
                <p:oleObj name="Equation" r:id="rId2" imgW="621760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0896" y="1567751"/>
                        <a:ext cx="16129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440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27264" y="636676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371600" y="6366764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26</a:t>
            </a:fld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129476"/>
            <a:ext cx="8110538" cy="676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r>
              <a:rPr lang="en-IN" altLang="en-US" kern="0" dirty="0"/>
              <a:t>Example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034351"/>
            <a:ext cx="8899525" cy="56975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IN" altLang="en-US" kern="0"/>
              <a:t>Solution:</a:t>
            </a:r>
          </a:p>
          <a:p>
            <a:r>
              <a:rPr lang="en-IN" altLang="en-US" kern="0"/>
              <a:t>M</a:t>
            </a:r>
          </a:p>
          <a:p>
            <a:endParaRPr lang="en-IN" altLang="en-US" kern="0"/>
          </a:p>
          <a:p>
            <a:endParaRPr lang="en-IN" altLang="en-US" kern="0"/>
          </a:p>
          <a:p>
            <a:endParaRPr lang="en-IN" altLang="en-US" kern="0"/>
          </a:p>
          <a:p>
            <a:r>
              <a:rPr lang="en-IN" altLang="en-US" kern="0"/>
              <a:t>Volume of solution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71523"/>
              </p:ext>
            </p:extLst>
          </p:nvPr>
        </p:nvGraphicFramePr>
        <p:xfrm>
          <a:off x="2879725" y="2110676"/>
          <a:ext cx="5826125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800" imgH="635000" progId="Equation.DSMT4">
                  <p:embed/>
                </p:oleObj>
              </mc:Choice>
              <mc:Fallback>
                <p:oleObj name="Equation" r:id="rId2" imgW="27178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2110676"/>
                        <a:ext cx="5826125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306367"/>
              </p:ext>
            </p:extLst>
          </p:nvPr>
        </p:nvGraphicFramePr>
        <p:xfrm>
          <a:off x="1676400" y="4303014"/>
          <a:ext cx="8445500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1400" imgH="876300" progId="Equation.DSMT4">
                  <p:embed/>
                </p:oleObj>
              </mc:Choice>
              <mc:Fallback>
                <p:oleObj name="Equation" r:id="rId4" imgW="3581400" imgH="87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03014"/>
                        <a:ext cx="8445500" cy="206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430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27264" y="636676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371600" y="6366764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27</a:t>
            </a:fld>
            <a:endParaRPr lang="he-IL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74126" y="255587"/>
            <a:ext cx="8110538" cy="676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Osaka" pitchFamily="48" charset="-128"/>
              </a:defRPr>
            </a:lvl9pPr>
          </a:lstStyle>
          <a:p>
            <a:r>
              <a:rPr lang="en-IN" altLang="en-US" kern="0" dirty="0"/>
              <a:t>Example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74126" y="1160462"/>
            <a:ext cx="8899525" cy="56975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4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IN" altLang="en-US" kern="0"/>
              <a:t>Moles of solute</a:t>
            </a:r>
          </a:p>
          <a:p>
            <a:endParaRPr lang="en-IN" altLang="en-US" kern="0"/>
          </a:p>
          <a:p>
            <a:endParaRPr lang="en-IN" altLang="en-US" kern="0"/>
          </a:p>
          <a:p>
            <a:endParaRPr lang="en-IN" altLang="en-US" kern="0"/>
          </a:p>
          <a:p>
            <a:r>
              <a:rPr lang="en-IN" altLang="en-US" kern="0"/>
              <a:t>Molar mass	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26567"/>
              </p:ext>
            </p:extLst>
          </p:nvPr>
        </p:nvGraphicFramePr>
        <p:xfrm>
          <a:off x="3013964" y="1693862"/>
          <a:ext cx="64690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406400" progId="Equation.DSMT4">
                  <p:embed/>
                </p:oleObj>
              </mc:Choice>
              <mc:Fallback>
                <p:oleObj name="Equation" r:id="rId2" imgW="2743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964" y="1693862"/>
                        <a:ext cx="646906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75124"/>
              </p:ext>
            </p:extLst>
          </p:nvPr>
        </p:nvGraphicFramePr>
        <p:xfrm>
          <a:off x="3663251" y="3751262"/>
          <a:ext cx="5030788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600" imgH="863600" progId="Equation.DSMT4">
                  <p:embed/>
                </p:oleObj>
              </mc:Choice>
              <mc:Fallback>
                <p:oleObj name="Equation" r:id="rId4" imgW="2133600" imgH="86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251" y="3751262"/>
                        <a:ext cx="5030788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716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28</a:t>
            </a:fld>
            <a:endParaRPr lang="he-IL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21827" y="72581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 dirty="0"/>
              <a:t>Boiling Point Elevation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7011" y="1098677"/>
            <a:ext cx="9026525" cy="79057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bg1"/>
              </a:buClr>
            </a:pPr>
            <a:r>
              <a:rPr lang="en-US" altLang="en-US" kern="0">
                <a:solidFill>
                  <a:srgbClr val="194E9D"/>
                </a:solidFill>
              </a:rPr>
              <a:t>At what </a:t>
            </a:r>
            <a:r>
              <a:rPr lang="en-US" altLang="en-US" i="1" kern="0">
                <a:solidFill>
                  <a:srgbClr val="194E9D"/>
                </a:solidFill>
              </a:rPr>
              <a:t>T</a:t>
            </a:r>
            <a:r>
              <a:rPr lang="en-US" altLang="en-US" kern="0">
                <a:solidFill>
                  <a:srgbClr val="194E9D"/>
                </a:solidFill>
              </a:rPr>
              <a:t> will 0.100 molal NaCl(aq) boil? </a:t>
            </a:r>
            <a:r>
              <a:rPr lang="en-US" altLang="en-US" i="1" kern="0">
                <a:solidFill>
                  <a:srgbClr val="194E9D"/>
                </a:solidFill>
              </a:rPr>
              <a:t>K</a:t>
            </a:r>
            <a:r>
              <a:rPr lang="en-US" altLang="en-US" kern="0" baseline="-25000">
                <a:solidFill>
                  <a:srgbClr val="194E9D"/>
                </a:solidFill>
              </a:rPr>
              <a:t>b</a:t>
            </a:r>
            <a:r>
              <a:rPr lang="en-US" altLang="en-US" kern="0">
                <a:solidFill>
                  <a:srgbClr val="194E9D"/>
                </a:solidFill>
              </a:rPr>
              <a:t> = 0.51°C kg mol</a:t>
            </a:r>
            <a:r>
              <a:rPr lang="en-US" altLang="en-US" kern="0" baseline="30000">
                <a:solidFill>
                  <a:srgbClr val="194E9D"/>
                </a:solidFill>
              </a:rPr>
              <a:t>-1</a:t>
            </a:r>
            <a:r>
              <a:rPr lang="en-US" altLang="en-US" kern="0">
                <a:solidFill>
                  <a:srgbClr val="194E9D"/>
                </a:solidFill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4961" y="2303145"/>
            <a:ext cx="8526463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02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 typeface="Arial" charset="0"/>
              <a:buNone/>
            </a:pPr>
            <a:r>
              <a:rPr lang="en-US" altLang="en-US" sz="2800" b="0" i="0" dirty="0">
                <a:solidFill>
                  <a:srgbClr val="000000"/>
                </a:solidFill>
              </a:rPr>
              <a:t>The </a:t>
            </a:r>
            <a:r>
              <a:rPr lang="en-US" altLang="en-US" sz="2800" b="0" i="0" dirty="0" err="1">
                <a:solidFill>
                  <a:srgbClr val="000000"/>
                </a:solidFill>
              </a:rPr>
              <a:t>b.p</a:t>
            </a:r>
            <a:r>
              <a:rPr lang="en-US" altLang="en-US" sz="2800" b="0" i="0" dirty="0">
                <a:solidFill>
                  <a:srgbClr val="000000"/>
                </a:solidFill>
              </a:rPr>
              <a:t>. of 0.100 molal </a:t>
            </a:r>
            <a:r>
              <a:rPr lang="en-US" altLang="en-US" sz="2800" b="0" i="0" dirty="0" err="1">
                <a:solidFill>
                  <a:srgbClr val="000000"/>
                </a:solidFill>
              </a:rPr>
              <a:t>NaCl</a:t>
            </a:r>
            <a:r>
              <a:rPr lang="en-US" altLang="en-US" sz="2800" b="0" i="0" dirty="0">
                <a:solidFill>
                  <a:srgbClr val="000000"/>
                </a:solidFill>
              </a:rPr>
              <a:t>:</a:t>
            </a:r>
          </a:p>
          <a:p>
            <a:pPr algn="l" eaLnBrk="1" hangingPunct="1">
              <a:buFont typeface="Arial" charset="0"/>
              <a:buNone/>
            </a:pPr>
            <a:endParaRPr lang="en-US" altLang="en-US" b="0" i="0" dirty="0">
              <a:solidFill>
                <a:srgbClr val="000000"/>
              </a:solidFill>
            </a:endParaRPr>
          </a:p>
          <a:p>
            <a:pPr algn="l" eaLnBrk="1" hangingPunct="1">
              <a:buFont typeface="Arial" charset="0"/>
              <a:buNone/>
            </a:pPr>
            <a:r>
              <a:rPr lang="el-GR" altLang="en-US" sz="2800" b="0" i="0" dirty="0">
                <a:solidFill>
                  <a:srgbClr val="000000"/>
                </a:solidFill>
                <a:sym typeface="Arial" charset="0"/>
              </a:rPr>
              <a:t>Δ</a:t>
            </a:r>
            <a:r>
              <a:rPr lang="en-US" altLang="en-US" sz="2800" b="0" dirty="0">
                <a:solidFill>
                  <a:srgbClr val="000000"/>
                </a:solidFill>
                <a:sym typeface="Arial" charset="0"/>
              </a:rPr>
              <a:t>T</a:t>
            </a:r>
            <a:r>
              <a:rPr lang="en-US" altLang="en-US" sz="2800" b="0" baseline="-25000" dirty="0">
                <a:solidFill>
                  <a:srgbClr val="000000"/>
                </a:solidFill>
                <a:sym typeface="Arial" charset="0"/>
              </a:rPr>
              <a:t>b</a:t>
            </a:r>
            <a:r>
              <a:rPr lang="en-US" altLang="en-US" sz="2800" b="0" dirty="0">
                <a:solidFill>
                  <a:srgbClr val="000000"/>
                </a:solidFill>
              </a:rPr>
              <a:t>  = K</a:t>
            </a:r>
            <a:r>
              <a:rPr lang="en-US" altLang="en-US" sz="2800" b="0" baseline="-25000" dirty="0">
                <a:solidFill>
                  <a:srgbClr val="000000"/>
                </a:solidFill>
              </a:rPr>
              <a:t>b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i</a:t>
            </a:r>
            <a:r>
              <a:rPr lang="en-US" altLang="en-US" sz="2800" b="0" i="0" baseline="-25000" dirty="0" err="1">
                <a:solidFill>
                  <a:srgbClr val="000000"/>
                </a:solidFill>
              </a:rPr>
              <a:t>solute</a:t>
            </a:r>
            <a:r>
              <a:rPr lang="en-US" altLang="en-US" sz="2800" b="0" dirty="0" err="1">
                <a:solidFill>
                  <a:srgbClr val="000000"/>
                </a:solidFill>
              </a:rPr>
              <a:t>m</a:t>
            </a:r>
            <a:r>
              <a:rPr lang="en-US" altLang="en-US" sz="2800" b="0" i="0" baseline="-25000" dirty="0" err="1">
                <a:solidFill>
                  <a:srgbClr val="000000"/>
                </a:solidFill>
              </a:rPr>
              <a:t>solute</a:t>
            </a:r>
            <a:r>
              <a:rPr lang="el-GR" altLang="en-US" sz="2800" b="0" i="0" dirty="0">
                <a:solidFill>
                  <a:srgbClr val="000000"/>
                </a:solidFill>
                <a:sym typeface="Arial" charset="0"/>
              </a:rPr>
              <a:t> </a:t>
            </a:r>
            <a:endParaRPr lang="en-US" altLang="en-US" sz="2800" b="0" i="0" dirty="0">
              <a:solidFill>
                <a:srgbClr val="000000"/>
              </a:solidFill>
              <a:sym typeface="Arial" charset="0"/>
            </a:endParaRPr>
          </a:p>
          <a:p>
            <a:pPr algn="l" eaLnBrk="1" hangingPunct="1">
              <a:buFont typeface="Arial" charset="0"/>
              <a:buNone/>
            </a:pPr>
            <a:r>
              <a:rPr lang="en-US" altLang="en-US" sz="2800" b="0" i="0" dirty="0">
                <a:solidFill>
                  <a:srgbClr val="000000"/>
                </a:solidFill>
                <a:sym typeface="Arial" charset="0"/>
              </a:rPr>
              <a:t>        </a:t>
            </a:r>
            <a:r>
              <a:rPr lang="en-US" altLang="en-US" sz="2800" b="0" i="0" dirty="0">
                <a:solidFill>
                  <a:srgbClr val="000000"/>
                </a:solidFill>
              </a:rPr>
              <a:t>= 0.51°C kg mol</a:t>
            </a:r>
            <a:r>
              <a:rPr lang="en-US" altLang="en-US" sz="2800" b="0" i="0" baseline="30000" dirty="0">
                <a:solidFill>
                  <a:srgbClr val="000000"/>
                </a:solidFill>
              </a:rPr>
              <a:t>-1</a:t>
            </a:r>
            <a:r>
              <a:rPr lang="en-US" altLang="en-US" sz="2800" b="0" i="0" dirty="0">
                <a:solidFill>
                  <a:srgbClr val="000000"/>
                </a:solidFill>
              </a:rPr>
              <a:t>(2)(0.100 </a:t>
            </a:r>
            <a:r>
              <a:rPr lang="en-US" altLang="en-US" sz="2800" b="0" i="0" dirty="0" err="1">
                <a:solidFill>
                  <a:srgbClr val="000000"/>
                </a:solidFill>
              </a:rPr>
              <a:t>mol</a:t>
            </a:r>
            <a:r>
              <a:rPr lang="en-US" altLang="en-US" sz="2800" b="0" i="0" dirty="0">
                <a:solidFill>
                  <a:srgbClr val="000000"/>
                </a:solidFill>
              </a:rPr>
              <a:t>/kg) = 0.10 °C</a:t>
            </a:r>
          </a:p>
          <a:p>
            <a:pPr algn="l" eaLnBrk="1" hangingPunct="1">
              <a:buFont typeface="Arial" charset="0"/>
              <a:buNone/>
            </a:pPr>
            <a:endParaRPr lang="en-US" altLang="en-US" sz="2800" b="0" i="0" dirty="0">
              <a:solidFill>
                <a:srgbClr val="000000"/>
              </a:solidFill>
            </a:endParaRPr>
          </a:p>
          <a:p>
            <a:pPr algn="l" eaLnBrk="1" hangingPunct="1">
              <a:buFont typeface="Arial" charset="0"/>
              <a:buNone/>
            </a:pPr>
            <a:r>
              <a:rPr lang="en-US" altLang="en-US" sz="2800" b="0" i="0" dirty="0" err="1">
                <a:solidFill>
                  <a:srgbClr val="000000"/>
                </a:solidFill>
              </a:rPr>
              <a:t>b.p</a:t>
            </a:r>
            <a:r>
              <a:rPr lang="en-US" altLang="en-US" sz="2800" b="0" i="0" dirty="0">
                <a:solidFill>
                  <a:srgbClr val="000000"/>
                </a:solidFill>
              </a:rPr>
              <a:t>. = 100.00°C + 0.10°C = 100.10 °C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015111" y="2046527"/>
            <a:ext cx="8262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2800" b="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3</a:t>
            </a:fld>
            <a:endParaRPr lang="he-IL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76891" y="77925"/>
            <a:ext cx="8834437" cy="8191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 dirty="0"/>
              <a:t>Molality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394523" y="1040744"/>
            <a:ext cx="6929438" cy="1576387"/>
            <a:chOff x="340" y="2051"/>
            <a:chExt cx="4365" cy="993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102" y="2450"/>
              <a:ext cx="3603" cy="594"/>
              <a:chOff x="1102" y="2450"/>
              <a:chExt cx="3603" cy="594"/>
            </a:xfrm>
          </p:grpSpPr>
          <p:sp>
            <p:nvSpPr>
              <p:cNvPr id="8" name="Rectangle 10"/>
              <p:cNvSpPr>
                <a:spLocks noChangeArrowheads="1"/>
              </p:cNvSpPr>
              <p:nvPr/>
            </p:nvSpPr>
            <p:spPr bwMode="auto">
              <a:xfrm>
                <a:off x="1102" y="2559"/>
                <a:ext cx="1510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 rtl="0"/>
                <a:r>
                  <a:rPr lang="en-US" altLang="en-US" sz="2800" b="0" i="0" dirty="0">
                    <a:solidFill>
                      <a:srgbClr val="194E9D"/>
                    </a:solidFill>
                  </a:rPr>
                  <a:t>Molality</a:t>
                </a:r>
                <a:r>
                  <a:rPr lang="en-US" altLang="en-US" sz="2800" b="0" i="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en-US" sz="2800" b="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800" b="0" i="0" dirty="0">
                    <a:solidFill>
                      <a:srgbClr val="000000"/>
                    </a:solidFill>
                  </a:rPr>
                  <a:t> =</a:t>
                </a:r>
              </a:p>
            </p:txBody>
          </p:sp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2608" y="2450"/>
                <a:ext cx="2097" cy="594"/>
                <a:chOff x="2608" y="2450"/>
                <a:chExt cx="2097" cy="594"/>
              </a:xfrm>
            </p:grpSpPr>
            <p:sp>
              <p:nvSpPr>
                <p:cNvPr id="10" name="Rectangle 12"/>
                <p:cNvSpPr>
                  <a:spLocks noChangeArrowheads="1"/>
                </p:cNvSpPr>
                <p:nvPr/>
              </p:nvSpPr>
              <p:spPr bwMode="auto">
                <a:xfrm>
                  <a:off x="2608" y="2450"/>
                  <a:ext cx="2097" cy="5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 rtl="0"/>
                  <a:r>
                    <a:rPr lang="en-US" altLang="en-US" sz="2800" b="0" i="0" dirty="0">
                      <a:solidFill>
                        <a:srgbClr val="000000"/>
                      </a:solidFill>
                    </a:rPr>
                    <a:t>moles of solute</a:t>
                  </a:r>
                </a:p>
                <a:p>
                  <a:pPr algn="ctr" rtl="0"/>
                  <a:r>
                    <a:rPr lang="en-US" altLang="en-US" sz="2800" b="0" i="0" dirty="0">
                      <a:solidFill>
                        <a:srgbClr val="000000"/>
                      </a:solidFill>
                    </a:rPr>
                    <a:t>kilograms of solvent</a:t>
                  </a:r>
                </a:p>
              </p:txBody>
            </p:sp>
            <p:sp>
              <p:nvSpPr>
                <p:cNvPr id="1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662" y="2741"/>
                  <a:ext cx="1996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l" rtl="0"/>
                  <a:endParaRPr lang="en-US" sz="2800" b="0" i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340" y="2051"/>
              <a:ext cx="39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xmlns="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altLang="en-US" sz="2800" b="0" i="0" dirty="0">
                  <a:solidFill>
                    <a:srgbClr val="000000"/>
                  </a:solidFill>
                </a:rPr>
                <a:t>Molality is another concentration scale:</a:t>
              </a:r>
            </a:p>
          </p:txBody>
        </p:sp>
      </p:grp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34224" y="2783430"/>
            <a:ext cx="875665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8138" indent="-3381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spcBef>
                <a:spcPct val="20000"/>
              </a:spcBef>
            </a:pPr>
            <a:r>
              <a:rPr lang="en-US" altLang="en-US" sz="2800" b="0" i="0" dirty="0">
                <a:solidFill>
                  <a:srgbClr val="000000"/>
                </a:solidFill>
              </a:rPr>
              <a:t>A mass-based unit. </a:t>
            </a:r>
          </a:p>
          <a:p>
            <a:pPr algn="l" rtl="0">
              <a:spcBef>
                <a:spcPct val="20000"/>
              </a:spcBef>
              <a:buClr>
                <a:srgbClr val="194E9D"/>
              </a:buClr>
              <a:buSzPct val="95000"/>
              <a:buFontTx/>
              <a:buChar char="•"/>
            </a:pPr>
            <a:r>
              <a:rPr lang="en-US" altLang="en-US" sz="2800" b="0" i="0" dirty="0">
                <a:solidFill>
                  <a:srgbClr val="000000"/>
                </a:solidFill>
              </a:rPr>
              <a:t>Uses </a:t>
            </a:r>
            <a:r>
              <a:rPr lang="en-US" altLang="en-US" sz="2800" b="0" i="0" dirty="0">
                <a:solidFill>
                  <a:srgbClr val="194E9D"/>
                </a:solidFill>
              </a:rPr>
              <a:t>solvent</a:t>
            </a:r>
            <a:r>
              <a:rPr lang="en-US" altLang="en-US" sz="2800" b="0" i="0" dirty="0">
                <a:solidFill>
                  <a:srgbClr val="000000"/>
                </a:solidFill>
              </a:rPr>
              <a:t> mass (not solution).</a:t>
            </a:r>
          </a:p>
          <a:p>
            <a:pPr algn="l" rtl="0">
              <a:spcBef>
                <a:spcPct val="20000"/>
              </a:spcBef>
              <a:buClr>
                <a:srgbClr val="194E9D"/>
              </a:buClr>
              <a:buSzPct val="95000"/>
              <a:buFontTx/>
              <a:buChar char="•"/>
            </a:pPr>
            <a:r>
              <a:rPr lang="en-US" altLang="en-US" sz="2800" b="0" i="0" dirty="0">
                <a:solidFill>
                  <a:srgbClr val="000000"/>
                </a:solidFill>
              </a:rPr>
              <a:t>It is </a:t>
            </a:r>
            <a:r>
              <a:rPr lang="en-US" altLang="en-US" sz="2800" b="0" dirty="0">
                <a:solidFill>
                  <a:srgbClr val="000000"/>
                </a:solidFill>
              </a:rPr>
              <a:t>T</a:t>
            </a:r>
            <a:r>
              <a:rPr lang="en-US" altLang="en-US" sz="2800" b="0" i="0" dirty="0">
                <a:solidFill>
                  <a:srgbClr val="000000"/>
                </a:solidFill>
              </a:rPr>
              <a:t> independent (unlike molarity).</a:t>
            </a:r>
          </a:p>
        </p:txBody>
      </p:sp>
    </p:spTree>
    <p:extLst>
      <p:ext uri="{BB962C8B-B14F-4D97-AF65-F5344CB8AC3E}">
        <p14:creationId xmlns:p14="http://schemas.microsoft.com/office/powerpoint/2010/main" val="65984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4</a:t>
            </a:fld>
            <a:endParaRPr lang="he-IL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894779" y="0"/>
            <a:ext cx="8834437" cy="8191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pPr algn="ctr"/>
            <a:r>
              <a:rPr lang="en-US" altLang="en-US" kern="0" dirty="0"/>
              <a:t>Molarity and  Molality</a:t>
            </a:r>
          </a:p>
          <a:p>
            <a:pPr algn="ctr"/>
            <a:endParaRPr lang="en-US" altLang="en-US" kern="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892431" y="856475"/>
            <a:ext cx="8870950" cy="106362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kern="0"/>
              <a:t>Calculate the molarity and molality of an 93.0 % by mass sulfuric acid solution. Its density = 1.835 g/mL.</a:t>
            </a:r>
            <a:endParaRPr lang="en-US" altLang="en-US" kern="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69241" y="1893542"/>
            <a:ext cx="8909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en-US" sz="2800" b="0" i="0" dirty="0">
                <a:solidFill>
                  <a:srgbClr val="000000"/>
                </a:solidFill>
              </a:rPr>
              <a:t>93 % = 93.0 g H</a:t>
            </a:r>
            <a:r>
              <a:rPr lang="en-US" altLang="en-US" sz="2800" b="0" i="0" baseline="-25000" dirty="0">
                <a:solidFill>
                  <a:srgbClr val="000000"/>
                </a:solidFill>
              </a:rPr>
              <a:t>2</a:t>
            </a:r>
            <a:r>
              <a:rPr lang="en-US" altLang="en-US" sz="2800" b="0" i="0" dirty="0">
                <a:solidFill>
                  <a:srgbClr val="000000"/>
                </a:solidFill>
              </a:rPr>
              <a:t>SO</a:t>
            </a:r>
            <a:r>
              <a:rPr lang="en-US" altLang="en-US" sz="2800" b="0" i="0" baseline="-25000" dirty="0">
                <a:solidFill>
                  <a:srgbClr val="000000"/>
                </a:solidFill>
              </a:rPr>
              <a:t>4</a:t>
            </a:r>
            <a:r>
              <a:rPr lang="en-US" altLang="en-US" sz="2800" b="0" i="0" dirty="0">
                <a:solidFill>
                  <a:srgbClr val="000000"/>
                </a:solidFill>
              </a:rPr>
              <a:t> + 7.0 g H</a:t>
            </a:r>
            <a:r>
              <a:rPr lang="en-US" altLang="en-US" sz="2800" b="0" i="0" baseline="-25000" dirty="0">
                <a:solidFill>
                  <a:srgbClr val="000000"/>
                </a:solidFill>
              </a:rPr>
              <a:t>2</a:t>
            </a:r>
            <a:r>
              <a:rPr lang="en-US" altLang="en-US" sz="2800" b="0" i="0" dirty="0">
                <a:solidFill>
                  <a:srgbClr val="000000"/>
                </a:solidFill>
              </a:rPr>
              <a:t>O (in 100.0 g soln.)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82251" y="2507890"/>
            <a:ext cx="5453510" cy="950913"/>
            <a:chOff x="248650" y="3006545"/>
            <a:chExt cx="5453510" cy="950913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248650" y="3206611"/>
              <a:ext cx="14676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/>
              <a:r>
                <a:rPr lang="en-US" altLang="en-US" sz="2800" b="0" dirty="0">
                  <a:solidFill>
                    <a:srgbClr val="000000"/>
                  </a:solidFill>
                </a:rPr>
                <a:t>n</a:t>
              </a:r>
              <a:r>
                <a:rPr lang="en-US" altLang="en-US" sz="2800" b="0" i="0" baseline="-25000" dirty="0">
                  <a:solidFill>
                    <a:srgbClr val="000000"/>
                  </a:solidFill>
                </a:rPr>
                <a:t>H</a:t>
              </a:r>
              <a:r>
                <a:rPr lang="en-US" altLang="en-US" sz="2000" b="0" i="0" baseline="-54000" dirty="0">
                  <a:solidFill>
                    <a:srgbClr val="000000"/>
                  </a:solidFill>
                </a:rPr>
                <a:t>2</a:t>
              </a:r>
              <a:r>
                <a:rPr lang="en-US" altLang="en-US" sz="2800" b="0" i="0" baseline="-25000" dirty="0">
                  <a:solidFill>
                    <a:srgbClr val="000000"/>
                  </a:solidFill>
                </a:rPr>
                <a:t>SO</a:t>
              </a:r>
              <a:r>
                <a:rPr lang="en-US" altLang="en-US" sz="2000" b="0" i="0" baseline="-54000" dirty="0">
                  <a:solidFill>
                    <a:srgbClr val="000000"/>
                  </a:solidFill>
                </a:rPr>
                <a:t>4</a:t>
              </a:r>
              <a:r>
                <a:rPr lang="en-US" altLang="en-US" sz="2800" b="0" i="0" dirty="0">
                  <a:solidFill>
                    <a:srgbClr val="000000"/>
                  </a:solidFill>
                </a:rPr>
                <a:t> = </a:t>
              </a:r>
              <a:endParaRPr lang="en-US" altLang="en-US" sz="2800" b="0" i="0" baseline="30000" dirty="0">
                <a:solidFill>
                  <a:srgbClr val="000000"/>
                </a:solidFill>
              </a:endParaRPr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1515476" y="3006545"/>
              <a:ext cx="2066926" cy="950913"/>
              <a:chOff x="1905" y="2160"/>
              <a:chExt cx="1302" cy="599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1905" y="2160"/>
                <a:ext cx="1302" cy="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7" tIns="44450" rIns="90487" bIns="44450">
                <a:spAutoFit/>
              </a:bodyPr>
              <a:lstStyle/>
              <a:p>
                <a:pPr algn="ctr" rtl="0"/>
                <a:r>
                  <a:rPr lang="en-US" altLang="en-US" sz="2800" b="0" i="0" dirty="0">
                    <a:solidFill>
                      <a:srgbClr val="000000"/>
                    </a:solidFill>
                  </a:rPr>
                  <a:t>93.0 g</a:t>
                </a:r>
              </a:p>
              <a:p>
                <a:pPr algn="ctr" rtl="0"/>
                <a:r>
                  <a:rPr lang="en-US" altLang="en-US" sz="2800" b="0" i="0" dirty="0">
                    <a:solidFill>
                      <a:srgbClr val="000000"/>
                    </a:solidFill>
                  </a:rPr>
                  <a:t>98.09 g/</a:t>
                </a:r>
                <a:r>
                  <a:rPr lang="en-US" altLang="en-US" sz="2800" b="0" i="0" dirty="0" err="1">
                    <a:solidFill>
                      <a:srgbClr val="000000"/>
                    </a:solidFill>
                  </a:rPr>
                  <a:t>mol</a:t>
                </a:r>
                <a:endParaRPr lang="en-US" altLang="en-US" sz="2800" b="0" i="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Line 8"/>
              <p:cNvSpPr>
                <a:spLocks noChangeShapeType="1"/>
              </p:cNvSpPr>
              <p:nvPr/>
            </p:nvSpPr>
            <p:spPr bwMode="auto">
              <a:xfrm>
                <a:off x="1973" y="2474"/>
                <a:ext cx="111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/>
                <a:endParaRPr lang="en-US" sz="2800" b="0" i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3419850" y="3179580"/>
              <a:ext cx="228231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/>
              <a:r>
                <a:rPr lang="en-US" altLang="en-US" sz="2800" b="0" i="0" dirty="0">
                  <a:solidFill>
                    <a:srgbClr val="000000"/>
                  </a:solidFill>
                </a:rPr>
                <a:t>= 0.9481 </a:t>
              </a:r>
              <a:r>
                <a:rPr lang="en-US" altLang="en-US" sz="2800" b="0" i="0" dirty="0" err="1">
                  <a:solidFill>
                    <a:srgbClr val="000000"/>
                  </a:solidFill>
                </a:rPr>
                <a:t>mol</a:t>
              </a:r>
              <a:endParaRPr lang="en-US" altLang="en-US" sz="2800" b="0" i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24533" y="3544825"/>
            <a:ext cx="4762220" cy="950913"/>
            <a:chOff x="573334" y="3985170"/>
            <a:chExt cx="4762220" cy="950913"/>
          </a:xfrm>
        </p:grpSpPr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573334" y="4158695"/>
              <a:ext cx="1233506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/>
              <a:r>
                <a:rPr lang="en-US" altLang="en-US" sz="2800" b="0" dirty="0" err="1">
                  <a:solidFill>
                    <a:srgbClr val="000000"/>
                  </a:solidFill>
                </a:rPr>
                <a:t>V</a:t>
              </a:r>
              <a:r>
                <a:rPr lang="en-US" altLang="en-US" sz="2800" b="0" i="0" baseline="-25000" dirty="0" err="1">
                  <a:solidFill>
                    <a:srgbClr val="000000"/>
                  </a:solidFill>
                </a:rPr>
                <a:t>soln</a:t>
              </a:r>
              <a:r>
                <a:rPr lang="en-US" altLang="en-US" sz="2800" b="0" i="0" dirty="0">
                  <a:solidFill>
                    <a:srgbClr val="000000"/>
                  </a:solidFill>
                </a:rPr>
                <a:t> =</a:t>
              </a:r>
            </a:p>
          </p:txBody>
        </p:sp>
        <p:grpSp>
          <p:nvGrpSpPr>
            <p:cNvPr id="28" name="Group 11"/>
            <p:cNvGrpSpPr>
              <a:grpSpLocks/>
            </p:cNvGrpSpPr>
            <p:nvPr/>
          </p:nvGrpSpPr>
          <p:grpSpPr bwMode="auto">
            <a:xfrm>
              <a:off x="1515476" y="3985170"/>
              <a:ext cx="1982788" cy="950913"/>
              <a:chOff x="3139" y="2668"/>
              <a:chExt cx="1249" cy="599"/>
            </a:xfrm>
          </p:grpSpPr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3139" y="2668"/>
                <a:ext cx="1249" cy="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 rtl="0"/>
                <a:r>
                  <a:rPr lang="en-US" altLang="en-US" sz="2800" b="0" i="0" dirty="0">
                    <a:solidFill>
                      <a:srgbClr val="000000"/>
                    </a:solidFill>
                  </a:rPr>
                  <a:t>100.0 g</a:t>
                </a:r>
              </a:p>
              <a:p>
                <a:pPr algn="ctr" rtl="0"/>
                <a:r>
                  <a:rPr lang="en-US" altLang="en-US" sz="2800" b="0" i="0" dirty="0">
                    <a:solidFill>
                      <a:srgbClr val="000000"/>
                    </a:solidFill>
                  </a:rPr>
                  <a:t>1.835 g/mL</a:t>
                </a:r>
                <a:endParaRPr lang="en-US" altLang="en-US" sz="2800" b="0" i="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>
                <a:off x="3279" y="2958"/>
                <a:ext cx="97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/>
                <a:endParaRPr lang="en-US" sz="2800" b="0" i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3266230" y="4164473"/>
              <a:ext cx="20693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/>
              <a:r>
                <a:rPr lang="en-US" altLang="en-US" sz="2800" b="0" i="0" dirty="0">
                  <a:solidFill>
                    <a:srgbClr val="000000"/>
                  </a:solidFill>
                </a:rPr>
                <a:t>= 54.50 mL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56433" y="4645038"/>
            <a:ext cx="5338294" cy="950913"/>
            <a:chOff x="3304635" y="5445128"/>
            <a:chExt cx="5338294" cy="950913"/>
          </a:xfrm>
        </p:grpSpPr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3304635" y="5618163"/>
              <a:ext cx="176898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/>
              <a:r>
                <a:rPr lang="en-US" altLang="en-US" sz="2800" b="0" i="0" dirty="0">
                  <a:solidFill>
                    <a:srgbClr val="000000"/>
                  </a:solidFill>
                </a:rPr>
                <a:t>[H</a:t>
              </a:r>
              <a:r>
                <a:rPr lang="en-US" altLang="en-US" sz="2800" b="0" i="0" baseline="-25000" dirty="0">
                  <a:solidFill>
                    <a:srgbClr val="000000"/>
                  </a:solidFill>
                </a:rPr>
                <a:t>2</a:t>
              </a:r>
              <a:r>
                <a:rPr lang="en-US" altLang="en-US" sz="2800" b="0" i="0" dirty="0">
                  <a:solidFill>
                    <a:srgbClr val="000000"/>
                  </a:solidFill>
                </a:rPr>
                <a:t>SO</a:t>
              </a:r>
              <a:r>
                <a:rPr lang="en-US" altLang="en-US" sz="2800" b="0" i="0" baseline="-25000" dirty="0">
                  <a:solidFill>
                    <a:srgbClr val="000000"/>
                  </a:solidFill>
                </a:rPr>
                <a:t>4</a:t>
              </a:r>
              <a:r>
                <a:rPr lang="en-US" altLang="en-US" sz="2800" b="0" i="0" dirty="0">
                  <a:solidFill>
                    <a:srgbClr val="000000"/>
                  </a:solidFill>
                </a:rPr>
                <a:t>] =</a:t>
              </a:r>
            </a:p>
          </p:txBody>
        </p:sp>
        <p:grpSp>
          <p:nvGrpSpPr>
            <p:cNvPr id="34" name="Group 16"/>
            <p:cNvGrpSpPr>
              <a:grpSpLocks/>
            </p:cNvGrpSpPr>
            <p:nvPr/>
          </p:nvGrpSpPr>
          <p:grpSpPr bwMode="auto">
            <a:xfrm>
              <a:off x="4879242" y="5445128"/>
              <a:ext cx="2100263" cy="950913"/>
              <a:chOff x="1334" y="3430"/>
              <a:chExt cx="1323" cy="599"/>
            </a:xfrm>
          </p:grpSpPr>
          <p:sp>
            <p:nvSpPr>
              <p:cNvPr id="36" name="Rectangle 17"/>
              <p:cNvSpPr>
                <a:spLocks noChangeArrowheads="1"/>
              </p:cNvSpPr>
              <p:nvPr/>
            </p:nvSpPr>
            <p:spPr bwMode="auto">
              <a:xfrm>
                <a:off x="1334" y="3430"/>
                <a:ext cx="1323" cy="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7" tIns="44450" rIns="90487" bIns="44450">
                <a:spAutoFit/>
              </a:bodyPr>
              <a:lstStyle/>
              <a:p>
                <a:pPr algn="ctr" rtl="0"/>
                <a:r>
                  <a:rPr lang="en-US" altLang="en-US" sz="2800" b="0" i="0" dirty="0">
                    <a:solidFill>
                      <a:srgbClr val="000000"/>
                    </a:solidFill>
                  </a:rPr>
                  <a:t>0.9481 </a:t>
                </a:r>
                <a:r>
                  <a:rPr lang="en-US" altLang="en-US" sz="2800" b="0" i="0" dirty="0" err="1">
                    <a:solidFill>
                      <a:srgbClr val="000000"/>
                    </a:solidFill>
                  </a:rPr>
                  <a:t>mol</a:t>
                </a:r>
                <a:endParaRPr lang="en-US" altLang="en-US" sz="2800" b="0" i="0" dirty="0">
                  <a:solidFill>
                    <a:srgbClr val="000000"/>
                  </a:solidFill>
                </a:endParaRPr>
              </a:p>
              <a:p>
                <a:pPr algn="ctr" rtl="0"/>
                <a:r>
                  <a:rPr lang="en-US" altLang="en-US" sz="2800" b="0" i="0" dirty="0">
                    <a:solidFill>
                      <a:srgbClr val="000000"/>
                    </a:solidFill>
                  </a:rPr>
                  <a:t>0.05450 L</a:t>
                </a:r>
                <a:endParaRPr lang="en-US" altLang="en-US" sz="2800" b="0" i="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18"/>
              <p:cNvSpPr>
                <a:spLocks noChangeShapeType="1"/>
              </p:cNvSpPr>
              <p:nvPr/>
            </p:nvSpPr>
            <p:spPr bwMode="auto">
              <a:xfrm>
                <a:off x="1455" y="3720"/>
                <a:ext cx="10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/>
                <a:endParaRPr lang="en-US" sz="2800" b="0" i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6891314" y="5618163"/>
              <a:ext cx="17516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/>
              <a:r>
                <a:rPr lang="en-US" altLang="en-US" sz="2800" b="0" i="0" dirty="0">
                  <a:solidFill>
                    <a:srgbClr val="000000"/>
                  </a:solidFill>
                </a:rPr>
                <a:t>= 17.4 M</a:t>
              </a:r>
            </a:p>
          </p:txBody>
        </p:sp>
      </p:grp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964629" y="1855005"/>
            <a:ext cx="8526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/>
            <a:endParaRPr lang="en-US" sz="2800" b="0" i="0">
              <a:solidFill>
                <a:srgbClr val="000000"/>
              </a:solidFill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890961" y="5871434"/>
            <a:ext cx="1771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altLang="en-US" sz="2800" b="0" dirty="0">
                <a:solidFill>
                  <a:srgbClr val="000000"/>
                </a:solidFill>
              </a:rPr>
              <a:t>m</a:t>
            </a:r>
            <a:r>
              <a:rPr lang="en-US" altLang="en-US" sz="2800" b="0" i="0" baseline="-25000" dirty="0">
                <a:solidFill>
                  <a:srgbClr val="000000"/>
                </a:solidFill>
              </a:rPr>
              <a:t>H</a:t>
            </a:r>
            <a:r>
              <a:rPr lang="en-US" altLang="en-US" sz="2000" b="0" i="0" baseline="-54000" dirty="0">
                <a:solidFill>
                  <a:srgbClr val="000000"/>
                </a:solidFill>
              </a:rPr>
              <a:t>2</a:t>
            </a:r>
            <a:r>
              <a:rPr lang="en-US" altLang="en-US" sz="2800" b="0" i="0" baseline="-25000" dirty="0">
                <a:solidFill>
                  <a:srgbClr val="000000"/>
                </a:solidFill>
              </a:rPr>
              <a:t>SO</a:t>
            </a:r>
            <a:r>
              <a:rPr lang="en-US" altLang="en-US" sz="2000" b="0" i="0" baseline="-54000" dirty="0">
                <a:solidFill>
                  <a:srgbClr val="000000"/>
                </a:solidFill>
              </a:rPr>
              <a:t>4</a:t>
            </a:r>
            <a:r>
              <a:rPr lang="en-US" altLang="en-US" sz="2800" b="0" i="0" dirty="0">
                <a:solidFill>
                  <a:srgbClr val="000000"/>
                </a:solidFill>
              </a:rPr>
              <a:t> = </a:t>
            </a:r>
            <a:endParaRPr lang="en-US" altLang="en-US" sz="2800" b="0" i="0" baseline="30000" dirty="0">
              <a:solidFill>
                <a:srgbClr val="0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156603" y="5666312"/>
            <a:ext cx="5819446" cy="950913"/>
            <a:chOff x="4790341" y="5445128"/>
            <a:chExt cx="5819446" cy="950913"/>
          </a:xfrm>
        </p:grpSpPr>
        <p:grpSp>
          <p:nvGrpSpPr>
            <p:cNvPr id="41" name="Group 16"/>
            <p:cNvGrpSpPr>
              <a:grpSpLocks/>
            </p:cNvGrpSpPr>
            <p:nvPr/>
          </p:nvGrpSpPr>
          <p:grpSpPr bwMode="auto">
            <a:xfrm>
              <a:off x="4790341" y="5445128"/>
              <a:ext cx="2195513" cy="950913"/>
              <a:chOff x="1278" y="3430"/>
              <a:chExt cx="1383" cy="599"/>
            </a:xfrm>
          </p:grpSpPr>
          <p:sp>
            <p:nvSpPr>
              <p:cNvPr id="43" name="Rectangle 17"/>
              <p:cNvSpPr>
                <a:spLocks noChangeArrowheads="1"/>
              </p:cNvSpPr>
              <p:nvPr/>
            </p:nvSpPr>
            <p:spPr bwMode="auto">
              <a:xfrm>
                <a:off x="1278" y="3430"/>
                <a:ext cx="1383" cy="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7" tIns="44450" rIns="90487" bIns="44450">
                <a:spAutoFit/>
              </a:bodyPr>
              <a:lstStyle/>
              <a:p>
                <a:pPr algn="ctr" rtl="0"/>
                <a:r>
                  <a:rPr lang="en-US" altLang="en-US" sz="2800" b="0" i="0" dirty="0">
                    <a:solidFill>
                      <a:srgbClr val="000000"/>
                    </a:solidFill>
                  </a:rPr>
                  <a:t>0.9481 </a:t>
                </a:r>
                <a:r>
                  <a:rPr lang="en-US" altLang="en-US" sz="2800" b="0" i="0" dirty="0" err="1">
                    <a:solidFill>
                      <a:srgbClr val="000000"/>
                    </a:solidFill>
                  </a:rPr>
                  <a:t>mol</a:t>
                </a:r>
                <a:endParaRPr lang="en-US" altLang="en-US" sz="2800" b="0" i="0" dirty="0">
                  <a:solidFill>
                    <a:srgbClr val="000000"/>
                  </a:solidFill>
                </a:endParaRPr>
              </a:p>
              <a:p>
                <a:pPr algn="ctr" rtl="0"/>
                <a:r>
                  <a:rPr lang="en-US" altLang="en-US" sz="2800" b="0" i="0" dirty="0">
                    <a:solidFill>
                      <a:srgbClr val="000000"/>
                    </a:solidFill>
                  </a:rPr>
                  <a:t>0.0070 kg</a:t>
                </a:r>
                <a:endParaRPr lang="en-US" altLang="en-US" sz="2800" b="0" i="0" baseline="30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Line 18"/>
              <p:cNvSpPr>
                <a:spLocks noChangeShapeType="1"/>
              </p:cNvSpPr>
              <p:nvPr/>
            </p:nvSpPr>
            <p:spPr bwMode="auto">
              <a:xfrm>
                <a:off x="1427" y="3720"/>
                <a:ext cx="11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7763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/>
                <a:endParaRPr lang="en-US" sz="2800" b="0" i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6885561" y="5618163"/>
              <a:ext cx="372422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rtl="0"/>
              <a:r>
                <a:rPr lang="en-US" altLang="en-US" sz="2800" b="0" i="0" dirty="0">
                  <a:solidFill>
                    <a:srgbClr val="000000"/>
                  </a:solidFill>
                </a:rPr>
                <a:t>= 1.4 x 10</a:t>
              </a:r>
              <a:r>
                <a:rPr lang="en-US" altLang="en-US" sz="2800" b="0" i="0" baseline="30000" dirty="0">
                  <a:solidFill>
                    <a:srgbClr val="000000"/>
                  </a:solidFill>
                </a:rPr>
                <a:t>2</a:t>
              </a:r>
              <a:r>
                <a:rPr lang="en-US" altLang="en-US" sz="2800" b="0" i="0" dirty="0">
                  <a:solidFill>
                    <a:srgbClr val="000000"/>
                  </a:solidFill>
                </a:rPr>
                <a:t> </a:t>
              </a:r>
              <a:r>
                <a:rPr lang="en-US" altLang="en-US" sz="2800" b="0" i="0" dirty="0" err="1">
                  <a:solidFill>
                    <a:srgbClr val="000000"/>
                  </a:solidFill>
                </a:rPr>
                <a:t>mol</a:t>
              </a:r>
              <a:r>
                <a:rPr lang="en-US" altLang="en-US" sz="2800" b="0" i="0" dirty="0">
                  <a:solidFill>
                    <a:srgbClr val="000000"/>
                  </a:solidFill>
                </a:rPr>
                <a:t>/kg (m)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222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37600" y="6498337"/>
            <a:ext cx="2844800" cy="244475"/>
          </a:xfrm>
        </p:spPr>
        <p:txBody>
          <a:bodyPr/>
          <a:lstStyle/>
          <a:p>
            <a:fld id="{1138EA0E-0252-471F-A037-75570DFFE19E}" type="slidenum">
              <a:rPr lang="he-IL" smtClean="0"/>
              <a:t>5</a:t>
            </a:fld>
            <a:endParaRPr lang="he-I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2416" y="746760"/>
            <a:ext cx="8229600" cy="5029200"/>
          </a:xfrm>
          <a:prstGeom prst="rect">
            <a:avLst/>
          </a:prstGeom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b="1" kern="0" dirty="0"/>
              <a:t>Mole fraction</a:t>
            </a:r>
            <a:r>
              <a:rPr lang="en-US" altLang="en-US" kern="0" dirty="0"/>
              <a:t> is the moles of component over the total moles of solution. It is abbreviated as </a:t>
            </a:r>
            <a:r>
              <a:rPr lang="en-US" altLang="en-US" i="1" kern="0" dirty="0"/>
              <a:t>X</a:t>
            </a:r>
            <a:r>
              <a:rPr lang="en-US" altLang="en-US" kern="0" dirty="0"/>
              <a:t>.</a:t>
            </a:r>
          </a:p>
          <a:p>
            <a:pPr marL="0" indent="0" eaLnBrk="1" hangingPunct="1">
              <a:buFontTx/>
              <a:buNone/>
            </a:pPr>
            <a:endParaRPr lang="en-US" altLang="en-US" kern="0" dirty="0"/>
          </a:p>
          <a:p>
            <a:pPr marL="0" indent="0" eaLnBrk="1" hangingPunct="1">
              <a:buFontTx/>
              <a:buNone/>
            </a:pPr>
            <a:endParaRPr lang="en-US" altLang="en-US" kern="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467305"/>
              </p:ext>
            </p:extLst>
          </p:nvPr>
        </p:nvGraphicFramePr>
        <p:xfrm>
          <a:off x="2698179" y="3193098"/>
          <a:ext cx="4843462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393480" progId="Equation.DSMT4">
                  <p:embed/>
                </p:oleObj>
              </mc:Choice>
              <mc:Fallback>
                <p:oleObj name="Equation" r:id="rId3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179" y="3193098"/>
                        <a:ext cx="4843462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18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37600" y="6498337"/>
            <a:ext cx="2844800" cy="244475"/>
          </a:xfrm>
        </p:spPr>
        <p:txBody>
          <a:bodyPr/>
          <a:lstStyle/>
          <a:p>
            <a:fld id="{1138EA0E-0252-471F-A037-75570DFFE19E}" type="slidenum">
              <a:rPr lang="he-IL" smtClean="0"/>
              <a:t>6</a:t>
            </a:fld>
            <a:endParaRPr lang="he-I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48740" y="1143000"/>
            <a:ext cx="8153400" cy="3505200"/>
          </a:xfrm>
          <a:prstGeom prst="rect">
            <a:avLst/>
          </a:prstGeom>
        </p:spPr>
        <p:txBody>
          <a:bodyPr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kern="0" dirty="0"/>
              <a:t>Determine the mole fractions of glucose and water in a solution containing 5.67 g of glucose dissolved in 25.2 g of water.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8288" y="446270"/>
            <a:ext cx="2961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kern="0" dirty="0">
                <a:solidFill>
                  <a:srgbClr val="000000"/>
                </a:solidFill>
              </a:rPr>
              <a:t>Mole Fraction</a:t>
            </a:r>
            <a:r>
              <a:rPr lang="en-US" altLang="en-US" sz="3200" kern="0" dirty="0">
                <a:solidFill>
                  <a:srgbClr val="000000"/>
                </a:solidFill>
              </a:rPr>
              <a:t>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00341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37600" y="6498337"/>
            <a:ext cx="2844800" cy="244475"/>
          </a:xfrm>
        </p:spPr>
        <p:txBody>
          <a:bodyPr/>
          <a:lstStyle/>
          <a:p>
            <a:fld id="{1138EA0E-0252-471F-A037-75570DFFE19E}" type="slidenum">
              <a:rPr lang="he-IL" smtClean="0"/>
              <a:t>7</a:t>
            </a:fld>
            <a:endParaRPr lang="he-I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e-IL"/>
              <a:t>תכונות קוליגטיביות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53098" y="804672"/>
            <a:ext cx="8229600" cy="5029200"/>
          </a:xfrm>
          <a:prstGeom prst="rect">
            <a:avLst/>
          </a:prstGeom>
        </p:spPr>
        <p:txBody>
          <a:bodyPr anchor="t"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kern="0"/>
              <a:t>5.67 g of glucose  = 0.0315 mol of glucose. </a:t>
            </a:r>
          </a:p>
          <a:p>
            <a:pPr marL="0" indent="0" eaLnBrk="1" hangingPunct="1">
              <a:buFontTx/>
              <a:buNone/>
            </a:pPr>
            <a:r>
              <a:rPr lang="en-US" altLang="en-US" kern="0"/>
              <a:t>Calculate the total moles of solution.</a:t>
            </a:r>
          </a:p>
          <a:p>
            <a:pPr marL="0" indent="0" eaLnBrk="1" hangingPunct="1">
              <a:buFontTx/>
              <a:buNone/>
            </a:pPr>
            <a:endParaRPr lang="en-US" altLang="en-US" kern="0"/>
          </a:p>
          <a:p>
            <a:pPr marL="0" indent="0" eaLnBrk="1" hangingPunct="1">
              <a:buFontTx/>
              <a:buNone/>
            </a:pPr>
            <a:endParaRPr lang="en-US" altLang="en-US" kern="0"/>
          </a:p>
          <a:p>
            <a:pPr marL="0" indent="0" eaLnBrk="1" hangingPunct="1">
              <a:buFontTx/>
              <a:buNone/>
            </a:pPr>
            <a:r>
              <a:rPr lang="en-US" altLang="en-US" kern="0"/>
              <a:t>The total moles of solution are: </a:t>
            </a:r>
          </a:p>
          <a:p>
            <a:pPr marL="0" indent="0" eaLnBrk="1" hangingPunct="1">
              <a:buFontTx/>
              <a:buNone/>
            </a:pPr>
            <a:endParaRPr lang="en-US" altLang="en-US" kern="0"/>
          </a:p>
          <a:p>
            <a:pPr marL="0" indent="0" eaLnBrk="1" hangingPunct="1">
              <a:buFontTx/>
              <a:buNone/>
            </a:pPr>
            <a:r>
              <a:rPr lang="en-US" altLang="en-US" kern="0"/>
              <a:t>Therefore, </a:t>
            </a:r>
          </a:p>
          <a:p>
            <a:pPr marL="0" indent="0" eaLnBrk="1" hangingPunct="1">
              <a:buFontTx/>
              <a:buNone/>
            </a:pPr>
            <a:endParaRPr lang="en-US" altLang="en-US" kern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441150"/>
              </p:ext>
            </p:extLst>
          </p:nvPr>
        </p:nvGraphicFramePr>
        <p:xfrm>
          <a:off x="3252216" y="2023872"/>
          <a:ext cx="517434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20680" imgH="444240" progId="Equation.DSMT4">
                  <p:embed/>
                </p:oleObj>
              </mc:Choice>
              <mc:Fallback>
                <p:oleObj name="Equation" r:id="rId3" imgW="2920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2216" y="2023872"/>
                        <a:ext cx="5174343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461792"/>
              </p:ext>
            </p:extLst>
          </p:nvPr>
        </p:nvGraphicFramePr>
        <p:xfrm>
          <a:off x="3047570" y="3486335"/>
          <a:ext cx="5397277" cy="37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720" imgH="177480" progId="Equation.DSMT4">
                  <p:embed/>
                </p:oleObj>
              </mc:Choice>
              <mc:Fallback>
                <p:oleObj name="Equation" r:id="rId5" imgW="241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7570" y="3486335"/>
                        <a:ext cx="5397277" cy="370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492051"/>
              </p:ext>
            </p:extLst>
          </p:nvPr>
        </p:nvGraphicFramePr>
        <p:xfrm>
          <a:off x="2825499" y="4531799"/>
          <a:ext cx="5841418" cy="7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87440" imgH="393480" progId="Equation.DSMT4">
                  <p:embed/>
                </p:oleObj>
              </mc:Choice>
              <mc:Fallback>
                <p:oleObj name="Equation" r:id="rId7" imgW="3187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25499" y="4531799"/>
                        <a:ext cx="5841418" cy="72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908756"/>
              </p:ext>
            </p:extLst>
          </p:nvPr>
        </p:nvGraphicFramePr>
        <p:xfrm>
          <a:off x="3104172" y="5555386"/>
          <a:ext cx="5174343" cy="7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960" imgH="393480" progId="Equation.DSMT4">
                  <p:embed/>
                </p:oleObj>
              </mc:Choice>
              <mc:Fallback>
                <p:oleObj name="Equation" r:id="rId9" imgW="2793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04172" y="5555386"/>
                        <a:ext cx="5174343" cy="72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>
            <a:off x="4108704" y="2284237"/>
            <a:ext cx="533401" cy="151623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862033" y="2516612"/>
            <a:ext cx="533401" cy="151623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642616" y="4470788"/>
            <a:ext cx="6024301" cy="843472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104172" y="5528349"/>
            <a:ext cx="5230945" cy="774437"/>
          </a:xfrm>
          <a:prstGeom prst="roundRect">
            <a:avLst>
              <a:gd name="adj" fmla="val 16667"/>
            </a:avLst>
          </a:prstGeom>
          <a:noFill/>
          <a:ln w="635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Rectangle 14"/>
          <p:cNvSpPr/>
          <p:nvPr/>
        </p:nvSpPr>
        <p:spPr>
          <a:xfrm>
            <a:off x="3666576" y="335758"/>
            <a:ext cx="2961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kern="0" dirty="0">
                <a:solidFill>
                  <a:srgbClr val="000000"/>
                </a:solidFill>
              </a:rPr>
              <a:t>Mole Fraction</a:t>
            </a:r>
            <a:r>
              <a:rPr lang="en-US" altLang="en-US" sz="3200" kern="0" dirty="0">
                <a:solidFill>
                  <a:srgbClr val="000000"/>
                </a:solidFill>
              </a:rPr>
              <a:t>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99957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8</a:t>
            </a:fld>
            <a:endParaRPr lang="he-IL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9784" y="1032447"/>
            <a:ext cx="8871100" cy="322683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altLang="en-US" kern="0">
                <a:solidFill>
                  <a:srgbClr val="194E9D"/>
                </a:solidFill>
              </a:rPr>
              <a:t>Colligative properties</a:t>
            </a:r>
            <a:r>
              <a:rPr lang="en-US" altLang="en-US" kern="0"/>
              <a:t> are those properties that:</a:t>
            </a:r>
          </a:p>
          <a:p>
            <a:pPr marL="457200" indent="-457200" eaLnBrk="1" hangingPunct="1">
              <a:lnSpc>
                <a:spcPct val="120000"/>
              </a:lnSpc>
              <a:buSzPct val="95000"/>
              <a:buFont typeface="Arial" panose="020B0604020202020204" pitchFamily="34" charset="0"/>
              <a:buChar char="•"/>
            </a:pPr>
            <a:r>
              <a:rPr lang="en-US" altLang="en-US" kern="0">
                <a:solidFill>
                  <a:srgbClr val="000000"/>
                </a:solidFill>
              </a:rPr>
              <a:t>Only depend upon the number of “particles” in solution.</a:t>
            </a:r>
            <a:endParaRPr lang="en-US" altLang="en-US" sz="3200" kern="0">
              <a:solidFill>
                <a:srgbClr val="000000"/>
              </a:solidFill>
            </a:endParaRPr>
          </a:p>
          <a:p>
            <a:pPr marL="457200" indent="-457200" eaLnBrk="1" hangingPunct="1">
              <a:lnSpc>
                <a:spcPct val="120000"/>
              </a:lnSpc>
              <a:buSzPct val="95000"/>
              <a:buFont typeface="Arial" panose="020B0604020202020204" pitchFamily="34" charset="0"/>
              <a:buChar char="•"/>
            </a:pPr>
            <a:r>
              <a:rPr lang="en-US" altLang="en-US" kern="0">
                <a:solidFill>
                  <a:srgbClr val="000000"/>
                </a:solidFill>
              </a:rPr>
              <a:t>each ion or molecules has the same effect; the particle type is unimportant.</a:t>
            </a:r>
            <a:endParaRPr lang="en-US" altLang="en-US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33272" y="176784"/>
            <a:ext cx="8834437" cy="81915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/>
              <a:t>Colligative Properties of Solutions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05022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7845552" y="63850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תכונות קוליגטיביות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-1709928" y="6385052"/>
            <a:ext cx="2743200" cy="365125"/>
          </a:xfrm>
          <a:prstGeom prst="rect">
            <a:avLst/>
          </a:prstGeom>
        </p:spPr>
        <p:txBody>
          <a:bodyPr/>
          <a:lstStyle/>
          <a:p>
            <a:fld id="{1138EA0E-0252-471F-A037-75570DFFE19E}" type="slidenum">
              <a:rPr lang="he-IL" smtClean="0"/>
              <a:t>9</a:t>
            </a:fld>
            <a:endParaRPr lang="he-IL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42835" y="167640"/>
            <a:ext cx="8834437" cy="8191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Helvetica" pitchFamily="28" charset="0"/>
              </a:defRPr>
            </a:lvl9pPr>
          </a:lstStyle>
          <a:p>
            <a:r>
              <a:rPr lang="en-US" altLang="en-US" kern="0"/>
              <a:t>Boiling Point Elevation</a:t>
            </a:r>
            <a:endParaRPr lang="en-US" altLang="en-US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9347" y="1024115"/>
            <a:ext cx="8832850" cy="1001713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85000"/>
              <a:buFont typeface="Arial" charset="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94E9D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en-US" kern="0"/>
              <a:t>Non-volatile solutes </a:t>
            </a:r>
            <a:r>
              <a:rPr lang="en-US" altLang="en-US" i="1" kern="0">
                <a:solidFill>
                  <a:srgbClr val="194E9D"/>
                </a:solidFill>
              </a:rPr>
              <a:t>increase</a:t>
            </a:r>
            <a:r>
              <a:rPr lang="en-US" altLang="en-US" kern="0"/>
              <a:t> the b.p. of a solvent.  Why?</a:t>
            </a:r>
            <a:endParaRPr lang="en-US" altLang="en-US" kern="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55547" y="2080578"/>
            <a:ext cx="8794750" cy="41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0250" indent="-1714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SzPct val="95000"/>
              <a:buFontTx/>
              <a:buChar char="•"/>
            </a:pPr>
            <a:r>
              <a:rPr lang="en-US" altLang="en-US" sz="2800" b="0" i="0" dirty="0">
                <a:solidFill>
                  <a:srgbClr val="000000"/>
                </a:solidFill>
              </a:rPr>
              <a:t>Solvent vapor </a:t>
            </a:r>
            <a:r>
              <a:rPr lang="en-US" altLang="en-US" sz="2800" b="0" dirty="0">
                <a:solidFill>
                  <a:srgbClr val="000000"/>
                </a:solidFill>
              </a:rPr>
              <a:t>P</a:t>
            </a:r>
            <a:r>
              <a:rPr lang="en-US" altLang="en-US" sz="2800" b="0" i="0" dirty="0">
                <a:solidFill>
                  <a:srgbClr val="000000"/>
                </a:solidFill>
              </a:rPr>
              <a:t> is lowered.</a:t>
            </a:r>
          </a:p>
          <a:p>
            <a:pPr algn="l" rtl="0" eaLnBrk="1" hangingPunct="1">
              <a:buSzPct val="95000"/>
              <a:buFontTx/>
              <a:buChar char="•"/>
            </a:pPr>
            <a:r>
              <a:rPr lang="en-US" altLang="en-US" sz="2800" b="0" i="0" dirty="0">
                <a:solidFill>
                  <a:srgbClr val="000000"/>
                </a:solidFill>
              </a:rPr>
              <a:t>Higher </a:t>
            </a:r>
            <a:r>
              <a:rPr lang="en-US" altLang="en-US" sz="2800" b="0" dirty="0">
                <a:solidFill>
                  <a:srgbClr val="000000"/>
                </a:solidFill>
              </a:rPr>
              <a:t>T</a:t>
            </a:r>
            <a:r>
              <a:rPr lang="en-US" altLang="en-US" sz="2800" b="0" i="0" dirty="0">
                <a:solidFill>
                  <a:srgbClr val="000000"/>
                </a:solidFill>
              </a:rPr>
              <a:t>  is needed to get the vapor </a:t>
            </a:r>
            <a:r>
              <a:rPr lang="en-US" altLang="en-US" sz="2800" b="0" dirty="0">
                <a:solidFill>
                  <a:srgbClr val="000000"/>
                </a:solidFill>
              </a:rPr>
              <a:t>P</a:t>
            </a:r>
            <a:r>
              <a:rPr lang="en-US" altLang="en-US" sz="2800" b="0" i="0" dirty="0">
                <a:solidFill>
                  <a:srgbClr val="000000"/>
                </a:solidFill>
              </a:rPr>
              <a:t> = external </a:t>
            </a:r>
            <a:r>
              <a:rPr lang="en-US" altLang="en-US" sz="2800" b="0" dirty="0">
                <a:solidFill>
                  <a:srgbClr val="000000"/>
                </a:solidFill>
              </a:rPr>
              <a:t>P.</a:t>
            </a:r>
          </a:p>
          <a:p>
            <a:pPr algn="l" rtl="0" eaLnBrk="1" hangingPunct="1"/>
            <a:endParaRPr lang="en-US" altLang="en-US" sz="2800" b="0" dirty="0">
              <a:solidFill>
                <a:srgbClr val="000000"/>
              </a:solidFill>
            </a:endParaRPr>
          </a:p>
          <a:p>
            <a:pPr algn="l" rtl="0" eaLnBrk="1" hangingPunct="1">
              <a:buFont typeface="Arial" charset="0"/>
              <a:buNone/>
            </a:pPr>
            <a:r>
              <a:rPr lang="en-US" altLang="en-US" sz="2800" b="0" dirty="0">
                <a:solidFill>
                  <a:srgbClr val="000000"/>
                </a:solidFill>
              </a:rPr>
              <a:t>Quantitatively	    </a:t>
            </a:r>
            <a:r>
              <a:rPr lang="el-GR" altLang="en-US" sz="2800" b="0" i="0" dirty="0">
                <a:solidFill>
                  <a:srgbClr val="000000"/>
                </a:solidFill>
                <a:sym typeface="Arial" charset="0"/>
              </a:rPr>
              <a:t>Δ</a:t>
            </a:r>
            <a:r>
              <a:rPr lang="en-US" altLang="en-US" sz="2800" b="0" dirty="0">
                <a:solidFill>
                  <a:srgbClr val="000000"/>
                </a:solidFill>
                <a:sym typeface="Arial" charset="0"/>
              </a:rPr>
              <a:t>T</a:t>
            </a:r>
            <a:r>
              <a:rPr lang="en-US" altLang="en-US" sz="2800" b="0" baseline="-25000" dirty="0">
                <a:solidFill>
                  <a:srgbClr val="000000"/>
                </a:solidFill>
                <a:sym typeface="Arial" charset="0"/>
              </a:rPr>
              <a:t>b</a:t>
            </a:r>
            <a:r>
              <a:rPr lang="en-US" altLang="en-US" sz="2800" b="0" dirty="0">
                <a:solidFill>
                  <a:srgbClr val="000000"/>
                </a:solidFill>
              </a:rPr>
              <a:t> = K</a:t>
            </a:r>
            <a:r>
              <a:rPr lang="en-US" altLang="en-US" sz="2800" b="0" baseline="-25000" dirty="0">
                <a:solidFill>
                  <a:srgbClr val="000000"/>
                </a:solidFill>
              </a:rPr>
              <a:t>b</a:t>
            </a:r>
            <a:r>
              <a:rPr lang="en-US" altLang="en-US" sz="2800" b="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 err="1">
                <a:solidFill>
                  <a:srgbClr val="000000"/>
                </a:solidFill>
              </a:rPr>
              <a:t>m</a:t>
            </a:r>
            <a:r>
              <a:rPr lang="en-US" altLang="en-US" sz="2800" b="0" i="0" baseline="-25000" dirty="0" err="1">
                <a:solidFill>
                  <a:srgbClr val="000000"/>
                </a:solidFill>
              </a:rPr>
              <a:t>solute</a:t>
            </a:r>
            <a:endParaRPr lang="en-US" altLang="en-US" sz="2800" b="0" i="0" baseline="-25000" dirty="0">
              <a:solidFill>
                <a:srgbClr val="000000"/>
              </a:solidFill>
            </a:endParaRPr>
          </a:p>
          <a:p>
            <a:pPr algn="l" rtl="0" eaLnBrk="1" hangingPunct="1"/>
            <a:endParaRPr lang="en-US" altLang="en-US" sz="2800" b="0" i="0" dirty="0">
              <a:solidFill>
                <a:srgbClr val="000000"/>
              </a:solidFill>
            </a:endParaRPr>
          </a:p>
          <a:p>
            <a:pPr algn="l" rtl="0" eaLnBrk="1" hangingPunct="1">
              <a:buFont typeface="Arial" charset="0"/>
              <a:buNone/>
            </a:pPr>
            <a:r>
              <a:rPr lang="en-US" altLang="en-US" sz="2800" b="0" i="0" dirty="0">
                <a:solidFill>
                  <a:srgbClr val="000000"/>
                </a:solidFill>
              </a:rPr>
              <a:t>Note:  the </a:t>
            </a:r>
            <a:r>
              <a:rPr lang="en-US" altLang="en-US" sz="2800" b="0" dirty="0">
                <a:solidFill>
                  <a:srgbClr val="000000"/>
                </a:solidFill>
              </a:rPr>
              <a:t>K</a:t>
            </a:r>
            <a:r>
              <a:rPr lang="en-US" altLang="en-US" sz="2800" b="0" baseline="-25000" dirty="0">
                <a:solidFill>
                  <a:srgbClr val="000000"/>
                </a:solidFill>
              </a:rPr>
              <a:t>b</a:t>
            </a:r>
            <a:r>
              <a:rPr lang="en-US" altLang="en-US" sz="2800" b="0" i="0" dirty="0">
                <a:solidFill>
                  <a:srgbClr val="000000"/>
                </a:solidFill>
              </a:rPr>
              <a:t> value only depends on the </a:t>
            </a:r>
            <a:r>
              <a:rPr lang="en-US" altLang="en-US" sz="2800" b="0" i="0" dirty="0">
                <a:solidFill>
                  <a:srgbClr val="194E9D"/>
                </a:solidFill>
              </a:rPr>
              <a:t>solvent,</a:t>
            </a:r>
          </a:p>
          <a:p>
            <a:pPr algn="l" rtl="0" eaLnBrk="1" hangingPunct="1">
              <a:buFont typeface="Arial" charset="0"/>
              <a:buNone/>
            </a:pPr>
            <a:r>
              <a:rPr lang="en-US" altLang="en-US" sz="2800" b="0" i="0" dirty="0">
                <a:solidFill>
                  <a:srgbClr val="000000"/>
                </a:solidFill>
              </a:rPr>
              <a:t>		 the molality, </a:t>
            </a:r>
            <a:r>
              <a:rPr lang="en-US" altLang="en-US" sz="2800" b="0" dirty="0">
                <a:solidFill>
                  <a:srgbClr val="000000"/>
                </a:solidFill>
              </a:rPr>
              <a:t>m</a:t>
            </a:r>
            <a:r>
              <a:rPr lang="en-US" altLang="en-US" sz="2800" b="0" i="0" dirty="0">
                <a:solidFill>
                  <a:srgbClr val="000000"/>
                </a:solidFill>
              </a:rPr>
              <a:t> depends on the </a:t>
            </a:r>
            <a:r>
              <a:rPr lang="en-US" altLang="en-US" sz="2800" b="0" i="0" dirty="0">
                <a:solidFill>
                  <a:srgbClr val="194E9D"/>
                </a:solidFill>
              </a:rPr>
              <a:t>solute.</a:t>
            </a:r>
          </a:p>
        </p:txBody>
      </p:sp>
    </p:spTree>
    <p:extLst>
      <p:ext uri="{BB962C8B-B14F-4D97-AF65-F5344CB8AC3E}">
        <p14:creationId xmlns:p14="http://schemas.microsoft.com/office/powerpoint/2010/main" val="104748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80FF"/>
      </a:folHlink>
    </a:clrScheme>
    <a:fontScheme name="untitled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a:spPr>
      <a:bodyPr lIns="90487" tIns="44450" rIns="90487" bIns="44450" rtlCol="0" anchor="ctr"/>
      <a:lstStyle>
        <a:defPPr marL="461963" indent="-461963" algn="l" eaLnBrk="1" hangingPunct="1">
          <a:spcBef>
            <a:spcPct val="20000"/>
          </a:spcBef>
          <a:buFont typeface="Arial" charset="0"/>
          <a:buNone/>
          <a:defRPr sz="2800" b="0" i="0"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800" b="0"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ther Resources">
  <a:themeElements>
    <a:clrScheme name="Other Resour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ther Resourc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ther Resour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her Resour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her Resour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Helvetic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1360</Words>
  <Application>Microsoft Office PowerPoint</Application>
  <PresentationFormat>מסך רחב</PresentationFormat>
  <Paragraphs>266</Paragraphs>
  <Slides>28</Slides>
  <Notes>18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5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Helvetica</vt:lpstr>
      <vt:lpstr>Tahoma</vt:lpstr>
      <vt:lpstr>Times</vt:lpstr>
      <vt:lpstr>Times New Roman</vt:lpstr>
      <vt:lpstr>Wingdings</vt:lpstr>
      <vt:lpstr>Office Theme</vt:lpstr>
      <vt:lpstr>untitled 1</vt:lpstr>
      <vt:lpstr>1_Other Resources</vt:lpstr>
      <vt:lpstr>Blueprint</vt:lpstr>
      <vt:lpstr>1_Blank Presentation</vt:lpstr>
      <vt:lpstr>Equation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Arisha Anan Hadj Yiehye</cp:lastModifiedBy>
  <cp:revision>44</cp:revision>
  <dcterms:created xsi:type="dcterms:W3CDTF">2016-10-10T07:45:58Z</dcterms:created>
  <dcterms:modified xsi:type="dcterms:W3CDTF">2022-06-21T12:52:18Z</dcterms:modified>
</cp:coreProperties>
</file>