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69" r:id="rId3"/>
    <p:sldMasterId id="2147483682" r:id="rId4"/>
    <p:sldMasterId id="2147483702" r:id="rId5"/>
  </p:sldMasterIdLst>
  <p:notesMasterIdLst>
    <p:notesMasterId r:id="rId87"/>
  </p:notesMasterIdLst>
  <p:sldIdLst>
    <p:sldId id="256" r:id="rId6"/>
    <p:sldId id="262" r:id="rId7"/>
    <p:sldId id="263" r:id="rId8"/>
    <p:sldId id="264" r:id="rId9"/>
    <p:sldId id="265" r:id="rId10"/>
    <p:sldId id="257" r:id="rId11"/>
    <p:sldId id="281" r:id="rId12"/>
    <p:sldId id="282" r:id="rId13"/>
    <p:sldId id="283" r:id="rId14"/>
    <p:sldId id="284" r:id="rId15"/>
    <p:sldId id="286" r:id="rId16"/>
    <p:sldId id="287" r:id="rId17"/>
    <p:sldId id="288" r:id="rId18"/>
    <p:sldId id="289" r:id="rId19"/>
    <p:sldId id="293" r:id="rId20"/>
    <p:sldId id="290" r:id="rId21"/>
    <p:sldId id="292" r:id="rId22"/>
    <p:sldId id="295" r:id="rId23"/>
    <p:sldId id="296" r:id="rId24"/>
    <p:sldId id="291" r:id="rId25"/>
    <p:sldId id="297" r:id="rId26"/>
    <p:sldId id="298" r:id="rId27"/>
    <p:sldId id="299" r:id="rId28"/>
    <p:sldId id="301" r:id="rId29"/>
    <p:sldId id="303" r:id="rId30"/>
    <p:sldId id="304" r:id="rId31"/>
    <p:sldId id="305" r:id="rId32"/>
    <p:sldId id="321" r:id="rId33"/>
    <p:sldId id="306" r:id="rId34"/>
    <p:sldId id="302" r:id="rId35"/>
    <p:sldId id="307" r:id="rId36"/>
    <p:sldId id="308" r:id="rId37"/>
    <p:sldId id="320" r:id="rId38"/>
    <p:sldId id="309" r:id="rId39"/>
    <p:sldId id="310" r:id="rId40"/>
    <p:sldId id="313" r:id="rId41"/>
    <p:sldId id="315" r:id="rId42"/>
    <p:sldId id="316" r:id="rId43"/>
    <p:sldId id="317" r:id="rId44"/>
    <p:sldId id="318" r:id="rId45"/>
    <p:sldId id="319" r:id="rId46"/>
    <p:sldId id="337" r:id="rId47"/>
    <p:sldId id="322" r:id="rId48"/>
    <p:sldId id="314" r:id="rId49"/>
    <p:sldId id="312" r:id="rId50"/>
    <p:sldId id="332" r:id="rId51"/>
    <p:sldId id="333" r:id="rId52"/>
    <p:sldId id="334" r:id="rId53"/>
    <p:sldId id="335" r:id="rId54"/>
    <p:sldId id="339" r:id="rId55"/>
    <p:sldId id="340" r:id="rId56"/>
    <p:sldId id="341" r:id="rId57"/>
    <p:sldId id="342" r:id="rId58"/>
    <p:sldId id="343" r:id="rId59"/>
    <p:sldId id="362" r:id="rId60"/>
    <p:sldId id="347" r:id="rId61"/>
    <p:sldId id="348" r:id="rId62"/>
    <p:sldId id="350" r:id="rId63"/>
    <p:sldId id="354" r:id="rId64"/>
    <p:sldId id="353" r:id="rId65"/>
    <p:sldId id="344" r:id="rId66"/>
    <p:sldId id="357" r:id="rId67"/>
    <p:sldId id="358" r:id="rId68"/>
    <p:sldId id="355" r:id="rId69"/>
    <p:sldId id="359" r:id="rId70"/>
    <p:sldId id="363" r:id="rId71"/>
    <p:sldId id="364" r:id="rId72"/>
    <p:sldId id="365" r:id="rId73"/>
    <p:sldId id="360" r:id="rId74"/>
    <p:sldId id="361" r:id="rId75"/>
    <p:sldId id="366" r:id="rId76"/>
    <p:sldId id="367" r:id="rId77"/>
    <p:sldId id="356" r:id="rId78"/>
    <p:sldId id="369" r:id="rId79"/>
    <p:sldId id="345" r:id="rId80"/>
    <p:sldId id="370" r:id="rId81"/>
    <p:sldId id="371" r:id="rId82"/>
    <p:sldId id="351" r:id="rId83"/>
    <p:sldId id="261" r:id="rId84"/>
    <p:sldId id="277" r:id="rId85"/>
    <p:sldId id="372" r:id="rId8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82" d="100"/>
          <a:sy n="82" d="100"/>
        </p:scale>
        <p:origin x="-691"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4D96593-2231-4918-AE1E-D57E280C0DB7}" type="datetimeFigureOut">
              <a:rPr lang="he-IL" smtClean="0"/>
              <a:t>כ"ו/אלול/תשע"ח</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9AAC20-6B7D-4222-97B4-B54AF4D3C8FE}" type="slidenum">
              <a:rPr lang="he-IL" smtClean="0"/>
              <a:t>‹#›</a:t>
            </a:fld>
            <a:endParaRPr lang="he-IL"/>
          </a:p>
        </p:txBody>
      </p:sp>
    </p:spTree>
    <p:extLst>
      <p:ext uri="{BB962C8B-B14F-4D97-AF65-F5344CB8AC3E}">
        <p14:creationId xmlns:p14="http://schemas.microsoft.com/office/powerpoint/2010/main" val="20329847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6F9AAC20-6B7D-4222-97B4-B54AF4D3C8FE}" type="slidenum">
              <a:rPr lang="he-IL" smtClean="0"/>
              <a:t>1</a:t>
            </a:fld>
            <a:endParaRPr lang="he-IL"/>
          </a:p>
        </p:txBody>
      </p:sp>
    </p:spTree>
    <p:extLst>
      <p:ext uri="{BB962C8B-B14F-4D97-AF65-F5344CB8AC3E}">
        <p14:creationId xmlns:p14="http://schemas.microsoft.com/office/powerpoint/2010/main" val="202990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4-כוחות בין מולקולריים</a:t>
            </a:r>
            <a:endParaRPr lang="he-IL"/>
          </a:p>
        </p:txBody>
      </p:sp>
      <p:sp>
        <p:nvSpPr>
          <p:cNvPr id="6" name="Slide Number Placeholder 5"/>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286932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4-כוחות בין מולקולריים</a:t>
            </a:r>
            <a:endParaRPr lang="he-IL"/>
          </a:p>
        </p:txBody>
      </p:sp>
      <p:sp>
        <p:nvSpPr>
          <p:cNvPr id="6" name="Slide Number Placeholder 5"/>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375508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4-כוחות בין מולקולריים</a:t>
            </a:r>
            <a:endParaRPr lang="he-IL"/>
          </a:p>
        </p:txBody>
      </p:sp>
      <p:sp>
        <p:nvSpPr>
          <p:cNvPr id="6" name="Slide Number Placeholder 5"/>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314474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14"/>
            <a:ext cx="2569934" cy="769441"/>
          </a:xfrm>
          <a:prstGeom prst="rect">
            <a:avLst/>
          </a:prstGeom>
          <a:noFill/>
          <a:ln>
            <a:noFill/>
          </a:ln>
          <a:effectLst/>
          <a:extLst>
            <a:ext uri="{909E8E84-426E-40DD-AFC4-6F175D3DCCD1}">
              <a14:hiddenFill xmlns:a14="http://schemas.microsoft.com/office/drawing/2010/main">
                <a:solidFill>
                  <a:srgbClr val="146430"/>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smtClean="0"/>
              <a:t>Click to edit Master subtitle style</a:t>
            </a:r>
          </a:p>
        </p:txBody>
      </p:sp>
      <p:sp>
        <p:nvSpPr>
          <p:cNvPr id="9" name="Rectangle 14">
            <a:hlinkClick r:id="rId2"/>
          </p:cNvPr>
          <p:cNvSpPr>
            <a:spLocks noChangeArrowheads="1"/>
          </p:cNvSpPr>
          <p:nvPr userDrawn="1"/>
        </p:nvSpPr>
        <p:spPr bwMode="auto">
          <a:xfrm>
            <a:off x="4177081" y="2392364"/>
            <a:ext cx="36199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14" y="150067"/>
            <a:ext cx="2927409" cy="2937574"/>
          </a:xfrm>
          <a:prstGeom prst="rect">
            <a:avLst/>
          </a:prstGeom>
        </p:spPr>
      </p:pic>
      <p:grpSp>
        <p:nvGrpSpPr>
          <p:cNvPr id="11" name="Group 10"/>
          <p:cNvGrpSpPr/>
          <p:nvPr userDrawn="1"/>
        </p:nvGrpSpPr>
        <p:grpSpPr>
          <a:xfrm>
            <a:off x="9219606"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a:ex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267537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67660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88230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32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9531727" cy="62122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53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1682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92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1" y="76200"/>
            <a:ext cx="886036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333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4-כוחות בין מולקולריים</a:t>
            </a:r>
            <a:endParaRPr lang="he-IL"/>
          </a:p>
        </p:txBody>
      </p:sp>
      <p:sp>
        <p:nvSpPr>
          <p:cNvPr id="6" name="Slide Number Placeholder 5"/>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2272324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68C3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981200"/>
            <a:ext cx="12192000" cy="29718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rtl="0" eaLnBrk="1" fontAlgn="base" hangingPunct="1">
              <a:spcBef>
                <a:spcPct val="0"/>
              </a:spcBef>
              <a:spcAft>
                <a:spcPct val="0"/>
              </a:spcAft>
              <a:defRPr/>
            </a:pPr>
            <a:endParaRPr lang="en-US" altLang="en-US" sz="2400" smtClean="0">
              <a:solidFill>
                <a:srgbClr val="40458C"/>
              </a:solidFill>
            </a:endParaRPr>
          </a:p>
        </p:txBody>
      </p:sp>
      <p:pic>
        <p:nvPicPr>
          <p:cNvPr id="5" name="Picture 7" descr="screenshot_432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9834" y="365125"/>
            <a:ext cx="632883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63" name="Rectangle 67"/>
          <p:cNvSpPr>
            <a:spLocks noGrp="1" noChangeArrowheads="1"/>
          </p:cNvSpPr>
          <p:nvPr>
            <p:ph type="ctrTitle"/>
          </p:nvPr>
        </p:nvSpPr>
        <p:spPr>
          <a:xfrm>
            <a:off x="6705600" y="1981200"/>
            <a:ext cx="5486400" cy="1447800"/>
          </a:xfrm>
        </p:spPr>
        <p:txBody>
          <a:bodyPr/>
          <a:lstStyle>
            <a:lvl1pPr algn="ctr">
              <a:defRPr/>
            </a:lvl1pPr>
          </a:lstStyle>
          <a:p>
            <a:pPr lvl="0"/>
            <a:r>
              <a:rPr lang="en-US" noProof="0" dirty="0" smtClean="0"/>
              <a:t>Click to edit Master title style</a:t>
            </a:r>
          </a:p>
        </p:txBody>
      </p:sp>
      <p:sp>
        <p:nvSpPr>
          <p:cNvPr id="80964" name="Rectangle 68" descr="Rectangle: Click to edit Master text styles&#10;Second level&#10;Third level&#10;Fourth level&#10;Fifth level"/>
          <p:cNvSpPr>
            <a:spLocks noGrp="1" noChangeArrowheads="1"/>
          </p:cNvSpPr>
          <p:nvPr>
            <p:ph type="subTitle" idx="1"/>
          </p:nvPr>
        </p:nvSpPr>
        <p:spPr>
          <a:xfrm>
            <a:off x="6705600" y="3429000"/>
            <a:ext cx="5486400" cy="1524000"/>
          </a:xfrm>
        </p:spPr>
        <p:txBody>
          <a:bodyPr/>
          <a:lstStyle>
            <a:lvl1pPr marL="0" indent="0" algn="ctr">
              <a:buFont typeface="Wingdings" pitchFamily="2" charset="2"/>
              <a:buNone/>
              <a:defRPr sz="2800" b="1"/>
            </a:lvl1pPr>
          </a:lstStyle>
          <a:p>
            <a:pPr lvl="0"/>
            <a:r>
              <a:rPr lang="en-US" noProof="0" dirty="0" smtClean="0"/>
              <a:t>Click to edit Master subtitle style</a:t>
            </a:r>
          </a:p>
        </p:txBody>
      </p:sp>
    </p:spTree>
    <p:extLst>
      <p:ext uri="{BB962C8B-B14F-4D97-AF65-F5344CB8AC3E}">
        <p14:creationId xmlns:p14="http://schemas.microsoft.com/office/powerpoint/2010/main" val="1862536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C04DDDA2-AC30-4D23-8771-183EF395C4AE}"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2988311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DBD3CEA3-3737-4E21-8B23-2AC14D651C1B}"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3826080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5FDF615E-4638-4A49-A591-3C74475938AE}"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1902777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8"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9"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D50DA927-59D6-4AED-96D3-2EA1C1FEF750}"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2465872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4"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5"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579D40D8-2FB3-4B29-A53B-24F2F52E25C1}"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299326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3"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4"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B2FF156A-66CD-4E3A-81B9-00A82BE0A708}"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1328280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477E80F7-9DC2-439F-BE13-522E3AE9BB51}"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326551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6C588E38-6051-42D4-9ABA-2EB606916F4D}"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3711627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665C0FA6-DBB9-4CE9-9E24-C0A316EE1FC3}"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42132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smtClean="0"/>
              <a:t>4-כוחות בין מולקולריים</a:t>
            </a:r>
            <a:endParaRPr lang="he-IL"/>
          </a:p>
        </p:txBody>
      </p:sp>
      <p:sp>
        <p:nvSpPr>
          <p:cNvPr id="6" name="Slide Number Placeholder 5"/>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2796907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04800"/>
            <a:ext cx="26670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7797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5"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6"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65CEEC37-2249-4632-8839-B8F19DD4570A}"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54632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xfrm>
            <a:off x="914400" y="6248400"/>
            <a:ext cx="25400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endParaRPr lang="en-US" sz="2400">
              <a:solidFill>
                <a:srgbClr val="40458C"/>
              </a:solidFill>
            </a:endParaRPr>
          </a:p>
        </p:txBody>
      </p:sp>
      <p:sp>
        <p:nvSpPr>
          <p:cNvPr id="6" name="Rectangle 66"/>
          <p:cNvSpPr>
            <a:spLocks noGrp="1" noChangeArrowheads="1"/>
          </p:cNvSpPr>
          <p:nvPr>
            <p:ph type="ftr" sz="quarter" idx="11"/>
          </p:nvPr>
        </p:nvSpPr>
        <p:spPr>
          <a:xfrm>
            <a:off x="4165600" y="6248400"/>
            <a:ext cx="3860800" cy="457200"/>
          </a:xfrm>
          <a:prstGeom prst="rect">
            <a:avLst/>
          </a:prstGeom>
        </p:spPr>
        <p:txBody>
          <a:bodyPr/>
          <a:lstStyle>
            <a:lvl1pPr>
              <a:defRPr>
                <a:latin typeface="Tahoma" charset="0"/>
                <a:ea typeface="ＭＳ Ｐゴシック" charset="0"/>
                <a:cs typeface="+mn-cs"/>
              </a:defRPr>
            </a:lvl1pPr>
          </a:lstStyle>
          <a:p>
            <a:pPr algn="l" rtl="0" fontAlgn="base">
              <a:spcBef>
                <a:spcPct val="0"/>
              </a:spcBef>
              <a:spcAft>
                <a:spcPct val="0"/>
              </a:spcAft>
              <a:defRPr/>
            </a:pPr>
            <a:r>
              <a:rPr lang="he-IL" sz="2400" smtClean="0">
                <a:solidFill>
                  <a:srgbClr val="40458C"/>
                </a:solidFill>
              </a:rPr>
              <a:t>4-כוחות בין מולקולריים</a:t>
            </a:r>
            <a:endParaRPr lang="en-US" sz="2400">
              <a:solidFill>
                <a:srgbClr val="40458C"/>
              </a:solidFill>
            </a:endParaRPr>
          </a:p>
        </p:txBody>
      </p:sp>
      <p:sp>
        <p:nvSpPr>
          <p:cNvPr id="7" name="Rectangle 67"/>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MS PGothic" pitchFamily="34" charset="-128"/>
              </a:defRPr>
            </a:lvl1pPr>
          </a:lstStyle>
          <a:p>
            <a:pPr algn="l" rtl="0" fontAlgn="base">
              <a:spcBef>
                <a:spcPct val="0"/>
              </a:spcBef>
              <a:spcAft>
                <a:spcPct val="0"/>
              </a:spcAft>
              <a:defRPr/>
            </a:pPr>
            <a:fld id="{93EC5BFA-AE7B-4A77-80D2-3AE5755293D1}" type="slidenum">
              <a:rPr lang="en-US" altLang="en-US" sz="2400">
                <a:solidFill>
                  <a:srgbClr val="40458C"/>
                </a:solidFill>
                <a:latin typeface="Tahoma" pitchFamily="34" charset="0"/>
              </a:rPr>
              <a:pPr algn="l" rtl="0" fontAlgn="base">
                <a:spcBef>
                  <a:spcPct val="0"/>
                </a:spcBef>
                <a:spcAft>
                  <a:spcPct val="0"/>
                </a:spcAft>
                <a:defRPr/>
              </a:pPr>
              <a:t>‹#›</a:t>
            </a:fld>
            <a:endParaRPr lang="en-US" altLang="en-US" sz="2400">
              <a:solidFill>
                <a:srgbClr val="40458C"/>
              </a:solidFill>
              <a:latin typeface="Tahoma" pitchFamily="34" charset="0"/>
            </a:endParaRPr>
          </a:p>
        </p:txBody>
      </p:sp>
    </p:spTree>
    <p:extLst>
      <p:ext uri="{BB962C8B-B14F-4D97-AF65-F5344CB8AC3E}">
        <p14:creationId xmlns:p14="http://schemas.microsoft.com/office/powerpoint/2010/main" val="3120864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01"/>
            <a:ext cx="4978400" cy="3657599"/>
          </a:xfrm>
        </p:spPr>
        <p:txBody>
          <a:bodyPr/>
          <a:lstStyle/>
          <a:p>
            <a:r>
              <a:rPr lang="en-US" smtClean="0"/>
              <a:t>Click to edit Master title style</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38100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smtClean="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sz="1000" dirty="0">
              <a:solidFill>
                <a:srgbClr val="000000"/>
              </a:solidFill>
            </a:endParaRPr>
          </a:p>
        </p:txBody>
      </p:sp>
    </p:spTree>
    <p:extLst>
      <p:ext uri="{BB962C8B-B14F-4D97-AF65-F5344CB8AC3E}">
        <p14:creationId xmlns:p14="http://schemas.microsoft.com/office/powerpoint/2010/main" val="269271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xfrm>
            <a:off x="8737600" y="655320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426456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250702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147836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234835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1853520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smtClean="0">
                <a:solidFill>
                  <a:srgbClr val="000000"/>
                </a:solidFill>
              </a:rPr>
              <a:t>4-כוחות בין מולקולריים</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1"/>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extLst>
      <p:ext uri="{BB962C8B-B14F-4D97-AF65-F5344CB8AC3E}">
        <p14:creationId xmlns:p14="http://schemas.microsoft.com/office/powerpoint/2010/main" val="3589982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3040949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4-כוחות בין מולקולריים</a:t>
            </a:r>
            <a:endParaRPr lang="he-IL"/>
          </a:p>
        </p:txBody>
      </p:sp>
      <p:sp>
        <p:nvSpPr>
          <p:cNvPr id="7" name="Slide Number Placeholder 6"/>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216764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3288095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2419726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1286420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3674668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quarter" idx="1"/>
          </p:nvPr>
        </p:nvSpPr>
        <p:spPr>
          <a:xfrm>
            <a:off x="609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2825082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1828800" y="457200"/>
            <a:ext cx="9753600" cy="2438400"/>
          </a:xfrm>
        </p:spPr>
        <p:txBody>
          <a:bodyPr/>
          <a:lstStyle/>
          <a:p>
            <a:pPr lvl="0"/>
            <a:endParaRPr lang="en-US" noProof="0" smtClean="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155520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412456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20806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408852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457201"/>
            <a:ext cx="53848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457200"/>
            <a:ext cx="53848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367089"/>
            <a:ext cx="53848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smtClean="0">
                <a:solidFill>
                  <a:srgbClr val="000000"/>
                </a:solidFill>
              </a:rPr>
              <a:t>4-כוחות בין מולקולריים</a:t>
            </a:r>
            <a:endParaRPr lang="en-US" dirty="0">
              <a:solidFill>
                <a:srgbClr val="000000"/>
              </a:solidFill>
            </a:endParaRPr>
          </a:p>
        </p:txBody>
      </p:sp>
    </p:spTree>
    <p:extLst>
      <p:ext uri="{BB962C8B-B14F-4D97-AF65-F5344CB8AC3E}">
        <p14:creationId xmlns:p14="http://schemas.microsoft.com/office/powerpoint/2010/main" val="314347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smtClean="0"/>
              <a:t>4-כוחות בין מולקולריים</a:t>
            </a:r>
            <a:endParaRPr lang="he-IL"/>
          </a:p>
        </p:txBody>
      </p:sp>
      <p:sp>
        <p:nvSpPr>
          <p:cNvPr id="9" name="Slide Number Placeholder 8"/>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843888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he-IL" smtClean="0">
                <a:solidFill>
                  <a:srgbClr val="000000"/>
                </a:solidFill>
              </a:rPr>
              <a:t>4-כוחות בין מולקולריים</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9084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0" y="0"/>
            <a:ext cx="12236451" cy="6858000"/>
          </a:xfrm>
          <a:prstGeom prst="rect">
            <a:avLst/>
          </a:prstGeom>
          <a:solidFill>
            <a:srgbClr val="DDDDDD"/>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solidFill>
                <a:srgbClr val="990000"/>
              </a:solidFill>
            </a:endParaRPr>
          </a:p>
        </p:txBody>
      </p:sp>
      <p:sp>
        <p:nvSpPr>
          <p:cNvPr id="4" name="Rectangle 12"/>
          <p:cNvSpPr>
            <a:spLocks noChangeArrowheads="1"/>
          </p:cNvSpPr>
          <p:nvPr userDrawn="1"/>
        </p:nvSpPr>
        <p:spPr bwMode="auto">
          <a:xfrm>
            <a:off x="0" y="1"/>
            <a:ext cx="12236451" cy="938213"/>
          </a:xfrm>
          <a:prstGeom prst="rect">
            <a:avLst/>
          </a:prstGeom>
          <a:solidFill>
            <a:srgbClr val="6690AB"/>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5" name="Rectangle 1034"/>
          <p:cNvSpPr>
            <a:spLocks noChangeArrowheads="1"/>
          </p:cNvSpPr>
          <p:nvPr userDrawn="1"/>
        </p:nvSpPr>
        <p:spPr bwMode="auto">
          <a:xfrm>
            <a:off x="3517901" y="1066801"/>
            <a:ext cx="2877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smtClean="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smtClean="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smtClean="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18" y="3200400"/>
            <a:ext cx="11550649" cy="1143000"/>
          </a:xfr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807462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491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09524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768"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780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4289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2037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620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6457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66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smtClean="0"/>
              <a:t>4-כוחות בין מולקולריים</a:t>
            </a:r>
            <a:endParaRPr lang="he-IL"/>
          </a:p>
        </p:txBody>
      </p:sp>
      <p:sp>
        <p:nvSpPr>
          <p:cNvPr id="5" name="Slide Number Placeholder 4"/>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33289143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1467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52" y="161926"/>
            <a:ext cx="2965449" cy="6543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767" y="161926"/>
            <a:ext cx="8697384" cy="6543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143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768" y="1008063"/>
            <a:ext cx="5831417"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57384" y="1008064"/>
            <a:ext cx="5831416" cy="2771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57384" y="3932238"/>
            <a:ext cx="5831416" cy="277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582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7" y="161926"/>
            <a:ext cx="10814051" cy="676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768" y="1008063"/>
            <a:ext cx="5831417"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7384" y="1008063"/>
            <a:ext cx="5831416" cy="5697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833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smtClean="0"/>
              <a:t>4-כוחות בין מולקולריים</a:t>
            </a:r>
            <a:endParaRPr lang="he-IL"/>
          </a:p>
        </p:txBody>
      </p:sp>
      <p:sp>
        <p:nvSpPr>
          <p:cNvPr id="4" name="Slide Number Placeholder 3"/>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16303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4-כוחות בין מולקולריים</a:t>
            </a:r>
            <a:endParaRPr lang="he-IL"/>
          </a:p>
        </p:txBody>
      </p:sp>
      <p:sp>
        <p:nvSpPr>
          <p:cNvPr id="7" name="Slide Number Placeholder 6"/>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254143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smtClean="0"/>
              <a:t>4-כוחות בין מולקולריים</a:t>
            </a:r>
            <a:endParaRPr lang="he-IL"/>
          </a:p>
        </p:txBody>
      </p:sp>
      <p:sp>
        <p:nvSpPr>
          <p:cNvPr id="7" name="Slide Number Placeholder 6"/>
          <p:cNvSpPr>
            <a:spLocks noGrp="1"/>
          </p:cNvSpPr>
          <p:nvPr>
            <p:ph type="sldNum" sz="quarter" idx="12"/>
          </p:nvPr>
        </p:nvSpPr>
        <p:spPr/>
        <p:txBody>
          <a:bodyPr/>
          <a:lstStyle/>
          <a:p>
            <a:fld id="{8FE03F3F-47C2-4131-9570-F716B36FB6C8}" type="slidenum">
              <a:rPr lang="he-IL" smtClean="0"/>
              <a:t>‹#›</a:t>
            </a:fld>
            <a:endParaRPr lang="he-IL"/>
          </a:p>
        </p:txBody>
      </p:sp>
    </p:spTree>
    <p:extLst>
      <p:ext uri="{BB962C8B-B14F-4D97-AF65-F5344CB8AC3E}">
        <p14:creationId xmlns:p14="http://schemas.microsoft.com/office/powerpoint/2010/main" val="172355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5.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smtClean="0"/>
              <a:t>4-כוחות בין מולקולריים</a:t>
            </a:r>
            <a:endParaRPr lang="he-IL"/>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E03F3F-47C2-4131-9570-F716B36FB6C8}" type="slidenum">
              <a:rPr lang="he-IL" smtClean="0"/>
              <a:t>‹#›</a:t>
            </a:fld>
            <a:endParaRPr lang="he-IL"/>
          </a:p>
        </p:txBody>
      </p:sp>
    </p:spTree>
    <p:extLst>
      <p:ext uri="{BB962C8B-B14F-4D97-AF65-F5344CB8AC3E}">
        <p14:creationId xmlns:p14="http://schemas.microsoft.com/office/powerpoint/2010/main" val="54692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0" y="0"/>
            <a:ext cx="12236451" cy="6858000"/>
          </a:xfrm>
          <a:prstGeom prst="rect">
            <a:avLst/>
          </a:prstGeom>
          <a:solidFill>
            <a:srgbClr val="FFFFEF"/>
          </a:solidFill>
          <a:ln>
            <a:noFill/>
          </a:ln>
          <a:effectLs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1" y="1"/>
            <a:ext cx="12189884" cy="911225"/>
          </a:xfrm>
          <a:prstGeom prst="rect">
            <a:avLst/>
          </a:prstGeom>
          <a:solidFill>
            <a:srgbClr val="4BBD7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1" y="1"/>
            <a:ext cx="12189884" cy="911225"/>
          </a:xfrm>
          <a:prstGeom prst="rect">
            <a:avLst/>
          </a:prstGeom>
          <a:solidFill>
            <a:srgbClr val="194E9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52" y="76200"/>
            <a:ext cx="11779249"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smtClean="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6793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EED0"/>
        </a:solidFill>
        <a:effectLst/>
      </p:bgPr>
    </p:bg>
    <p:spTree>
      <p:nvGrpSpPr>
        <p:cNvPr id="1" name=""/>
        <p:cNvGrpSpPr/>
        <p:nvPr/>
      </p:nvGrpSpPr>
      <p:grpSpPr>
        <a:xfrm>
          <a:off x="0" y="0"/>
          <a:ext cx="0" cy="0"/>
          <a:chOff x="0" y="0"/>
          <a:chExt cx="0" cy="0"/>
        </a:xfrm>
      </p:grpSpPr>
      <p:sp>
        <p:nvSpPr>
          <p:cNvPr id="1026" name="Rectangle 68"/>
          <p:cNvSpPr>
            <a:spLocks noChangeArrowheads="1"/>
          </p:cNvSpPr>
          <p:nvPr userDrawn="1"/>
        </p:nvSpPr>
        <p:spPr bwMode="auto">
          <a:xfrm>
            <a:off x="0" y="4763"/>
            <a:ext cx="12192000" cy="11303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rtl="0" eaLnBrk="1" fontAlgn="base" hangingPunct="1">
              <a:spcBef>
                <a:spcPct val="0"/>
              </a:spcBef>
              <a:spcAft>
                <a:spcPct val="0"/>
              </a:spcAft>
              <a:defRPr/>
            </a:pPr>
            <a:endParaRPr lang="en-US" altLang="en-US" sz="2400" smtClean="0">
              <a:solidFill>
                <a:srgbClr val="40458C"/>
              </a:solidFill>
            </a:endParaRPr>
          </a:p>
        </p:txBody>
      </p:sp>
      <p:sp>
        <p:nvSpPr>
          <p:cNvPr id="1027" name="Rectangle 69"/>
          <p:cNvSpPr>
            <a:spLocks noChangeArrowheads="1"/>
          </p:cNvSpPr>
          <p:nvPr userDrawn="1"/>
        </p:nvSpPr>
        <p:spPr bwMode="auto">
          <a:xfrm>
            <a:off x="0" y="0"/>
            <a:ext cx="203200" cy="10668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rtl="0" eaLnBrk="1" fontAlgn="base" hangingPunct="1">
              <a:spcBef>
                <a:spcPct val="0"/>
              </a:spcBef>
              <a:spcAft>
                <a:spcPct val="0"/>
              </a:spcAft>
              <a:defRPr/>
            </a:pPr>
            <a:endParaRPr lang="en-US" altLang="en-US" sz="2400" smtClean="0">
              <a:solidFill>
                <a:srgbClr val="40458C"/>
              </a:solidFill>
            </a:endParaRPr>
          </a:p>
        </p:txBody>
      </p:sp>
      <p:sp>
        <p:nvSpPr>
          <p:cNvPr id="1028" name="Rectangle 70"/>
          <p:cNvSpPr>
            <a:spLocks noChangeArrowheads="1"/>
          </p:cNvSpPr>
          <p:nvPr userDrawn="1"/>
        </p:nvSpPr>
        <p:spPr bwMode="auto">
          <a:xfrm>
            <a:off x="0" y="1143000"/>
            <a:ext cx="203200" cy="5715000"/>
          </a:xfrm>
          <a:prstGeom prst="rect">
            <a:avLst/>
          </a:prstGeom>
          <a:solidFill>
            <a:srgbClr val="264620"/>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l" rtl="0" eaLnBrk="1" fontAlgn="base" hangingPunct="1">
              <a:spcBef>
                <a:spcPct val="0"/>
              </a:spcBef>
              <a:spcAft>
                <a:spcPct val="0"/>
              </a:spcAft>
              <a:defRPr/>
            </a:pPr>
            <a:endParaRPr lang="en-US" altLang="en-US" sz="2400" smtClean="0">
              <a:solidFill>
                <a:srgbClr val="40458C"/>
              </a:solidFill>
            </a:endParaRPr>
          </a:p>
        </p:txBody>
      </p:sp>
      <p:sp>
        <p:nvSpPr>
          <p:cNvPr id="2" name="Rectangle 63"/>
          <p:cNvSpPr>
            <a:spLocks noGrp="1" noChangeArrowheads="1"/>
          </p:cNvSpPr>
          <p:nvPr>
            <p:ph type="title"/>
          </p:nvPr>
        </p:nvSpPr>
        <p:spPr bwMode="auto">
          <a:xfrm>
            <a:off x="812800" y="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3" name="Rectangle 64" descr="Rectangle: Click to edit Master text styles&#10;Second level&#10;Third level&#10;Fourth level&#10;Fifth level"/>
          <p:cNvSpPr>
            <a:spLocks noGrp="1" noChangeArrowheads="1"/>
          </p:cNvSpPr>
          <p:nvPr>
            <p:ph type="body" idx="1"/>
          </p:nvPr>
        </p:nvSpPr>
        <p:spPr bwMode="auto">
          <a:xfrm>
            <a:off x="812800" y="1295400"/>
            <a:ext cx="10363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88569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dt="0"/>
  <p:txStyles>
    <p:titleStyle>
      <a:lvl1pPr algn="l" rtl="0" eaLnBrk="0" fontAlgn="base" hangingPunct="0">
        <a:spcBef>
          <a:spcPct val="0"/>
        </a:spcBef>
        <a:spcAft>
          <a:spcPct val="0"/>
        </a:spcAft>
        <a:defRPr sz="3600">
          <a:solidFill>
            <a:srgbClr val="0000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254620"/>
        </a:buClr>
        <a:buSzPct val="70000"/>
        <a:buFont typeface="Wingdings" pitchFamily="2" charset="2"/>
        <a:buChar char="§"/>
        <a:defRPr sz="3200">
          <a:solidFill>
            <a:srgbClr val="000000"/>
          </a:solidFill>
          <a:latin typeface="Arial"/>
          <a:ea typeface="ＭＳ Ｐゴシック" pitchFamily="34" charset="-128"/>
          <a:cs typeface="ＭＳ Ｐゴシック" charset="0"/>
        </a:defRPr>
      </a:lvl1pPr>
      <a:lvl2pPr marL="742950" indent="-285750" algn="l" rtl="0" eaLnBrk="0" fontAlgn="base" hangingPunct="0">
        <a:spcBef>
          <a:spcPct val="20000"/>
        </a:spcBef>
        <a:spcAft>
          <a:spcPct val="0"/>
        </a:spcAft>
        <a:buClr>
          <a:srgbClr val="254620"/>
        </a:buClr>
        <a:buSzPct val="70000"/>
        <a:buFont typeface="Wingdings" pitchFamily="2" charset="2"/>
        <a:buChar char="§"/>
        <a:defRPr sz="2800">
          <a:solidFill>
            <a:srgbClr val="000000"/>
          </a:solidFill>
          <a:latin typeface="Arial"/>
          <a:ea typeface="ＭＳ Ｐゴシック" pitchFamily="34" charset="-128"/>
        </a:defRPr>
      </a:lvl2pPr>
      <a:lvl3pPr marL="1143000" indent="-228600" algn="l" rtl="0" eaLnBrk="0" fontAlgn="base" hangingPunct="0">
        <a:spcBef>
          <a:spcPct val="20000"/>
        </a:spcBef>
        <a:spcAft>
          <a:spcPct val="0"/>
        </a:spcAft>
        <a:buClr>
          <a:srgbClr val="254620"/>
        </a:buClr>
        <a:buSzPct val="70000"/>
        <a:buFont typeface="Wingdings" pitchFamily="2" charset="2"/>
        <a:buChar char="§"/>
        <a:defRPr sz="2400">
          <a:solidFill>
            <a:srgbClr val="000000"/>
          </a:solidFill>
          <a:latin typeface="Arial"/>
          <a:ea typeface="ＭＳ Ｐゴシック" pitchFamily="34" charset="-128"/>
        </a:defRPr>
      </a:lvl3pPr>
      <a:lvl4pPr marL="1600200" indent="-228600" algn="l" rtl="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a:ea typeface="ＭＳ Ｐゴシック" pitchFamily="34" charset="-128"/>
        </a:defRPr>
      </a:lvl4pPr>
      <a:lvl5pPr marL="2057400" indent="-228600" algn="l" rtl="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a:ea typeface="ＭＳ Ｐゴシック" pitchFamily="34" charset="-128"/>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smtClean="0">
                <a:solidFill>
                  <a:srgbClr val="000000"/>
                </a:solidFill>
              </a:rPr>
              <a:t>4-כוחות בין מולקולריים</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0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17050777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236451" cy="6858000"/>
          </a:xfrm>
          <a:prstGeom prst="rect">
            <a:avLst/>
          </a:prstGeom>
          <a:solidFill>
            <a:srgbClr val="DDDDDD"/>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1027" name="Rectangle 12"/>
          <p:cNvSpPr>
            <a:spLocks noChangeArrowheads="1"/>
          </p:cNvSpPr>
          <p:nvPr userDrawn="1"/>
        </p:nvSpPr>
        <p:spPr bwMode="auto">
          <a:xfrm>
            <a:off x="0" y="0"/>
            <a:ext cx="12236451" cy="990600"/>
          </a:xfrm>
          <a:prstGeom prst="rect">
            <a:avLst/>
          </a:prstGeom>
          <a:solidFill>
            <a:srgbClr val="6690AB"/>
          </a:solidFill>
          <a:ln>
            <a:noFill/>
          </a:ln>
          <a:extLst/>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smtClean="0"/>
          </a:p>
        </p:txBody>
      </p:sp>
      <p:sp>
        <p:nvSpPr>
          <p:cNvPr id="1028" name="Rectangle 2"/>
          <p:cNvSpPr>
            <a:spLocks noGrp="1" noChangeArrowheads="1"/>
          </p:cNvSpPr>
          <p:nvPr>
            <p:ph type="title"/>
          </p:nvPr>
        </p:nvSpPr>
        <p:spPr bwMode="auto">
          <a:xfrm>
            <a:off x="122767" y="161926"/>
            <a:ext cx="1081405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Rectangle 3"/>
          <p:cNvSpPr>
            <a:spLocks noGrp="1" noChangeArrowheads="1"/>
          </p:cNvSpPr>
          <p:nvPr>
            <p:ph type="body" idx="1"/>
          </p:nvPr>
        </p:nvSpPr>
        <p:spPr bwMode="auto">
          <a:xfrm>
            <a:off x="122768" y="990601"/>
            <a:ext cx="11866033" cy="5697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TextBox 1"/>
          <p:cNvSpPr txBox="1">
            <a:spLocks noChangeArrowheads="1"/>
          </p:cNvSpPr>
          <p:nvPr userDrawn="1"/>
        </p:nvSpPr>
        <p:spPr bwMode="auto">
          <a:xfrm>
            <a:off x="3352800" y="6505576"/>
            <a:ext cx="558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smtClean="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smtClean="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Tree>
    <p:extLst>
      <p:ext uri="{BB962C8B-B14F-4D97-AF65-F5344CB8AC3E}">
        <p14:creationId xmlns:p14="http://schemas.microsoft.com/office/powerpoint/2010/main" val="14759339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8709152" y="6515879"/>
            <a:ext cx="2844800" cy="244475"/>
          </a:xfrm>
        </p:spPr>
        <p:txBody>
          <a:bodyPr/>
          <a:lstStyle/>
          <a:p>
            <a:fld id="{8FE03F3F-47C2-4131-9570-F716B36FB6C8}" type="slidenum">
              <a:rPr lang="he-IL" smtClean="0"/>
              <a:t>1</a:t>
            </a:fld>
            <a:endParaRPr lang="he-IL"/>
          </a:p>
        </p:txBody>
      </p:sp>
      <p:sp>
        <p:nvSpPr>
          <p:cNvPr id="4" name="Footer Placeholder 3"/>
          <p:cNvSpPr>
            <a:spLocks noGrp="1"/>
          </p:cNvSpPr>
          <p:nvPr>
            <p:ph type="ftr" sz="quarter" idx="3"/>
          </p:nvPr>
        </p:nvSpPr>
        <p:spPr>
          <a:xfrm>
            <a:off x="0" y="6439678"/>
            <a:ext cx="10668000" cy="228600"/>
          </a:xfrm>
        </p:spPr>
        <p:txBody>
          <a:bodyPr/>
          <a:lstStyle/>
          <a:p>
            <a:r>
              <a:rPr lang="he-IL" smtClean="0"/>
              <a:t>4-כוחות בין מולקולריים</a:t>
            </a:r>
            <a:endParaRPr lang="he-IL" dirty="0"/>
          </a:p>
        </p:txBody>
      </p:sp>
      <p:sp>
        <p:nvSpPr>
          <p:cNvPr id="6" name="Rectangle 2"/>
          <p:cNvSpPr txBox="1">
            <a:spLocks noChangeArrowheads="1"/>
          </p:cNvSpPr>
          <p:nvPr/>
        </p:nvSpPr>
        <p:spPr bwMode="auto">
          <a:xfrm>
            <a:off x="1901952" y="435864"/>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smtClean="0">
                <a:ln>
                  <a:noFill/>
                </a:ln>
                <a:solidFill>
                  <a:srgbClr val="000000"/>
                </a:solidFill>
                <a:effectLst/>
                <a:uLnTx/>
                <a:uFillTx/>
                <a:latin typeface="Arial"/>
                <a:ea typeface="ＭＳ Ｐゴシック"/>
                <a:cs typeface="+mn-cs"/>
              </a:rPr>
              <a:t>Comparing Gases, Liquids, and Solids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Gases are compressible fluids.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Liquids are relatively incompressible fluids.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Solids are nearly incompressible and rigid.</a:t>
            </a:r>
          </a:p>
        </p:txBody>
      </p:sp>
      <p:pic>
        <p:nvPicPr>
          <p:cNvPr id="7" name="Picture 5" descr="This figure is depicts the arrangement of molecules in solids, liquids, and gases. In a solid, molecules are closely packed and vibrate about fixed sites. In a liquid, molecules are rather closely packed, similar to those in a molecular solid, but can slip by one another and are in constant random motion. In a gas, molecules are widely spaced, and similar to those in a liquid, are in constant motion. " title="Figure 11.2 – Regeneration of the states of mat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9656" y="2899210"/>
            <a:ext cx="8181896"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06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10</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bwMode="auto">
          <a:xfrm>
            <a:off x="1448308" y="2139696"/>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smtClean="0">
                <a:ln>
                  <a:noFill/>
                </a:ln>
                <a:solidFill>
                  <a:srgbClr val="000000"/>
                </a:solidFill>
                <a:effectLst/>
                <a:uLnTx/>
                <a:uFillTx/>
                <a:latin typeface="Arial"/>
                <a:ea typeface="ＭＳ Ｐゴシック"/>
                <a:cs typeface="+mn-cs"/>
              </a:rPr>
              <a:t>Surface</a:t>
            </a: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 </a:t>
            </a:r>
            <a:r>
              <a:rPr kumimoji="0" lang="en-US" altLang="en-US" sz="2800" b="1" i="0" u="none" strike="noStrike" kern="0" cap="none" spc="0" normalizeH="0" baseline="0" noProof="0" smtClean="0">
                <a:ln>
                  <a:noFill/>
                </a:ln>
                <a:solidFill>
                  <a:srgbClr val="000000"/>
                </a:solidFill>
                <a:effectLst/>
                <a:uLnTx/>
                <a:uFillTx/>
                <a:latin typeface="Arial"/>
                <a:ea typeface="ＭＳ Ｐゴシック"/>
                <a:cs typeface="+mn-cs"/>
              </a:rPr>
              <a:t>tension</a:t>
            </a: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 is the energy required to increase the surface area of a liquid by a unit amount. The values are given in J/m</a:t>
            </a:r>
            <a:r>
              <a:rPr kumimoji="0" lang="en-US" altLang="en-US" sz="2800" b="0" i="0" u="none" strike="noStrike" kern="0" cap="none" spc="0" normalizeH="0" baseline="30000" noProof="0" smtClean="0">
                <a:ln>
                  <a:noFill/>
                </a:ln>
                <a:solidFill>
                  <a:srgbClr val="000000"/>
                </a:solidFill>
                <a:effectLst/>
                <a:uLnTx/>
                <a:uFillTx/>
                <a:latin typeface="Arial"/>
                <a:ea typeface="ＭＳ Ｐゴシック"/>
                <a:cs typeface="+mn-cs"/>
              </a:rPr>
              <a:t>2</a:t>
            </a: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 </a:t>
            </a:r>
            <a:endPar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endParaRPr>
          </a:p>
        </p:txBody>
      </p:sp>
      <p:pic>
        <p:nvPicPr>
          <p:cNvPr id="5" name="Picture 6" descr="This figure is an illustration that explains surface tension using a beaker filled with liquid. According to the diagram, a molecule at the surface experiences a net force toward to interior of the liquid. The molecule in the interior experiences no force.  " title="Figure 11.16 – Explaining surface tens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8396" y="944309"/>
            <a:ext cx="37560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55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11</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bwMode="auto">
          <a:xfrm>
            <a:off x="1170432" y="290512"/>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Surface tension </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is the property that allows insects to walk on the surface of water or a pin to float.</a:t>
            </a:r>
          </a:p>
        </p:txBody>
      </p:sp>
      <p:pic>
        <p:nvPicPr>
          <p:cNvPr id="5" name="Picture 5" descr="This figure is an illustration of a steel pin floating on water. The steel pin floats in the surface of water due to the surface tension.  " title="Figure 11.18 – Demonstration of surface tension of water.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32" y="1052512"/>
            <a:ext cx="41576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is figure is an illustration of how surface tension is used by water bugs to stand on water." title="Figure 11.17 – Water strider on a water surfa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832" y="3490912"/>
            <a:ext cx="42862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309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12</a:t>
            </a:fld>
            <a:endParaRPr lang="he-I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92" y="2390394"/>
            <a:ext cx="3581400" cy="1638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016" y="139065"/>
            <a:ext cx="4419600" cy="6305550"/>
          </a:xfrm>
          <a:prstGeom prst="rect">
            <a:avLst/>
          </a:prstGeom>
        </p:spPr>
      </p:pic>
      <p:sp>
        <p:nvSpPr>
          <p:cNvPr id="6" name="Rectangle 5"/>
          <p:cNvSpPr/>
          <p:nvPr/>
        </p:nvSpPr>
        <p:spPr>
          <a:xfrm>
            <a:off x="3743061" y="139065"/>
            <a:ext cx="3081293"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rPr>
              <a:t>Surface Tension </a:t>
            </a:r>
            <a:endParaRPr kumimoji="0" lang="he-IL"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46732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13</a:t>
            </a:fld>
            <a:endParaRPr lang="he-IL"/>
          </a:p>
        </p:txBody>
      </p:sp>
      <p:sp>
        <p:nvSpPr>
          <p:cNvPr id="4" name="Title 1"/>
          <p:cNvSpPr txBox="1">
            <a:spLocks/>
          </p:cNvSpPr>
          <p:nvPr/>
        </p:nvSpPr>
        <p:spPr>
          <a:xfrm>
            <a:off x="960120" y="402336"/>
            <a:ext cx="9144000" cy="588963"/>
          </a:xfrm>
          <a:prstGeom prst="rect">
            <a:avLst/>
          </a:prstGeom>
          <a:noFill/>
          <a:ln>
            <a:solidFill>
              <a:srgbClr val="FFFFFF"/>
            </a:solidFill>
            <a:miter lim="800000"/>
            <a:headEnd/>
            <a:tailEnd/>
          </a:ln>
        </p:spPr>
        <p:txBody>
          <a:bodyPr lIns="457200" anchor="t">
            <a:spAutoFit/>
          </a:bodyPr>
          <a:lstStyle>
            <a:lvl1pPr algn="l" rtl="0" eaLnBrk="0" fontAlgn="base" hangingPunct="0">
              <a:spcBef>
                <a:spcPct val="50000"/>
              </a:spcBef>
              <a:spcAft>
                <a:spcPct val="0"/>
              </a:spcAft>
              <a:defRPr sz="3200" b="1">
                <a:solidFill>
                  <a:srgbClr val="FF6600"/>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r>
              <a:rPr lang="en-US" kern="0" smtClean="0">
                <a:latin typeface="Arial" charset="0"/>
                <a:ea typeface="MS PGothic" charset="0"/>
                <a:cs typeface="Arial" charset="0"/>
              </a:rPr>
              <a:t>Factors Affecting Surface Tension</a:t>
            </a:r>
            <a:endParaRPr lang="en-US" kern="0" dirty="0">
              <a:latin typeface="Arial" charset="0"/>
              <a:ea typeface="MS PGothic" charset="0"/>
            </a:endParaRPr>
          </a:p>
        </p:txBody>
      </p:sp>
      <p:sp>
        <p:nvSpPr>
          <p:cNvPr id="5" name="Content Placeholder 2"/>
          <p:cNvSpPr txBox="1">
            <a:spLocks/>
          </p:cNvSpPr>
          <p:nvPr/>
        </p:nvSpPr>
        <p:spPr bwMode="auto">
          <a:xfrm>
            <a:off x="1325880" y="1215136"/>
            <a:ext cx="8661400" cy="40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8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8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r>
              <a:rPr lang="en-US" kern="0" smtClean="0">
                <a:latin typeface="Arial" charset="0"/>
                <a:ea typeface="MS PGothic" charset="0"/>
              </a:rPr>
              <a:t>The stronger the intermolecular attractive forces, the higher the surface tension will be.</a:t>
            </a:r>
          </a:p>
          <a:p>
            <a:pPr marL="0" indent="0" eaLnBrk="1" hangingPunct="1">
              <a:buFontTx/>
              <a:buNone/>
            </a:pPr>
            <a:endParaRPr lang="en-US" kern="0" smtClean="0">
              <a:latin typeface="Arial" charset="0"/>
              <a:ea typeface="MS PGothic" charset="0"/>
            </a:endParaRPr>
          </a:p>
          <a:p>
            <a:pPr eaLnBrk="1" hangingPunct="1"/>
            <a:r>
              <a:rPr lang="en-US" kern="0" smtClean="0">
                <a:latin typeface="Arial" charset="0"/>
                <a:ea typeface="MS PGothic" charset="0"/>
              </a:rPr>
              <a:t>Raising the temperature of a liquid reduces its surface tension.</a:t>
            </a:r>
          </a:p>
          <a:p>
            <a:pPr lvl="1" eaLnBrk="1" hangingPunct="1"/>
            <a:r>
              <a:rPr lang="en-US" kern="0" smtClean="0">
                <a:latin typeface="Arial" charset="0"/>
                <a:ea typeface="MS PGothic" charset="0"/>
              </a:rPr>
              <a:t>Raising the temperature of the liquid increases the average kinetic energy of the molecules.</a:t>
            </a:r>
          </a:p>
          <a:p>
            <a:pPr lvl="1" eaLnBrk="1" hangingPunct="1"/>
            <a:r>
              <a:rPr lang="en-US" kern="0" smtClean="0">
                <a:latin typeface="Arial" charset="0"/>
                <a:ea typeface="MS PGothic" charset="0"/>
              </a:rPr>
              <a:t>The increased molecular motion makes it easier to stretch the surface.</a:t>
            </a:r>
            <a:endParaRPr lang="en-US" kern="0" dirty="0">
              <a:latin typeface="Arial" charset="0"/>
              <a:ea typeface="MS PGothic" charset="0"/>
            </a:endParaRPr>
          </a:p>
        </p:txBody>
      </p:sp>
    </p:spTree>
    <p:extLst>
      <p:ext uri="{BB962C8B-B14F-4D97-AF65-F5344CB8AC3E}">
        <p14:creationId xmlns:p14="http://schemas.microsoft.com/office/powerpoint/2010/main" val="812828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14</a:t>
            </a:fld>
            <a:endParaRPr lang="he-IL"/>
          </a:p>
        </p:txBody>
      </p:sp>
      <p:sp>
        <p:nvSpPr>
          <p:cNvPr id="4" name="Title 4"/>
          <p:cNvSpPr txBox="1">
            <a:spLocks/>
          </p:cNvSpPr>
          <p:nvPr/>
        </p:nvSpPr>
        <p:spPr bwMode="auto">
          <a:xfrm>
            <a:off x="1600200" y="201168"/>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ＭＳ Ｐゴシック" pitchFamily="48" charset="-128"/>
              </a:defRPr>
            </a:lvl2pPr>
            <a:lvl3pPr algn="ctr" rtl="0" eaLnBrk="0" fontAlgn="base" hangingPunct="0">
              <a:spcBef>
                <a:spcPct val="0"/>
              </a:spcBef>
              <a:spcAft>
                <a:spcPct val="0"/>
              </a:spcAft>
              <a:defRPr sz="4400">
                <a:solidFill>
                  <a:schemeClr val="tx1"/>
                </a:solidFill>
                <a:latin typeface="Arial" charset="0"/>
                <a:ea typeface="ＭＳ Ｐゴシック" pitchFamily="48" charset="-128"/>
              </a:defRPr>
            </a:lvl3pPr>
            <a:lvl4pPr algn="ctr" rtl="0" eaLnBrk="0" fontAlgn="base" hangingPunct="0">
              <a:spcBef>
                <a:spcPct val="0"/>
              </a:spcBef>
              <a:spcAft>
                <a:spcPct val="0"/>
              </a:spcAft>
              <a:defRPr sz="4400">
                <a:solidFill>
                  <a:schemeClr val="tx1"/>
                </a:solidFill>
                <a:latin typeface="Arial" charset="0"/>
                <a:ea typeface="ＭＳ Ｐゴシック" pitchFamily="48" charset="-128"/>
              </a:defRPr>
            </a:lvl4pPr>
            <a:lvl5pPr algn="ctr" rtl="0" eaLnBrk="0" fontAlgn="base" hangingPunct="0">
              <a:spcBef>
                <a:spcPct val="0"/>
              </a:spcBef>
              <a:spcAft>
                <a:spcPct val="0"/>
              </a:spcAft>
              <a:defRPr sz="4400">
                <a:solidFill>
                  <a:schemeClr val="tx1"/>
                </a:solidFill>
                <a:latin typeface="Arial" charset="0"/>
                <a:ea typeface="ＭＳ Ｐゴシック" pitchFamily="48" charset="-128"/>
              </a:defRPr>
            </a:lvl5pPr>
            <a:lvl6pPr marL="457200" algn="ctr" rtl="0" fontAlgn="base">
              <a:spcBef>
                <a:spcPct val="0"/>
              </a:spcBef>
              <a:spcAft>
                <a:spcPct val="0"/>
              </a:spcAft>
              <a:defRPr sz="4400">
                <a:solidFill>
                  <a:schemeClr val="tx1"/>
                </a:solidFill>
                <a:latin typeface="Arial" charset="0"/>
                <a:ea typeface="ＭＳ Ｐゴシック" pitchFamily="48" charset="-128"/>
              </a:defRPr>
            </a:lvl6pPr>
            <a:lvl7pPr marL="914400" algn="ctr" rtl="0" fontAlgn="base">
              <a:spcBef>
                <a:spcPct val="0"/>
              </a:spcBef>
              <a:spcAft>
                <a:spcPct val="0"/>
              </a:spcAft>
              <a:defRPr sz="4400">
                <a:solidFill>
                  <a:schemeClr val="tx1"/>
                </a:solidFill>
                <a:latin typeface="Arial" charset="0"/>
                <a:ea typeface="ＭＳ Ｐゴシック" pitchFamily="48" charset="-128"/>
              </a:defRPr>
            </a:lvl7pPr>
            <a:lvl8pPr marL="1371600" algn="ctr" rtl="0" fontAlgn="base">
              <a:spcBef>
                <a:spcPct val="0"/>
              </a:spcBef>
              <a:spcAft>
                <a:spcPct val="0"/>
              </a:spcAft>
              <a:defRPr sz="4400">
                <a:solidFill>
                  <a:schemeClr val="tx1"/>
                </a:solidFill>
                <a:latin typeface="Arial" charset="0"/>
                <a:ea typeface="ＭＳ Ｐゴシック" pitchFamily="48" charset="-128"/>
              </a:defRPr>
            </a:lvl8pPr>
            <a:lvl9pPr marL="1828800" algn="ctr" rtl="0" fontAlgn="base">
              <a:spcBef>
                <a:spcPct val="0"/>
              </a:spcBef>
              <a:spcAft>
                <a:spcPct val="0"/>
              </a:spcAft>
              <a:defRPr sz="4400">
                <a:solidFill>
                  <a:schemeClr val="tx1"/>
                </a:solidFill>
                <a:latin typeface="Arial" charset="0"/>
                <a:ea typeface="ＭＳ Ｐゴシック" pitchFamily="48"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smtClean="0">
                <a:ln>
                  <a:noFill/>
                </a:ln>
                <a:solidFill>
                  <a:srgbClr val="000000"/>
                </a:solidFill>
                <a:effectLst/>
                <a:uLnTx/>
                <a:uFillTx/>
                <a:latin typeface="Arial"/>
                <a:ea typeface="ＭＳ Ｐゴシック"/>
                <a:cs typeface="+mj-cs"/>
              </a:rPr>
              <a:t>Cohesion and Adhesion</a:t>
            </a:r>
          </a:p>
        </p:txBody>
      </p:sp>
      <p:sp>
        <p:nvSpPr>
          <p:cNvPr id="5" name="Content Placeholder 5"/>
          <p:cNvSpPr txBox="1">
            <a:spLocks/>
          </p:cNvSpPr>
          <p:nvPr/>
        </p:nvSpPr>
        <p:spPr bwMode="auto">
          <a:xfrm>
            <a:off x="1600200" y="1420368"/>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smtClean="0">
                <a:ln>
                  <a:noFill/>
                </a:ln>
                <a:solidFill>
                  <a:srgbClr val="000000"/>
                </a:solidFill>
                <a:effectLst/>
                <a:uLnTx/>
                <a:uFillTx/>
                <a:latin typeface="Arial"/>
                <a:ea typeface="ＭＳ Ｐゴシック"/>
                <a:cs typeface="+mn-cs"/>
              </a:rPr>
              <a:t>Intermolecular forces that bind similar molecules to one another are called </a:t>
            </a:r>
            <a:r>
              <a:rPr kumimoji="0" lang="en-US" altLang="en-US" sz="3200" b="0" i="1" u="none" strike="noStrike" kern="0" cap="none" spc="0" normalizeH="0" baseline="0" noProof="0" smtClean="0">
                <a:ln>
                  <a:noFill/>
                </a:ln>
                <a:solidFill>
                  <a:srgbClr val="000000"/>
                </a:solidFill>
                <a:effectLst/>
                <a:uLnTx/>
                <a:uFillTx/>
                <a:latin typeface="Arial"/>
                <a:ea typeface="ＭＳ Ｐゴシック"/>
                <a:cs typeface="+mn-cs"/>
              </a:rPr>
              <a:t>cohesive forces</a:t>
            </a:r>
            <a:r>
              <a:rPr kumimoji="0" lang="en-US" altLang="en-US" sz="3200" b="0" i="0" u="none" strike="noStrike" kern="0" cap="none" spc="0" normalizeH="0" baseline="0" noProof="0" smtClean="0">
                <a:ln>
                  <a:noFill/>
                </a:ln>
                <a:solidFill>
                  <a:srgbClr val="000000"/>
                </a:solidFill>
                <a:effectLst/>
                <a:uLnTx/>
                <a:uFillTx/>
                <a:latin typeface="Arial"/>
                <a:ea typeface="ＭＳ Ｐゴシック"/>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smtClean="0">
                <a:ln>
                  <a:noFill/>
                </a:ln>
                <a:solidFill>
                  <a:srgbClr val="000000"/>
                </a:solidFill>
                <a:effectLst/>
                <a:uLnTx/>
                <a:uFillTx/>
                <a:latin typeface="Arial"/>
                <a:ea typeface="ＭＳ Ｐゴシック"/>
                <a:cs typeface="+mn-cs"/>
              </a:rPr>
              <a:t>Intermolecular forces that bind a substance to a surface are called </a:t>
            </a:r>
            <a:r>
              <a:rPr kumimoji="0" lang="en-US" altLang="en-US" sz="3200" b="0" i="1" u="none" strike="noStrike" kern="0" cap="none" spc="0" normalizeH="0" baseline="0" noProof="0" smtClean="0">
                <a:ln>
                  <a:noFill/>
                </a:ln>
                <a:solidFill>
                  <a:srgbClr val="000000"/>
                </a:solidFill>
                <a:effectLst/>
                <a:uLnTx/>
                <a:uFillTx/>
                <a:latin typeface="Arial"/>
                <a:ea typeface="ＭＳ Ｐゴシック"/>
                <a:cs typeface="+mn-cs"/>
              </a:rPr>
              <a:t>adhesive forces</a:t>
            </a:r>
            <a:r>
              <a:rPr kumimoji="0" lang="en-US" altLang="en-US" sz="3200" b="0" i="0" u="none" strike="noStrike" kern="0" cap="none" spc="0" normalizeH="0" baseline="0" noProof="0" smtClean="0">
                <a:ln>
                  <a:noFill/>
                </a:ln>
                <a:solidFill>
                  <a:srgbClr val="000000"/>
                </a:solidFill>
                <a:effectLst/>
                <a:uLnTx/>
                <a:uFillTx/>
                <a:latin typeface="Arial"/>
                <a:ea typeface="ＭＳ Ｐゴシック"/>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smtClean="0">
                <a:ln>
                  <a:noFill/>
                </a:ln>
                <a:solidFill>
                  <a:srgbClr val="000000"/>
                </a:solidFill>
                <a:effectLst/>
                <a:uLnTx/>
                <a:uFillTx/>
                <a:latin typeface="Arial"/>
                <a:ea typeface="ＭＳ Ｐゴシック"/>
                <a:cs typeface="+mn-cs"/>
              </a:rPr>
              <a:t>These forces are important in capillary action.</a:t>
            </a:r>
          </a:p>
        </p:txBody>
      </p:sp>
    </p:spTree>
    <p:extLst>
      <p:ext uri="{BB962C8B-B14F-4D97-AF65-F5344CB8AC3E}">
        <p14:creationId xmlns:p14="http://schemas.microsoft.com/office/powerpoint/2010/main" val="3805124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solidFill>
                  <a:prstClr val="black">
                    <a:tint val="75000"/>
                  </a:prstClr>
                </a:solidFill>
              </a:rPr>
              <a:t>4-כוחות בין מולקולריים</a:t>
            </a:r>
            <a:endParaRPr lang="he-IL">
              <a:solidFill>
                <a:prstClr val="black">
                  <a:tint val="75000"/>
                </a:prstClr>
              </a:solidFill>
            </a:endParaRPr>
          </a:p>
        </p:txBody>
      </p:sp>
      <p:sp>
        <p:nvSpPr>
          <p:cNvPr id="3" name="Slide Number Placeholder 2"/>
          <p:cNvSpPr>
            <a:spLocks noGrp="1"/>
          </p:cNvSpPr>
          <p:nvPr>
            <p:ph type="sldNum" sz="quarter" idx="12"/>
          </p:nvPr>
        </p:nvSpPr>
        <p:spPr/>
        <p:txBody>
          <a:bodyPr/>
          <a:lstStyle/>
          <a:p>
            <a:fld id="{8FE03F3F-47C2-4131-9570-F716B36FB6C8}" type="slidenum">
              <a:rPr lang="he-IL" smtClean="0">
                <a:solidFill>
                  <a:prstClr val="black">
                    <a:tint val="75000"/>
                  </a:prstClr>
                </a:solidFill>
              </a:rPr>
              <a:pPr/>
              <a:t>15</a:t>
            </a:fld>
            <a:endParaRPr lang="he-IL">
              <a:solidFill>
                <a:prstClr val="black">
                  <a:tint val="75000"/>
                </a:prstClr>
              </a:solidFill>
            </a:endParaRPr>
          </a:p>
        </p:txBody>
      </p:sp>
      <p:sp>
        <p:nvSpPr>
          <p:cNvPr id="6" name="Content Placeholder 2"/>
          <p:cNvSpPr txBox="1">
            <a:spLocks/>
          </p:cNvSpPr>
          <p:nvPr/>
        </p:nvSpPr>
        <p:spPr bwMode="auto">
          <a:xfrm>
            <a:off x="365125" y="766617"/>
            <a:ext cx="8670870" cy="40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b="1" kern="0" smtClean="0">
                <a:solidFill>
                  <a:srgbClr val="000000"/>
                </a:solidFill>
                <a:latin typeface="Arial" charset="0"/>
                <a:ea typeface="MS PGothic" charset="0"/>
              </a:rPr>
              <a:t>Capillary action</a:t>
            </a:r>
            <a:r>
              <a:rPr lang="en-US" sz="2800" kern="0" smtClean="0">
                <a:solidFill>
                  <a:srgbClr val="000000"/>
                </a:solidFill>
                <a:latin typeface="Arial" charset="0"/>
                <a:ea typeface="MS PGothic" charset="0"/>
              </a:rPr>
              <a:t> is the ability of a liquid to flow up a thin tube against the influence of gravity.</a:t>
            </a:r>
          </a:p>
          <a:p>
            <a:pPr lvl="1" eaLnBrk="1" hangingPunct="1"/>
            <a:r>
              <a:rPr lang="en-US" sz="2400" kern="0" smtClean="0">
                <a:solidFill>
                  <a:srgbClr val="000000"/>
                </a:solidFill>
                <a:latin typeface="Arial" charset="0"/>
                <a:ea typeface="MS PGothic" charset="0"/>
              </a:rPr>
              <a:t>The narrower the tube, the higher the liquid rises.</a:t>
            </a:r>
          </a:p>
          <a:p>
            <a:pPr marL="457200" lvl="1" indent="0" eaLnBrk="1" hangingPunct="1">
              <a:buFontTx/>
              <a:buNone/>
            </a:pPr>
            <a:endParaRPr lang="en-US" sz="2400" kern="0" smtClean="0">
              <a:solidFill>
                <a:srgbClr val="000000"/>
              </a:solidFill>
              <a:latin typeface="Arial" charset="0"/>
              <a:ea typeface="MS PGothic" charset="0"/>
            </a:endParaRPr>
          </a:p>
          <a:p>
            <a:pPr eaLnBrk="1" hangingPunct="1"/>
            <a:r>
              <a:rPr lang="en-US" sz="2800" kern="0" smtClean="0">
                <a:solidFill>
                  <a:srgbClr val="000000"/>
                </a:solidFill>
                <a:latin typeface="Arial" charset="0"/>
                <a:ea typeface="MS PGothic" charset="0"/>
              </a:rPr>
              <a:t>Capillary action is the result of two forces working in conjunction, the cohesive and adhesive forces. </a:t>
            </a:r>
          </a:p>
          <a:p>
            <a:pPr lvl="1" eaLnBrk="1" hangingPunct="1"/>
            <a:r>
              <a:rPr lang="en-US" sz="2400" kern="0" smtClean="0">
                <a:solidFill>
                  <a:srgbClr val="000000"/>
                </a:solidFill>
                <a:latin typeface="Arial" charset="0"/>
                <a:ea typeface="MS PGothic" charset="0"/>
              </a:rPr>
              <a:t>Cohesive forces hold the liquid molecules together.</a:t>
            </a:r>
          </a:p>
          <a:p>
            <a:pPr lvl="1" eaLnBrk="1" hangingPunct="1"/>
            <a:r>
              <a:rPr lang="en-US" sz="2400" kern="0" smtClean="0">
                <a:solidFill>
                  <a:srgbClr val="000000"/>
                </a:solidFill>
                <a:latin typeface="Arial" charset="0"/>
                <a:ea typeface="MS PGothic" charset="0"/>
              </a:rPr>
              <a:t>Adhesive forces attract the outer liquid molecules to the tube</a:t>
            </a:r>
            <a:r>
              <a:rPr lang="en-US" altLang="ja-JP" sz="2400" kern="0" smtClean="0">
                <a:solidFill>
                  <a:srgbClr val="000000"/>
                </a:solidFill>
                <a:latin typeface="Arial" charset="0"/>
                <a:ea typeface="MS PGothic" charset="0"/>
              </a:rPr>
              <a:t>’s surface.</a:t>
            </a:r>
            <a:endParaRPr lang="en-US" sz="2400" kern="0" dirty="0">
              <a:solidFill>
                <a:srgbClr val="000000"/>
              </a:solidFill>
              <a:latin typeface="Arial" charset="0"/>
              <a:ea typeface="MS PGothic" charset="0"/>
            </a:endParaRPr>
          </a:p>
        </p:txBody>
      </p:sp>
      <p:sp>
        <p:nvSpPr>
          <p:cNvPr id="7" name="Title 1"/>
          <p:cNvSpPr txBox="1">
            <a:spLocks/>
          </p:cNvSpPr>
          <p:nvPr/>
        </p:nvSpPr>
        <p:spPr>
          <a:xfrm>
            <a:off x="0" y="0"/>
            <a:ext cx="9051925"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dirty="0" smtClean="0">
                <a:solidFill>
                  <a:srgbClr val="FF6600"/>
                </a:solidFill>
                <a:latin typeface="Arial" charset="0"/>
                <a:ea typeface="MS PGothic" charset="0"/>
                <a:cs typeface="Arial" charset="0"/>
              </a:rPr>
              <a:t>Capillary Action</a:t>
            </a:r>
            <a:endParaRPr lang="en-US" dirty="0">
              <a:solidFill>
                <a:srgbClr val="FF6600"/>
              </a:solidFill>
              <a:latin typeface="Arial" charset="0"/>
              <a:ea typeface="MS PGothic" charset="0"/>
            </a:endParaRPr>
          </a:p>
        </p:txBody>
      </p:sp>
    </p:spTree>
    <p:extLst>
      <p:ext uri="{BB962C8B-B14F-4D97-AF65-F5344CB8AC3E}">
        <p14:creationId xmlns:p14="http://schemas.microsoft.com/office/powerpoint/2010/main" val="311156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16</a:t>
            </a:fld>
            <a:endParaRPr lang="he-IL"/>
          </a:p>
        </p:txBody>
      </p:sp>
      <p:sp>
        <p:nvSpPr>
          <p:cNvPr id="4" name="Content Placeholder 2"/>
          <p:cNvSpPr txBox="1">
            <a:spLocks/>
          </p:cNvSpPr>
          <p:nvPr/>
        </p:nvSpPr>
        <p:spPr bwMode="auto">
          <a:xfrm>
            <a:off x="365125" y="766617"/>
            <a:ext cx="468976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SzPct val="120000"/>
            </a:pPr>
            <a:r>
              <a:rPr lang="en-US" sz="2800" kern="0" dirty="0" smtClean="0">
                <a:latin typeface="Arial" charset="0"/>
                <a:ea typeface="MS PGothic" charset="0"/>
              </a:rPr>
              <a:t>The adhesive forces pull the surface liquid up the side of the tube, and the cohesive forces pull the interior liquid with it.</a:t>
            </a:r>
          </a:p>
          <a:p>
            <a:pPr>
              <a:buSzPct val="120000"/>
            </a:pPr>
            <a:r>
              <a:rPr lang="en-US" sz="2800" kern="0" dirty="0" smtClean="0">
                <a:latin typeface="Arial" charset="0"/>
                <a:ea typeface="MS PGothic" charset="0"/>
              </a:rPr>
              <a:t>The liquid rises up the tube until the force of gravity counteracts the capillary action forces.</a:t>
            </a:r>
          </a:p>
          <a:p>
            <a:pPr>
              <a:buSzPct val="120000"/>
            </a:pPr>
            <a:r>
              <a:rPr lang="en-US" sz="2800" kern="0" dirty="0" smtClean="0">
                <a:latin typeface="Arial" charset="0"/>
                <a:ea typeface="MS PGothic" charset="0"/>
              </a:rPr>
              <a:t>The narrower the tube diameter, the higher the liquid will rise up the tube.</a:t>
            </a:r>
            <a:endParaRPr lang="en-US" sz="2800" kern="0" dirty="0">
              <a:latin typeface="Arial" charset="0"/>
              <a:ea typeface="MS PGothic" charset="0"/>
            </a:endParaRPr>
          </a:p>
        </p:txBody>
      </p:sp>
      <p:sp>
        <p:nvSpPr>
          <p:cNvPr id="5" name="Title 1"/>
          <p:cNvSpPr txBox="1">
            <a:spLocks/>
          </p:cNvSpPr>
          <p:nvPr/>
        </p:nvSpPr>
        <p:spPr>
          <a:xfrm>
            <a:off x="0" y="0"/>
            <a:ext cx="9072563"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6600"/>
                </a:solidFill>
                <a:latin typeface="Arial" charset="0"/>
                <a:ea typeface="MS PGothic" charset="0"/>
                <a:cs typeface="Arial" charset="0"/>
              </a:rPr>
              <a:t>Capillary Action</a:t>
            </a:r>
            <a:endParaRPr lang="en-US" dirty="0">
              <a:solidFill>
                <a:srgbClr val="FF6600"/>
              </a:solidFill>
              <a:latin typeface="Arial" charset="0"/>
              <a:ea typeface="MS PGothic"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38026" y="893551"/>
            <a:ext cx="3231054" cy="4819805"/>
          </a:xfrm>
          <a:prstGeom prst="rect">
            <a:avLst/>
          </a:prstGeom>
        </p:spPr>
      </p:pic>
    </p:spTree>
    <p:extLst>
      <p:ext uri="{BB962C8B-B14F-4D97-AF65-F5344CB8AC3E}">
        <p14:creationId xmlns:p14="http://schemas.microsoft.com/office/powerpoint/2010/main" val="45256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17</a:t>
            </a:fld>
            <a:endParaRPr lang="he-IL"/>
          </a:p>
        </p:txBody>
      </p:sp>
      <p:sp>
        <p:nvSpPr>
          <p:cNvPr id="4" name="Title 1"/>
          <p:cNvSpPr txBox="1">
            <a:spLocks/>
          </p:cNvSpPr>
          <p:nvPr/>
        </p:nvSpPr>
        <p:spPr>
          <a:xfrm>
            <a:off x="0" y="0"/>
            <a:ext cx="9051533"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6600"/>
                </a:solidFill>
                <a:latin typeface="Arial" charset="0"/>
                <a:ea typeface="MS PGothic" charset="0"/>
                <a:cs typeface="Arial" charset="0"/>
              </a:rPr>
              <a:t>Meniscus</a:t>
            </a:r>
            <a:endParaRPr lang="en-US" dirty="0">
              <a:solidFill>
                <a:srgbClr val="FF6600"/>
              </a:solidFill>
              <a:latin typeface="Arial" charset="0"/>
              <a:ea typeface="MS PGothic" charset="0"/>
            </a:endParaRPr>
          </a:p>
        </p:txBody>
      </p:sp>
      <p:sp>
        <p:nvSpPr>
          <p:cNvPr id="5" name="Content Placeholder 2"/>
          <p:cNvSpPr txBox="1">
            <a:spLocks/>
          </p:cNvSpPr>
          <p:nvPr/>
        </p:nvSpPr>
        <p:spPr bwMode="auto">
          <a:xfrm>
            <a:off x="94358" y="818060"/>
            <a:ext cx="4789488" cy="49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300" kern="0" dirty="0" smtClean="0">
                <a:latin typeface="Arial" charset="0"/>
                <a:ea typeface="MS PGothic" charset="0"/>
              </a:rPr>
              <a:t>The curving of the liquid surface in a thin tube is due to the competition between adhesive and cohesive forces.</a:t>
            </a:r>
          </a:p>
          <a:p>
            <a:pPr eaLnBrk="1" hangingPunct="1">
              <a:lnSpc>
                <a:spcPct val="90000"/>
              </a:lnSpc>
            </a:pPr>
            <a:r>
              <a:rPr lang="en-US" sz="2300" kern="0" dirty="0" smtClean="0">
                <a:latin typeface="Arial" charset="0"/>
                <a:ea typeface="MS PGothic" charset="0"/>
              </a:rPr>
              <a:t>The meniscus of water is concave in a glass tube </a:t>
            </a:r>
            <a:br>
              <a:rPr lang="en-US" sz="2300" kern="0" dirty="0" smtClean="0">
                <a:latin typeface="Arial" charset="0"/>
                <a:ea typeface="MS PGothic" charset="0"/>
              </a:rPr>
            </a:br>
            <a:r>
              <a:rPr lang="en-US" sz="2300" kern="0" dirty="0" smtClean="0">
                <a:latin typeface="Arial" charset="0"/>
                <a:ea typeface="MS PGothic" charset="0"/>
              </a:rPr>
              <a:t>because its adhesion to the glass is stronger than its cohesion for itself.</a:t>
            </a:r>
          </a:p>
          <a:p>
            <a:pPr eaLnBrk="1" hangingPunct="1">
              <a:lnSpc>
                <a:spcPct val="90000"/>
              </a:lnSpc>
            </a:pPr>
            <a:r>
              <a:rPr lang="en-US" sz="2300" kern="0" dirty="0" smtClean="0">
                <a:latin typeface="Arial" charset="0"/>
                <a:ea typeface="MS PGothic" charset="0"/>
              </a:rPr>
              <a:t>The meniscus of mercury is convex in a glass tube because its cohesion for itself is stronger than its adhesion for the glass.</a:t>
            </a:r>
          </a:p>
          <a:p>
            <a:pPr lvl="1" eaLnBrk="1" hangingPunct="1">
              <a:lnSpc>
                <a:spcPct val="90000"/>
              </a:lnSpc>
            </a:pPr>
            <a:r>
              <a:rPr lang="en-US" sz="1900" kern="0" dirty="0" smtClean="0">
                <a:latin typeface="Arial" charset="0"/>
                <a:ea typeface="MS PGothic" charset="0"/>
              </a:rPr>
              <a:t>Metallic bonds are stronger than intermolecular attractions.</a:t>
            </a:r>
            <a:endParaRPr lang="en-US" sz="1900" kern="0" dirty="0">
              <a:latin typeface="Arial" charset="0"/>
              <a:ea typeface="MS PGothic"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60017" y="903192"/>
            <a:ext cx="3437194" cy="4208809"/>
          </a:xfrm>
          <a:prstGeom prst="rect">
            <a:avLst/>
          </a:prstGeom>
        </p:spPr>
      </p:pic>
      <p:pic>
        <p:nvPicPr>
          <p:cNvPr id="7" name="Picture 6" descr="11_19_Figure.jpg"/>
          <p:cNvPicPr>
            <a:picLocks noChangeAspect="1"/>
          </p:cNvPicPr>
          <p:nvPr/>
        </p:nvPicPr>
        <p:blipFill>
          <a:blip r:embed="rId3" cstate="print"/>
          <a:srcRect b="2546"/>
          <a:stretch>
            <a:fillRect/>
          </a:stretch>
        </p:blipFill>
        <p:spPr>
          <a:xfrm>
            <a:off x="7873382" y="903192"/>
            <a:ext cx="4318618" cy="3534482"/>
          </a:xfrm>
          <a:prstGeom prst="rect">
            <a:avLst/>
          </a:prstGeom>
        </p:spPr>
      </p:pic>
    </p:spTree>
    <p:extLst>
      <p:ext uri="{BB962C8B-B14F-4D97-AF65-F5344CB8AC3E}">
        <p14:creationId xmlns:p14="http://schemas.microsoft.com/office/powerpoint/2010/main" val="187313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18</a:t>
            </a:fld>
            <a:endParaRPr lang="he-IL"/>
          </a:p>
        </p:txBody>
      </p:sp>
      <p:sp>
        <p:nvSpPr>
          <p:cNvPr id="4" name="Rectangle 2"/>
          <p:cNvSpPr txBox="1">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ＭＳ Ｐゴシック" pitchFamily="48" charset="-128"/>
              </a:defRPr>
            </a:lvl2pPr>
            <a:lvl3pPr algn="ctr" rtl="0" eaLnBrk="0" fontAlgn="base" hangingPunct="0">
              <a:spcBef>
                <a:spcPct val="0"/>
              </a:spcBef>
              <a:spcAft>
                <a:spcPct val="0"/>
              </a:spcAft>
              <a:defRPr sz="4400">
                <a:solidFill>
                  <a:schemeClr val="tx1"/>
                </a:solidFill>
                <a:latin typeface="Arial" charset="0"/>
                <a:ea typeface="ＭＳ Ｐゴシック" pitchFamily="48" charset="-128"/>
              </a:defRPr>
            </a:lvl3pPr>
            <a:lvl4pPr algn="ctr" rtl="0" eaLnBrk="0" fontAlgn="base" hangingPunct="0">
              <a:spcBef>
                <a:spcPct val="0"/>
              </a:spcBef>
              <a:spcAft>
                <a:spcPct val="0"/>
              </a:spcAft>
              <a:defRPr sz="4400">
                <a:solidFill>
                  <a:schemeClr val="tx1"/>
                </a:solidFill>
                <a:latin typeface="Arial" charset="0"/>
                <a:ea typeface="ＭＳ Ｐゴシック" pitchFamily="48" charset="-128"/>
              </a:defRPr>
            </a:lvl4pPr>
            <a:lvl5pPr algn="ctr" rtl="0" eaLnBrk="0" fontAlgn="base" hangingPunct="0">
              <a:spcBef>
                <a:spcPct val="0"/>
              </a:spcBef>
              <a:spcAft>
                <a:spcPct val="0"/>
              </a:spcAft>
              <a:defRPr sz="4400">
                <a:solidFill>
                  <a:schemeClr val="tx1"/>
                </a:solidFill>
                <a:latin typeface="Arial" charset="0"/>
                <a:ea typeface="ＭＳ Ｐゴシック" pitchFamily="48" charset="-128"/>
              </a:defRPr>
            </a:lvl5pPr>
            <a:lvl6pPr marL="457200" algn="ctr" rtl="0" fontAlgn="base">
              <a:spcBef>
                <a:spcPct val="0"/>
              </a:spcBef>
              <a:spcAft>
                <a:spcPct val="0"/>
              </a:spcAft>
              <a:defRPr sz="4400">
                <a:solidFill>
                  <a:schemeClr val="tx1"/>
                </a:solidFill>
                <a:latin typeface="Arial" charset="0"/>
                <a:ea typeface="ＭＳ Ｐゴシック" pitchFamily="48" charset="-128"/>
              </a:defRPr>
            </a:lvl6pPr>
            <a:lvl7pPr marL="914400" algn="ctr" rtl="0" fontAlgn="base">
              <a:spcBef>
                <a:spcPct val="0"/>
              </a:spcBef>
              <a:spcAft>
                <a:spcPct val="0"/>
              </a:spcAft>
              <a:defRPr sz="4400">
                <a:solidFill>
                  <a:schemeClr val="tx1"/>
                </a:solidFill>
                <a:latin typeface="Arial" charset="0"/>
                <a:ea typeface="ＭＳ Ｐゴシック" pitchFamily="48" charset="-128"/>
              </a:defRPr>
            </a:lvl7pPr>
            <a:lvl8pPr marL="1371600" algn="ctr" rtl="0" fontAlgn="base">
              <a:spcBef>
                <a:spcPct val="0"/>
              </a:spcBef>
              <a:spcAft>
                <a:spcPct val="0"/>
              </a:spcAft>
              <a:defRPr sz="4400">
                <a:solidFill>
                  <a:schemeClr val="tx1"/>
                </a:solidFill>
                <a:latin typeface="Arial" charset="0"/>
                <a:ea typeface="ＭＳ Ｐゴシック" pitchFamily="48" charset="-128"/>
              </a:defRPr>
            </a:lvl8pPr>
            <a:lvl9pPr marL="1828800" algn="ctr" rtl="0" fontAlgn="base">
              <a:spcBef>
                <a:spcPct val="0"/>
              </a:spcBef>
              <a:spcAft>
                <a:spcPct val="0"/>
              </a:spcAft>
              <a:defRPr sz="44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000000"/>
                </a:solidFill>
                <a:effectLst/>
                <a:uLnTx/>
                <a:uFillTx/>
                <a:latin typeface="Arial"/>
                <a:ea typeface="ＭＳ Ｐゴシック"/>
                <a:cs typeface="+mj-cs"/>
              </a:rPr>
              <a:t>Viscosity</a:t>
            </a:r>
          </a:p>
        </p:txBody>
      </p:sp>
      <p:sp>
        <p:nvSpPr>
          <p:cNvPr id="5" name="Rectangle 3"/>
          <p:cNvSpPr txBox="1">
            <a:spLocks noChangeArrowheads="1"/>
          </p:cNvSpPr>
          <p:nvPr/>
        </p:nvSpPr>
        <p:spPr bwMode="auto">
          <a:xfrm>
            <a:off x="76200" y="1371600"/>
            <a:ext cx="60198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Arial"/>
                <a:ea typeface="ＭＳ Ｐゴシック"/>
                <a:cs typeface="+mn-cs"/>
              </a:rPr>
              <a:t>Resistance of a liquid to flow is called </a:t>
            </a:r>
            <a:r>
              <a:rPr kumimoji="0" lang="en-US" altLang="en-US" sz="2400" b="1" i="0" u="none" strike="noStrike" kern="0" cap="none" spc="0" normalizeH="0" baseline="0" noProof="0" dirty="0" smtClean="0">
                <a:ln>
                  <a:noFill/>
                </a:ln>
                <a:solidFill>
                  <a:srgbClr val="000000"/>
                </a:solidFill>
                <a:effectLst/>
                <a:uLnTx/>
                <a:uFillTx/>
                <a:latin typeface="Arial"/>
                <a:ea typeface="ＭＳ Ｐゴシック"/>
                <a:cs typeface="+mn-cs"/>
              </a:rPr>
              <a:t>viscosity.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Arial"/>
                <a:ea typeface="ＭＳ Ｐゴシック"/>
                <a:cs typeface="+mn-cs"/>
              </a:rPr>
              <a:t>It is related to the ease with which molecules can move past each other.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Arial"/>
                <a:ea typeface="ＭＳ Ｐゴシック"/>
                <a:cs typeface="+mn-cs"/>
              </a:rPr>
              <a:t>Viscosity increases with stronger intermolecular forces and decreases with higher temperature.</a:t>
            </a:r>
          </a:p>
        </p:txBody>
      </p:sp>
      <p:pic>
        <p:nvPicPr>
          <p:cNvPr id="6" name="Picture 5" descr="11_17_Figure.jpg"/>
          <p:cNvPicPr>
            <a:picLocks noChangeAspect="1"/>
          </p:cNvPicPr>
          <p:nvPr/>
        </p:nvPicPr>
        <p:blipFill>
          <a:blip r:embed="rId2" cstate="print"/>
          <a:srcRect b="2546"/>
          <a:stretch>
            <a:fillRect/>
          </a:stretch>
        </p:blipFill>
        <p:spPr>
          <a:xfrm>
            <a:off x="5900928" y="744150"/>
            <a:ext cx="2469966" cy="3561150"/>
          </a:xfrm>
          <a:prstGeom prst="rect">
            <a:avLst/>
          </a:prstGeom>
        </p:spPr>
      </p:pic>
      <p:pic>
        <p:nvPicPr>
          <p:cNvPr id="7" name="Picture 6" descr="This figure is a depiction of the comparison of the viscosities of water and glycerol. A steel ball dropped in a graduated cylinder containing glycerol falls at a slower rate than a steel ball dropped in water. This is because glycerol has a higher viscosity than water. " title="Figure 11.20 – Comparisons of the viscosities of two liquid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734" y="114822"/>
            <a:ext cx="3230643" cy="4819806"/>
          </a:xfrm>
          <a:prstGeom prst="rect">
            <a:avLst/>
          </a:prstGeom>
        </p:spPr>
      </p:pic>
      <p:sp>
        <p:nvSpPr>
          <p:cNvPr id="8" name="Rectangle 7"/>
          <p:cNvSpPr/>
          <p:nvPr/>
        </p:nvSpPr>
        <p:spPr>
          <a:xfrm>
            <a:off x="6641592" y="5466382"/>
            <a:ext cx="5702808" cy="757130"/>
          </a:xfrm>
          <a:prstGeom prst="rect">
            <a:avLst/>
          </a:prstGeom>
        </p:spPr>
        <p:txBody>
          <a:bodyPr wrap="square">
            <a:spAutoFit/>
          </a:bodyPr>
          <a:lstStyle/>
          <a:p>
            <a:pPr lvl="0" algn="l" rtl="0" fontAlgn="base">
              <a:lnSpc>
                <a:spcPct val="90000"/>
              </a:lnSpc>
              <a:spcBef>
                <a:spcPct val="20000"/>
              </a:spcBef>
              <a:spcAft>
                <a:spcPct val="0"/>
              </a:spcAft>
              <a:defRPr/>
            </a:pPr>
            <a:r>
              <a:rPr lang="en-US" altLang="en-US" sz="2400" kern="0" dirty="0" smtClean="0">
                <a:solidFill>
                  <a:srgbClr val="000000"/>
                </a:solidFill>
                <a:latin typeface="Arial"/>
                <a:ea typeface="ＭＳ Ｐゴシック"/>
              </a:rPr>
              <a:t>steel </a:t>
            </a:r>
            <a:r>
              <a:rPr lang="en-US" altLang="en-US" sz="2400" kern="0" dirty="0">
                <a:solidFill>
                  <a:srgbClr val="000000"/>
                </a:solidFill>
                <a:latin typeface="Arial"/>
                <a:ea typeface="ＭＳ Ｐゴシック"/>
              </a:rPr>
              <a:t>balls were dropped into the glycerol and the water at the same </a:t>
            </a:r>
            <a:r>
              <a:rPr lang="en-US" altLang="en-US" sz="2400" kern="0" dirty="0" smtClean="0">
                <a:solidFill>
                  <a:srgbClr val="000000"/>
                </a:solidFill>
                <a:latin typeface="Arial"/>
                <a:ea typeface="ＭＳ Ｐゴシック"/>
              </a:rPr>
              <a:t>time</a:t>
            </a:r>
            <a:endParaRPr lang="en-US" altLang="en-US" sz="2400" kern="0" dirty="0">
              <a:solidFill>
                <a:srgbClr val="000000"/>
              </a:solidFill>
              <a:latin typeface="Arial"/>
              <a:ea typeface="ＭＳ Ｐゴシック"/>
            </a:endParaRPr>
          </a:p>
        </p:txBody>
      </p:sp>
    </p:spTree>
    <p:extLst>
      <p:ext uri="{BB962C8B-B14F-4D97-AF65-F5344CB8AC3E}">
        <p14:creationId xmlns:p14="http://schemas.microsoft.com/office/powerpoint/2010/main" val="2231057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19</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pic>
        <p:nvPicPr>
          <p:cNvPr id="4" name="Picture 3" descr="This table lists the molecular weight, vapour pressure, surface tension, and viscosity of some liquids at a temperature of 20°C. These properties depend on intermolecular forces. " title="Table 11.2 – Properties of some liquids at 20°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05" y="1737247"/>
            <a:ext cx="8791513" cy="2870697"/>
          </a:xfrm>
          <a:prstGeom prst="rect">
            <a:avLst/>
          </a:prstGeom>
        </p:spPr>
      </p:pic>
      <p:sp>
        <p:nvSpPr>
          <p:cNvPr id="5" name="Rectangle 4"/>
          <p:cNvSpPr/>
          <p:nvPr/>
        </p:nvSpPr>
        <p:spPr>
          <a:xfrm>
            <a:off x="4903293" y="716798"/>
            <a:ext cx="1763623" cy="523220"/>
          </a:xfrm>
          <a:prstGeom prst="rect">
            <a:avLst/>
          </a:prstGeom>
        </p:spPr>
        <p:txBody>
          <a:bodyPr wrap="none">
            <a:spAutoFit/>
          </a:bodyPr>
          <a:lstStyle/>
          <a:p>
            <a:r>
              <a:rPr lang="en-US" altLang="en-US" sz="2800" b="1" kern="0" dirty="0">
                <a:solidFill>
                  <a:srgbClr val="000000"/>
                </a:solidFill>
              </a:rPr>
              <a:t>Viscosity</a:t>
            </a:r>
            <a:endParaRPr lang="he-IL" dirty="0"/>
          </a:p>
        </p:txBody>
      </p:sp>
    </p:spTree>
    <p:extLst>
      <p:ext uri="{BB962C8B-B14F-4D97-AF65-F5344CB8AC3E}">
        <p14:creationId xmlns:p14="http://schemas.microsoft.com/office/powerpoint/2010/main" val="1875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2</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3"/>
          <p:cNvSpPr txBox="1">
            <a:spLocks noChangeArrowheads="1"/>
          </p:cNvSpPr>
          <p:nvPr/>
        </p:nvSpPr>
        <p:spPr bwMode="auto">
          <a:xfrm>
            <a:off x="1700784" y="356616"/>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A </a:t>
            </a: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change of state </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or </a:t>
            </a: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phase transition </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is a change of a substance from one state (solid, liquid, gas) to another. The specific name or names for each of these transitions are given below.</a:t>
            </a:r>
          </a:p>
        </p:txBody>
      </p:sp>
      <p:pic>
        <p:nvPicPr>
          <p:cNvPr id="5" name="Picture 5" descr="This figure is an illustration of the methods used to change the states of a substance. A solid can be converted to a liquid by melting, and a liquid can be converted into a gas by vaporization. A gas can be converted into a liquid by condensation and a liquid can be converted in to a solid by freezing it. Sublimation is a conversion of a solid to a vas; deposition is a conversion of a gas to a solid. " title="Phase transi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7472" y="2718816"/>
            <a:ext cx="7985412"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366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20</a:t>
            </a:fld>
            <a:endParaRPr lang="he-IL"/>
          </a:p>
        </p:txBody>
      </p:sp>
      <p:sp>
        <p:nvSpPr>
          <p:cNvPr id="4" name="Rectangle 2"/>
          <p:cNvSpPr txBox="1">
            <a:spLocks noChangeArrowheads="1"/>
          </p:cNvSpPr>
          <p:nvPr/>
        </p:nvSpPr>
        <p:spPr bwMode="auto">
          <a:xfrm>
            <a:off x="889444" y="-12192"/>
            <a:ext cx="111861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To explain the properties of liquids that we</a:t>
            </a:r>
            <a:r>
              <a:rPr kumimoji="0" lang="ja-JP" altLang="en-US" sz="2800" b="0" i="0" u="none" strike="noStrike" kern="0" cap="none" spc="0" normalizeH="0" baseline="0" noProof="0" dirty="0" smtClean="0">
                <a:ln>
                  <a:noFill/>
                </a:ln>
                <a:solidFill>
                  <a:srgbClr val="000000"/>
                </a:solidFill>
                <a:effectLst/>
                <a:uLnTx/>
                <a:uFillTx/>
                <a:latin typeface="Arial"/>
                <a:ea typeface="ＭＳ Ｐゴシック"/>
                <a:cs typeface="+mn-cs"/>
              </a:rPr>
              <a:t>’</a:t>
            </a:r>
            <a:r>
              <a:rPr kumimoji="0" lang="en-US" altLang="ja-JP" sz="2800" b="0" i="0" u="none" strike="noStrike" kern="0" cap="none" spc="0" normalizeH="0" baseline="0" noProof="0" dirty="0" err="1" smtClean="0">
                <a:ln>
                  <a:noFill/>
                </a:ln>
                <a:solidFill>
                  <a:srgbClr val="000000"/>
                </a:solidFill>
                <a:effectLst/>
                <a:uLnTx/>
                <a:uFillTx/>
                <a:latin typeface="Arial"/>
                <a:ea typeface="ＭＳ Ｐゴシック"/>
                <a:cs typeface="+mn-cs"/>
              </a:rPr>
              <a:t>ve</a:t>
            </a:r>
            <a:r>
              <a:rPr kumimoji="0" lang="en-US" altLang="ja-JP" sz="2800" b="0" i="0" u="none" strike="noStrike" kern="0" cap="none" spc="0" normalizeH="0" baseline="0" noProof="0" dirty="0" smtClean="0">
                <a:ln>
                  <a:noFill/>
                </a:ln>
                <a:solidFill>
                  <a:srgbClr val="000000"/>
                </a:solidFill>
                <a:effectLst/>
                <a:uLnTx/>
                <a:uFillTx/>
                <a:latin typeface="Arial"/>
                <a:ea typeface="ＭＳ Ｐゴシック"/>
                <a:cs typeface="+mn-cs"/>
              </a:rPr>
              <a:t> just studied, we need to learn about </a:t>
            </a:r>
            <a:r>
              <a:rPr kumimoji="0" lang="en-US" altLang="ja-JP" sz="2800" b="1" i="0" u="none" strike="noStrike" kern="0" cap="none" spc="0" normalizeH="0" baseline="0" noProof="0" dirty="0" smtClean="0">
                <a:ln>
                  <a:noFill/>
                </a:ln>
                <a:solidFill>
                  <a:srgbClr val="000000"/>
                </a:solidFill>
                <a:effectLst/>
                <a:uLnTx/>
                <a:uFillTx/>
                <a:latin typeface="Arial"/>
                <a:ea typeface="ＭＳ Ｐゴシック"/>
                <a:cs typeface="+mn-cs"/>
              </a:rPr>
              <a:t>intermolecular</a:t>
            </a:r>
            <a:r>
              <a:rPr kumimoji="0" lang="en-US" altLang="ja-JP" sz="2800" b="0" i="0" u="none" strike="noStrike" kern="0" cap="none" spc="0" normalizeH="0" baseline="0" noProof="0" dirty="0" smtClean="0">
                <a:ln>
                  <a:noFill/>
                </a:ln>
                <a:solidFill>
                  <a:srgbClr val="000000"/>
                </a:solidFill>
                <a:effectLst/>
                <a:uLnTx/>
                <a:uFillTx/>
                <a:latin typeface="Arial"/>
                <a:ea typeface="ＭＳ Ｐゴシック"/>
                <a:cs typeface="+mn-cs"/>
              </a:rPr>
              <a:t> </a:t>
            </a:r>
            <a:r>
              <a:rPr kumimoji="0" lang="en-US" altLang="ja-JP" sz="2800" b="1" i="0" u="none" strike="noStrike" kern="0" cap="none" spc="0" normalizeH="0" baseline="0" noProof="0" dirty="0" smtClean="0">
                <a:ln>
                  <a:noFill/>
                </a:ln>
                <a:solidFill>
                  <a:srgbClr val="000000"/>
                </a:solidFill>
                <a:effectLst/>
                <a:uLnTx/>
                <a:uFillTx/>
                <a:latin typeface="Arial"/>
                <a:ea typeface="ＭＳ Ｐゴシック"/>
                <a:cs typeface="+mn-cs"/>
              </a:rPr>
              <a:t>forces</a:t>
            </a:r>
            <a:r>
              <a:rPr kumimoji="0" lang="en-US" altLang="ja-JP" sz="2800" b="0" i="0" u="none" strike="noStrike" kern="0" cap="none" spc="0" normalizeH="0" baseline="0" noProof="0" dirty="0" smtClean="0">
                <a:ln>
                  <a:noFill/>
                </a:ln>
                <a:solidFill>
                  <a:srgbClr val="000000"/>
                </a:solidFill>
                <a:effectLst/>
                <a:uLnTx/>
                <a:uFillTx/>
                <a:latin typeface="Arial"/>
                <a:ea typeface="ＭＳ Ｐゴシック"/>
                <a:cs typeface="Arial" panose="020B0604020202020204" pitchFamily="34" charset="0"/>
              </a:rPr>
              <a:t>—</a:t>
            </a:r>
            <a:r>
              <a:rPr kumimoji="0" lang="en-US" altLang="ja-JP" sz="2800" b="0" i="0" u="none" strike="noStrike" kern="0" cap="none" spc="0" normalizeH="0" baseline="0" noProof="0" dirty="0" smtClean="0">
                <a:ln>
                  <a:noFill/>
                </a:ln>
                <a:solidFill>
                  <a:srgbClr val="000000"/>
                </a:solidFill>
                <a:effectLst/>
                <a:uLnTx/>
                <a:uFillTx/>
                <a:latin typeface="Arial"/>
                <a:ea typeface="ＭＳ Ｐゴシック"/>
                <a:cs typeface="+mn-cs"/>
              </a:rPr>
              <a:t>the forces of interaction between molecules.</a:t>
            </a:r>
            <a:endPar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endParaRPr>
          </a:p>
        </p:txBody>
      </p:sp>
      <p:pic>
        <p:nvPicPr>
          <p:cNvPr id="5" name="Picture 2" descr="FG1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412" y="1751711"/>
            <a:ext cx="7642225"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704088" y="5633742"/>
            <a:ext cx="11247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254620"/>
              </a:buClr>
              <a:buSzPct val="70000"/>
              <a:buFont typeface="Wingdings" pitchFamily="2" charset="2"/>
              <a:buChar char="§"/>
              <a:defRPr sz="3200">
                <a:solidFill>
                  <a:srgbClr val="000000"/>
                </a:solidFill>
                <a:latin typeface="Arial" pitchFamily="34" charset="0"/>
                <a:ea typeface="ＭＳ Ｐゴシック" pitchFamily="34" charset="-128"/>
              </a:defRPr>
            </a:lvl1pPr>
            <a:lvl2pPr marL="742950" indent="-285750" eaLnBrk="0" hangingPunct="0">
              <a:spcBef>
                <a:spcPct val="20000"/>
              </a:spcBef>
              <a:buClr>
                <a:srgbClr val="254620"/>
              </a:buClr>
              <a:buSzPct val="70000"/>
              <a:buFont typeface="Wingdings" pitchFamily="2" charset="2"/>
              <a:buChar char="§"/>
              <a:defRPr sz="2800">
                <a:solidFill>
                  <a:srgbClr val="000000"/>
                </a:solidFill>
                <a:latin typeface="Arial" pitchFamily="34" charset="0"/>
                <a:ea typeface="ＭＳ Ｐゴシック" pitchFamily="34" charset="-128"/>
              </a:defRPr>
            </a:lvl2pPr>
            <a:lvl3pPr marL="1143000" indent="-228600" eaLnBrk="0" hangingPunct="0">
              <a:spcBef>
                <a:spcPct val="20000"/>
              </a:spcBef>
              <a:buClr>
                <a:srgbClr val="254620"/>
              </a:buClr>
              <a:buSzPct val="70000"/>
              <a:buFont typeface="Wingdings" pitchFamily="2" charset="2"/>
              <a:buChar char="§"/>
              <a:defRPr sz="2400">
                <a:solidFill>
                  <a:srgbClr val="000000"/>
                </a:solidFill>
                <a:latin typeface="Arial" pitchFamily="34" charset="0"/>
                <a:ea typeface="ＭＳ Ｐゴシック" pitchFamily="34" charset="-128"/>
              </a:defRPr>
            </a:lvl3pPr>
            <a:lvl4pPr marL="16002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4pPr>
            <a:lvl5pPr marL="20574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Arial" pitchFamily="34" charset="0"/>
                <a:ea typeface="ＭＳ Ｐゴシック" pitchFamily="34" charset="-128"/>
              </a:rPr>
              <a:t>Intermolecular forces are much weaker than the bonds that make up compounds. </a:t>
            </a:r>
          </a:p>
        </p:txBody>
      </p:sp>
    </p:spTree>
    <p:extLst>
      <p:ext uri="{BB962C8B-B14F-4D97-AF65-F5344CB8AC3E}">
        <p14:creationId xmlns:p14="http://schemas.microsoft.com/office/powerpoint/2010/main" val="341189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21</a:t>
            </a:fld>
            <a:endParaRPr lang="he-IL"/>
          </a:p>
        </p:txBody>
      </p:sp>
      <p:sp>
        <p:nvSpPr>
          <p:cNvPr id="4" name="Content Placeholder 2"/>
          <p:cNvSpPr txBox="1">
            <a:spLocks/>
          </p:cNvSpPr>
          <p:nvPr/>
        </p:nvSpPr>
        <p:spPr bwMode="auto">
          <a:xfrm>
            <a:off x="365125" y="766617"/>
            <a:ext cx="8670870"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smtClean="0">
                <a:latin typeface="Arial" charset="0"/>
                <a:ea typeface="MS PGothic" charset="0"/>
              </a:rPr>
              <a:t>The strength of the attractions among the particles of a substance determines </a:t>
            </a:r>
            <a:br>
              <a:rPr lang="en-US" kern="0" smtClean="0">
                <a:latin typeface="Arial" charset="0"/>
                <a:ea typeface="MS PGothic" charset="0"/>
              </a:rPr>
            </a:br>
            <a:r>
              <a:rPr lang="en-US" kern="0" smtClean="0">
                <a:latin typeface="Arial" charset="0"/>
                <a:ea typeface="MS PGothic" charset="0"/>
              </a:rPr>
              <a:t>its state.</a:t>
            </a:r>
          </a:p>
          <a:p>
            <a:r>
              <a:rPr lang="en-US" kern="0" smtClean="0">
                <a:latin typeface="Arial" charset="0"/>
                <a:ea typeface="MS PGothic" charset="0"/>
              </a:rPr>
              <a:t>At room temperature, moderate to strong attractive forces result in materials being solids or liquids.</a:t>
            </a:r>
          </a:p>
          <a:p>
            <a:r>
              <a:rPr lang="en-US" kern="0" smtClean="0">
                <a:latin typeface="Arial" charset="0"/>
                <a:ea typeface="MS PGothic" charset="0"/>
              </a:rPr>
              <a:t>The stronger the attractive forces are, the higher will be the boiling point of the liquid and the melting point of the solid.</a:t>
            </a:r>
          </a:p>
          <a:p>
            <a:pPr lvl="1"/>
            <a:r>
              <a:rPr lang="en-US" kern="0" smtClean="0">
                <a:latin typeface="Arial" charset="0"/>
                <a:ea typeface="MS PGothic" charset="0"/>
              </a:rPr>
              <a:t>Other factors also influence the melting point.</a:t>
            </a:r>
            <a:endParaRPr lang="en-US" kern="0" dirty="0">
              <a:latin typeface="Arial" charset="0"/>
              <a:ea typeface="MS PGothic" charset="0"/>
            </a:endParaRPr>
          </a:p>
        </p:txBody>
      </p:sp>
      <p:sp>
        <p:nvSpPr>
          <p:cNvPr id="5" name="Title 1"/>
          <p:cNvSpPr txBox="1">
            <a:spLocks/>
          </p:cNvSpPr>
          <p:nvPr/>
        </p:nvSpPr>
        <p:spPr>
          <a:xfrm>
            <a:off x="0" y="0"/>
            <a:ext cx="8990013"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dirty="0" smtClean="0">
                <a:solidFill>
                  <a:srgbClr val="FF6600"/>
                </a:solidFill>
                <a:latin typeface="Arial" charset="0"/>
                <a:ea typeface="MS PGothic" charset="0"/>
                <a:cs typeface="Arial" charset="0"/>
              </a:rPr>
              <a:t>Intermolecular Attractions</a:t>
            </a:r>
            <a:endParaRPr lang="en-US" dirty="0">
              <a:solidFill>
                <a:srgbClr val="FF6600"/>
              </a:solidFill>
              <a:latin typeface="Arial" charset="0"/>
              <a:ea typeface="MS PGothic"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2771"/>
          <a:stretch/>
        </p:blipFill>
        <p:spPr>
          <a:xfrm>
            <a:off x="8479228" y="2151817"/>
            <a:ext cx="3635643" cy="2317898"/>
          </a:xfrm>
          <a:prstGeom prst="rect">
            <a:avLst/>
          </a:prstGeom>
        </p:spPr>
      </p:pic>
    </p:spTree>
    <p:extLst>
      <p:ext uri="{BB962C8B-B14F-4D97-AF65-F5344CB8AC3E}">
        <p14:creationId xmlns:p14="http://schemas.microsoft.com/office/powerpoint/2010/main" val="4017009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8077200" y="6356350"/>
            <a:ext cx="4114800" cy="365125"/>
          </a:xfrm>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a:xfrm>
            <a:off x="10933176" y="6343202"/>
            <a:ext cx="2743200" cy="365125"/>
          </a:xfrm>
        </p:spPr>
        <p:txBody>
          <a:bodyPr/>
          <a:lstStyle/>
          <a:p>
            <a:fld id="{8FE03F3F-47C2-4131-9570-F716B36FB6C8}" type="slidenum">
              <a:rPr lang="he-IL" smtClean="0"/>
              <a:t>22</a:t>
            </a:fld>
            <a:endParaRPr lang="he-IL" dirty="0"/>
          </a:p>
        </p:txBody>
      </p:sp>
      <p:sp>
        <p:nvSpPr>
          <p:cNvPr id="4" name="Content Placeholder 2"/>
          <p:cNvSpPr txBox="1">
            <a:spLocks/>
          </p:cNvSpPr>
          <p:nvPr/>
        </p:nvSpPr>
        <p:spPr bwMode="auto">
          <a:xfrm>
            <a:off x="529716" y="622610"/>
            <a:ext cx="8670870" cy="590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kern="0" dirty="0" smtClean="0">
                <a:solidFill>
                  <a:srgbClr val="000000"/>
                </a:solidFill>
                <a:latin typeface="Arial" charset="0"/>
                <a:ea typeface="MS PGothic" charset="0"/>
              </a:rPr>
              <a:t>Temporary polarity in the molecules due to unequal electron distribution leads to attractions called </a:t>
            </a:r>
            <a:r>
              <a:rPr lang="en-US" b="1" kern="0" dirty="0" smtClean="0">
                <a:solidFill>
                  <a:srgbClr val="000000"/>
                </a:solidFill>
                <a:latin typeface="Arial" charset="0"/>
                <a:ea typeface="MS PGothic" charset="0"/>
              </a:rPr>
              <a:t>dispersion forces</a:t>
            </a:r>
            <a:r>
              <a:rPr lang="en-US" kern="0" dirty="0" smtClean="0">
                <a:solidFill>
                  <a:srgbClr val="000000"/>
                </a:solidFill>
                <a:latin typeface="Arial" charset="0"/>
                <a:ea typeface="MS PGothic" charset="0"/>
              </a:rPr>
              <a:t>.</a:t>
            </a:r>
          </a:p>
          <a:p>
            <a:pPr eaLnBrk="1" hangingPunct="1"/>
            <a:r>
              <a:rPr lang="en-US" kern="0" dirty="0" smtClean="0">
                <a:solidFill>
                  <a:srgbClr val="000000"/>
                </a:solidFill>
                <a:latin typeface="Arial" charset="0"/>
                <a:ea typeface="MS PGothic" charset="0"/>
              </a:rPr>
              <a:t>Permanent polarity in the molecules due to their structure leads to attractive forces called </a:t>
            </a:r>
            <a:r>
              <a:rPr lang="en-US" b="1" kern="0" dirty="0" smtClean="0">
                <a:solidFill>
                  <a:srgbClr val="000000"/>
                </a:solidFill>
                <a:latin typeface="Arial" charset="0"/>
                <a:ea typeface="MS PGothic" charset="0"/>
              </a:rPr>
              <a:t>dipole–dipole attractions</a:t>
            </a:r>
            <a:r>
              <a:rPr lang="en-US" kern="0" dirty="0" smtClean="0">
                <a:solidFill>
                  <a:srgbClr val="000000"/>
                </a:solidFill>
                <a:latin typeface="Arial" charset="0"/>
                <a:ea typeface="MS PGothic" charset="0"/>
              </a:rPr>
              <a:t>.</a:t>
            </a:r>
          </a:p>
          <a:p>
            <a:pPr marL="0" lvl="0" indent="0" eaLnBrk="1" hangingPunct="1">
              <a:buNone/>
            </a:pPr>
            <a:r>
              <a:rPr lang="en-US" altLang="en-US" sz="2800" kern="0" dirty="0">
                <a:solidFill>
                  <a:srgbClr val="000000"/>
                </a:solidFill>
                <a:latin typeface="Arial"/>
                <a:ea typeface="ＭＳ Ｐゴシック"/>
                <a:cs typeface="+mn-cs"/>
              </a:rPr>
              <a:t>The term </a:t>
            </a:r>
            <a:r>
              <a:rPr lang="en-US" altLang="en-US" sz="2800" b="1" kern="0" dirty="0">
                <a:solidFill>
                  <a:srgbClr val="000000"/>
                </a:solidFill>
                <a:latin typeface="Arial"/>
                <a:ea typeface="ＭＳ Ｐゴシック"/>
                <a:cs typeface="+mn-cs"/>
              </a:rPr>
              <a:t>van der Waals forces</a:t>
            </a:r>
            <a:r>
              <a:rPr lang="en-US" altLang="en-US" sz="2800" kern="0" dirty="0">
                <a:solidFill>
                  <a:srgbClr val="000000"/>
                </a:solidFill>
                <a:latin typeface="Arial"/>
                <a:ea typeface="ＭＳ Ｐゴシック"/>
                <a:cs typeface="+mn-cs"/>
              </a:rPr>
              <a:t> is a general term that includes both dipole-dipole forces and London forces. </a:t>
            </a:r>
            <a:endParaRPr lang="en-US" altLang="en-US" sz="2800" kern="0" dirty="0">
              <a:solidFill>
                <a:srgbClr val="000000"/>
              </a:solidFill>
              <a:latin typeface="Arial" charset="0"/>
              <a:ea typeface="MS PGothic" charset="0"/>
              <a:cs typeface="+mn-cs"/>
            </a:endParaRPr>
          </a:p>
          <a:p>
            <a:pPr eaLnBrk="1" hangingPunct="1"/>
            <a:r>
              <a:rPr lang="en-US" sz="2800" kern="0" dirty="0" smtClean="0">
                <a:solidFill>
                  <a:srgbClr val="000000"/>
                </a:solidFill>
                <a:latin typeface="Arial" charset="0"/>
                <a:ea typeface="MS PGothic" charset="0"/>
              </a:rPr>
              <a:t>An especially strong dipole–dipole attraction results when H is attached to an extremely electronegative atom. These are called </a:t>
            </a:r>
            <a:r>
              <a:rPr lang="en-US" sz="2800" b="1" kern="0" dirty="0" smtClean="0">
                <a:solidFill>
                  <a:srgbClr val="000000"/>
                </a:solidFill>
                <a:latin typeface="Arial" charset="0"/>
                <a:ea typeface="MS PGothic" charset="0"/>
              </a:rPr>
              <a:t>hydrogen bonds</a:t>
            </a:r>
            <a:r>
              <a:rPr lang="en-US" sz="2800" kern="0" dirty="0" smtClean="0">
                <a:solidFill>
                  <a:srgbClr val="000000"/>
                </a:solidFill>
                <a:latin typeface="Arial" charset="0"/>
                <a:ea typeface="MS PGothic" charset="0"/>
              </a:rPr>
              <a:t>.</a:t>
            </a:r>
            <a:endParaRPr lang="en-US" sz="2800" kern="0" dirty="0">
              <a:solidFill>
                <a:srgbClr val="000000"/>
              </a:solidFill>
              <a:latin typeface="Arial" charset="0"/>
              <a:ea typeface="MS PGothic" charset="0"/>
            </a:endParaRPr>
          </a:p>
        </p:txBody>
      </p:sp>
      <p:sp>
        <p:nvSpPr>
          <p:cNvPr id="5" name="Title 1"/>
          <p:cNvSpPr txBox="1">
            <a:spLocks/>
          </p:cNvSpPr>
          <p:nvPr/>
        </p:nvSpPr>
        <p:spPr>
          <a:xfrm>
            <a:off x="0" y="0"/>
            <a:ext cx="9010650"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dirty="0" smtClean="0">
                <a:solidFill>
                  <a:srgbClr val="FF6600"/>
                </a:solidFill>
                <a:latin typeface="Arial" charset="0"/>
                <a:ea typeface="MS PGothic" charset="0"/>
                <a:cs typeface="Arial" charset="0"/>
              </a:rPr>
              <a:t>Kinds of Attractive Forces</a:t>
            </a:r>
            <a:endParaRPr lang="en-US" dirty="0">
              <a:solidFill>
                <a:srgbClr val="FF6600"/>
              </a:solidFill>
              <a:latin typeface="Arial" charset="0"/>
              <a:ea typeface="MS PGothic" charset="0"/>
            </a:endParaRPr>
          </a:p>
        </p:txBody>
      </p:sp>
      <p:sp>
        <p:nvSpPr>
          <p:cNvPr id="6" name="Rectangle 5"/>
          <p:cNvSpPr/>
          <p:nvPr/>
        </p:nvSpPr>
        <p:spPr>
          <a:xfrm>
            <a:off x="7493227" y="1622054"/>
            <a:ext cx="341471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Arial"/>
                <a:ea typeface="ＭＳ Ｐゴシック"/>
              </a:rPr>
              <a:t>(London</a:t>
            </a:r>
            <a:r>
              <a:rPr kumimoji="0" lang="en-US" altLang="en-US" sz="3200" b="0" i="0" u="none" strike="noStrike" kern="0" cap="none" spc="0" normalizeH="0" baseline="0" noProof="0" dirty="0" smtClean="0">
                <a:ln>
                  <a:noFill/>
                </a:ln>
                <a:solidFill>
                  <a:srgbClr val="000000"/>
                </a:solidFill>
                <a:effectLst/>
                <a:uLnTx/>
                <a:uFillTx/>
                <a:latin typeface="Arial"/>
                <a:ea typeface="ＭＳ Ｐゴシック"/>
              </a:rPr>
              <a:t> </a:t>
            </a:r>
            <a:r>
              <a:rPr kumimoji="0" lang="en-US" altLang="en-US" sz="3200" b="1" i="0" u="none" strike="noStrike" kern="0" cap="none" spc="0" normalizeH="0" baseline="0" noProof="0" dirty="0" smtClean="0">
                <a:ln>
                  <a:noFill/>
                </a:ln>
                <a:solidFill>
                  <a:srgbClr val="000000"/>
                </a:solidFill>
                <a:effectLst/>
                <a:uLnTx/>
                <a:uFillTx/>
                <a:latin typeface="Arial"/>
                <a:ea typeface="ＭＳ Ｐゴシック"/>
              </a:rPr>
              <a:t>forces)</a:t>
            </a:r>
            <a:r>
              <a:rPr kumimoji="0" lang="en-US" altLang="en-US" sz="3200" b="0" i="0" u="none" strike="noStrike" kern="0" cap="none" spc="0" normalizeH="0" baseline="0" noProof="0" dirty="0" smtClean="0">
                <a:ln>
                  <a:noFill/>
                </a:ln>
                <a:solidFill>
                  <a:srgbClr val="000000"/>
                </a:solidFill>
                <a:effectLst/>
                <a:uLnTx/>
                <a:uFillTx/>
                <a:latin typeface="Arial"/>
                <a:ea typeface="ＭＳ Ｐゴシック"/>
              </a:rPr>
              <a:t> </a:t>
            </a:r>
            <a:endParaRPr kumimoji="0" lang="he-IL"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895211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23</a:t>
            </a:fld>
            <a:endParaRPr lang="he-IL"/>
          </a:p>
        </p:txBody>
      </p:sp>
      <p:sp>
        <p:nvSpPr>
          <p:cNvPr id="5" name="Content Placeholder 2"/>
          <p:cNvSpPr txBox="1">
            <a:spLocks/>
          </p:cNvSpPr>
          <p:nvPr/>
        </p:nvSpPr>
        <p:spPr bwMode="auto">
          <a:xfrm>
            <a:off x="703453" y="672691"/>
            <a:ext cx="8670870" cy="58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smtClean="0">
                <a:solidFill>
                  <a:srgbClr val="000000"/>
                </a:solidFill>
                <a:latin typeface="Arial" charset="0"/>
                <a:ea typeface="MS PGothic" charset="0"/>
              </a:rPr>
              <a:t>Fluctuations in the electron distribution in atoms and molecules result in a temporary dipole.</a:t>
            </a:r>
          </a:p>
          <a:p>
            <a:pPr lvl="1" eaLnBrk="1" hangingPunct="1"/>
            <a:r>
              <a:rPr lang="en-US" sz="2400" kern="0" smtClean="0">
                <a:solidFill>
                  <a:srgbClr val="000000"/>
                </a:solidFill>
                <a:latin typeface="Arial" charset="0"/>
                <a:ea typeface="MS PGothic" charset="0"/>
              </a:rPr>
              <a:t>Region with excess electron density has </a:t>
            </a:r>
            <a:br>
              <a:rPr lang="en-US" sz="2400" kern="0" smtClean="0">
                <a:solidFill>
                  <a:srgbClr val="000000"/>
                </a:solidFill>
                <a:latin typeface="Arial" charset="0"/>
                <a:ea typeface="MS PGothic" charset="0"/>
              </a:rPr>
            </a:br>
            <a:r>
              <a:rPr lang="en-US" sz="2400" kern="0" smtClean="0">
                <a:solidFill>
                  <a:srgbClr val="000000"/>
                </a:solidFill>
                <a:latin typeface="Arial" charset="0"/>
                <a:ea typeface="MS PGothic" charset="0"/>
              </a:rPr>
              <a:t>partial (–) charge.</a:t>
            </a:r>
          </a:p>
          <a:p>
            <a:pPr lvl="1" eaLnBrk="1" hangingPunct="1"/>
            <a:r>
              <a:rPr lang="en-US" sz="2400" kern="0" smtClean="0">
                <a:solidFill>
                  <a:srgbClr val="000000"/>
                </a:solidFill>
                <a:latin typeface="Arial" charset="0"/>
                <a:ea typeface="MS PGothic" charset="0"/>
              </a:rPr>
              <a:t>Region with depleted electron density has </a:t>
            </a:r>
            <a:br>
              <a:rPr lang="en-US" sz="2400" kern="0" smtClean="0">
                <a:solidFill>
                  <a:srgbClr val="000000"/>
                </a:solidFill>
                <a:latin typeface="Arial" charset="0"/>
                <a:ea typeface="MS PGothic" charset="0"/>
              </a:rPr>
            </a:br>
            <a:r>
              <a:rPr lang="en-US" sz="2400" kern="0" smtClean="0">
                <a:solidFill>
                  <a:srgbClr val="000000"/>
                </a:solidFill>
                <a:latin typeface="Arial" charset="0"/>
                <a:ea typeface="MS PGothic" charset="0"/>
              </a:rPr>
              <a:t>partial (+) charge.</a:t>
            </a:r>
          </a:p>
          <a:p>
            <a:pPr eaLnBrk="1" hangingPunct="1"/>
            <a:r>
              <a:rPr lang="en-US" sz="2800" kern="0" smtClean="0">
                <a:solidFill>
                  <a:srgbClr val="000000"/>
                </a:solidFill>
                <a:latin typeface="Arial" charset="0"/>
                <a:ea typeface="MS PGothic" charset="0"/>
              </a:rPr>
              <a:t>The attractive forces caused by these temporary dipoles are called </a:t>
            </a:r>
            <a:r>
              <a:rPr lang="en-US" sz="2800" b="1" kern="0" smtClean="0">
                <a:solidFill>
                  <a:srgbClr val="000000"/>
                </a:solidFill>
                <a:latin typeface="Arial" charset="0"/>
                <a:ea typeface="MS PGothic" charset="0"/>
              </a:rPr>
              <a:t>dispersion forces</a:t>
            </a:r>
            <a:r>
              <a:rPr lang="en-US" sz="2800" kern="0" smtClean="0">
                <a:solidFill>
                  <a:srgbClr val="000000"/>
                </a:solidFill>
                <a:latin typeface="Arial" charset="0"/>
                <a:ea typeface="MS PGothic" charset="0"/>
              </a:rPr>
              <a:t>.</a:t>
            </a:r>
          </a:p>
          <a:p>
            <a:pPr lvl="1" eaLnBrk="1" hangingPunct="1"/>
            <a:r>
              <a:rPr lang="en-US" sz="2400" kern="0" smtClean="0">
                <a:solidFill>
                  <a:srgbClr val="000000"/>
                </a:solidFill>
                <a:latin typeface="Arial" charset="0"/>
                <a:ea typeface="MS PGothic" charset="0"/>
              </a:rPr>
              <a:t>AKA London forces</a:t>
            </a:r>
          </a:p>
          <a:p>
            <a:pPr eaLnBrk="1" hangingPunct="1"/>
            <a:r>
              <a:rPr lang="en-US" sz="2800" kern="0" smtClean="0">
                <a:solidFill>
                  <a:srgbClr val="000000"/>
                </a:solidFill>
                <a:latin typeface="Arial" charset="0"/>
                <a:ea typeface="MS PGothic" charset="0"/>
              </a:rPr>
              <a:t>All molecules and atoms will have them.</a:t>
            </a:r>
          </a:p>
          <a:p>
            <a:pPr eaLnBrk="1" hangingPunct="1"/>
            <a:r>
              <a:rPr lang="en-US" sz="2800" kern="0" smtClean="0">
                <a:solidFill>
                  <a:srgbClr val="000000"/>
                </a:solidFill>
                <a:latin typeface="Arial" charset="0"/>
                <a:ea typeface="MS PGothic" charset="0"/>
              </a:rPr>
              <a:t>As a temporary dipole is established in one molecule, it induces a dipole in all the surrounding molecules.</a:t>
            </a:r>
            <a:endParaRPr lang="en-US" sz="2800" kern="0" dirty="0">
              <a:solidFill>
                <a:srgbClr val="000000"/>
              </a:solidFill>
              <a:latin typeface="Arial" charset="0"/>
              <a:ea typeface="MS PGothic" charset="0"/>
            </a:endParaRPr>
          </a:p>
        </p:txBody>
      </p:sp>
      <p:sp>
        <p:nvSpPr>
          <p:cNvPr id="6" name="Title 1"/>
          <p:cNvSpPr txBox="1">
            <a:spLocks/>
          </p:cNvSpPr>
          <p:nvPr/>
        </p:nvSpPr>
        <p:spPr>
          <a:xfrm>
            <a:off x="0" y="0"/>
            <a:ext cx="8978900"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6600"/>
                </a:solidFill>
                <a:latin typeface="Arial" charset="0"/>
                <a:ea typeface="MS PGothic" charset="0"/>
                <a:cs typeface="Arial" charset="0"/>
              </a:rPr>
              <a:t>Dispersion Forces-</a:t>
            </a:r>
            <a:r>
              <a:rPr lang="en-US" altLang="en-US" b="1" kern="0" dirty="0">
                <a:solidFill>
                  <a:srgbClr val="000000"/>
                </a:solidFill>
                <a:latin typeface="Arial"/>
                <a:ea typeface="ＭＳ Ｐゴシック"/>
              </a:rPr>
              <a:t> </a:t>
            </a:r>
            <a:r>
              <a:rPr lang="en-US" altLang="en-US" dirty="0">
                <a:solidFill>
                  <a:srgbClr val="FF6600"/>
                </a:solidFill>
                <a:latin typeface="Arial" charset="0"/>
                <a:ea typeface="MS PGothic" charset="0"/>
                <a:cs typeface="Arial" charset="0"/>
              </a:rPr>
              <a:t>London</a:t>
            </a:r>
            <a:endParaRPr lang="en-US" dirty="0">
              <a:solidFill>
                <a:srgbClr val="FF6600"/>
              </a:solidFill>
              <a:latin typeface="Arial" charset="0"/>
              <a:ea typeface="MS PGothic" charset="0"/>
              <a:cs typeface="Arial" charset="0"/>
            </a:endParaRPr>
          </a:p>
        </p:txBody>
      </p:sp>
    </p:spTree>
    <p:extLst>
      <p:ext uri="{BB962C8B-B14F-4D97-AF65-F5344CB8AC3E}">
        <p14:creationId xmlns:p14="http://schemas.microsoft.com/office/powerpoint/2010/main" val="1232031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24</a:t>
            </a:fld>
            <a:endParaRPr lang="he-IL"/>
          </a:p>
        </p:txBody>
      </p:sp>
      <p:sp>
        <p:nvSpPr>
          <p:cNvPr id="4" name="Title 1"/>
          <p:cNvSpPr txBox="1">
            <a:spLocks/>
          </p:cNvSpPr>
          <p:nvPr/>
        </p:nvSpPr>
        <p:spPr>
          <a:xfrm>
            <a:off x="838200" y="200475"/>
            <a:ext cx="9000162"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6600"/>
                </a:solidFill>
                <a:latin typeface="Arial" charset="0"/>
                <a:ea typeface="MS PGothic" charset="0"/>
                <a:cs typeface="Arial" charset="0"/>
              </a:rPr>
              <a:t>Dispersion Forces- London</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5039"/>
          <a:stretch/>
        </p:blipFill>
        <p:spPr>
          <a:xfrm>
            <a:off x="1347216" y="1673352"/>
            <a:ext cx="8534400" cy="2921251"/>
          </a:xfrm>
          <a:prstGeom prst="rect">
            <a:avLst/>
          </a:prstGeom>
        </p:spPr>
      </p:pic>
    </p:spTree>
    <p:extLst>
      <p:ext uri="{BB962C8B-B14F-4D97-AF65-F5344CB8AC3E}">
        <p14:creationId xmlns:p14="http://schemas.microsoft.com/office/powerpoint/2010/main" val="636906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25</a:t>
            </a:fld>
            <a:endParaRPr lang="he-IL"/>
          </a:p>
        </p:txBody>
      </p:sp>
      <p:sp>
        <p:nvSpPr>
          <p:cNvPr id="5" name="Rectangle 4"/>
          <p:cNvSpPr/>
          <p:nvPr/>
        </p:nvSpPr>
        <p:spPr>
          <a:xfrm>
            <a:off x="2614920" y="272534"/>
            <a:ext cx="6962162" cy="769441"/>
          </a:xfrm>
          <a:prstGeom prst="rect">
            <a:avLst/>
          </a:prstGeom>
        </p:spPr>
        <p:txBody>
          <a:bodyPr wrap="none">
            <a:spAutoFit/>
          </a:bodyPr>
          <a:lstStyle/>
          <a:p>
            <a:pPr lvl="0" algn="ctr"/>
            <a:r>
              <a:rPr lang="en-US" sz="4400" dirty="0">
                <a:solidFill>
                  <a:srgbClr val="FF6600"/>
                </a:solidFill>
                <a:latin typeface="Arial" charset="0"/>
                <a:ea typeface="MS PGothic" charset="0"/>
                <a:cs typeface="Arial" charset="0"/>
              </a:rPr>
              <a:t>Dispersion Forces-</a:t>
            </a:r>
            <a:r>
              <a:rPr lang="en-US" altLang="en-US" sz="4400" b="1" kern="0" dirty="0">
                <a:solidFill>
                  <a:srgbClr val="000000"/>
                </a:solidFill>
                <a:latin typeface="Arial"/>
                <a:ea typeface="ＭＳ Ｐゴシック"/>
              </a:rPr>
              <a:t> </a:t>
            </a:r>
            <a:r>
              <a:rPr lang="en-US" altLang="en-US" sz="4400" dirty="0">
                <a:solidFill>
                  <a:srgbClr val="FF6600"/>
                </a:solidFill>
                <a:latin typeface="Arial" charset="0"/>
                <a:ea typeface="MS PGothic" charset="0"/>
                <a:cs typeface="Arial" charset="0"/>
              </a:rPr>
              <a:t>London</a:t>
            </a:r>
            <a:endParaRPr lang="en-US" sz="4400" dirty="0">
              <a:solidFill>
                <a:srgbClr val="FF6600"/>
              </a:solidFill>
              <a:latin typeface="Arial" charset="0"/>
              <a:ea typeface="MS PGothic" charset="0"/>
              <a:cs typeface="Arial"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5314"/>
          <a:stretch/>
        </p:blipFill>
        <p:spPr>
          <a:xfrm>
            <a:off x="1639824" y="1676400"/>
            <a:ext cx="8534400" cy="3336259"/>
          </a:xfrm>
          <a:prstGeom prst="rect">
            <a:avLst/>
          </a:prstGeom>
        </p:spPr>
      </p:pic>
    </p:spTree>
    <p:extLst>
      <p:ext uri="{BB962C8B-B14F-4D97-AF65-F5344CB8AC3E}">
        <p14:creationId xmlns:p14="http://schemas.microsoft.com/office/powerpoint/2010/main" val="594871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26</a:t>
            </a:fld>
            <a:endParaRPr lang="he-IL"/>
          </a:p>
        </p:txBody>
      </p:sp>
      <p:sp>
        <p:nvSpPr>
          <p:cNvPr id="4" name="Content Placeholder 2"/>
          <p:cNvSpPr txBox="1">
            <a:spLocks/>
          </p:cNvSpPr>
          <p:nvPr/>
        </p:nvSpPr>
        <p:spPr bwMode="auto">
          <a:xfrm>
            <a:off x="1203325" y="931209"/>
            <a:ext cx="867087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kern="0" smtClean="0">
                <a:solidFill>
                  <a:srgbClr val="000000"/>
                </a:solidFill>
                <a:latin typeface="Arial" charset="0"/>
                <a:ea typeface="MS PGothic" charset="0"/>
              </a:rPr>
              <a:t>The magnitude of the instantaneous dipole depends on several factors.</a:t>
            </a:r>
          </a:p>
          <a:p>
            <a:pPr eaLnBrk="1" hangingPunct="1"/>
            <a:r>
              <a:rPr lang="en-US" kern="0" smtClean="0">
                <a:solidFill>
                  <a:srgbClr val="000000"/>
                </a:solidFill>
                <a:latin typeface="Arial" charset="0"/>
                <a:ea typeface="MS PGothic" charset="0"/>
              </a:rPr>
              <a:t>Polarizability of the electrons</a:t>
            </a:r>
          </a:p>
          <a:p>
            <a:pPr lvl="1" eaLnBrk="1" hangingPunct="1"/>
            <a:r>
              <a:rPr lang="en-US" kern="0" smtClean="0">
                <a:solidFill>
                  <a:srgbClr val="000000"/>
                </a:solidFill>
                <a:latin typeface="Arial" charset="0"/>
                <a:ea typeface="MS PGothic" charset="0"/>
              </a:rPr>
              <a:t>Volume of the electron cloud</a:t>
            </a:r>
          </a:p>
          <a:p>
            <a:pPr lvl="1" eaLnBrk="1" hangingPunct="1"/>
            <a:r>
              <a:rPr lang="en-US" b="1" kern="0" smtClean="0">
                <a:solidFill>
                  <a:srgbClr val="000000"/>
                </a:solidFill>
                <a:latin typeface="Arial" charset="0"/>
                <a:ea typeface="MS PGothic" charset="0"/>
              </a:rPr>
              <a:t>Larger molar mass = more electrons = larger electron cloud = increased polarizability = stronger attractions</a:t>
            </a:r>
            <a:endParaRPr lang="en-US" kern="0" smtClean="0">
              <a:solidFill>
                <a:srgbClr val="000000"/>
              </a:solidFill>
              <a:latin typeface="Arial" charset="0"/>
              <a:ea typeface="MS PGothic" charset="0"/>
            </a:endParaRPr>
          </a:p>
          <a:p>
            <a:pPr eaLnBrk="1" hangingPunct="1"/>
            <a:r>
              <a:rPr lang="en-US" kern="0" smtClean="0">
                <a:solidFill>
                  <a:srgbClr val="000000"/>
                </a:solidFill>
                <a:latin typeface="Arial" charset="0"/>
                <a:ea typeface="MS PGothic" charset="0"/>
              </a:rPr>
              <a:t>Shape of the molecule</a:t>
            </a:r>
          </a:p>
          <a:p>
            <a:pPr lvl="1" eaLnBrk="1" hangingPunct="1"/>
            <a:r>
              <a:rPr lang="en-US" b="1" kern="0" smtClean="0">
                <a:solidFill>
                  <a:srgbClr val="000000"/>
                </a:solidFill>
                <a:latin typeface="Arial" charset="0"/>
                <a:ea typeface="MS PGothic" charset="0"/>
              </a:rPr>
              <a:t>More surface-to-surface contact = larger induced dipole = stronger attraction</a:t>
            </a:r>
            <a:endParaRPr lang="en-US" b="1" kern="0" dirty="0">
              <a:solidFill>
                <a:srgbClr val="000000"/>
              </a:solidFill>
              <a:latin typeface="Arial" charset="0"/>
              <a:ea typeface="MS PGothic" charset="0"/>
            </a:endParaRPr>
          </a:p>
        </p:txBody>
      </p:sp>
      <p:sp>
        <p:nvSpPr>
          <p:cNvPr id="5" name="Title 4"/>
          <p:cNvSpPr txBox="1">
            <a:spLocks/>
          </p:cNvSpPr>
          <p:nvPr/>
        </p:nvSpPr>
        <p:spPr>
          <a:xfrm>
            <a:off x="838200" y="164592"/>
            <a:ext cx="9051925" cy="588963"/>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rgbClr val="FF6600"/>
                </a:solidFill>
                <a:latin typeface="Arial" charset="0"/>
                <a:ea typeface="MS PGothic" charset="0"/>
                <a:cs typeface="Arial" charset="0"/>
              </a:rPr>
              <a:t>Size of the Instantaneous Dipole</a:t>
            </a:r>
            <a:endParaRPr lang="en-US" dirty="0">
              <a:solidFill>
                <a:srgbClr val="FF6600"/>
              </a:solidFill>
              <a:latin typeface="Arial" charset="0"/>
              <a:ea typeface="MS PGothic" charset="0"/>
            </a:endParaRPr>
          </a:p>
        </p:txBody>
      </p:sp>
    </p:spTree>
    <p:extLst>
      <p:ext uri="{BB962C8B-B14F-4D97-AF65-F5344CB8AC3E}">
        <p14:creationId xmlns:p14="http://schemas.microsoft.com/office/powerpoint/2010/main" val="3677573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27</a:t>
            </a:fld>
            <a:endParaRPr lang="he-IL"/>
          </a:p>
        </p:txBody>
      </p:sp>
      <p:sp>
        <p:nvSpPr>
          <p:cNvPr id="4" name="Title 5"/>
          <p:cNvSpPr txBox="1">
            <a:spLocks/>
          </p:cNvSpPr>
          <p:nvPr/>
        </p:nvSpPr>
        <p:spPr>
          <a:xfrm>
            <a:off x="902208" y="0"/>
            <a:ext cx="10628376" cy="1311128"/>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dirty="0" smtClean="0">
                <a:solidFill>
                  <a:srgbClr val="FF6600"/>
                </a:solidFill>
                <a:latin typeface="Arial" charset="0"/>
                <a:ea typeface="MS PGothic" charset="0"/>
                <a:cs typeface="Arial" charset="0"/>
              </a:rPr>
              <a:t>Effect of Molecular Size on Size of Dispersion Force</a:t>
            </a:r>
            <a:endParaRPr lang="en-US" dirty="0">
              <a:solidFill>
                <a:srgbClr val="FF6600"/>
              </a:solidFill>
              <a:latin typeface="Arial" charset="0"/>
              <a:ea typeface="MS PGothic" charset="0"/>
            </a:endParaRPr>
          </a:p>
        </p:txBody>
      </p:sp>
      <p:sp>
        <p:nvSpPr>
          <p:cNvPr id="5" name="Content Placeholder 2"/>
          <p:cNvSpPr txBox="1">
            <a:spLocks/>
          </p:cNvSpPr>
          <p:nvPr/>
        </p:nvSpPr>
        <p:spPr bwMode="auto">
          <a:xfrm>
            <a:off x="1267968" y="1141413"/>
            <a:ext cx="4454525" cy="47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kern="0" dirty="0" smtClean="0">
                <a:latin typeface="Arial" charset="0"/>
                <a:ea typeface="MS PGothic" charset="0"/>
              </a:rPr>
              <a:t>The noble gases are all nonpolar atomic elements.</a:t>
            </a:r>
          </a:p>
          <a:p>
            <a:pPr marL="0" indent="0" eaLnBrk="1" hangingPunct="1">
              <a:buFontTx/>
              <a:buNone/>
            </a:pPr>
            <a:endParaRPr lang="en-US" kern="0" dirty="0" smtClean="0">
              <a:latin typeface="Arial" charset="0"/>
              <a:ea typeface="MS PGothic" charset="0"/>
            </a:endParaRPr>
          </a:p>
          <a:p>
            <a:pPr marL="0" indent="0" eaLnBrk="1" hangingPunct="1">
              <a:buFontTx/>
              <a:buNone/>
            </a:pPr>
            <a:r>
              <a:rPr lang="en-US" kern="0" dirty="0" smtClean="0">
                <a:latin typeface="Arial" charset="0"/>
                <a:ea typeface="MS PGothic" charset="0"/>
              </a:rPr>
              <a:t>The stronger the attractive forces among the molecules, the higher the boiling point will be.</a:t>
            </a:r>
            <a:endParaRPr lang="en-US" kern="0" dirty="0">
              <a:latin typeface="Arial" charset="0"/>
              <a:ea typeface="MS PGothic"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2832"/>
          <a:stretch/>
        </p:blipFill>
        <p:spPr>
          <a:xfrm>
            <a:off x="6904539" y="1141413"/>
            <a:ext cx="4049595" cy="4599227"/>
          </a:xfrm>
          <a:prstGeom prst="rect">
            <a:avLst/>
          </a:prstGeom>
        </p:spPr>
      </p:pic>
    </p:spTree>
    <p:extLst>
      <p:ext uri="{BB962C8B-B14F-4D97-AF65-F5344CB8AC3E}">
        <p14:creationId xmlns:p14="http://schemas.microsoft.com/office/powerpoint/2010/main" val="1829422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28</a:t>
            </a:fld>
            <a:endParaRPr lang="he-IL"/>
          </a:p>
        </p:txBody>
      </p:sp>
      <p:sp>
        <p:nvSpPr>
          <p:cNvPr id="4" name="Title 1"/>
          <p:cNvSpPr txBox="1">
            <a:spLocks/>
          </p:cNvSpPr>
          <p:nvPr/>
        </p:nvSpPr>
        <p:spPr>
          <a:xfrm>
            <a:off x="838200" y="320040"/>
            <a:ext cx="8839200"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6600"/>
                </a:solidFill>
                <a:latin typeface="Arial" charset="0"/>
                <a:ea typeface="MS PGothic" charset="0"/>
              </a:rPr>
              <a:t>Boiling Points of </a:t>
            </a:r>
            <a:r>
              <a:rPr lang="en-US" i="1" dirty="0" smtClean="0">
                <a:solidFill>
                  <a:srgbClr val="FF6600"/>
                </a:solidFill>
                <a:latin typeface="Arial" charset="0"/>
                <a:ea typeface="MS PGothic" charset="0"/>
              </a:rPr>
              <a:t>n</a:t>
            </a:r>
            <a:r>
              <a:rPr lang="en-US" dirty="0" smtClean="0">
                <a:solidFill>
                  <a:srgbClr val="FF6600"/>
                </a:solidFill>
                <a:latin typeface="Arial" charset="0"/>
                <a:ea typeface="MS PGothic" charset="0"/>
              </a:rPr>
              <a:t>-Alkanes</a:t>
            </a:r>
            <a:endParaRPr lang="en-US" dirty="0">
              <a:solidFill>
                <a:srgbClr val="FF6600"/>
              </a:solidFill>
              <a:latin typeface="Arial" charset="0"/>
              <a:ea typeface="MS PGothic"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4202"/>
          <a:stretch/>
        </p:blipFill>
        <p:spPr>
          <a:xfrm>
            <a:off x="1481328" y="1741457"/>
            <a:ext cx="8534400" cy="3895207"/>
          </a:xfrm>
          <a:prstGeom prst="rect">
            <a:avLst/>
          </a:prstGeom>
        </p:spPr>
      </p:pic>
    </p:spTree>
    <p:extLst>
      <p:ext uri="{BB962C8B-B14F-4D97-AF65-F5344CB8AC3E}">
        <p14:creationId xmlns:p14="http://schemas.microsoft.com/office/powerpoint/2010/main" val="2214518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29</a:t>
            </a:fld>
            <a:endParaRPr lang="he-IL"/>
          </a:p>
        </p:txBody>
      </p:sp>
      <p:sp>
        <p:nvSpPr>
          <p:cNvPr id="4" name="Title 1"/>
          <p:cNvSpPr txBox="1">
            <a:spLocks/>
          </p:cNvSpPr>
          <p:nvPr/>
        </p:nvSpPr>
        <p:spPr>
          <a:xfrm>
            <a:off x="0" y="0"/>
            <a:ext cx="9000162" cy="1311128"/>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dirty="0" smtClean="0">
                <a:solidFill>
                  <a:srgbClr val="FF6600"/>
                </a:solidFill>
                <a:latin typeface="Arial" charset="0"/>
                <a:ea typeface="MS PGothic" charset="0"/>
                <a:cs typeface="Arial" charset="0"/>
              </a:rPr>
              <a:t>Effect of Molecular Shape on Size of Dispersion Force</a:t>
            </a:r>
            <a:endParaRPr lang="en-US" dirty="0">
              <a:solidFill>
                <a:srgbClr val="FF6600"/>
              </a:solidFill>
              <a:latin typeface="Arial" charset="0"/>
              <a:ea typeface="MS PGothic"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3998"/>
          <a:stretch/>
        </p:blipFill>
        <p:spPr>
          <a:xfrm>
            <a:off x="3613113" y="1318312"/>
            <a:ext cx="8534400" cy="4272166"/>
          </a:xfrm>
          <a:prstGeom prst="rect">
            <a:avLst/>
          </a:prstGeom>
        </p:spPr>
      </p:pic>
      <p:sp>
        <p:nvSpPr>
          <p:cNvPr id="6" name="Content Placeholder 2"/>
          <p:cNvSpPr txBox="1">
            <a:spLocks/>
          </p:cNvSpPr>
          <p:nvPr/>
        </p:nvSpPr>
        <p:spPr bwMode="auto">
          <a:xfrm>
            <a:off x="191389" y="1461561"/>
            <a:ext cx="4060571"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smtClean="0">
                <a:latin typeface="Arial" charset="0"/>
                <a:ea typeface="MS PGothic" charset="0"/>
              </a:rPr>
              <a:t>Branched chains have lower boiling points than straight chains.</a:t>
            </a:r>
          </a:p>
          <a:p>
            <a:r>
              <a:rPr lang="en-US" sz="2400" kern="0" dirty="0" smtClean="0">
                <a:latin typeface="Arial" charset="0"/>
                <a:ea typeface="MS PGothic" charset="0"/>
              </a:rPr>
              <a:t>The straight-chain isomers have more surface-to-surface contact.</a:t>
            </a:r>
            <a:endParaRPr lang="en-US" sz="2400" kern="0" dirty="0">
              <a:latin typeface="Arial" charset="0"/>
              <a:ea typeface="MS PGothic" charset="0"/>
            </a:endParaRPr>
          </a:p>
        </p:txBody>
      </p:sp>
    </p:spTree>
    <p:extLst>
      <p:ext uri="{BB962C8B-B14F-4D97-AF65-F5344CB8AC3E}">
        <p14:creationId xmlns:p14="http://schemas.microsoft.com/office/powerpoint/2010/main" val="2158304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3</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3"/>
          <p:cNvSpPr txBox="1">
            <a:spLocks noChangeArrowheads="1"/>
          </p:cNvSpPr>
          <p:nvPr/>
        </p:nvSpPr>
        <p:spPr bwMode="auto">
          <a:xfrm>
            <a:off x="234696" y="1016000"/>
            <a:ext cx="86868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Melting</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 is the change of a solid to the liquid state.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Freezing</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 is the change of a liquid to the solid state.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Vaporization</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 is the change of a solid to or a liquid to the vapor.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Sublimation</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 is the change of a solid directly to the vapor.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Condensation</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 is the change of a gas to either the liquid or the solid state. </a:t>
            </a:r>
          </a:p>
        </p:txBody>
      </p:sp>
      <p:sp>
        <p:nvSpPr>
          <p:cNvPr id="5" name="Rectangle 4"/>
          <p:cNvSpPr/>
          <p:nvPr/>
        </p:nvSpPr>
        <p:spPr>
          <a:xfrm>
            <a:off x="3817654" y="278825"/>
            <a:ext cx="359906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3200" b="1" kern="0" dirty="0">
                <a:solidFill>
                  <a:srgbClr val="000000"/>
                </a:solidFill>
                <a:latin typeface="Arial"/>
                <a:ea typeface="ＭＳ Ｐゴシック"/>
              </a:rPr>
              <a:t>P</a:t>
            </a:r>
            <a:r>
              <a:rPr kumimoji="0" lang="en-US" altLang="en-US" sz="3200" b="1" i="0" u="none" strike="noStrike" kern="0" cap="none" spc="0" normalizeH="0" baseline="0" noProof="0" dirty="0" err="1" smtClean="0">
                <a:ln>
                  <a:noFill/>
                </a:ln>
                <a:solidFill>
                  <a:srgbClr val="000000"/>
                </a:solidFill>
                <a:effectLst/>
                <a:uLnTx/>
                <a:uFillTx/>
                <a:latin typeface="Arial"/>
                <a:ea typeface="ＭＳ Ｐゴシック"/>
              </a:rPr>
              <a:t>hase</a:t>
            </a:r>
            <a:r>
              <a:rPr kumimoji="0" lang="en-US" altLang="en-US" sz="3200" b="1" i="0" u="none" strike="noStrike" kern="0" cap="none" spc="0" normalizeH="0" baseline="0" noProof="0" dirty="0" smtClean="0">
                <a:ln>
                  <a:noFill/>
                </a:ln>
                <a:solidFill>
                  <a:srgbClr val="000000"/>
                </a:solidFill>
                <a:effectLst/>
                <a:uLnTx/>
                <a:uFillTx/>
                <a:latin typeface="Arial"/>
                <a:ea typeface="ＭＳ Ｐゴシック"/>
              </a:rPr>
              <a:t> Transition </a:t>
            </a:r>
            <a:endParaRPr kumimoji="0" lang="he-IL"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02221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30</a:t>
            </a:fld>
            <a:endParaRPr lang="he-IL"/>
          </a:p>
        </p:txBody>
      </p:sp>
      <p:sp>
        <p:nvSpPr>
          <p:cNvPr id="4" name="Content Placeholder 2"/>
          <p:cNvSpPr txBox="1">
            <a:spLocks/>
          </p:cNvSpPr>
          <p:nvPr/>
        </p:nvSpPr>
        <p:spPr bwMode="auto">
          <a:xfrm>
            <a:off x="365124" y="766617"/>
            <a:ext cx="1162266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400" kern="0" dirty="0" smtClean="0">
                <a:latin typeface="Arial" charset="0"/>
                <a:ea typeface="MS PGothic" charset="0"/>
              </a:rPr>
              <a:t>Polar molecules have a permanent dipole.</a:t>
            </a:r>
          </a:p>
          <a:p>
            <a:pPr marL="0" indent="0" eaLnBrk="1" hangingPunct="1">
              <a:buNone/>
            </a:pPr>
            <a:r>
              <a:rPr lang="en-US" sz="2400" kern="0" dirty="0" smtClean="0">
                <a:latin typeface="Arial" charset="0"/>
                <a:ea typeface="MS PGothic" charset="0"/>
              </a:rPr>
              <a:t>The permanent dipole adds to the attractive forces among the molecules, raising the boiling and melting points relative to nonpolar molecules of similar size and shape.</a:t>
            </a:r>
            <a:endParaRPr lang="en-US" sz="2400" kern="0" dirty="0">
              <a:latin typeface="Arial" charset="0"/>
              <a:ea typeface="MS PGothic" charset="0"/>
            </a:endParaRPr>
          </a:p>
        </p:txBody>
      </p:sp>
      <p:sp>
        <p:nvSpPr>
          <p:cNvPr id="5" name="Title 1"/>
          <p:cNvSpPr txBox="1">
            <a:spLocks/>
          </p:cNvSpPr>
          <p:nvPr/>
        </p:nvSpPr>
        <p:spPr>
          <a:xfrm>
            <a:off x="-402336" y="0"/>
            <a:ext cx="9144000" cy="588963"/>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FF6600"/>
                </a:solidFill>
                <a:latin typeface="Arial" charset="0"/>
                <a:ea typeface="MS PGothic" charset="0"/>
                <a:cs typeface="Arial" charset="0"/>
              </a:rPr>
              <a:t>Dipole–Dipole Forces</a:t>
            </a:r>
            <a:endParaRPr lang="en-US" dirty="0">
              <a:solidFill>
                <a:srgbClr val="FF6600"/>
              </a:solidFill>
              <a:latin typeface="Arial" charset="0"/>
              <a:ea typeface="MS PGothic"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3957"/>
          <a:stretch/>
        </p:blipFill>
        <p:spPr>
          <a:xfrm>
            <a:off x="1429512" y="2040812"/>
            <a:ext cx="8534400" cy="4355934"/>
          </a:xfrm>
          <a:prstGeom prst="rect">
            <a:avLst/>
          </a:prstGeom>
        </p:spPr>
      </p:pic>
    </p:spTree>
    <p:extLst>
      <p:ext uri="{BB962C8B-B14F-4D97-AF65-F5344CB8AC3E}">
        <p14:creationId xmlns:p14="http://schemas.microsoft.com/office/powerpoint/2010/main" val="364009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31</a:t>
            </a:fld>
            <a:endParaRPr lang="he-IL"/>
          </a:p>
        </p:txBody>
      </p:sp>
      <p:sp>
        <p:nvSpPr>
          <p:cNvPr id="4" name="Content Placeholder 2"/>
          <p:cNvSpPr txBox="1">
            <a:spLocks/>
          </p:cNvSpPr>
          <p:nvPr/>
        </p:nvSpPr>
        <p:spPr bwMode="auto">
          <a:xfrm>
            <a:off x="474853" y="882162"/>
            <a:ext cx="8670870"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kern="0" dirty="0" smtClean="0">
                <a:solidFill>
                  <a:srgbClr val="000000"/>
                </a:solidFill>
                <a:latin typeface="Arial" charset="0"/>
                <a:ea typeface="MS PGothic" charset="0"/>
              </a:rPr>
              <a:t>The stronger the attractions among the atoms or molecules, the more energy it will take to separate them.</a:t>
            </a:r>
          </a:p>
          <a:p>
            <a:pPr eaLnBrk="1" hangingPunct="1"/>
            <a:r>
              <a:rPr lang="en-US" kern="0" dirty="0" smtClean="0">
                <a:solidFill>
                  <a:srgbClr val="000000"/>
                </a:solidFill>
                <a:latin typeface="Arial" charset="0"/>
                <a:ea typeface="MS PGothic" charset="0"/>
              </a:rPr>
              <a:t>Boiling a liquid requires that we add enough energy to overcome all the attractions among the particles.</a:t>
            </a:r>
          </a:p>
          <a:p>
            <a:pPr lvl="1" eaLnBrk="1" hangingPunct="1"/>
            <a:r>
              <a:rPr lang="en-US" kern="0" dirty="0" smtClean="0">
                <a:solidFill>
                  <a:srgbClr val="000000"/>
                </a:solidFill>
                <a:latin typeface="Arial" charset="0"/>
                <a:ea typeface="MS PGothic" charset="0"/>
              </a:rPr>
              <a:t>However, not breaking the covalent bonds</a:t>
            </a:r>
          </a:p>
          <a:p>
            <a:pPr eaLnBrk="1" hangingPunct="1"/>
            <a:r>
              <a:rPr lang="en-US" i="1" kern="0" dirty="0" smtClean="0">
                <a:solidFill>
                  <a:srgbClr val="000000"/>
                </a:solidFill>
                <a:latin typeface="Arial" charset="0"/>
                <a:ea typeface="MS PGothic" charset="0"/>
              </a:rPr>
              <a:t>The higher the normal boiling point of </a:t>
            </a:r>
            <a:br>
              <a:rPr lang="en-US" i="1" kern="0" dirty="0" smtClean="0">
                <a:solidFill>
                  <a:srgbClr val="000000"/>
                </a:solidFill>
                <a:latin typeface="Arial" charset="0"/>
                <a:ea typeface="MS PGothic" charset="0"/>
              </a:rPr>
            </a:br>
            <a:r>
              <a:rPr lang="en-US" i="1" kern="0" dirty="0" smtClean="0">
                <a:solidFill>
                  <a:srgbClr val="000000"/>
                </a:solidFill>
                <a:latin typeface="Arial" charset="0"/>
                <a:ea typeface="MS PGothic" charset="0"/>
              </a:rPr>
              <a:t>the liquid, the stronger the intermolecular attractive forces.</a:t>
            </a:r>
            <a:endParaRPr lang="en-US" i="1" kern="0" dirty="0">
              <a:solidFill>
                <a:srgbClr val="000000"/>
              </a:solidFill>
              <a:latin typeface="Arial" charset="0"/>
              <a:ea typeface="MS PGothic" charset="0"/>
            </a:endParaRPr>
          </a:p>
        </p:txBody>
      </p:sp>
      <p:sp>
        <p:nvSpPr>
          <p:cNvPr id="5" name="Title 1"/>
          <p:cNvSpPr txBox="1">
            <a:spLocks/>
          </p:cNvSpPr>
          <p:nvPr/>
        </p:nvSpPr>
        <p:spPr>
          <a:xfrm>
            <a:off x="0" y="0"/>
            <a:ext cx="12646152" cy="6463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dirty="0" smtClean="0">
                <a:solidFill>
                  <a:srgbClr val="FF6600"/>
                </a:solidFill>
                <a:latin typeface="Arial" charset="0"/>
                <a:ea typeface="MS PGothic" charset="0"/>
                <a:cs typeface="Arial" charset="0"/>
              </a:rPr>
              <a:t>Trends in the Strength of Intermolecular Attraction</a:t>
            </a:r>
            <a:endParaRPr lang="en-US" sz="4000" dirty="0">
              <a:solidFill>
                <a:srgbClr val="FF6600"/>
              </a:solidFill>
              <a:latin typeface="Arial" charset="0"/>
              <a:ea typeface="MS PGothic" charset="0"/>
            </a:endParaRPr>
          </a:p>
        </p:txBody>
      </p:sp>
    </p:spTree>
    <p:extLst>
      <p:ext uri="{BB962C8B-B14F-4D97-AF65-F5344CB8AC3E}">
        <p14:creationId xmlns:p14="http://schemas.microsoft.com/office/powerpoint/2010/main" val="573524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32</a:t>
            </a:fld>
            <a:endParaRPr lang="he-IL"/>
          </a:p>
        </p:txBody>
      </p:sp>
      <p:sp>
        <p:nvSpPr>
          <p:cNvPr id="4" name="Title 1"/>
          <p:cNvSpPr txBox="1">
            <a:spLocks/>
          </p:cNvSpPr>
          <p:nvPr/>
        </p:nvSpPr>
        <p:spPr>
          <a:xfrm>
            <a:off x="987552" y="530352"/>
            <a:ext cx="9144000" cy="1077913"/>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rgbClr val="FF6600"/>
                </a:solidFill>
                <a:latin typeface="Arial" charset="0"/>
                <a:ea typeface="MS PGothic" charset="0"/>
                <a:cs typeface="Arial" charset="0"/>
              </a:rPr>
              <a:t>Effect of Dipole–Dipole Attraction on Boiling and Melting Points</a:t>
            </a:r>
            <a:endParaRPr lang="en-US" dirty="0">
              <a:solidFill>
                <a:srgbClr val="FF6600"/>
              </a:solidFill>
              <a:latin typeface="Arial" charset="0"/>
              <a:ea typeface="MS PGothic"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5627"/>
          <a:stretch/>
        </p:blipFill>
        <p:spPr>
          <a:xfrm>
            <a:off x="1292352" y="2575560"/>
            <a:ext cx="8534400" cy="2611852"/>
          </a:xfrm>
          <a:prstGeom prst="rect">
            <a:avLst/>
          </a:prstGeom>
        </p:spPr>
      </p:pic>
    </p:spTree>
    <p:extLst>
      <p:ext uri="{BB962C8B-B14F-4D97-AF65-F5344CB8AC3E}">
        <p14:creationId xmlns:p14="http://schemas.microsoft.com/office/powerpoint/2010/main" val="1574151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7095744" y="6339332"/>
            <a:ext cx="4114800" cy="365125"/>
          </a:xfrm>
          <a:prstGeom prst="rect">
            <a:avLst/>
          </a:prstGeom>
        </p:spPr>
        <p:txBody>
          <a:bodyPr/>
          <a:lstStyle/>
          <a:p>
            <a:r>
              <a:rPr lang="he-IL" smtClean="0"/>
              <a:t>4-כוחות בין מולקולריים</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t>33</a:t>
            </a:fld>
            <a:endParaRPr lang="he-IL"/>
          </a:p>
        </p:txBody>
      </p:sp>
      <p:sp>
        <p:nvSpPr>
          <p:cNvPr id="4" name="Rectangle 2"/>
          <p:cNvSpPr txBox="1">
            <a:spLocks noChangeArrowheads="1"/>
          </p:cNvSpPr>
          <p:nvPr/>
        </p:nvSpPr>
        <p:spPr bwMode="auto">
          <a:xfrm>
            <a:off x="1116202" y="189357"/>
            <a:ext cx="948169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altLang="en-US" sz="3000" b="0" i="0" u="none" strike="noStrike" kern="0" cap="none" spc="0" normalizeH="0" baseline="0" noProof="0" dirty="0" smtClean="0">
                <a:ln>
                  <a:noFill/>
                </a:ln>
                <a:solidFill>
                  <a:srgbClr val="000000"/>
                </a:solidFill>
                <a:effectLst/>
                <a:uLnTx/>
                <a:uFillTx/>
                <a:latin typeface="Arial"/>
                <a:cs typeface="+mj-cs"/>
              </a:rPr>
              <a:t>Boiling Points of Nonpolar Versus Polar Substances</a:t>
            </a:r>
            <a:endParaRPr kumimoji="0" lang="en-US" altLang="en-US" sz="3000" b="0" i="0" u="none" strike="noStrike" kern="0" cap="none" spc="0" normalizeH="0" baseline="0" noProof="0" dirty="0" smtClean="0">
              <a:ln>
                <a:noFill/>
              </a:ln>
              <a:solidFill>
                <a:srgbClr val="000000"/>
              </a:solidFill>
              <a:effectLst/>
              <a:uLnTx/>
              <a:uFillTx/>
              <a:latin typeface="Arial"/>
              <a:cs typeface="+mj-cs"/>
            </a:endParaRPr>
          </a:p>
        </p:txBody>
      </p:sp>
      <p:pic>
        <p:nvPicPr>
          <p:cNvPr id="5" name="Picture 4"/>
          <p:cNvPicPr>
            <a:picLocks noChangeAspect="1"/>
          </p:cNvPicPr>
          <p:nvPr/>
        </p:nvPicPr>
        <p:blipFill>
          <a:blip r:embed="rId2"/>
          <a:stretch>
            <a:fillRect/>
          </a:stretch>
        </p:blipFill>
        <p:spPr>
          <a:xfrm>
            <a:off x="1485485" y="1944857"/>
            <a:ext cx="8312727" cy="2920052"/>
          </a:xfrm>
          <a:prstGeom prst="rect">
            <a:avLst/>
          </a:prstGeom>
        </p:spPr>
      </p:pic>
    </p:spTree>
    <p:extLst>
      <p:ext uri="{BB962C8B-B14F-4D97-AF65-F5344CB8AC3E}">
        <p14:creationId xmlns:p14="http://schemas.microsoft.com/office/powerpoint/2010/main" val="2679803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34</a:t>
            </a:fld>
            <a:endParaRPr lang="he-IL"/>
          </a:p>
        </p:txBody>
      </p:sp>
      <p:sp>
        <p:nvSpPr>
          <p:cNvPr id="4" name="Content Placeholder 2"/>
          <p:cNvSpPr txBox="1">
            <a:spLocks/>
          </p:cNvSpPr>
          <p:nvPr/>
        </p:nvSpPr>
        <p:spPr bwMode="auto">
          <a:xfrm>
            <a:off x="1203325" y="890238"/>
            <a:ext cx="8670870" cy="546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800" kern="0" smtClean="0">
                <a:solidFill>
                  <a:srgbClr val="000000"/>
                </a:solidFill>
                <a:latin typeface="Arial" charset="0"/>
                <a:ea typeface="MS PGothic" charset="0"/>
              </a:rPr>
              <a:t>Solubility depends, in part, on the attractive forces of the solute and solvent molecules.</a:t>
            </a:r>
          </a:p>
          <a:p>
            <a:pPr lvl="1" eaLnBrk="1" hangingPunct="1">
              <a:lnSpc>
                <a:spcPct val="90000"/>
              </a:lnSpc>
            </a:pPr>
            <a:r>
              <a:rPr lang="en-US" sz="2400" i="1" kern="0" smtClean="0">
                <a:solidFill>
                  <a:srgbClr val="000000"/>
                </a:solidFill>
                <a:latin typeface="Arial" charset="0"/>
                <a:ea typeface="MS PGothic" charset="0"/>
              </a:rPr>
              <a:t>Like dissolves like.</a:t>
            </a:r>
          </a:p>
          <a:p>
            <a:pPr lvl="1" eaLnBrk="1" hangingPunct="1">
              <a:lnSpc>
                <a:spcPct val="90000"/>
              </a:lnSpc>
            </a:pPr>
            <a:r>
              <a:rPr lang="en-US" sz="2400" i="1" kern="0" smtClean="0">
                <a:solidFill>
                  <a:srgbClr val="000000"/>
                </a:solidFill>
                <a:latin typeface="Arial" charset="0"/>
                <a:ea typeface="MS PGothic" charset="0"/>
              </a:rPr>
              <a:t>Miscible liquids will always dissolve in each other.</a:t>
            </a:r>
          </a:p>
          <a:p>
            <a:pPr eaLnBrk="1" hangingPunct="1">
              <a:lnSpc>
                <a:spcPct val="90000"/>
              </a:lnSpc>
            </a:pPr>
            <a:r>
              <a:rPr lang="en-US" sz="2800" kern="0" smtClean="0">
                <a:solidFill>
                  <a:srgbClr val="000000"/>
                </a:solidFill>
                <a:latin typeface="Arial" charset="0"/>
                <a:ea typeface="MS PGothic" charset="0"/>
              </a:rPr>
              <a:t>Polar substances dissolve in polar solvents.</a:t>
            </a:r>
          </a:p>
          <a:p>
            <a:pPr lvl="1" eaLnBrk="1" hangingPunct="1">
              <a:lnSpc>
                <a:spcPct val="90000"/>
              </a:lnSpc>
            </a:pPr>
            <a:r>
              <a:rPr lang="en-US" sz="2400" b="1" kern="0" smtClean="0">
                <a:solidFill>
                  <a:srgbClr val="000000"/>
                </a:solidFill>
                <a:latin typeface="Arial" charset="0"/>
                <a:ea typeface="MS PGothic" charset="0"/>
              </a:rPr>
              <a:t>Hydrophilic groups = OH, CHO, C═O, COOH, NH</a:t>
            </a:r>
            <a:r>
              <a:rPr lang="en-US" sz="2400" b="1" kern="0" baseline="-25000" smtClean="0">
                <a:solidFill>
                  <a:srgbClr val="000000"/>
                </a:solidFill>
                <a:latin typeface="Arial" charset="0"/>
                <a:ea typeface="MS PGothic" charset="0"/>
              </a:rPr>
              <a:t>2</a:t>
            </a:r>
            <a:r>
              <a:rPr lang="en-US" sz="2400" b="1" kern="0" smtClean="0">
                <a:solidFill>
                  <a:srgbClr val="000000"/>
                </a:solidFill>
                <a:latin typeface="Arial" charset="0"/>
                <a:ea typeface="MS PGothic" charset="0"/>
              </a:rPr>
              <a:t>, Cl</a:t>
            </a:r>
            <a:endParaRPr lang="en-US" sz="2400" kern="0" smtClean="0">
              <a:solidFill>
                <a:srgbClr val="000000"/>
              </a:solidFill>
              <a:latin typeface="Arial" charset="0"/>
              <a:ea typeface="MS PGothic" charset="0"/>
            </a:endParaRPr>
          </a:p>
          <a:p>
            <a:pPr eaLnBrk="1" hangingPunct="1">
              <a:lnSpc>
                <a:spcPct val="90000"/>
              </a:lnSpc>
            </a:pPr>
            <a:r>
              <a:rPr lang="en-US" sz="2800" kern="0" smtClean="0">
                <a:solidFill>
                  <a:srgbClr val="000000"/>
                </a:solidFill>
                <a:latin typeface="Arial" charset="0"/>
                <a:ea typeface="MS PGothic" charset="0"/>
              </a:rPr>
              <a:t>Nonpolar molecules dissolve in nonpolar solvents.</a:t>
            </a:r>
          </a:p>
          <a:p>
            <a:pPr lvl="1" eaLnBrk="1" hangingPunct="1">
              <a:lnSpc>
                <a:spcPct val="90000"/>
              </a:lnSpc>
            </a:pPr>
            <a:r>
              <a:rPr lang="en-US" sz="2400" b="1" kern="0" smtClean="0">
                <a:solidFill>
                  <a:srgbClr val="000000"/>
                </a:solidFill>
                <a:latin typeface="Arial" charset="0"/>
                <a:ea typeface="MS PGothic" charset="0"/>
              </a:rPr>
              <a:t>Hydrophobic groups = C—H, C—C</a:t>
            </a:r>
          </a:p>
          <a:p>
            <a:pPr eaLnBrk="1" hangingPunct="1">
              <a:lnSpc>
                <a:spcPct val="90000"/>
              </a:lnSpc>
            </a:pPr>
            <a:r>
              <a:rPr lang="en-US" sz="2800" kern="0" smtClean="0">
                <a:solidFill>
                  <a:srgbClr val="000000"/>
                </a:solidFill>
                <a:latin typeface="Arial" charset="0"/>
                <a:ea typeface="MS PGothic" charset="0"/>
              </a:rPr>
              <a:t>Many molecules have both hydrophilic and hydrophobic parts; solubility in water becomes a competition between the attraction of the polar groups for the water and the attraction of the nonpolar groups for their own kind.</a:t>
            </a:r>
            <a:endParaRPr lang="en-US" sz="2800" kern="0" dirty="0">
              <a:solidFill>
                <a:srgbClr val="000000"/>
              </a:solidFill>
              <a:latin typeface="Arial" charset="0"/>
              <a:ea typeface="MS PGothic" charset="0"/>
            </a:endParaRPr>
          </a:p>
        </p:txBody>
      </p:sp>
      <p:sp>
        <p:nvSpPr>
          <p:cNvPr id="5" name="Title 1"/>
          <p:cNvSpPr txBox="1">
            <a:spLocks/>
          </p:cNvSpPr>
          <p:nvPr/>
        </p:nvSpPr>
        <p:spPr>
          <a:xfrm>
            <a:off x="838200" y="123621"/>
            <a:ext cx="9144000" cy="588963"/>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rgbClr val="FF6600"/>
                </a:solidFill>
                <a:latin typeface="Arial" charset="0"/>
                <a:ea typeface="MS PGothic" charset="0"/>
                <a:cs typeface="Arial" charset="0"/>
              </a:rPr>
              <a:t>Attractive Forces and Solubility</a:t>
            </a:r>
            <a:endParaRPr lang="en-US" dirty="0">
              <a:solidFill>
                <a:srgbClr val="FF6600"/>
              </a:solidFill>
              <a:latin typeface="Arial" charset="0"/>
              <a:ea typeface="MS PGothic" charset="0"/>
            </a:endParaRPr>
          </a:p>
        </p:txBody>
      </p:sp>
    </p:spTree>
    <p:extLst>
      <p:ext uri="{BB962C8B-B14F-4D97-AF65-F5344CB8AC3E}">
        <p14:creationId xmlns:p14="http://schemas.microsoft.com/office/powerpoint/2010/main" val="125281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35</a:t>
            </a:fld>
            <a:endParaRPr lang="he-IL"/>
          </a:p>
        </p:txBody>
      </p:sp>
      <p:sp>
        <p:nvSpPr>
          <p:cNvPr id="4" name="Content Placeholder 2"/>
          <p:cNvSpPr txBox="1">
            <a:spLocks/>
          </p:cNvSpPr>
          <p:nvPr/>
        </p:nvSpPr>
        <p:spPr bwMode="auto">
          <a:xfrm>
            <a:off x="1550796" y="1114089"/>
            <a:ext cx="9632315"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800" kern="0" dirty="0" smtClean="0">
                <a:latin typeface="Arial" charset="0"/>
                <a:ea typeface="MS PGothic" charset="0"/>
              </a:rPr>
              <a:t>Pentane, C</a:t>
            </a:r>
            <a:r>
              <a:rPr lang="en-US" sz="2800" kern="0" baseline="-25000" dirty="0" smtClean="0">
                <a:latin typeface="Arial" charset="0"/>
                <a:ea typeface="MS PGothic" charset="0"/>
              </a:rPr>
              <a:t>5</a:t>
            </a:r>
            <a:r>
              <a:rPr lang="en-US" sz="2800" kern="0" dirty="0" smtClean="0">
                <a:latin typeface="Arial" charset="0"/>
                <a:ea typeface="MS PGothic" charset="0"/>
              </a:rPr>
              <a:t>H</a:t>
            </a:r>
            <a:r>
              <a:rPr lang="en-US" sz="2800" kern="0" baseline="-25000" dirty="0" smtClean="0">
                <a:latin typeface="Arial" charset="0"/>
                <a:ea typeface="MS PGothic" charset="0"/>
              </a:rPr>
              <a:t>12</a:t>
            </a:r>
            <a:r>
              <a:rPr lang="en-US" sz="2800" kern="0" dirty="0" smtClean="0">
                <a:latin typeface="Arial" charset="0"/>
                <a:ea typeface="MS PGothic" charset="0"/>
              </a:rPr>
              <a:t>, is a nonpolar molecule.</a:t>
            </a:r>
          </a:p>
          <a:p>
            <a:pPr marL="0" indent="0">
              <a:buFontTx/>
              <a:buNone/>
            </a:pPr>
            <a:r>
              <a:rPr lang="en-US" sz="2800" kern="0" dirty="0" smtClean="0">
                <a:latin typeface="Arial" charset="0"/>
                <a:ea typeface="MS PGothic" charset="0"/>
              </a:rPr>
              <a:t>Water is a polar molecule.</a:t>
            </a:r>
          </a:p>
          <a:p>
            <a:pPr marL="0" indent="0">
              <a:buFontTx/>
              <a:buNone/>
            </a:pPr>
            <a:r>
              <a:rPr lang="en-US" sz="2800" kern="0" dirty="0" smtClean="0">
                <a:latin typeface="Arial" charset="0"/>
                <a:ea typeface="MS PGothic" charset="0"/>
              </a:rPr>
              <a:t>The attractive forces among the water molecules are much stronger than their attractions for the pentane molecules. The result is that the liquids are immiscible.</a:t>
            </a:r>
            <a:endParaRPr lang="en-US" sz="2800" kern="0" dirty="0">
              <a:latin typeface="Arial" charset="0"/>
              <a:ea typeface="MS PGothic" charset="0"/>
            </a:endParaRPr>
          </a:p>
        </p:txBody>
      </p:sp>
      <p:sp>
        <p:nvSpPr>
          <p:cNvPr id="5" name="Title 1"/>
          <p:cNvSpPr txBox="1">
            <a:spLocks/>
          </p:cNvSpPr>
          <p:nvPr/>
        </p:nvSpPr>
        <p:spPr>
          <a:xfrm>
            <a:off x="1185672" y="347472"/>
            <a:ext cx="9144000" cy="701731"/>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mtClean="0">
                <a:solidFill>
                  <a:srgbClr val="FF6600"/>
                </a:solidFill>
                <a:latin typeface="Arial" charset="0"/>
                <a:ea typeface="MS PGothic" charset="0"/>
                <a:cs typeface="Arial" charset="0"/>
              </a:rPr>
              <a:t>Immiscible Liquids</a:t>
            </a:r>
            <a:endParaRPr lang="en-US" dirty="0">
              <a:solidFill>
                <a:srgbClr val="FF6600"/>
              </a:solidFill>
              <a:latin typeface="Arial" charset="0"/>
              <a:ea typeface="MS PGothic"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b="3466"/>
          <a:stretch/>
        </p:blipFill>
        <p:spPr>
          <a:xfrm>
            <a:off x="3389376" y="3569789"/>
            <a:ext cx="5269153" cy="2714036"/>
          </a:xfrm>
          <a:prstGeom prst="rect">
            <a:avLst/>
          </a:prstGeom>
        </p:spPr>
      </p:pic>
    </p:spTree>
    <p:extLst>
      <p:ext uri="{BB962C8B-B14F-4D97-AF65-F5344CB8AC3E}">
        <p14:creationId xmlns:p14="http://schemas.microsoft.com/office/powerpoint/2010/main" val="3050050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36</a:t>
            </a:fld>
            <a:endParaRPr lang="he-IL"/>
          </a:p>
        </p:txBody>
      </p:sp>
      <p:sp>
        <p:nvSpPr>
          <p:cNvPr id="4" name="Content Placeholder 2"/>
          <p:cNvSpPr txBox="1">
            <a:spLocks/>
          </p:cNvSpPr>
          <p:nvPr/>
        </p:nvSpPr>
        <p:spPr bwMode="auto">
          <a:xfrm>
            <a:off x="1032637" y="1022649"/>
            <a:ext cx="867087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smtClean="0">
                <a:latin typeface="Arial" charset="0"/>
                <a:ea typeface="MS PGothic" charset="0"/>
              </a:rPr>
              <a:t>When a small, very electronegative atom is bonded to hydrogen, it strongly pulls the bonding electrons toward it.</a:t>
            </a:r>
          </a:p>
          <a:p>
            <a:pPr lvl="1" eaLnBrk="1" hangingPunct="1"/>
            <a:r>
              <a:rPr lang="en-US" sz="2400" kern="0" smtClean="0">
                <a:latin typeface="Arial" charset="0"/>
                <a:ea typeface="MS PGothic" charset="0"/>
              </a:rPr>
              <a:t>O─H, N─H, or F─H</a:t>
            </a:r>
          </a:p>
          <a:p>
            <a:r>
              <a:rPr lang="en-US" sz="2800" kern="0" smtClean="0">
                <a:latin typeface="Arial" charset="0"/>
                <a:ea typeface="MS PGothic" charset="0"/>
              </a:rPr>
              <a:t>Because hydrogen has no other electrons, when its electron is pulled away, the nucleus becomes de-shielded, exposing the H proton.</a:t>
            </a:r>
          </a:p>
          <a:p>
            <a:r>
              <a:rPr lang="en-US" sz="2800" kern="0" smtClean="0">
                <a:latin typeface="Arial" charset="0"/>
                <a:ea typeface="MS PGothic" charset="0"/>
              </a:rPr>
              <a:t>The exposed proton acts as a very strong center of positive charge, attracting all the electron clouds from neighboring molecules.</a:t>
            </a:r>
            <a:endParaRPr lang="en-US" sz="2800" kern="0" dirty="0">
              <a:latin typeface="Arial" charset="0"/>
              <a:ea typeface="MS PGothic" charset="0"/>
            </a:endParaRPr>
          </a:p>
        </p:txBody>
      </p:sp>
      <p:sp>
        <p:nvSpPr>
          <p:cNvPr id="5" name="Title 1"/>
          <p:cNvSpPr txBox="1">
            <a:spLocks/>
          </p:cNvSpPr>
          <p:nvPr/>
        </p:nvSpPr>
        <p:spPr>
          <a:xfrm>
            <a:off x="667512" y="256032"/>
            <a:ext cx="9144000" cy="701731"/>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dirty="0" smtClean="0">
                <a:solidFill>
                  <a:srgbClr val="FF6600"/>
                </a:solidFill>
                <a:latin typeface="Arial" charset="0"/>
                <a:ea typeface="MS PGothic" charset="0"/>
                <a:cs typeface="Arial" charset="0"/>
              </a:rPr>
              <a:t>Hydrogen Bonding</a:t>
            </a:r>
            <a:endParaRPr lang="en-US" dirty="0">
              <a:solidFill>
                <a:srgbClr val="FF6600"/>
              </a:solidFill>
              <a:latin typeface="Arial" charset="0"/>
              <a:ea typeface="MS PGothic" charset="0"/>
            </a:endParaRPr>
          </a:p>
        </p:txBody>
      </p:sp>
    </p:spTree>
    <p:extLst>
      <p:ext uri="{BB962C8B-B14F-4D97-AF65-F5344CB8AC3E}">
        <p14:creationId xmlns:p14="http://schemas.microsoft.com/office/powerpoint/2010/main" val="2027955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37</a:t>
            </a:fld>
            <a:endParaRPr lang="he-IL"/>
          </a:p>
        </p:txBody>
      </p:sp>
      <p:sp>
        <p:nvSpPr>
          <p:cNvPr id="4" name="Title 1"/>
          <p:cNvSpPr txBox="1">
            <a:spLocks/>
          </p:cNvSpPr>
          <p:nvPr/>
        </p:nvSpPr>
        <p:spPr>
          <a:xfrm>
            <a:off x="533400" y="201168"/>
            <a:ext cx="9144000" cy="701731"/>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FF6600"/>
                </a:solidFill>
                <a:latin typeface="Arial" charset="0"/>
                <a:ea typeface="MS PGothic" charset="0"/>
                <a:cs typeface="Arial" charset="0"/>
              </a:rPr>
              <a:t>Hydrogen Bonding</a:t>
            </a:r>
            <a:endParaRPr lang="en-US" dirty="0">
              <a:solidFill>
                <a:srgbClr val="FF6600"/>
              </a:solidFill>
              <a:latin typeface="Arial" charset="0"/>
              <a:ea typeface="MS PGothic"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4154"/>
          <a:stretch/>
        </p:blipFill>
        <p:spPr>
          <a:xfrm>
            <a:off x="838200" y="1969008"/>
            <a:ext cx="8534400" cy="3184304"/>
          </a:xfrm>
          <a:prstGeom prst="rect">
            <a:avLst/>
          </a:prstGeom>
        </p:spPr>
      </p:pic>
    </p:spTree>
    <p:extLst>
      <p:ext uri="{BB962C8B-B14F-4D97-AF65-F5344CB8AC3E}">
        <p14:creationId xmlns:p14="http://schemas.microsoft.com/office/powerpoint/2010/main" val="2904271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38</a:t>
            </a:fld>
            <a:endParaRPr lang="he-IL"/>
          </a:p>
        </p:txBody>
      </p:sp>
      <p:sp>
        <p:nvSpPr>
          <p:cNvPr id="4" name="Title 1"/>
          <p:cNvSpPr txBox="1">
            <a:spLocks/>
          </p:cNvSpPr>
          <p:nvPr/>
        </p:nvSpPr>
        <p:spPr>
          <a:xfrm>
            <a:off x="0" y="0"/>
            <a:ext cx="10808208" cy="7017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dirty="0" smtClean="0">
                <a:solidFill>
                  <a:srgbClr val="FF6600"/>
                </a:solidFill>
                <a:latin typeface="Arial" charset="0"/>
                <a:ea typeface="MS PGothic" charset="0"/>
                <a:cs typeface="Arial" charset="0"/>
              </a:rPr>
              <a:t>Hydrogen Bonding in Water and Ethanol</a:t>
            </a:r>
            <a:endParaRPr lang="en-US" dirty="0">
              <a:solidFill>
                <a:srgbClr val="FF6600"/>
              </a:solidFill>
              <a:latin typeface="Arial" charset="0"/>
              <a:ea typeface="MS PGothic"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2762"/>
          <a:stretch/>
        </p:blipFill>
        <p:spPr>
          <a:xfrm>
            <a:off x="6378453" y="1255725"/>
            <a:ext cx="3994731" cy="4964692"/>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b="2294"/>
          <a:stretch/>
        </p:blipFill>
        <p:spPr>
          <a:xfrm>
            <a:off x="1451485" y="1138527"/>
            <a:ext cx="3660080" cy="5081890"/>
          </a:xfrm>
          <a:prstGeom prst="rect">
            <a:avLst/>
          </a:prstGeom>
        </p:spPr>
      </p:pic>
    </p:spTree>
    <p:extLst>
      <p:ext uri="{BB962C8B-B14F-4D97-AF65-F5344CB8AC3E}">
        <p14:creationId xmlns:p14="http://schemas.microsoft.com/office/powerpoint/2010/main" val="69707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39</a:t>
            </a:fld>
            <a:endParaRPr lang="he-IL"/>
          </a:p>
        </p:txBody>
      </p:sp>
      <p:sp>
        <p:nvSpPr>
          <p:cNvPr id="4" name="Content Placeholder 2"/>
          <p:cNvSpPr txBox="1">
            <a:spLocks/>
          </p:cNvSpPr>
          <p:nvPr/>
        </p:nvSpPr>
        <p:spPr bwMode="auto">
          <a:xfrm>
            <a:off x="1050925" y="1022649"/>
            <a:ext cx="867087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smtClean="0">
                <a:latin typeface="Arial" charset="0"/>
                <a:ea typeface="MS PGothic" charset="0"/>
              </a:rPr>
              <a:t>Hydrogen bonds are very strong intermolecular attractive forces.</a:t>
            </a:r>
          </a:p>
          <a:p>
            <a:pPr lvl="1"/>
            <a:r>
              <a:rPr lang="en-US" sz="2400" kern="0" smtClean="0">
                <a:latin typeface="Arial" charset="0"/>
                <a:ea typeface="MS PGothic" charset="0"/>
              </a:rPr>
              <a:t>Stronger than dipole–dipole or dispersion forces</a:t>
            </a:r>
          </a:p>
          <a:p>
            <a:r>
              <a:rPr lang="en-US" sz="2800" kern="0" smtClean="0">
                <a:latin typeface="Arial" charset="0"/>
                <a:ea typeface="MS PGothic" charset="0"/>
              </a:rPr>
              <a:t>Substances that can hydrogen bond will have higher boiling points and melting points than similar substances that cannot.</a:t>
            </a:r>
          </a:p>
          <a:p>
            <a:r>
              <a:rPr lang="en-US" sz="2800" kern="0" smtClean="0">
                <a:latin typeface="Arial" charset="0"/>
                <a:ea typeface="MS PGothic" charset="0"/>
              </a:rPr>
              <a:t>But, hydrogen bonds are not nearly as strong as chemical bonds.</a:t>
            </a:r>
          </a:p>
          <a:p>
            <a:pPr lvl="1"/>
            <a:r>
              <a:rPr lang="en-US" sz="2400" kern="0" smtClean="0">
                <a:latin typeface="Arial" charset="0"/>
                <a:ea typeface="MS PGothic" charset="0"/>
              </a:rPr>
              <a:t>2–5% the strength of covalent bonds</a:t>
            </a:r>
            <a:endParaRPr lang="en-US" sz="2400" kern="0" dirty="0">
              <a:latin typeface="Arial" charset="0"/>
              <a:ea typeface="MS PGothic" charset="0"/>
            </a:endParaRPr>
          </a:p>
        </p:txBody>
      </p:sp>
      <p:sp>
        <p:nvSpPr>
          <p:cNvPr id="5" name="Title 1"/>
          <p:cNvSpPr txBox="1">
            <a:spLocks/>
          </p:cNvSpPr>
          <p:nvPr/>
        </p:nvSpPr>
        <p:spPr>
          <a:xfrm>
            <a:off x="685800" y="256032"/>
            <a:ext cx="9144000" cy="701731"/>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6600"/>
                </a:solidFill>
                <a:latin typeface="Arial" charset="0"/>
                <a:ea typeface="MS PGothic" charset="0"/>
                <a:cs typeface="Arial" charset="0"/>
              </a:rPr>
              <a:t>Hydrogen Bonds</a:t>
            </a:r>
            <a:endParaRPr lang="en-US" dirty="0">
              <a:solidFill>
                <a:srgbClr val="FF6600"/>
              </a:solidFill>
              <a:latin typeface="Arial" charset="0"/>
              <a:ea typeface="MS PGothic" charset="0"/>
            </a:endParaRPr>
          </a:p>
        </p:txBody>
      </p:sp>
    </p:spTree>
    <p:extLst>
      <p:ext uri="{BB962C8B-B14F-4D97-AF65-F5344CB8AC3E}">
        <p14:creationId xmlns:p14="http://schemas.microsoft.com/office/powerpoint/2010/main" val="304803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prstGeom prst="rect">
            <a:avLst/>
          </a:prstGeom>
        </p:spPr>
        <p:txBody>
          <a:bodyPr/>
          <a:lstStyle/>
          <a:p>
            <a:r>
              <a:rPr lang="he-IL" smtClean="0"/>
              <a:t>4-כוחות בין מולקולריים</a:t>
            </a:r>
            <a:endParaRPr lang="he-IL" dirty="0"/>
          </a:p>
        </p:txBody>
      </p:sp>
      <p:sp>
        <p:nvSpPr>
          <p:cNvPr id="3" name="Slide Number Placeholder 2"/>
          <p:cNvSpPr>
            <a:spLocks noGrp="1"/>
          </p:cNvSpPr>
          <p:nvPr>
            <p:ph type="sldNum" sz="quarter" idx="12"/>
          </p:nvPr>
        </p:nvSpPr>
        <p:spPr>
          <a:prstGeom prst="rect">
            <a:avLst/>
          </a:prstGeom>
        </p:spPr>
        <p:txBody>
          <a:bodyPr/>
          <a:lstStyle/>
          <a:p>
            <a:fld id="{8FE03F3F-47C2-4131-9570-F716B36FB6C8}" type="slidenum">
              <a:rPr lang="he-IL" smtClean="0"/>
              <a:t>4</a:t>
            </a:fld>
            <a:endParaRPr lang="he-IL"/>
          </a:p>
        </p:txBody>
      </p:sp>
      <p:pic>
        <p:nvPicPr>
          <p:cNvPr id="4" name="Picture 3" descr="79373_09_F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431" y="576965"/>
            <a:ext cx="3289533" cy="5152516"/>
          </a:xfrm>
          <a:prstGeom prst="rect">
            <a:avLst/>
          </a:prstGeom>
        </p:spPr>
      </p:pic>
      <p:pic>
        <p:nvPicPr>
          <p:cNvPr id="5" name="Picture 4" descr="09p386_f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730" y="1967342"/>
            <a:ext cx="3353339" cy="2863752"/>
          </a:xfrm>
          <a:prstGeom prst="rect">
            <a:avLst/>
          </a:prstGeom>
        </p:spPr>
      </p:pic>
      <p:sp>
        <p:nvSpPr>
          <p:cNvPr id="6" name="Rectangle 5"/>
          <p:cNvSpPr/>
          <p:nvPr/>
        </p:nvSpPr>
        <p:spPr>
          <a:xfrm>
            <a:off x="4226334" y="217052"/>
            <a:ext cx="223971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rPr>
              <a:t>Sublimation</a:t>
            </a:r>
            <a:endParaRPr kumimoji="0" lang="he-IL" sz="1800" b="0" i="0" u="none" strike="noStrike" kern="0" cap="none" spc="0" normalizeH="0" baseline="0" noProof="0" dirty="0" smtClean="0">
              <a:ln>
                <a:noFill/>
              </a:ln>
              <a:solidFill>
                <a:sysClr val="windowText" lastClr="000000"/>
              </a:solidFill>
              <a:effectLst/>
              <a:uLnTx/>
              <a:uFillTx/>
            </a:endParaRPr>
          </a:p>
        </p:txBody>
      </p:sp>
      <p:sp>
        <p:nvSpPr>
          <p:cNvPr id="7" name="Rectangle 13"/>
          <p:cNvSpPr>
            <a:spLocks noChangeArrowheads="1"/>
          </p:cNvSpPr>
          <p:nvPr/>
        </p:nvSpPr>
        <p:spPr bwMode="auto">
          <a:xfrm>
            <a:off x="1018669" y="5105192"/>
            <a:ext cx="59769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34950" indent="-234950" algn="l">
              <a:spcBef>
                <a:spcPct val="20000"/>
              </a:spcBef>
              <a:buFont typeface="Arial" charset="0"/>
              <a:buChar char="•"/>
              <a:defRPr sz="2800">
                <a:solidFill>
                  <a:schemeClr val="tx1"/>
                </a:solidFill>
                <a:latin typeface="Arial" charset="0"/>
                <a:cs typeface="Arial" charset="0"/>
              </a:defRPr>
            </a:lvl1pPr>
            <a:lvl2pPr marL="685800" indent="-228600" algn="l">
              <a:spcBef>
                <a:spcPct val="20000"/>
              </a:spcBef>
              <a:buSzPct val="85000"/>
              <a:buFont typeface="Arial" charset="0"/>
              <a:buChar char="§"/>
              <a:defRPr sz="2800">
                <a:solidFill>
                  <a:schemeClr val="tx1"/>
                </a:solidFill>
                <a:latin typeface="Arial" charset="0"/>
                <a:cs typeface="Arial" charset="0"/>
              </a:defRPr>
            </a:lvl2pPr>
            <a:lvl3pPr marL="1143000" indent="-228600" algn="l">
              <a:spcBef>
                <a:spcPct val="20000"/>
              </a:spcBef>
              <a:buFont typeface="Arial" charset="0"/>
              <a:buChar char="•"/>
              <a:defRPr sz="2400">
                <a:solidFill>
                  <a:schemeClr val="tx1"/>
                </a:solidFill>
                <a:latin typeface="Arial" charset="0"/>
                <a:cs typeface="Arial" charset="0"/>
              </a:defRPr>
            </a:lvl3pPr>
            <a:lvl4pPr marL="1543050" indent="-171450" algn="l">
              <a:spcBef>
                <a:spcPct val="20000"/>
              </a:spcBef>
              <a:buFont typeface="Arial" charset="0"/>
              <a:buChar char="•"/>
              <a:defRPr sz="2400">
                <a:solidFill>
                  <a:schemeClr val="tx1"/>
                </a:solidFill>
                <a:latin typeface="Arial" charset="0"/>
                <a:cs typeface="Arial" charset="0"/>
              </a:defRPr>
            </a:lvl4pPr>
            <a:lvl5pPr marL="2000250" indent="-171450" algn="l">
              <a:spcBef>
                <a:spcPct val="20000"/>
              </a:spcBef>
              <a:buFont typeface="Arial" charset="0"/>
              <a:buChar char="•"/>
              <a:defRPr sz="2400">
                <a:solidFill>
                  <a:schemeClr val="tx1"/>
                </a:solidFill>
                <a:latin typeface="Arial" charset="0"/>
                <a:cs typeface="Arial" charset="0"/>
              </a:defRPr>
            </a:lvl5pPr>
            <a:lvl6pPr marL="2457450" indent="-171450" fontAlgn="base">
              <a:spcBef>
                <a:spcPct val="20000"/>
              </a:spcBef>
              <a:spcAft>
                <a:spcPct val="0"/>
              </a:spcAft>
              <a:buFont typeface="Arial" charset="0"/>
              <a:buChar char="•"/>
              <a:defRPr sz="2400">
                <a:solidFill>
                  <a:schemeClr val="tx1"/>
                </a:solidFill>
                <a:latin typeface="Arial" charset="0"/>
                <a:cs typeface="Arial" charset="0"/>
              </a:defRPr>
            </a:lvl6pPr>
            <a:lvl7pPr marL="2914650" indent="-171450" fontAlgn="base">
              <a:spcBef>
                <a:spcPct val="20000"/>
              </a:spcBef>
              <a:spcAft>
                <a:spcPct val="0"/>
              </a:spcAft>
              <a:buFont typeface="Arial" charset="0"/>
              <a:buChar char="•"/>
              <a:defRPr sz="2400">
                <a:solidFill>
                  <a:schemeClr val="tx1"/>
                </a:solidFill>
                <a:latin typeface="Arial" charset="0"/>
                <a:cs typeface="Arial" charset="0"/>
              </a:defRPr>
            </a:lvl7pPr>
            <a:lvl8pPr marL="3371850" indent="-171450" fontAlgn="base">
              <a:spcBef>
                <a:spcPct val="20000"/>
              </a:spcBef>
              <a:spcAft>
                <a:spcPct val="0"/>
              </a:spcAft>
              <a:buFont typeface="Arial" charset="0"/>
              <a:buChar char="•"/>
              <a:defRPr sz="2400">
                <a:solidFill>
                  <a:schemeClr val="tx1"/>
                </a:solidFill>
                <a:latin typeface="Arial" charset="0"/>
                <a:cs typeface="Arial" charset="0"/>
              </a:defRPr>
            </a:lvl8pPr>
            <a:lvl9pPr marL="3829050" indent="-171450" fontAlgn="base">
              <a:spcBef>
                <a:spcPct val="20000"/>
              </a:spcBef>
              <a:spcAft>
                <a:spcPct val="0"/>
              </a:spcAft>
              <a:buFont typeface="Arial" charset="0"/>
              <a:buChar char="•"/>
              <a:defRPr sz="2400">
                <a:solidFill>
                  <a:schemeClr val="tx1"/>
                </a:solidFill>
                <a:latin typeface="Arial" charset="0"/>
                <a:cs typeface="Arial" charset="0"/>
              </a:defRPr>
            </a:lvl9pPr>
          </a:lstStyle>
          <a:p>
            <a:pPr marL="234950" marR="0" lvl="0" indent="-234950" algn="l" defTabSz="914400" rtl="0" eaLnBrk="1" fontAlgn="base" latinLnBrk="0" hangingPunct="1">
              <a:lnSpc>
                <a:spcPct val="100000"/>
              </a:lnSpc>
              <a:spcBef>
                <a:spcPct val="20000"/>
              </a:spcBef>
              <a:spcAft>
                <a:spcPct val="0"/>
              </a:spcAft>
              <a:buClrTx/>
              <a:buSzTx/>
              <a:buFont typeface="Arial" charset="0"/>
              <a:buNone/>
              <a:tabLst/>
              <a:defRPr/>
            </a:pPr>
            <a:r>
              <a:rPr kumimoji="0" lang="en-US" altLang="en-US" sz="2800" b="0" i="0" u="none" strike="noStrike" kern="0" cap="none" spc="0" normalizeH="0" baseline="0" noProof="0" dirty="0" smtClean="0">
                <a:ln>
                  <a:noFill/>
                </a:ln>
                <a:solidFill>
                  <a:srgbClr val="000000"/>
                </a:solidFill>
                <a:effectLst/>
                <a:uLnTx/>
                <a:uFillTx/>
                <a:latin typeface="Arial" charset="0"/>
                <a:cs typeface="Arial" charset="0"/>
              </a:rPr>
              <a:t>Solid CO</a:t>
            </a:r>
            <a:r>
              <a:rPr kumimoji="0" lang="en-US" altLang="en-US" sz="2800" b="0" i="0" u="none" strike="noStrike" kern="0" cap="none" spc="0" normalizeH="0" baseline="-25000" noProof="0" dirty="0" smtClean="0">
                <a:ln>
                  <a:noFill/>
                </a:ln>
                <a:solidFill>
                  <a:srgbClr val="000000"/>
                </a:solidFill>
                <a:effectLst/>
                <a:uLnTx/>
                <a:uFillTx/>
                <a:latin typeface="Arial" charset="0"/>
                <a:cs typeface="Arial" charset="0"/>
              </a:rPr>
              <a:t>2</a:t>
            </a:r>
            <a:r>
              <a:rPr kumimoji="0" lang="en-US" altLang="en-US" sz="2800" b="0" i="0" u="none" strike="noStrike" kern="0" cap="none" spc="0" normalizeH="0" baseline="0" noProof="0" dirty="0" smtClean="0">
                <a:ln>
                  <a:noFill/>
                </a:ln>
                <a:solidFill>
                  <a:srgbClr val="000000"/>
                </a:solidFill>
                <a:effectLst/>
                <a:uLnTx/>
                <a:uFillTx/>
                <a:latin typeface="Arial" charset="0"/>
                <a:cs typeface="Arial" charset="0"/>
              </a:rPr>
              <a:t> (dry ice) sublimes.</a:t>
            </a:r>
          </a:p>
        </p:txBody>
      </p:sp>
      <p:grpSp>
        <p:nvGrpSpPr>
          <p:cNvPr id="18" name="Group 17"/>
          <p:cNvGrpSpPr/>
          <p:nvPr/>
        </p:nvGrpSpPr>
        <p:grpSpPr>
          <a:xfrm>
            <a:off x="7861088" y="5866641"/>
            <a:ext cx="2425912" cy="523220"/>
            <a:chOff x="8921792" y="6007608"/>
            <a:chExt cx="2425912" cy="523220"/>
          </a:xfrm>
        </p:grpSpPr>
        <p:sp>
          <p:nvSpPr>
            <p:cNvPr id="8" name="TextBox 7"/>
            <p:cNvSpPr txBox="1"/>
            <p:nvPr/>
          </p:nvSpPr>
          <p:spPr>
            <a:xfrm>
              <a:off x="8921792" y="6007608"/>
              <a:ext cx="2425912" cy="523220"/>
            </a:xfrm>
            <a:prstGeom prst="rect">
              <a:avLst/>
            </a:prstGeom>
            <a:noFill/>
          </p:spPr>
          <p:txBody>
            <a:bodyPr wrap="square" rtlCol="1">
              <a:spAutoFit/>
            </a:bodyPr>
            <a:lstStyle/>
            <a:p>
              <a:pPr algn="l" rtl="0"/>
              <a:r>
                <a:rPr lang="en-US" sz="2800" dirty="0" smtClean="0">
                  <a:latin typeface="Times New Roman" panose="02020603050405020304" pitchFamily="18" charset="0"/>
                  <a:cs typeface="Times New Roman" panose="02020603050405020304" pitchFamily="18" charset="0"/>
                </a:rPr>
                <a:t> I</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(s)      </a:t>
              </a:r>
              <a:r>
                <a:rPr lang="en-US" sz="2800" dirty="0" smtClean="0">
                  <a:solidFill>
                    <a:prstClr val="black"/>
                  </a:solidFill>
                  <a:latin typeface="Times New Roman" panose="02020603050405020304" pitchFamily="18" charset="0"/>
                  <a:cs typeface="Times New Roman" panose="02020603050405020304" pitchFamily="18" charset="0"/>
                </a:rPr>
                <a:t>I</a:t>
              </a:r>
              <a:r>
                <a:rPr lang="en-US" sz="2800" baseline="-25000" dirty="0" smtClean="0">
                  <a:solidFill>
                    <a:prstClr val="black"/>
                  </a:solidFill>
                  <a:latin typeface="Times New Roman" panose="02020603050405020304" pitchFamily="18" charset="0"/>
                  <a:cs typeface="Times New Roman" panose="02020603050405020304" pitchFamily="18" charset="0"/>
                </a:rPr>
                <a:t>2</a:t>
              </a:r>
              <a:r>
                <a:rPr lang="en-US" sz="2800" dirty="0" smtClean="0">
                  <a:solidFill>
                    <a:prstClr val="black"/>
                  </a:solidFill>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  </a:t>
              </a:r>
              <a:endParaRPr lang="he-IL" sz="2800"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9767034" y="6281928"/>
              <a:ext cx="4114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825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40</a:t>
            </a:fld>
            <a:endParaRPr lang="he-IL"/>
          </a:p>
        </p:txBody>
      </p:sp>
      <p:sp>
        <p:nvSpPr>
          <p:cNvPr id="4" name="Title 1"/>
          <p:cNvSpPr txBox="1">
            <a:spLocks/>
          </p:cNvSpPr>
          <p:nvPr/>
        </p:nvSpPr>
        <p:spPr>
          <a:xfrm>
            <a:off x="0" y="62541"/>
            <a:ext cx="11448288" cy="646331"/>
          </a:xfrm>
          <a:prstGeom prst="rect">
            <a:avLst/>
          </a:prstGeom>
          <a:noFill/>
          <a:ln>
            <a:solidFill>
              <a:srgbClr val="FFFFFF"/>
            </a:solidFill>
            <a:miter lim="800000"/>
            <a:headEnd/>
            <a:tailEnd/>
          </a:ln>
        </p:spPr>
        <p:txBody>
          <a:bodyPr wrap="square"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4000" dirty="0" smtClean="0">
                <a:solidFill>
                  <a:srgbClr val="FF6600"/>
                </a:solidFill>
                <a:latin typeface="Arial" charset="0"/>
                <a:ea typeface="MS PGothic" charset="0"/>
                <a:cs typeface="Arial" charset="0"/>
              </a:rPr>
              <a:t>Effect of Hydrogen Bonding on Boiling Point</a:t>
            </a:r>
            <a:endParaRPr lang="en-US" sz="4000" dirty="0">
              <a:solidFill>
                <a:srgbClr val="FF6600"/>
              </a:solidFill>
              <a:latin typeface="Arial" charset="0"/>
              <a:ea typeface="MS PGothic"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5571"/>
          <a:stretch/>
        </p:blipFill>
        <p:spPr>
          <a:xfrm>
            <a:off x="1557528" y="1868424"/>
            <a:ext cx="8534400" cy="3171769"/>
          </a:xfrm>
          <a:prstGeom prst="rect">
            <a:avLst/>
          </a:prstGeom>
        </p:spPr>
      </p:pic>
    </p:spTree>
    <p:extLst>
      <p:ext uri="{BB962C8B-B14F-4D97-AF65-F5344CB8AC3E}">
        <p14:creationId xmlns:p14="http://schemas.microsoft.com/office/powerpoint/2010/main" val="3091660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41</a:t>
            </a:fld>
            <a:endParaRPr lang="he-IL"/>
          </a:p>
        </p:txBody>
      </p:sp>
      <p:pic>
        <p:nvPicPr>
          <p:cNvPr id="4" name="Picture 9" descr="screenshot_435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0112"/>
            <a:ext cx="8739188"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5157622" y="252945"/>
            <a:ext cx="4800600" cy="762000"/>
          </a:xfrm>
          <a:prstGeom prst="rect">
            <a:avLst/>
          </a:prstGeom>
          <a:noFill/>
          <a:ln>
            <a:noFill/>
          </a:ln>
          <a:effectLst>
            <a:innerShdw blurRad="63500" dist="50800" dir="2700000">
              <a:prstClr val="black">
                <a:alpha val="50000"/>
              </a:prstClr>
            </a:innerShdw>
          </a:effectLst>
          <a:extLst/>
        </p:spPr>
        <p:txBody>
          <a:bodyPr lIns="90487" tIns="44450" rIns="90487" bIns="44450" anchor="ctr"/>
          <a:lstStyle/>
          <a:p>
            <a:pPr algn="ctr" rtl="0" eaLnBrk="0" fontAlgn="base" hangingPunct="0">
              <a:lnSpc>
                <a:spcPct val="90000"/>
              </a:lnSpc>
              <a:spcBef>
                <a:spcPct val="0"/>
              </a:spcBef>
              <a:spcAft>
                <a:spcPct val="0"/>
              </a:spcAft>
              <a:defRPr/>
            </a:pPr>
            <a:r>
              <a:rPr lang="en-US" sz="2000" b="1" dirty="0">
                <a:solidFill>
                  <a:srgbClr val="030305"/>
                </a:solidFill>
                <a:latin typeface="Arial"/>
                <a:ea typeface="ＭＳ Ｐゴシック" charset="-128"/>
              </a:rPr>
              <a:t>Boiling Points of Simple Hydrogen-Containing Compounds</a:t>
            </a:r>
          </a:p>
        </p:txBody>
      </p:sp>
      <p:sp>
        <p:nvSpPr>
          <p:cNvPr id="6" name="Text Box 4"/>
          <p:cNvSpPr txBox="1">
            <a:spLocks noChangeArrowheads="1"/>
          </p:cNvSpPr>
          <p:nvPr/>
        </p:nvSpPr>
        <p:spPr bwMode="auto">
          <a:xfrm>
            <a:off x="2681288" y="979424"/>
            <a:ext cx="1157287"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54620"/>
              </a:buClr>
              <a:buSzPct val="70000"/>
              <a:buFont typeface="Wingdings" pitchFamily="2" charset="2"/>
              <a:buChar char="§"/>
              <a:defRPr sz="3200">
                <a:solidFill>
                  <a:srgbClr val="000000"/>
                </a:solidFill>
                <a:latin typeface="Arial" pitchFamily="34" charset="0"/>
                <a:ea typeface="ＭＳ Ｐゴシック" pitchFamily="34" charset="-128"/>
              </a:defRPr>
            </a:lvl1pPr>
            <a:lvl2pPr marL="742950" indent="-285750" eaLnBrk="0" hangingPunct="0">
              <a:spcBef>
                <a:spcPct val="20000"/>
              </a:spcBef>
              <a:buClr>
                <a:srgbClr val="254620"/>
              </a:buClr>
              <a:buSzPct val="70000"/>
              <a:buFont typeface="Wingdings" pitchFamily="2" charset="2"/>
              <a:buChar char="§"/>
              <a:defRPr sz="2800">
                <a:solidFill>
                  <a:srgbClr val="000000"/>
                </a:solidFill>
                <a:latin typeface="Arial" pitchFamily="34" charset="0"/>
                <a:ea typeface="ＭＳ Ｐゴシック" pitchFamily="34" charset="-128"/>
              </a:defRPr>
            </a:lvl2pPr>
            <a:lvl3pPr marL="1143000" indent="-228600" eaLnBrk="0" hangingPunct="0">
              <a:spcBef>
                <a:spcPct val="20000"/>
              </a:spcBef>
              <a:buClr>
                <a:srgbClr val="254620"/>
              </a:buClr>
              <a:buSzPct val="70000"/>
              <a:buFont typeface="Wingdings" pitchFamily="2" charset="2"/>
              <a:buChar char="§"/>
              <a:defRPr sz="2400">
                <a:solidFill>
                  <a:srgbClr val="000000"/>
                </a:solidFill>
                <a:latin typeface="Arial" pitchFamily="34" charset="0"/>
                <a:ea typeface="ＭＳ Ｐゴシック" pitchFamily="34" charset="-128"/>
              </a:defRPr>
            </a:lvl3pPr>
            <a:lvl4pPr marL="16002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4pPr>
            <a:lvl5pPr marL="20574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40458C"/>
                </a:solidFill>
                <a:effectLst/>
                <a:uLnTx/>
                <a:uFillTx/>
                <a:latin typeface="Arial" pitchFamily="34" charset="0"/>
                <a:ea typeface="ＭＳ Ｐゴシック" pitchFamily="34" charset="-128"/>
              </a:rPr>
              <a:t>18 g/mol</a:t>
            </a:r>
          </a:p>
        </p:txBody>
      </p:sp>
      <p:sp>
        <p:nvSpPr>
          <p:cNvPr id="7" name="Text Box 5"/>
          <p:cNvSpPr txBox="1">
            <a:spLocks noChangeArrowheads="1"/>
          </p:cNvSpPr>
          <p:nvPr/>
        </p:nvSpPr>
        <p:spPr bwMode="auto">
          <a:xfrm>
            <a:off x="2681288" y="2162112"/>
            <a:ext cx="1157287"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54620"/>
              </a:buClr>
              <a:buSzPct val="70000"/>
              <a:buFont typeface="Wingdings" pitchFamily="2" charset="2"/>
              <a:buChar char="§"/>
              <a:defRPr sz="3200">
                <a:solidFill>
                  <a:srgbClr val="000000"/>
                </a:solidFill>
                <a:latin typeface="Arial" pitchFamily="34" charset="0"/>
                <a:ea typeface="ＭＳ Ｐゴシック" pitchFamily="34" charset="-128"/>
              </a:defRPr>
            </a:lvl1pPr>
            <a:lvl2pPr marL="742950" indent="-285750" eaLnBrk="0" hangingPunct="0">
              <a:spcBef>
                <a:spcPct val="20000"/>
              </a:spcBef>
              <a:buClr>
                <a:srgbClr val="254620"/>
              </a:buClr>
              <a:buSzPct val="70000"/>
              <a:buFont typeface="Wingdings" pitchFamily="2" charset="2"/>
              <a:buChar char="§"/>
              <a:defRPr sz="2800">
                <a:solidFill>
                  <a:srgbClr val="000000"/>
                </a:solidFill>
                <a:latin typeface="Arial" pitchFamily="34" charset="0"/>
                <a:ea typeface="ＭＳ Ｐゴシック" pitchFamily="34" charset="-128"/>
              </a:defRPr>
            </a:lvl2pPr>
            <a:lvl3pPr marL="1143000" indent="-228600" eaLnBrk="0" hangingPunct="0">
              <a:spcBef>
                <a:spcPct val="20000"/>
              </a:spcBef>
              <a:buClr>
                <a:srgbClr val="254620"/>
              </a:buClr>
              <a:buSzPct val="70000"/>
              <a:buFont typeface="Wingdings" pitchFamily="2" charset="2"/>
              <a:buChar char="§"/>
              <a:defRPr sz="2400">
                <a:solidFill>
                  <a:srgbClr val="000000"/>
                </a:solidFill>
                <a:latin typeface="Arial" pitchFamily="34" charset="0"/>
                <a:ea typeface="ＭＳ Ｐゴシック" pitchFamily="34" charset="-128"/>
              </a:defRPr>
            </a:lvl3pPr>
            <a:lvl4pPr marL="16002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4pPr>
            <a:lvl5pPr marL="20574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40458C"/>
                </a:solidFill>
                <a:effectLst/>
                <a:uLnTx/>
                <a:uFillTx/>
                <a:latin typeface="Arial" pitchFamily="34" charset="0"/>
                <a:ea typeface="ＭＳ Ｐゴシック" pitchFamily="34" charset="-128"/>
              </a:rPr>
              <a:t>20 g/mol</a:t>
            </a:r>
          </a:p>
        </p:txBody>
      </p:sp>
      <p:sp>
        <p:nvSpPr>
          <p:cNvPr id="8" name="Text Box 6"/>
          <p:cNvSpPr txBox="1">
            <a:spLocks noChangeArrowheads="1"/>
          </p:cNvSpPr>
          <p:nvPr/>
        </p:nvSpPr>
        <p:spPr bwMode="auto">
          <a:xfrm>
            <a:off x="2681288" y="3457512"/>
            <a:ext cx="1157287"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54620"/>
              </a:buClr>
              <a:buSzPct val="70000"/>
              <a:buFont typeface="Wingdings" pitchFamily="2" charset="2"/>
              <a:buChar char="§"/>
              <a:defRPr sz="3200">
                <a:solidFill>
                  <a:srgbClr val="000000"/>
                </a:solidFill>
                <a:latin typeface="Arial" pitchFamily="34" charset="0"/>
                <a:ea typeface="ＭＳ Ｐゴシック" pitchFamily="34" charset="-128"/>
              </a:defRPr>
            </a:lvl1pPr>
            <a:lvl2pPr marL="742950" indent="-285750" eaLnBrk="0" hangingPunct="0">
              <a:spcBef>
                <a:spcPct val="20000"/>
              </a:spcBef>
              <a:buClr>
                <a:srgbClr val="254620"/>
              </a:buClr>
              <a:buSzPct val="70000"/>
              <a:buFont typeface="Wingdings" pitchFamily="2" charset="2"/>
              <a:buChar char="§"/>
              <a:defRPr sz="2800">
                <a:solidFill>
                  <a:srgbClr val="000000"/>
                </a:solidFill>
                <a:latin typeface="Arial" pitchFamily="34" charset="0"/>
                <a:ea typeface="ＭＳ Ｐゴシック" pitchFamily="34" charset="-128"/>
              </a:defRPr>
            </a:lvl2pPr>
            <a:lvl3pPr marL="1143000" indent="-228600" eaLnBrk="0" hangingPunct="0">
              <a:spcBef>
                <a:spcPct val="20000"/>
              </a:spcBef>
              <a:buClr>
                <a:srgbClr val="254620"/>
              </a:buClr>
              <a:buSzPct val="70000"/>
              <a:buFont typeface="Wingdings" pitchFamily="2" charset="2"/>
              <a:buChar char="§"/>
              <a:defRPr sz="2400">
                <a:solidFill>
                  <a:srgbClr val="000000"/>
                </a:solidFill>
                <a:latin typeface="Arial" pitchFamily="34" charset="0"/>
                <a:ea typeface="ＭＳ Ｐゴシック" pitchFamily="34" charset="-128"/>
              </a:defRPr>
            </a:lvl3pPr>
            <a:lvl4pPr marL="16002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4pPr>
            <a:lvl5pPr marL="20574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40458C"/>
                </a:solidFill>
                <a:effectLst/>
                <a:uLnTx/>
                <a:uFillTx/>
                <a:latin typeface="Arial" pitchFamily="34" charset="0"/>
                <a:ea typeface="ＭＳ Ｐゴシック" pitchFamily="34" charset="-128"/>
              </a:rPr>
              <a:t>17 g/mol</a:t>
            </a:r>
          </a:p>
        </p:txBody>
      </p:sp>
      <p:sp>
        <p:nvSpPr>
          <p:cNvPr id="9" name="Text Box 7"/>
          <p:cNvSpPr txBox="1">
            <a:spLocks noChangeArrowheads="1"/>
          </p:cNvSpPr>
          <p:nvPr/>
        </p:nvSpPr>
        <p:spPr bwMode="auto">
          <a:xfrm>
            <a:off x="4395788" y="5387912"/>
            <a:ext cx="1157287"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54620"/>
              </a:buClr>
              <a:buSzPct val="70000"/>
              <a:buFont typeface="Wingdings" pitchFamily="2" charset="2"/>
              <a:buChar char="§"/>
              <a:defRPr sz="3200">
                <a:solidFill>
                  <a:srgbClr val="000000"/>
                </a:solidFill>
                <a:latin typeface="Arial" pitchFamily="34" charset="0"/>
                <a:ea typeface="ＭＳ Ｐゴシック" pitchFamily="34" charset="-128"/>
              </a:defRPr>
            </a:lvl1pPr>
            <a:lvl2pPr marL="742950" indent="-285750" eaLnBrk="0" hangingPunct="0">
              <a:spcBef>
                <a:spcPct val="20000"/>
              </a:spcBef>
              <a:buClr>
                <a:srgbClr val="254620"/>
              </a:buClr>
              <a:buSzPct val="70000"/>
              <a:buFont typeface="Wingdings" pitchFamily="2" charset="2"/>
              <a:buChar char="§"/>
              <a:defRPr sz="2800">
                <a:solidFill>
                  <a:srgbClr val="000000"/>
                </a:solidFill>
                <a:latin typeface="Arial" pitchFamily="34" charset="0"/>
                <a:ea typeface="ＭＳ Ｐゴシック" pitchFamily="34" charset="-128"/>
              </a:defRPr>
            </a:lvl2pPr>
            <a:lvl3pPr marL="1143000" indent="-228600" eaLnBrk="0" hangingPunct="0">
              <a:spcBef>
                <a:spcPct val="20000"/>
              </a:spcBef>
              <a:buClr>
                <a:srgbClr val="254620"/>
              </a:buClr>
              <a:buSzPct val="70000"/>
              <a:buFont typeface="Wingdings" pitchFamily="2" charset="2"/>
              <a:buChar char="§"/>
              <a:defRPr sz="2400">
                <a:solidFill>
                  <a:srgbClr val="000000"/>
                </a:solidFill>
                <a:latin typeface="Arial" pitchFamily="34" charset="0"/>
                <a:ea typeface="ＭＳ Ｐゴシック" pitchFamily="34" charset="-128"/>
              </a:defRPr>
            </a:lvl3pPr>
            <a:lvl4pPr marL="16002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4pPr>
            <a:lvl5pPr marL="20574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40458C"/>
                </a:solidFill>
                <a:effectLst/>
                <a:uLnTx/>
                <a:uFillTx/>
                <a:latin typeface="Arial" pitchFamily="34" charset="0"/>
                <a:ea typeface="ＭＳ Ｐゴシック" pitchFamily="34" charset="-128"/>
              </a:rPr>
              <a:t>16 g/mol</a:t>
            </a:r>
          </a:p>
        </p:txBody>
      </p:sp>
      <p:sp>
        <p:nvSpPr>
          <p:cNvPr id="10" name="Text Box 8"/>
          <p:cNvSpPr txBox="1">
            <a:spLocks noChangeArrowheads="1"/>
          </p:cNvSpPr>
          <p:nvPr/>
        </p:nvSpPr>
        <p:spPr bwMode="auto">
          <a:xfrm>
            <a:off x="5149684" y="1045107"/>
            <a:ext cx="4800600" cy="830997"/>
          </a:xfrm>
          <a:prstGeom prst="rect">
            <a:avLst/>
          </a:prstGeom>
          <a:noFill/>
          <a:ln>
            <a:noFill/>
          </a:ln>
          <a:effectLst>
            <a:innerShdw blurRad="63500" dist="50800" dir="2700000">
              <a:prstClr val="black">
                <a:alpha val="50000"/>
              </a:prstClr>
            </a:innerShdw>
          </a:effectLst>
          <a:extLst/>
        </p:spPr>
        <p:txBody>
          <a:bodyPr>
            <a:spAutoFit/>
          </a:bodyPr>
          <a:lstStyle/>
          <a:p>
            <a:pPr algn="l" rtl="0" fontAlgn="base">
              <a:spcBef>
                <a:spcPct val="0"/>
              </a:spcBef>
              <a:spcAft>
                <a:spcPct val="0"/>
              </a:spcAft>
              <a:defRPr/>
            </a:pPr>
            <a:r>
              <a:rPr lang="en-US" sz="2400" dirty="0">
                <a:solidFill>
                  <a:srgbClr val="000099"/>
                </a:solidFill>
                <a:latin typeface="Arial"/>
                <a:ea typeface="ＭＳ Ｐゴシック" charset="-128"/>
              </a:rPr>
              <a:t>Notice that water has an unusually high </a:t>
            </a:r>
            <a:r>
              <a:rPr lang="en-US" sz="2400" dirty="0" err="1">
                <a:solidFill>
                  <a:srgbClr val="000099"/>
                </a:solidFill>
                <a:latin typeface="Arial"/>
                <a:ea typeface="ＭＳ Ｐゴシック" charset="-128"/>
              </a:rPr>
              <a:t>bp</a:t>
            </a:r>
            <a:r>
              <a:rPr lang="en-US" sz="2400" dirty="0">
                <a:solidFill>
                  <a:srgbClr val="000099"/>
                </a:solidFill>
                <a:latin typeface="Arial"/>
                <a:ea typeface="ＭＳ Ｐゴシック" charset="-128"/>
              </a:rPr>
              <a:t> for its </a:t>
            </a:r>
            <a:r>
              <a:rPr lang="en-US" sz="2400" dirty="0" err="1">
                <a:solidFill>
                  <a:srgbClr val="000099"/>
                </a:solidFill>
                <a:latin typeface="Arial"/>
                <a:ea typeface="ＭＳ Ｐゴシック" charset="-128"/>
              </a:rPr>
              <a:t>M</a:t>
            </a:r>
            <a:r>
              <a:rPr lang="en-US" sz="2400" baseline="-25000" dirty="0" err="1">
                <a:solidFill>
                  <a:srgbClr val="000099"/>
                </a:solidFill>
                <a:latin typeface="Arial"/>
                <a:ea typeface="ＭＳ Ｐゴシック" charset="-128"/>
              </a:rPr>
              <a:t>wt</a:t>
            </a:r>
            <a:r>
              <a:rPr lang="en-US" sz="2400" dirty="0">
                <a:solidFill>
                  <a:srgbClr val="000099"/>
                </a:solidFill>
                <a:latin typeface="Arial"/>
                <a:ea typeface="ＭＳ Ｐゴシック" charset="-128"/>
              </a:rPr>
              <a:t>...</a:t>
            </a:r>
          </a:p>
        </p:txBody>
      </p:sp>
      <p:sp>
        <p:nvSpPr>
          <p:cNvPr id="11" name="Text Box 9"/>
          <p:cNvSpPr txBox="1">
            <a:spLocks noChangeArrowheads="1"/>
          </p:cNvSpPr>
          <p:nvPr/>
        </p:nvSpPr>
        <p:spPr bwMode="auto">
          <a:xfrm>
            <a:off x="6453188" y="4778312"/>
            <a:ext cx="3638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54620"/>
              </a:buClr>
              <a:buSzPct val="70000"/>
              <a:buFont typeface="Wingdings" pitchFamily="2" charset="2"/>
              <a:buChar char="§"/>
              <a:defRPr sz="3200">
                <a:solidFill>
                  <a:srgbClr val="000000"/>
                </a:solidFill>
                <a:latin typeface="Arial" pitchFamily="34" charset="0"/>
                <a:ea typeface="ＭＳ Ｐゴシック" pitchFamily="34" charset="-128"/>
              </a:defRPr>
            </a:lvl1pPr>
            <a:lvl2pPr marL="742950" indent="-285750" eaLnBrk="0" hangingPunct="0">
              <a:spcBef>
                <a:spcPct val="20000"/>
              </a:spcBef>
              <a:buClr>
                <a:srgbClr val="254620"/>
              </a:buClr>
              <a:buSzPct val="70000"/>
              <a:buFont typeface="Wingdings" pitchFamily="2" charset="2"/>
              <a:buChar char="§"/>
              <a:defRPr sz="2800">
                <a:solidFill>
                  <a:srgbClr val="000000"/>
                </a:solidFill>
                <a:latin typeface="Arial" pitchFamily="34" charset="0"/>
                <a:ea typeface="ＭＳ Ｐゴシック" pitchFamily="34" charset="-128"/>
              </a:defRPr>
            </a:lvl2pPr>
            <a:lvl3pPr marL="1143000" indent="-228600" eaLnBrk="0" hangingPunct="0">
              <a:spcBef>
                <a:spcPct val="20000"/>
              </a:spcBef>
              <a:buClr>
                <a:srgbClr val="254620"/>
              </a:buClr>
              <a:buSzPct val="70000"/>
              <a:buFont typeface="Wingdings" pitchFamily="2" charset="2"/>
              <a:buChar char="§"/>
              <a:defRPr sz="2400">
                <a:solidFill>
                  <a:srgbClr val="000000"/>
                </a:solidFill>
                <a:latin typeface="Arial" pitchFamily="34" charset="0"/>
                <a:ea typeface="ＭＳ Ｐゴシック" pitchFamily="34" charset="-128"/>
              </a:defRPr>
            </a:lvl3pPr>
            <a:lvl4pPr marL="16002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4pPr>
            <a:lvl5pPr marL="2057400" indent="-228600" eaLnBrk="0" hangingPunct="0">
              <a:spcBef>
                <a:spcPct val="20000"/>
              </a:spcBef>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0" cap="none" spc="0" normalizeH="0" baseline="0" noProof="0">
                <a:ln>
                  <a:noFill/>
                </a:ln>
                <a:solidFill>
                  <a:srgbClr val="C00000"/>
                </a:solidFill>
                <a:effectLst/>
                <a:uLnTx/>
                <a:uFillTx/>
                <a:latin typeface="Arial" pitchFamily="34" charset="0"/>
                <a:ea typeface="ＭＳ Ｐゴシック" pitchFamily="34" charset="-128"/>
              </a:rPr>
              <a:t>This is a result of hydrogen bonding!</a:t>
            </a:r>
          </a:p>
        </p:txBody>
      </p:sp>
    </p:spTree>
    <p:extLst>
      <p:ext uri="{BB962C8B-B14F-4D97-AF65-F5344CB8AC3E}">
        <p14:creationId xmlns:p14="http://schemas.microsoft.com/office/powerpoint/2010/main" val="4026521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42</a:t>
            </a:fld>
            <a:endParaRPr lang="he-IL"/>
          </a:p>
        </p:txBody>
      </p:sp>
      <p:sp>
        <p:nvSpPr>
          <p:cNvPr id="4" name="Rectangle 2"/>
          <p:cNvSpPr txBox="1">
            <a:spLocks noChangeArrowheads="1"/>
          </p:cNvSpPr>
          <p:nvPr/>
        </p:nvSpPr>
        <p:spPr bwMode="auto">
          <a:xfrm>
            <a:off x="1517904" y="262128"/>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0000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en-US" kern="0" dirty="0" smtClean="0">
                <a:ea typeface="ＭＳ Ｐゴシック" charset="0"/>
                <a:cs typeface="+mj-cs"/>
              </a:rPr>
              <a:t>Hydrogen Bonding in DNA</a:t>
            </a:r>
            <a:endParaRPr lang="en-US" kern="0" dirty="0">
              <a:ea typeface="ＭＳ Ｐゴシック" charset="0"/>
              <a:cs typeface="+mj-cs"/>
            </a:endParaRPr>
          </a:p>
        </p:txBody>
      </p:sp>
      <p:pic>
        <p:nvPicPr>
          <p:cNvPr id="5" name="Picture 1" descr="screenshot_435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3104" y="900303"/>
            <a:ext cx="86868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799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837944" y="6348476"/>
            <a:ext cx="4114800" cy="365125"/>
          </a:xfrm>
          <a:prstGeom prst="rect">
            <a:avLst/>
          </a:prstGeom>
        </p:spPr>
        <p:txBody>
          <a:bodyPr/>
          <a:lstStyle/>
          <a:p>
            <a:r>
              <a:rPr lang="he-IL" smtClean="0"/>
              <a:t>4-כוחות בין מולקולריים</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t>43</a:t>
            </a:fld>
            <a:endParaRPr lang="he-IL"/>
          </a:p>
        </p:txBody>
      </p:sp>
      <p:sp>
        <p:nvSpPr>
          <p:cNvPr id="4" name="Rectangle 3"/>
          <p:cNvSpPr txBox="1">
            <a:spLocks noChangeArrowheads="1"/>
          </p:cNvSpPr>
          <p:nvPr/>
        </p:nvSpPr>
        <p:spPr bwMode="auto">
          <a:xfrm>
            <a:off x="1953135" y="874763"/>
            <a:ext cx="8407400" cy="152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338138" marR="0" lvl="0" indent="-338138" algn="l" defTabSz="550863"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mn-ea"/>
                <a:cs typeface="+mn-cs"/>
              </a:rPr>
              <a:t>Most liquids:  	Lower </a:t>
            </a:r>
            <a:r>
              <a:rPr kumimoji="0" lang="en-US" altLang="en-US" sz="2800" b="0" i="1" u="none" strike="noStrike" kern="0" cap="none" spc="0" normalizeH="0" baseline="0" noProof="0" dirty="0" smtClean="0">
                <a:ln>
                  <a:noFill/>
                </a:ln>
                <a:solidFill>
                  <a:srgbClr val="000000"/>
                </a:solidFill>
                <a:effectLst/>
                <a:uLnTx/>
                <a:uFillTx/>
                <a:latin typeface="Arial"/>
                <a:ea typeface="+mn-ea"/>
                <a:cs typeface="+mn-cs"/>
              </a:rPr>
              <a:t>T = </a:t>
            </a:r>
            <a:r>
              <a:rPr kumimoji="0" lang="en-US" altLang="en-US" sz="2800" b="0" i="0" u="none" strike="noStrike" kern="0" cap="none" spc="0" normalizeH="0" baseline="0" noProof="0" dirty="0" smtClean="0">
                <a:ln>
                  <a:noFill/>
                </a:ln>
                <a:solidFill>
                  <a:srgbClr val="000000"/>
                </a:solidFill>
                <a:effectLst/>
                <a:uLnTx/>
                <a:uFillTx/>
                <a:latin typeface="Arial"/>
                <a:ea typeface="+mn-ea"/>
                <a:cs typeface="+mn-cs"/>
              </a:rPr>
              <a:t>higher density.</a:t>
            </a:r>
          </a:p>
          <a:p>
            <a:pPr marL="338138" marR="0" lvl="0" indent="-338138" algn="l" defTabSz="550863"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mn-ea"/>
                <a:cs typeface="+mn-cs"/>
              </a:rPr>
              <a:t>Most materials:	</a:t>
            </a:r>
            <a:r>
              <a:rPr kumimoji="0" lang="en-US" altLang="en-US" sz="2800" b="0" i="1" u="none" strike="noStrike" kern="0" cap="none" spc="0" normalizeH="0" baseline="0" noProof="0" dirty="0" err="1" smtClean="0">
                <a:ln>
                  <a:noFill/>
                </a:ln>
                <a:solidFill>
                  <a:srgbClr val="000000"/>
                </a:solidFill>
                <a:effectLst/>
                <a:uLnTx/>
                <a:uFillTx/>
                <a:latin typeface="Arial"/>
                <a:ea typeface="+mn-ea"/>
                <a:cs typeface="+mn-cs"/>
              </a:rPr>
              <a:t>d</a:t>
            </a:r>
            <a:r>
              <a:rPr kumimoji="0" lang="en-US" altLang="en-US" sz="2800" b="0" i="0" u="none" strike="noStrike" kern="0" cap="none" spc="0" normalizeH="0" baseline="-25000" noProof="0" dirty="0" err="1" smtClean="0">
                <a:ln>
                  <a:noFill/>
                </a:ln>
                <a:solidFill>
                  <a:srgbClr val="000000"/>
                </a:solidFill>
                <a:effectLst/>
                <a:uLnTx/>
                <a:uFillTx/>
                <a:latin typeface="Arial"/>
                <a:ea typeface="+mn-ea"/>
                <a:cs typeface="+mn-cs"/>
              </a:rPr>
              <a:t>solid</a:t>
            </a:r>
            <a:r>
              <a:rPr kumimoji="0" lang="en-US" altLang="en-US" sz="2800" b="0" i="0" u="none" strike="noStrike" kern="0" cap="none" spc="0" normalizeH="0" baseline="0" noProof="0" dirty="0" smtClean="0">
                <a:ln>
                  <a:noFill/>
                </a:ln>
                <a:solidFill>
                  <a:srgbClr val="000000"/>
                </a:solidFill>
                <a:effectLst/>
                <a:uLnTx/>
                <a:uFillTx/>
                <a:latin typeface="Arial"/>
                <a:ea typeface="+mn-ea"/>
                <a:cs typeface="+mn-cs"/>
              </a:rPr>
              <a:t> &gt; </a:t>
            </a:r>
            <a:r>
              <a:rPr kumimoji="0" lang="en-US" altLang="en-US" sz="2800" b="0" i="1" u="none" strike="noStrike" kern="0" cap="none" spc="0" normalizeH="0" baseline="0" noProof="0" dirty="0" err="1" smtClean="0">
                <a:ln>
                  <a:noFill/>
                </a:ln>
                <a:solidFill>
                  <a:srgbClr val="000000"/>
                </a:solidFill>
                <a:effectLst/>
                <a:uLnTx/>
                <a:uFillTx/>
                <a:latin typeface="Arial"/>
                <a:ea typeface="+mn-ea"/>
                <a:cs typeface="+mn-cs"/>
              </a:rPr>
              <a:t>d</a:t>
            </a:r>
            <a:r>
              <a:rPr kumimoji="0" lang="en-US" altLang="en-US" sz="2800" b="0" i="0" u="none" strike="noStrike" kern="0" cap="none" spc="0" normalizeH="0" baseline="-25000" noProof="0" dirty="0" err="1" smtClean="0">
                <a:ln>
                  <a:noFill/>
                </a:ln>
                <a:solidFill>
                  <a:srgbClr val="000000"/>
                </a:solidFill>
                <a:effectLst/>
                <a:uLnTx/>
                <a:uFillTx/>
                <a:latin typeface="Arial"/>
                <a:ea typeface="+mn-ea"/>
                <a:cs typeface="+mn-cs"/>
              </a:rPr>
              <a:t>liquid</a:t>
            </a:r>
            <a:endParaRPr kumimoji="0" lang="en-US" altLang="en-US" sz="2800" b="0" i="0" u="none" strike="noStrike" kern="0" cap="none" spc="0" normalizeH="0" baseline="-25000" noProof="0" dirty="0" smtClean="0">
              <a:ln>
                <a:noFill/>
              </a:ln>
              <a:solidFill>
                <a:srgbClr val="000000"/>
              </a:solidFill>
              <a:effectLst/>
              <a:uLnTx/>
              <a:uFillTx/>
              <a:latin typeface="Arial"/>
              <a:ea typeface="+mn-ea"/>
              <a:cs typeface="+mn-cs"/>
            </a:endParaRPr>
          </a:p>
          <a:p>
            <a:pPr marL="338138" marR="0" lvl="0" indent="-338138" algn="l" defTabSz="550863"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altLang="en-US" sz="2800" b="0" i="0" u="none" strike="noStrike" kern="0" cap="none" spc="0" normalizeH="0" baseline="-25000" noProof="0" dirty="0" smtClean="0">
                <a:ln>
                  <a:noFill/>
                </a:ln>
                <a:solidFill>
                  <a:srgbClr val="194E9D"/>
                </a:solidFill>
                <a:effectLst/>
                <a:uLnTx/>
                <a:uFillTx/>
                <a:latin typeface="Arial"/>
                <a:ea typeface="+mn-ea"/>
                <a:cs typeface="+mn-cs"/>
              </a:rPr>
              <a:t>						</a:t>
            </a:r>
            <a:r>
              <a:rPr kumimoji="0" lang="en-US" altLang="en-US" sz="2800" b="0" i="0" u="none" strike="noStrike" kern="0" cap="none" spc="0" normalizeH="0" baseline="0" noProof="0" dirty="0" smtClean="0">
                <a:ln>
                  <a:noFill/>
                </a:ln>
                <a:solidFill>
                  <a:srgbClr val="194E9D"/>
                </a:solidFill>
                <a:effectLst/>
                <a:uLnTx/>
                <a:uFillTx/>
                <a:latin typeface="Arial"/>
                <a:ea typeface="+mn-ea"/>
                <a:cs typeface="+mn-cs"/>
              </a:rPr>
              <a:t>Not</a:t>
            </a:r>
            <a:r>
              <a:rPr kumimoji="0" lang="en-US" altLang="en-US" sz="2800" b="0" i="0" u="none" strike="noStrike" kern="0" cap="none" spc="0" normalizeH="0" baseline="0" noProof="0" dirty="0" smtClean="0">
                <a:ln>
                  <a:noFill/>
                </a:ln>
                <a:solidFill>
                  <a:srgbClr val="000000"/>
                </a:solidFill>
                <a:effectLst/>
                <a:uLnTx/>
                <a:uFillTx/>
                <a:latin typeface="Arial"/>
                <a:ea typeface="+mn-ea"/>
                <a:cs typeface="+mn-cs"/>
              </a:rPr>
              <a:t> water!</a:t>
            </a:r>
          </a:p>
          <a:p>
            <a:pPr marL="338138" marR="0" lvl="0" indent="-338138" algn="l" defTabSz="550863" rtl="0" eaLnBrk="0" fontAlgn="base" latinLnBrk="0" hangingPunct="0">
              <a:lnSpc>
                <a:spcPct val="100000"/>
              </a:lnSpc>
              <a:spcBef>
                <a:spcPct val="20000"/>
              </a:spcBef>
              <a:spcAft>
                <a:spcPct val="0"/>
              </a:spcAft>
              <a:buClr>
                <a:srgbClr val="194E9D"/>
              </a:buClr>
              <a:buSzPct val="85000"/>
              <a:buFont typeface="Arial" charset="0"/>
              <a:buNone/>
              <a:tabLst/>
              <a:defRPr/>
            </a:pPr>
            <a:endParaRPr kumimoji="0" lang="en-US" altLang="en-US" sz="2800" b="0" i="0" u="none" strike="noStrike" kern="0" cap="none" spc="0" normalizeH="0" baseline="-25000" noProof="0" dirty="0">
              <a:ln>
                <a:noFill/>
              </a:ln>
              <a:solidFill>
                <a:srgbClr val="000000"/>
              </a:solidFill>
              <a:effectLst/>
              <a:uLnTx/>
              <a:uFillTx/>
              <a:latin typeface="Arial"/>
              <a:ea typeface="+mn-ea"/>
              <a:cs typeface="+mn-cs"/>
            </a:endParaRPr>
          </a:p>
        </p:txBody>
      </p:sp>
      <p:sp>
        <p:nvSpPr>
          <p:cNvPr id="5" name="Rectangle 5"/>
          <p:cNvSpPr txBox="1">
            <a:spLocks noChangeArrowheads="1"/>
          </p:cNvSpPr>
          <p:nvPr/>
        </p:nvSpPr>
        <p:spPr bwMode="auto">
          <a:xfrm>
            <a:off x="1955483" y="18288"/>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smtClean="0">
                <a:ln>
                  <a:noFill/>
                </a:ln>
                <a:solidFill>
                  <a:srgbClr val="FFFFFF"/>
                </a:solidFill>
                <a:effectLst/>
                <a:uLnTx/>
                <a:uFillTx/>
                <a:latin typeface="Cambria" pitchFamily="18" charset="0"/>
                <a:ea typeface="+mj-ea"/>
                <a:cs typeface="+mj-cs"/>
              </a:rPr>
              <a:t>Unusual Properties of Water</a:t>
            </a:r>
            <a:endPar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pic>
        <p:nvPicPr>
          <p:cNvPr id="6" name="Picture 5" descr="09p392_u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396815"/>
            <a:ext cx="5132782" cy="4095960"/>
          </a:xfrm>
          <a:prstGeom prst="rect">
            <a:avLst/>
          </a:prstGeom>
        </p:spPr>
      </p:pic>
      <p:sp>
        <p:nvSpPr>
          <p:cNvPr id="7" name="Rectangle 6"/>
          <p:cNvSpPr/>
          <p:nvPr/>
        </p:nvSpPr>
        <p:spPr>
          <a:xfrm>
            <a:off x="7982045" y="2396815"/>
            <a:ext cx="4209955" cy="2092881"/>
          </a:xfrm>
          <a:prstGeom prst="rect">
            <a:avLst/>
          </a:prstGeom>
        </p:spPr>
        <p:txBody>
          <a:bodyPr wrap="square">
            <a:spAutoFit/>
          </a:bodyPr>
          <a:lstStyle/>
          <a:p>
            <a:pPr lvl="0" algn="l" rtl="0" fontAlgn="base">
              <a:spcBef>
                <a:spcPct val="0"/>
              </a:spcBef>
              <a:spcAft>
                <a:spcPct val="0"/>
              </a:spcAft>
            </a:pPr>
            <a:r>
              <a:rPr lang="en-US" altLang="en-US" sz="2600" dirty="0">
                <a:latin typeface="Tahoma" pitchFamily="34" charset="0"/>
                <a:ea typeface="ＭＳ Ｐゴシック" pitchFamily="34" charset="-128"/>
              </a:rPr>
              <a:t>The H-bonds allow the molecules in the liquid phase to approach closer than normal for non H-bonding liquids</a:t>
            </a:r>
          </a:p>
        </p:txBody>
      </p:sp>
      <p:sp>
        <p:nvSpPr>
          <p:cNvPr id="8" name="Rectangle 7"/>
          <p:cNvSpPr/>
          <p:nvPr/>
        </p:nvSpPr>
        <p:spPr>
          <a:xfrm>
            <a:off x="7981378" y="4767590"/>
            <a:ext cx="40612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ea typeface="ＭＳ Ｐゴシック" pitchFamily="34" charset="-128"/>
              </a:rPr>
              <a:t>Ice has open lattice-like structure</a:t>
            </a:r>
            <a:endParaRPr kumimoji="0" lang="he-IL"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886941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7876921" y="6319837"/>
            <a:ext cx="4114800" cy="365125"/>
          </a:xfrm>
          <a:prstGeom prst="rect">
            <a:avLst/>
          </a:prstGeom>
        </p:spPr>
        <p:txBody>
          <a:bodyPr/>
          <a:lstStyle/>
          <a:p>
            <a:r>
              <a:rPr lang="he-IL" smtClean="0"/>
              <a:t>4-כוחות בין מולקולריים</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t>44</a:t>
            </a:fld>
            <a:endParaRPr lang="he-IL"/>
          </a:p>
        </p:txBody>
      </p:sp>
      <p:sp>
        <p:nvSpPr>
          <p:cNvPr id="4" name="Rectangle 4"/>
          <p:cNvSpPr>
            <a:spLocks noChangeArrowheads="1"/>
          </p:cNvSpPr>
          <p:nvPr/>
        </p:nvSpPr>
        <p:spPr bwMode="auto">
          <a:xfrm>
            <a:off x="1186868" y="2949575"/>
            <a:ext cx="8747453"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38138" indent="-338138" algn="l" defTabSz="550863">
              <a:spcBef>
                <a:spcPct val="20000"/>
              </a:spcBef>
              <a:buFont typeface="Arial" charset="0"/>
              <a:buChar char="•"/>
              <a:defRPr sz="2800">
                <a:solidFill>
                  <a:schemeClr val="tx1"/>
                </a:solidFill>
                <a:latin typeface="Arial" charset="0"/>
                <a:cs typeface="Arial" charset="0"/>
              </a:defRPr>
            </a:lvl1pPr>
            <a:lvl2pPr marL="1035050" indent="-457200" algn="l" defTabSz="550863">
              <a:spcBef>
                <a:spcPct val="20000"/>
              </a:spcBef>
              <a:buSzPct val="85000"/>
              <a:buFont typeface="Arial" charset="0"/>
              <a:buChar char="§"/>
              <a:defRPr sz="2800">
                <a:solidFill>
                  <a:schemeClr val="tx1"/>
                </a:solidFill>
                <a:latin typeface="Arial" charset="0"/>
                <a:cs typeface="Arial" charset="0"/>
              </a:defRPr>
            </a:lvl2pPr>
            <a:lvl3pPr marL="1530350" indent="-381000" algn="l" defTabSz="550863">
              <a:spcBef>
                <a:spcPct val="20000"/>
              </a:spcBef>
              <a:buFont typeface="Arial" charset="0"/>
              <a:buChar char="•"/>
              <a:defRPr sz="2400">
                <a:solidFill>
                  <a:schemeClr val="tx1"/>
                </a:solidFill>
                <a:latin typeface="Arial" charset="0"/>
                <a:cs typeface="Arial" charset="0"/>
              </a:defRPr>
            </a:lvl3pPr>
            <a:lvl4pPr marL="2025650" indent="-381000" algn="l" defTabSz="550863">
              <a:spcBef>
                <a:spcPct val="20000"/>
              </a:spcBef>
              <a:buFont typeface="Arial" charset="0"/>
              <a:buChar char="•"/>
              <a:defRPr sz="2400">
                <a:solidFill>
                  <a:schemeClr val="tx1"/>
                </a:solidFill>
                <a:latin typeface="Arial" charset="0"/>
                <a:cs typeface="Arial" charset="0"/>
              </a:defRPr>
            </a:lvl4pPr>
            <a:lvl5pPr marL="2520950" indent="-381000" algn="l" defTabSz="550863">
              <a:spcBef>
                <a:spcPct val="20000"/>
              </a:spcBef>
              <a:buFont typeface="Arial" charset="0"/>
              <a:buChar char="•"/>
              <a:defRPr sz="2400">
                <a:solidFill>
                  <a:schemeClr val="tx1"/>
                </a:solidFill>
                <a:latin typeface="Arial" charset="0"/>
                <a:cs typeface="Arial" charset="0"/>
              </a:defRPr>
            </a:lvl5pPr>
            <a:lvl6pPr marL="2978150" indent="-381000" defTabSz="550863" fontAlgn="base">
              <a:spcBef>
                <a:spcPct val="20000"/>
              </a:spcBef>
              <a:spcAft>
                <a:spcPct val="0"/>
              </a:spcAft>
              <a:buFont typeface="Arial" charset="0"/>
              <a:buChar char="•"/>
              <a:defRPr sz="2400">
                <a:solidFill>
                  <a:schemeClr val="tx1"/>
                </a:solidFill>
                <a:latin typeface="Arial" charset="0"/>
                <a:cs typeface="Arial" charset="0"/>
              </a:defRPr>
            </a:lvl6pPr>
            <a:lvl7pPr marL="3435350" indent="-381000" defTabSz="550863" fontAlgn="base">
              <a:spcBef>
                <a:spcPct val="20000"/>
              </a:spcBef>
              <a:spcAft>
                <a:spcPct val="0"/>
              </a:spcAft>
              <a:buFont typeface="Arial" charset="0"/>
              <a:buChar char="•"/>
              <a:defRPr sz="2400">
                <a:solidFill>
                  <a:schemeClr val="tx1"/>
                </a:solidFill>
                <a:latin typeface="Arial" charset="0"/>
                <a:cs typeface="Arial" charset="0"/>
              </a:defRPr>
            </a:lvl7pPr>
            <a:lvl8pPr marL="3892550" indent="-381000" defTabSz="550863" fontAlgn="base">
              <a:spcBef>
                <a:spcPct val="20000"/>
              </a:spcBef>
              <a:spcAft>
                <a:spcPct val="0"/>
              </a:spcAft>
              <a:buFont typeface="Arial" charset="0"/>
              <a:buChar char="•"/>
              <a:defRPr sz="2400">
                <a:solidFill>
                  <a:schemeClr val="tx1"/>
                </a:solidFill>
                <a:latin typeface="Arial" charset="0"/>
                <a:cs typeface="Arial" charset="0"/>
              </a:defRPr>
            </a:lvl8pPr>
            <a:lvl9pPr marL="4349750" indent="-381000" defTabSz="550863" fontAlgn="base">
              <a:spcBef>
                <a:spcPct val="20000"/>
              </a:spcBef>
              <a:spcAft>
                <a:spcPct val="0"/>
              </a:spcAft>
              <a:buFont typeface="Arial" charset="0"/>
              <a:buChar char="•"/>
              <a:defRPr sz="2400">
                <a:solidFill>
                  <a:schemeClr val="tx1"/>
                </a:solidFill>
                <a:latin typeface="Arial" charset="0"/>
                <a:cs typeface="Arial" charset="0"/>
              </a:defRPr>
            </a:lvl9pPr>
          </a:lstStyle>
          <a:p>
            <a:pPr marL="338138" marR="0" lvl="0" indent="-338138" algn="l" defTabSz="550863" rtl="0" eaLnBrk="1" fontAlgn="base" latinLnBrk="0" hangingPunct="1">
              <a:lnSpc>
                <a:spcPct val="100000"/>
              </a:lnSpc>
              <a:spcBef>
                <a:spcPct val="20000"/>
              </a:spcBef>
              <a:spcAft>
                <a:spcPct val="0"/>
              </a:spcAft>
              <a:buClrTx/>
              <a:buSzTx/>
              <a:buFont typeface="Arial" charset="0"/>
              <a:buNone/>
              <a:tabLst/>
              <a:defRPr/>
            </a:pPr>
            <a:endParaRPr kumimoji="0" lang="en-US" altLang="en-US" sz="28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 name="Content Placeholder 1"/>
          <p:cNvSpPr txBox="1">
            <a:spLocks/>
          </p:cNvSpPr>
          <p:nvPr/>
        </p:nvSpPr>
        <p:spPr bwMode="auto">
          <a:xfrm>
            <a:off x="8530705" y="1044386"/>
            <a:ext cx="3895991" cy="103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194E9D"/>
              </a:buClr>
              <a:buSzPct val="85000"/>
              <a:buFont typeface="Arial" charset="0"/>
              <a:buNone/>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Liquid water reaches maximum density at 3.98 °C </a:t>
            </a:r>
            <a:r>
              <a:rPr kumimoji="0" lang="en-US" altLang="en-US" sz="2000" b="0" i="1" u="none" strike="noStrike" kern="0" cap="none" spc="0" normalizeH="0" baseline="0" noProof="0" dirty="0" smtClean="0">
                <a:ln>
                  <a:noFill/>
                </a:ln>
                <a:solidFill>
                  <a:srgbClr val="194E9D"/>
                </a:solidFill>
                <a:effectLst/>
                <a:uLnTx/>
                <a:uFillTx/>
                <a:latin typeface="Arial"/>
                <a:ea typeface="+mn-ea"/>
                <a:cs typeface="+mn-cs"/>
              </a:rPr>
              <a:t>not</a:t>
            </a: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 at its freezing point (0 °C).</a:t>
            </a:r>
          </a:p>
        </p:txBody>
      </p:sp>
      <p:sp>
        <p:nvSpPr>
          <p:cNvPr id="7" name="Rectangle 6"/>
          <p:cNvSpPr/>
          <p:nvPr/>
        </p:nvSpPr>
        <p:spPr>
          <a:xfrm>
            <a:off x="77565" y="5106224"/>
            <a:ext cx="8747453" cy="1031051"/>
          </a:xfrm>
          <a:prstGeom prst="rect">
            <a:avLst/>
          </a:prstGeom>
        </p:spPr>
        <p:txBody>
          <a:bodyPr wrap="square">
            <a:spAutoFit/>
          </a:bodyPr>
          <a:lstStyle/>
          <a:p>
            <a:pPr marL="457200" indent="-457200" algn="l" rtl="0" fontAlgn="base">
              <a:spcBef>
                <a:spcPts val="600"/>
              </a:spcBef>
              <a:spcAft>
                <a:spcPct val="0"/>
              </a:spcAft>
              <a:buFont typeface="Arial" panose="020B0604020202020204" pitchFamily="34" charset="0"/>
              <a:buChar char="•"/>
            </a:pPr>
            <a:r>
              <a:rPr lang="en-US" altLang="en-US" sz="2800" dirty="0" smtClean="0">
                <a:solidFill>
                  <a:srgbClr val="000000"/>
                </a:solidFill>
                <a:latin typeface="Arial" charset="0"/>
              </a:rPr>
              <a:t>Ice </a:t>
            </a:r>
            <a:r>
              <a:rPr lang="en-US" altLang="en-US" sz="2800" dirty="0">
                <a:solidFill>
                  <a:srgbClr val="000000"/>
                </a:solidFill>
                <a:latin typeface="Arial" charset="0"/>
              </a:rPr>
              <a:t>floats on water, insulating the water below it.</a:t>
            </a:r>
          </a:p>
          <a:p>
            <a:pPr marL="457200" indent="-457200" algn="l" rtl="0" fontAlgn="base">
              <a:spcBef>
                <a:spcPts val="600"/>
              </a:spcBef>
              <a:spcAft>
                <a:spcPct val="0"/>
              </a:spcAft>
              <a:buFont typeface="Arial" panose="020B0604020202020204" pitchFamily="34" charset="0"/>
              <a:buChar char="•"/>
            </a:pPr>
            <a:r>
              <a:rPr lang="en-US" altLang="en-US" sz="2800" dirty="0">
                <a:solidFill>
                  <a:srgbClr val="000000"/>
                </a:solidFill>
                <a:latin typeface="Arial" charset="0"/>
              </a:rPr>
              <a:t>These facts allow aquatic life to survive at low </a:t>
            </a:r>
            <a:r>
              <a:rPr lang="en-US" altLang="en-US" sz="2800" i="1" dirty="0">
                <a:solidFill>
                  <a:srgbClr val="000000"/>
                </a:solidFill>
                <a:latin typeface="Arial" charset="0"/>
              </a:rPr>
              <a:t>T</a:t>
            </a:r>
            <a:r>
              <a:rPr lang="en-US" altLang="en-US" sz="2800" dirty="0">
                <a:solidFill>
                  <a:srgbClr val="000000"/>
                </a:solidFill>
                <a:latin typeface="Arial" charset="0"/>
              </a:rPr>
              <a:t>.</a:t>
            </a:r>
          </a:p>
        </p:txBody>
      </p:sp>
      <p:sp>
        <p:nvSpPr>
          <p:cNvPr id="8" name="Rectangle 5"/>
          <p:cNvSpPr txBox="1">
            <a:spLocks noChangeArrowheads="1"/>
          </p:cNvSpPr>
          <p:nvPr/>
        </p:nvSpPr>
        <p:spPr bwMode="auto">
          <a:xfrm>
            <a:off x="1150811" y="0"/>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smtClean="0">
                <a:ln>
                  <a:noFill/>
                </a:ln>
                <a:solidFill>
                  <a:srgbClr val="FFFFFF"/>
                </a:solidFill>
                <a:effectLst/>
                <a:uLnTx/>
                <a:uFillTx/>
                <a:latin typeface="Cambria" pitchFamily="18" charset="0"/>
                <a:ea typeface="+mj-ea"/>
                <a:cs typeface="+mj-cs"/>
              </a:rPr>
              <a:t>Unusual Properties of Water</a:t>
            </a:r>
            <a:endPar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pic>
        <p:nvPicPr>
          <p:cNvPr id="9" name="Picture 8" descr="09_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2123" y="2287378"/>
            <a:ext cx="2400158" cy="2765160"/>
          </a:xfrm>
          <a:prstGeom prst="rect">
            <a:avLst/>
          </a:prstGeom>
        </p:spPr>
      </p:pic>
      <p:pic>
        <p:nvPicPr>
          <p:cNvPr id="10" name="Picture 9" descr="79373_09_F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 y="918418"/>
            <a:ext cx="8312727" cy="3945298"/>
          </a:xfrm>
          <a:prstGeom prst="rect">
            <a:avLst/>
          </a:prstGeom>
        </p:spPr>
      </p:pic>
      <p:sp>
        <p:nvSpPr>
          <p:cNvPr id="11" name="Rectangle 10"/>
          <p:cNvSpPr/>
          <p:nvPr/>
        </p:nvSpPr>
        <p:spPr>
          <a:xfrm>
            <a:off x="1020944" y="1188959"/>
            <a:ext cx="389561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smtClean="0">
                <a:ln>
                  <a:noFill/>
                </a:ln>
                <a:solidFill>
                  <a:srgbClr val="000000"/>
                </a:solidFill>
                <a:effectLst/>
                <a:uLnTx/>
                <a:uFillTx/>
                <a:cs typeface="+mj-cs"/>
              </a:rPr>
              <a:t>The Structure of Ice </a:t>
            </a:r>
            <a:endParaRPr kumimoji="0" lang="he-IL"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87390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45</a:t>
            </a:fld>
            <a:endParaRPr lang="he-IL"/>
          </a:p>
        </p:txBody>
      </p:sp>
      <p:sp>
        <p:nvSpPr>
          <p:cNvPr id="4" name="Rectangle 2"/>
          <p:cNvSpPr txBox="1">
            <a:spLocks noChangeArrowheads="1"/>
          </p:cNvSpPr>
          <p:nvPr/>
        </p:nvSpPr>
        <p:spPr bwMode="auto">
          <a:xfrm>
            <a:off x="18288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ＭＳ Ｐゴシック" pitchFamily="48" charset="-128"/>
              </a:defRPr>
            </a:lvl2pPr>
            <a:lvl3pPr algn="ctr" rtl="0" eaLnBrk="0" fontAlgn="base" hangingPunct="0">
              <a:spcBef>
                <a:spcPct val="0"/>
              </a:spcBef>
              <a:spcAft>
                <a:spcPct val="0"/>
              </a:spcAft>
              <a:defRPr sz="4400">
                <a:solidFill>
                  <a:schemeClr val="tx1"/>
                </a:solidFill>
                <a:latin typeface="Arial" charset="0"/>
                <a:ea typeface="ＭＳ Ｐゴシック" pitchFamily="48" charset="-128"/>
              </a:defRPr>
            </a:lvl3pPr>
            <a:lvl4pPr algn="ctr" rtl="0" eaLnBrk="0" fontAlgn="base" hangingPunct="0">
              <a:spcBef>
                <a:spcPct val="0"/>
              </a:spcBef>
              <a:spcAft>
                <a:spcPct val="0"/>
              </a:spcAft>
              <a:defRPr sz="4400">
                <a:solidFill>
                  <a:schemeClr val="tx1"/>
                </a:solidFill>
                <a:latin typeface="Arial" charset="0"/>
                <a:ea typeface="ＭＳ Ｐゴシック" pitchFamily="48" charset="-128"/>
              </a:defRPr>
            </a:lvl4pPr>
            <a:lvl5pPr algn="ctr" rtl="0" eaLnBrk="0" fontAlgn="base" hangingPunct="0">
              <a:spcBef>
                <a:spcPct val="0"/>
              </a:spcBef>
              <a:spcAft>
                <a:spcPct val="0"/>
              </a:spcAft>
              <a:defRPr sz="4400">
                <a:solidFill>
                  <a:schemeClr val="tx1"/>
                </a:solidFill>
                <a:latin typeface="Arial" charset="0"/>
                <a:ea typeface="ＭＳ Ｐゴシック" pitchFamily="48" charset="-128"/>
              </a:defRPr>
            </a:lvl5pPr>
            <a:lvl6pPr marL="457200" algn="ctr" rtl="0" fontAlgn="base">
              <a:spcBef>
                <a:spcPct val="0"/>
              </a:spcBef>
              <a:spcAft>
                <a:spcPct val="0"/>
              </a:spcAft>
              <a:defRPr sz="4400">
                <a:solidFill>
                  <a:schemeClr val="tx1"/>
                </a:solidFill>
                <a:latin typeface="Arial" charset="0"/>
                <a:ea typeface="ＭＳ Ｐゴシック" pitchFamily="48" charset="-128"/>
              </a:defRPr>
            </a:lvl6pPr>
            <a:lvl7pPr marL="914400" algn="ctr" rtl="0" fontAlgn="base">
              <a:spcBef>
                <a:spcPct val="0"/>
              </a:spcBef>
              <a:spcAft>
                <a:spcPct val="0"/>
              </a:spcAft>
              <a:defRPr sz="4400">
                <a:solidFill>
                  <a:schemeClr val="tx1"/>
                </a:solidFill>
                <a:latin typeface="Arial" charset="0"/>
                <a:ea typeface="ＭＳ Ｐゴシック" pitchFamily="48" charset="-128"/>
              </a:defRPr>
            </a:lvl7pPr>
            <a:lvl8pPr marL="1371600" algn="ctr" rtl="0" fontAlgn="base">
              <a:spcBef>
                <a:spcPct val="0"/>
              </a:spcBef>
              <a:spcAft>
                <a:spcPct val="0"/>
              </a:spcAft>
              <a:defRPr sz="4400">
                <a:solidFill>
                  <a:schemeClr val="tx1"/>
                </a:solidFill>
                <a:latin typeface="Arial" charset="0"/>
                <a:ea typeface="ＭＳ Ｐゴシック" pitchFamily="48" charset="-128"/>
              </a:defRPr>
            </a:lvl8pPr>
            <a:lvl9pPr marL="1828800" algn="ctr" rtl="0" fontAlgn="base">
              <a:spcBef>
                <a:spcPct val="0"/>
              </a:spcBef>
              <a:spcAft>
                <a:spcPct val="0"/>
              </a:spcAft>
              <a:defRPr sz="44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smtClean="0">
                <a:ln>
                  <a:noFill/>
                </a:ln>
                <a:solidFill>
                  <a:srgbClr val="000000"/>
                </a:solidFill>
                <a:effectLst/>
                <a:uLnTx/>
                <a:uFillTx/>
                <a:latin typeface="Arial"/>
                <a:ea typeface="ＭＳ Ｐゴシック"/>
                <a:cs typeface="+mj-cs"/>
              </a:rPr>
              <a:t>Ion–Dipole Interactions</a:t>
            </a:r>
          </a:p>
        </p:txBody>
      </p:sp>
      <p:sp>
        <p:nvSpPr>
          <p:cNvPr id="5" name="Rectangle 4"/>
          <p:cNvSpPr txBox="1">
            <a:spLocks noChangeArrowheads="1"/>
          </p:cNvSpPr>
          <p:nvPr/>
        </p:nvSpPr>
        <p:spPr bwMode="auto">
          <a:xfrm>
            <a:off x="1295400" y="1219200"/>
            <a:ext cx="8839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Ion–dipole interactions are found in solutions of 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The strength of these forces is what makes it possible for ionic substances to dissolve in polar solvents.</a:t>
            </a:r>
          </a:p>
        </p:txBody>
      </p:sp>
      <p:pic>
        <p:nvPicPr>
          <p:cNvPr id="6" name="Picture 5" descr="11_13_Figure.jpg"/>
          <p:cNvPicPr>
            <a:picLocks noChangeAspect="1"/>
          </p:cNvPicPr>
          <p:nvPr/>
        </p:nvPicPr>
        <p:blipFill>
          <a:blip r:embed="rId2" cstate="print"/>
          <a:srcRect b="3704"/>
          <a:stretch>
            <a:fillRect/>
          </a:stretch>
        </p:blipFill>
        <p:spPr>
          <a:xfrm>
            <a:off x="3048000" y="3048000"/>
            <a:ext cx="5513510" cy="3276600"/>
          </a:xfrm>
          <a:prstGeom prst="rect">
            <a:avLst/>
          </a:prstGeom>
        </p:spPr>
      </p:pic>
    </p:spTree>
    <p:extLst>
      <p:ext uri="{BB962C8B-B14F-4D97-AF65-F5344CB8AC3E}">
        <p14:creationId xmlns:p14="http://schemas.microsoft.com/office/powerpoint/2010/main" val="1139046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46</a:t>
            </a:fld>
            <a:endParaRPr lang="he-IL"/>
          </a:p>
        </p:txBody>
      </p:sp>
      <p:pic>
        <p:nvPicPr>
          <p:cNvPr id="4" name="Picture 1" descr="11p0408_u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7106" y="1990344"/>
            <a:ext cx="85407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82040" y="5253531"/>
            <a:ext cx="10521696" cy="461665"/>
          </a:xfrm>
          <a:prstGeom prst="rect">
            <a:avLst/>
          </a:prstGeom>
        </p:spPr>
        <p:txBody>
          <a:bodyPr wrap="square">
            <a:spAutoFit/>
          </a:bodyPr>
          <a:lstStyle/>
          <a:p>
            <a:pPr algn="l" rtl="0">
              <a:spcBef>
                <a:spcPts val="600"/>
              </a:spcBef>
              <a:defRPr/>
            </a:pPr>
            <a:r>
              <a:rPr lang="en-US" sz="2400" dirty="0">
                <a:solidFill>
                  <a:srgbClr val="000000"/>
                </a:solidFill>
                <a:latin typeface="Arial"/>
                <a:ea typeface="ＭＳ Ｐゴシック" charset="0"/>
              </a:rPr>
              <a:t>As the size of the ion increases, the </a:t>
            </a:r>
            <a:r>
              <a:rPr lang="en-US" sz="2400" dirty="0" err="1">
                <a:solidFill>
                  <a:srgbClr val="000000"/>
                </a:solidFill>
                <a:latin typeface="Arial"/>
                <a:ea typeface="ＭＳ Ｐゴシック" charset="0"/>
              </a:rPr>
              <a:t>exothermicity</a:t>
            </a:r>
            <a:r>
              <a:rPr lang="en-US" sz="2400" dirty="0">
                <a:solidFill>
                  <a:srgbClr val="000000"/>
                </a:solidFill>
                <a:latin typeface="Arial"/>
                <a:ea typeface="ＭＳ Ｐゴシック" charset="0"/>
              </a:rPr>
              <a:t> of the process </a:t>
            </a:r>
            <a:r>
              <a:rPr lang="en-US" sz="2400" dirty="0" smtClean="0">
                <a:solidFill>
                  <a:srgbClr val="000000"/>
                </a:solidFill>
                <a:latin typeface="Arial"/>
                <a:ea typeface="ＭＳ Ｐゴシック" charset="0"/>
              </a:rPr>
              <a:t>decreases</a:t>
            </a:r>
            <a:endParaRPr lang="en-US" sz="2400" dirty="0">
              <a:solidFill>
                <a:srgbClr val="000000"/>
              </a:solidFill>
              <a:latin typeface="Arial"/>
              <a:ea typeface="ＭＳ Ｐゴシック" charset="0"/>
            </a:endParaRPr>
          </a:p>
        </p:txBody>
      </p:sp>
      <p:sp>
        <p:nvSpPr>
          <p:cNvPr id="6" name="Rectangle 2"/>
          <p:cNvSpPr txBox="1">
            <a:spLocks noChangeArrowheads="1"/>
          </p:cNvSpPr>
          <p:nvPr/>
        </p:nvSpPr>
        <p:spPr bwMode="auto">
          <a:xfrm>
            <a:off x="246888" y="73152"/>
            <a:ext cx="11832336" cy="901700"/>
          </a:xfrm>
          <a:prstGeom prst="rect">
            <a:avLst/>
          </a:prstGeom>
          <a:noFill/>
          <a:ln>
            <a:noFill/>
          </a:ln>
          <a:effectLst/>
          <a:extLst/>
        </p:spPr>
        <p:txBody>
          <a:bodyPr lIns="90487" tIns="44450" rIns="90487" bIns="44450" anchor="b"/>
          <a:lstStyle/>
          <a:p>
            <a:pPr algn="l" rtl="0" eaLnBrk="0" fontAlgn="base" hangingPunct="0">
              <a:lnSpc>
                <a:spcPct val="90000"/>
              </a:lnSpc>
              <a:spcBef>
                <a:spcPct val="0"/>
              </a:spcBef>
              <a:spcAft>
                <a:spcPct val="0"/>
              </a:spcAft>
              <a:defRPr/>
            </a:pPr>
            <a:r>
              <a:rPr lang="en-US" sz="3600" kern="0" dirty="0">
                <a:solidFill>
                  <a:srgbClr val="000000"/>
                </a:solidFill>
                <a:latin typeface="Arial"/>
                <a:ea typeface="ＭＳ Ｐゴシック" pitchFamily="34" charset="-128"/>
                <a:cs typeface="ＭＳ Ｐゴシック" charset="0"/>
              </a:rPr>
              <a:t>Enthalpies of Hydration: A Measure of Ion-Dipole Forces</a:t>
            </a:r>
          </a:p>
        </p:txBody>
      </p:sp>
    </p:spTree>
    <p:extLst>
      <p:ext uri="{BB962C8B-B14F-4D97-AF65-F5344CB8AC3E}">
        <p14:creationId xmlns:p14="http://schemas.microsoft.com/office/powerpoint/2010/main" val="3643849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47</a:t>
            </a:fld>
            <a:endParaRPr lang="he-IL"/>
          </a:p>
        </p:txBody>
      </p:sp>
      <p:sp>
        <p:nvSpPr>
          <p:cNvPr id="6" name="Rectangle 2"/>
          <p:cNvSpPr txBox="1">
            <a:spLocks noChangeArrowheads="1"/>
          </p:cNvSpPr>
          <p:nvPr/>
        </p:nvSpPr>
        <p:spPr bwMode="auto">
          <a:xfrm>
            <a:off x="6096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0000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en-US" kern="0" dirty="0" smtClean="0">
                <a:ea typeface="ＭＳ Ｐゴシック" charset="0"/>
                <a:cs typeface="+mj-cs"/>
              </a:rPr>
              <a:t>Dipole/Induced Dipole</a:t>
            </a:r>
            <a:endParaRPr lang="en-US" kern="0" dirty="0">
              <a:ea typeface="ＭＳ Ｐゴシック" charset="0"/>
              <a:cs typeface="+mj-cs"/>
            </a:endParaRPr>
          </a:p>
        </p:txBody>
      </p:sp>
      <p:sp>
        <p:nvSpPr>
          <p:cNvPr id="7" name="Rectangle 3" descr="Rectangle: Click to edit Master text styles&#10;Second level&#10;Third level&#10;Fourth level&#10;Fifth level"/>
          <p:cNvSpPr txBox="1">
            <a:spLocks noChangeArrowheads="1"/>
          </p:cNvSpPr>
          <p:nvPr/>
        </p:nvSpPr>
        <p:spPr bwMode="auto">
          <a:xfrm>
            <a:off x="609600"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54620"/>
              </a:buClr>
              <a:buSzPct val="70000"/>
              <a:buFont typeface="Wingdings" pitchFamily="2" charset="2"/>
              <a:buChar char="§"/>
              <a:defRPr sz="3200">
                <a:solidFill>
                  <a:srgbClr val="000000"/>
                </a:solidFill>
                <a:latin typeface="Arial"/>
                <a:ea typeface="ＭＳ Ｐゴシック" pitchFamily="34" charset="-128"/>
                <a:cs typeface="ＭＳ Ｐゴシック" charset="0"/>
              </a:defRPr>
            </a:lvl1pPr>
            <a:lvl2pPr marL="742950" indent="-285750" algn="l" rtl="0" eaLnBrk="0" fontAlgn="base" hangingPunct="0">
              <a:spcBef>
                <a:spcPct val="20000"/>
              </a:spcBef>
              <a:spcAft>
                <a:spcPct val="0"/>
              </a:spcAft>
              <a:buClr>
                <a:srgbClr val="254620"/>
              </a:buClr>
              <a:buSzPct val="70000"/>
              <a:buFont typeface="Wingdings" pitchFamily="2" charset="2"/>
              <a:buChar char="§"/>
              <a:defRPr sz="2800">
                <a:solidFill>
                  <a:srgbClr val="000000"/>
                </a:solidFill>
                <a:latin typeface="Arial"/>
                <a:ea typeface="ＭＳ Ｐゴシック" pitchFamily="34" charset="-128"/>
              </a:defRPr>
            </a:lvl2pPr>
            <a:lvl3pPr marL="1143000" indent="-228600" algn="l" rtl="0" eaLnBrk="0" fontAlgn="base" hangingPunct="0">
              <a:spcBef>
                <a:spcPct val="20000"/>
              </a:spcBef>
              <a:spcAft>
                <a:spcPct val="0"/>
              </a:spcAft>
              <a:buClr>
                <a:srgbClr val="254620"/>
              </a:buClr>
              <a:buSzPct val="70000"/>
              <a:buFont typeface="Wingdings" pitchFamily="2" charset="2"/>
              <a:buChar char="§"/>
              <a:defRPr sz="2400">
                <a:solidFill>
                  <a:srgbClr val="000000"/>
                </a:solidFill>
                <a:latin typeface="Arial"/>
                <a:ea typeface="ＭＳ Ｐゴシック" pitchFamily="34" charset="-128"/>
              </a:defRPr>
            </a:lvl3pPr>
            <a:lvl4pPr marL="1600200" indent="-228600" algn="l" rtl="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a:ea typeface="ＭＳ Ｐゴシック" pitchFamily="34" charset="-128"/>
              </a:defRPr>
            </a:lvl4pPr>
            <a:lvl5pPr marL="2057400" indent="-228600" algn="l" rtl="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a:ea typeface="ＭＳ Ｐゴシック" pitchFamily="34" charset="-128"/>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254620"/>
              </a:buClr>
              <a:buSzPct val="70000"/>
              <a:buFont typeface="Wingdings" charset="0"/>
              <a:buChar char="§"/>
              <a:tabLst/>
              <a:defRPr/>
            </a:pPr>
            <a:r>
              <a:rPr kumimoji="0" lang="en-US" altLang="en-US" sz="3200" b="0" i="0" u="none" strike="noStrike" kern="0" cap="none" spc="0" normalizeH="0" baseline="0" noProof="0" smtClean="0">
                <a:ln>
                  <a:noFill/>
                </a:ln>
                <a:solidFill>
                  <a:srgbClr val="000000"/>
                </a:solidFill>
                <a:effectLst/>
                <a:uLnTx/>
                <a:uFillTx/>
                <a:latin typeface="Arial"/>
                <a:ea typeface="ＭＳ Ｐゴシック" pitchFamily="34" charset="-128"/>
                <a:cs typeface="+mn-cs"/>
              </a:rPr>
              <a:t>Polar molecules i.e. </a:t>
            </a:r>
            <a:r>
              <a:rPr kumimoji="0" lang="en-US" altLang="en-US" sz="3200" b="0" i="0" u="none" strike="noStrike" kern="0" cap="none" spc="0" normalizeH="0" baseline="0" noProof="0" smtClean="0">
                <a:ln>
                  <a:noFill/>
                </a:ln>
                <a:solidFill>
                  <a:srgbClr val="BD450F"/>
                </a:solidFill>
                <a:effectLst/>
                <a:uLnTx/>
                <a:uFillTx/>
                <a:latin typeface="Arial"/>
                <a:ea typeface="ＭＳ Ｐゴシック" pitchFamily="34" charset="-128"/>
                <a:cs typeface="+mn-cs"/>
              </a:rPr>
              <a:t>water </a:t>
            </a:r>
            <a:r>
              <a:rPr kumimoji="0" lang="en-US" altLang="en-US" sz="3200" b="0" i="0" u="none" strike="noStrike" kern="0" cap="none" spc="0" normalizeH="0" baseline="0" noProof="0" smtClean="0">
                <a:ln>
                  <a:noFill/>
                </a:ln>
                <a:solidFill>
                  <a:srgbClr val="030305"/>
                </a:solidFill>
                <a:effectLst/>
                <a:uLnTx/>
                <a:uFillTx/>
                <a:latin typeface="Arial"/>
                <a:ea typeface="ＭＳ Ｐゴシック" pitchFamily="34" charset="-128"/>
                <a:cs typeface="+mn-cs"/>
              </a:rPr>
              <a:t>can create or induce dipoles in molecules that do not have dipoles</a:t>
            </a:r>
            <a:endParaRPr kumimoji="0" lang="en-US" altLang="en-US" sz="3200" b="0" i="0" u="none" strike="noStrike" kern="0" cap="none" spc="0" normalizeH="0" baseline="0" noProof="0" dirty="0" smtClean="0">
              <a:ln>
                <a:noFill/>
              </a:ln>
              <a:solidFill>
                <a:srgbClr val="030305"/>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2730589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48</a:t>
            </a:fld>
            <a:endParaRPr lang="he-IL"/>
          </a:p>
        </p:txBody>
      </p:sp>
      <p:pic>
        <p:nvPicPr>
          <p:cNvPr id="4" name="Picture 2" descr="11p0416_u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6336" y="1302545"/>
            <a:ext cx="85344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11p0417_u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392" y="2957513"/>
            <a:ext cx="851376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926336" y="-8969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0000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eaLnBrk="1" hangingPunct="1">
              <a:defRPr/>
            </a:pPr>
            <a:r>
              <a:rPr lang="en-US" kern="0" dirty="0" smtClean="0">
                <a:ea typeface="ＭＳ Ｐゴシック" charset="0"/>
                <a:cs typeface="+mj-cs"/>
              </a:rPr>
              <a:t>Dipole/Induced Dipole</a:t>
            </a:r>
            <a:endParaRPr lang="en-US" kern="0" dirty="0">
              <a:ea typeface="ＭＳ Ｐゴシック" charset="0"/>
              <a:cs typeface="+mj-cs"/>
            </a:endParaRPr>
          </a:p>
        </p:txBody>
      </p:sp>
    </p:spTree>
    <p:extLst>
      <p:ext uri="{BB962C8B-B14F-4D97-AF65-F5344CB8AC3E}">
        <p14:creationId xmlns:p14="http://schemas.microsoft.com/office/powerpoint/2010/main" val="641227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49</a:t>
            </a:fld>
            <a:endParaRPr lang="he-IL"/>
          </a:p>
        </p:txBody>
      </p:sp>
      <p:sp>
        <p:nvSpPr>
          <p:cNvPr id="4" name="Title 1"/>
          <p:cNvSpPr txBox="1">
            <a:spLocks/>
          </p:cNvSpPr>
          <p:nvPr/>
        </p:nvSpPr>
        <p:spPr bwMode="auto">
          <a:xfrm>
            <a:off x="1581912"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0000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defRPr/>
            </a:pPr>
            <a:r>
              <a:rPr lang="en-US" kern="0" dirty="0" smtClean="0">
                <a:ea typeface="ＭＳ Ｐゴシック" charset="0"/>
                <a:cs typeface="+mj-cs"/>
              </a:rPr>
              <a:t>Why is this important</a:t>
            </a:r>
            <a:endParaRPr lang="en-US" kern="0" dirty="0">
              <a:ea typeface="ＭＳ Ｐゴシック" charset="0"/>
              <a:cs typeface="+mj-cs"/>
            </a:endParaRPr>
          </a:p>
        </p:txBody>
      </p:sp>
      <p:sp>
        <p:nvSpPr>
          <p:cNvPr id="5" name="Content Placeholder 2" descr="Rectangle: Click to edit Master text styles&#10;Second level&#10;Third level&#10;Fourth level&#10;Fifth level"/>
          <p:cNvSpPr txBox="1">
            <a:spLocks/>
          </p:cNvSpPr>
          <p:nvPr/>
        </p:nvSpPr>
        <p:spPr bwMode="auto">
          <a:xfrm>
            <a:off x="1581912"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54620"/>
              </a:buClr>
              <a:buSzPct val="70000"/>
              <a:buFont typeface="Wingdings" pitchFamily="2" charset="2"/>
              <a:buChar char="§"/>
              <a:defRPr sz="3200">
                <a:solidFill>
                  <a:srgbClr val="000000"/>
                </a:solidFill>
                <a:latin typeface="Arial"/>
                <a:ea typeface="ＭＳ Ｐゴシック" pitchFamily="34" charset="-128"/>
                <a:cs typeface="ＭＳ Ｐゴシック" charset="0"/>
              </a:defRPr>
            </a:lvl1pPr>
            <a:lvl2pPr marL="742950" indent="-285750" algn="l" rtl="0" eaLnBrk="0" fontAlgn="base" hangingPunct="0">
              <a:spcBef>
                <a:spcPct val="20000"/>
              </a:spcBef>
              <a:spcAft>
                <a:spcPct val="0"/>
              </a:spcAft>
              <a:buClr>
                <a:srgbClr val="254620"/>
              </a:buClr>
              <a:buSzPct val="70000"/>
              <a:buFont typeface="Wingdings" pitchFamily="2" charset="2"/>
              <a:buChar char="§"/>
              <a:defRPr sz="2800">
                <a:solidFill>
                  <a:srgbClr val="000000"/>
                </a:solidFill>
                <a:latin typeface="Arial"/>
                <a:ea typeface="ＭＳ Ｐゴシック" pitchFamily="34" charset="-128"/>
              </a:defRPr>
            </a:lvl2pPr>
            <a:lvl3pPr marL="1143000" indent="-228600" algn="l" rtl="0" eaLnBrk="0" fontAlgn="base" hangingPunct="0">
              <a:spcBef>
                <a:spcPct val="20000"/>
              </a:spcBef>
              <a:spcAft>
                <a:spcPct val="0"/>
              </a:spcAft>
              <a:buClr>
                <a:srgbClr val="254620"/>
              </a:buClr>
              <a:buSzPct val="70000"/>
              <a:buFont typeface="Wingdings" pitchFamily="2" charset="2"/>
              <a:buChar char="§"/>
              <a:defRPr sz="2400">
                <a:solidFill>
                  <a:srgbClr val="000000"/>
                </a:solidFill>
                <a:latin typeface="Arial"/>
                <a:ea typeface="ＭＳ Ｐゴシック" pitchFamily="34" charset="-128"/>
              </a:defRPr>
            </a:lvl3pPr>
            <a:lvl4pPr marL="1600200" indent="-228600" algn="l" rtl="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a:ea typeface="ＭＳ Ｐゴシック" pitchFamily="34" charset="-128"/>
              </a:defRPr>
            </a:lvl4pPr>
            <a:lvl5pPr marL="2057400" indent="-228600" algn="l" rtl="0" eaLnBrk="0" fontAlgn="base" hangingPunct="0">
              <a:spcBef>
                <a:spcPct val="20000"/>
              </a:spcBef>
              <a:spcAft>
                <a:spcPct val="0"/>
              </a:spcAft>
              <a:buClr>
                <a:srgbClr val="254620"/>
              </a:buClr>
              <a:buSzPct val="70000"/>
              <a:buFont typeface="Wingdings" pitchFamily="2" charset="2"/>
              <a:buChar char="§"/>
              <a:defRPr sz="2000">
                <a:solidFill>
                  <a:srgbClr val="000000"/>
                </a:solidFill>
                <a:latin typeface="Arial"/>
                <a:ea typeface="ＭＳ Ｐゴシック" pitchFamily="34" charset="-128"/>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a:buFont typeface="Wingdings" charset="2"/>
              <a:buChar char="§"/>
              <a:defRPr/>
            </a:pPr>
            <a:r>
              <a:rPr lang="en-US" kern="0" smtClean="0">
                <a:ea typeface="ＭＳ Ｐゴシック" charset="0"/>
                <a:cs typeface="+mn-cs"/>
              </a:rPr>
              <a:t>Various gases such as O</a:t>
            </a:r>
            <a:r>
              <a:rPr lang="en-US" kern="0" baseline="-25000" smtClean="0">
                <a:ea typeface="ＭＳ Ｐゴシック" charset="0"/>
                <a:cs typeface="+mn-cs"/>
              </a:rPr>
              <a:t>2</a:t>
            </a:r>
            <a:r>
              <a:rPr lang="en-US" kern="0" smtClean="0">
                <a:ea typeface="ＭＳ Ｐゴシック" charset="0"/>
                <a:cs typeface="+mn-cs"/>
              </a:rPr>
              <a:t>, N</a:t>
            </a:r>
            <a:r>
              <a:rPr lang="en-US" kern="0" baseline="-25000" smtClean="0">
                <a:ea typeface="ＭＳ Ｐゴシック" charset="0"/>
                <a:cs typeface="+mn-cs"/>
              </a:rPr>
              <a:t>2</a:t>
            </a:r>
            <a:r>
              <a:rPr lang="en-US" kern="0" smtClean="0">
                <a:ea typeface="ＭＳ Ｐゴシック" charset="0"/>
                <a:cs typeface="+mn-cs"/>
              </a:rPr>
              <a:t>, H</a:t>
            </a:r>
            <a:r>
              <a:rPr lang="en-US" kern="0" baseline="-25000" smtClean="0">
                <a:ea typeface="ＭＳ Ｐゴシック" charset="0"/>
                <a:cs typeface="+mn-cs"/>
              </a:rPr>
              <a:t>2</a:t>
            </a:r>
            <a:r>
              <a:rPr lang="en-US" kern="0" smtClean="0">
                <a:ea typeface="ＭＳ Ｐゴシック" charset="0"/>
                <a:cs typeface="+mn-cs"/>
              </a:rPr>
              <a:t>, and CO</a:t>
            </a:r>
            <a:r>
              <a:rPr lang="en-US" kern="0" baseline="-25000" smtClean="0">
                <a:ea typeface="ＭＳ Ｐゴシック" charset="0"/>
                <a:cs typeface="+mn-cs"/>
              </a:rPr>
              <a:t>2</a:t>
            </a:r>
            <a:r>
              <a:rPr lang="en-US" kern="0" smtClean="0">
                <a:ea typeface="ＭＳ Ｐゴシック" charset="0"/>
                <a:cs typeface="+mn-cs"/>
              </a:rPr>
              <a:t> are not very soluble in water because they are essentially non-polar</a:t>
            </a:r>
          </a:p>
          <a:p>
            <a:pPr>
              <a:buFont typeface="Wingdings" charset="2"/>
              <a:buChar char="§"/>
              <a:defRPr/>
            </a:pPr>
            <a:r>
              <a:rPr lang="en-US" kern="0" smtClean="0">
                <a:ea typeface="ＭＳ Ｐゴシック" charset="0"/>
                <a:cs typeface="+mn-cs"/>
              </a:rPr>
              <a:t>But, oxygen must be dissolved in water to sustain fish life</a:t>
            </a:r>
          </a:p>
          <a:p>
            <a:pPr>
              <a:buFont typeface="Wingdings" charset="2"/>
              <a:buChar char="§"/>
              <a:defRPr/>
            </a:pPr>
            <a:r>
              <a:rPr lang="en-US" kern="0" smtClean="0">
                <a:ea typeface="ＭＳ Ｐゴシック" charset="0"/>
                <a:cs typeface="+mn-cs"/>
              </a:rPr>
              <a:t>This is due to these Dipole induce Forces</a:t>
            </a:r>
            <a:endParaRPr lang="en-US" kern="0" dirty="0">
              <a:ea typeface="ＭＳ Ｐゴシック" charset="0"/>
              <a:cs typeface="+mn-cs"/>
            </a:endParaRPr>
          </a:p>
        </p:txBody>
      </p:sp>
    </p:spTree>
    <p:extLst>
      <p:ext uri="{BB962C8B-B14F-4D97-AF65-F5344CB8AC3E}">
        <p14:creationId xmlns:p14="http://schemas.microsoft.com/office/powerpoint/2010/main" val="107981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5</a:t>
            </a:fld>
            <a:endParaRPr lang="he-IL"/>
          </a:p>
        </p:txBody>
      </p:sp>
      <p:sp>
        <p:nvSpPr>
          <p:cNvPr id="4" name="Rectangle 2"/>
          <p:cNvSpPr txBox="1">
            <a:spLocks noChangeArrowheads="1"/>
          </p:cNvSpPr>
          <p:nvPr/>
        </p:nvSpPr>
        <p:spPr bwMode="auto">
          <a:xfrm>
            <a:off x="326136" y="630936"/>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The </a:t>
            </a:r>
            <a:r>
              <a:rPr kumimoji="0" lang="en-US" altLang="en-US" sz="2800" b="1" i="0" u="none" strike="noStrike" kern="0" cap="none" spc="0" normalizeH="0" baseline="0" noProof="0" dirty="0" smtClean="0">
                <a:ln>
                  <a:noFill/>
                </a:ln>
                <a:solidFill>
                  <a:srgbClr val="000000"/>
                </a:solidFill>
                <a:effectLst/>
                <a:uLnTx/>
                <a:uFillTx/>
                <a:latin typeface="Arial"/>
                <a:ea typeface="ＭＳ Ｐゴシック"/>
                <a:cs typeface="+mn-cs"/>
              </a:rPr>
              <a:t>vapor pressure</a:t>
            </a: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 of a liquid at a particular temperature is the partial pressure of the vapor over the liquid measured at equilibrium.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When a liquid is placed in a closed vessel, condensation and vaporization occurs till the systems reaches equilibrium.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At equilibrium, evaporation and condensation occur at the same rate. This situation, which is called a dynamic equilibrium, is illustrated on the next slide.</a:t>
            </a:r>
          </a:p>
        </p:txBody>
      </p:sp>
      <p:pic>
        <p:nvPicPr>
          <p:cNvPr id="5" name="Picture 4" descr="79373_09_F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973" y="630936"/>
            <a:ext cx="3550091" cy="5152516"/>
          </a:xfrm>
          <a:prstGeom prst="rect">
            <a:avLst/>
          </a:prstGeom>
        </p:spPr>
      </p:pic>
    </p:spTree>
    <p:extLst>
      <p:ext uri="{BB962C8B-B14F-4D97-AF65-F5344CB8AC3E}">
        <p14:creationId xmlns:p14="http://schemas.microsoft.com/office/powerpoint/2010/main" val="1465168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50</a:t>
            </a:fld>
            <a:endParaRPr lang="he-IL"/>
          </a:p>
        </p:txBody>
      </p:sp>
      <p:sp>
        <p:nvSpPr>
          <p:cNvPr id="4" name="Text Box 66"/>
          <p:cNvSpPr txBox="1">
            <a:spLocks noChangeArrowheads="1"/>
          </p:cNvSpPr>
          <p:nvPr/>
        </p:nvSpPr>
        <p:spPr bwMode="auto">
          <a:xfrm>
            <a:off x="5842000" y="5047488"/>
            <a:ext cx="2895600" cy="830997"/>
          </a:xfrm>
          <a:prstGeom prst="rect">
            <a:avLst/>
          </a:prstGeom>
          <a:noFill/>
          <a:ln w="6350">
            <a:noFill/>
            <a:miter lim="800000"/>
            <a:headEnd/>
            <a:tailEnd/>
          </a:ln>
          <a:effectLst>
            <a:innerShdw blurRad="63500" dist="50800" dir="2700000">
              <a:prstClr val="black">
                <a:alpha val="50000"/>
              </a:prstClr>
            </a:innerShdw>
          </a:effectLst>
        </p:spPr>
        <p:txBody>
          <a:bodyPr>
            <a:spAutoFit/>
          </a:bodyPr>
          <a:lstStyle/>
          <a:p>
            <a:pPr algn="ctr" rtl="0" eaLnBrk="0" fontAlgn="base" hangingPunct="0">
              <a:spcBef>
                <a:spcPct val="0"/>
              </a:spcBef>
              <a:spcAft>
                <a:spcPct val="0"/>
              </a:spcAft>
              <a:defRPr/>
            </a:pPr>
            <a:r>
              <a:rPr lang="en-US" sz="2400" dirty="0">
                <a:solidFill>
                  <a:srgbClr val="000000"/>
                </a:solidFill>
                <a:latin typeface="Tahoma" pitchFamily="34" charset="0"/>
                <a:ea typeface="ＭＳ Ｐゴシック" charset="-128"/>
              </a:rPr>
              <a:t>Dipole-induced dipole</a:t>
            </a:r>
          </a:p>
        </p:txBody>
      </p:sp>
      <p:sp>
        <p:nvSpPr>
          <p:cNvPr id="5" name="Text Box 73"/>
          <p:cNvSpPr txBox="1">
            <a:spLocks noChangeArrowheads="1"/>
          </p:cNvSpPr>
          <p:nvPr/>
        </p:nvSpPr>
        <p:spPr bwMode="auto">
          <a:xfrm>
            <a:off x="685800" y="1271015"/>
            <a:ext cx="8314944" cy="1769715"/>
          </a:xfrm>
          <a:prstGeom prst="rect">
            <a:avLst/>
          </a:prstGeom>
          <a:noFill/>
          <a:ln>
            <a:noFill/>
          </a:ln>
          <a:effectLst>
            <a:innerShdw blurRad="63500" dist="50800" dir="2700000">
              <a:prstClr val="black">
                <a:alpha val="50000"/>
              </a:prstClr>
            </a:innerShdw>
          </a:effectLst>
          <a:extLst/>
        </p:spPr>
        <p:txBody>
          <a:bodyPr>
            <a:spAutoFit/>
          </a:bodyPr>
          <a:lstStyle/>
          <a:p>
            <a:pPr algn="l" rtl="0" eaLnBrk="0" fontAlgn="base" hangingPunct="0">
              <a:spcBef>
                <a:spcPts val="600"/>
              </a:spcBef>
              <a:spcAft>
                <a:spcPct val="0"/>
              </a:spcAft>
              <a:defRPr/>
            </a:pPr>
            <a:r>
              <a:rPr lang="en-US" sz="2600" dirty="0">
                <a:solidFill>
                  <a:srgbClr val="000000"/>
                </a:solidFill>
                <a:latin typeface="Arial"/>
                <a:ea typeface="ＭＳ Ｐゴシック" charset="-128"/>
              </a:rPr>
              <a:t>How can non-polar molecules such as O</a:t>
            </a:r>
            <a:r>
              <a:rPr lang="en-US" sz="2600" baseline="-25000" dirty="0">
                <a:solidFill>
                  <a:srgbClr val="000000"/>
                </a:solidFill>
                <a:latin typeface="Arial"/>
                <a:ea typeface="ＭＳ Ｐゴシック" charset="-128"/>
              </a:rPr>
              <a:t>2</a:t>
            </a:r>
            <a:r>
              <a:rPr lang="en-US" sz="2600" dirty="0">
                <a:solidFill>
                  <a:srgbClr val="000000"/>
                </a:solidFill>
                <a:latin typeface="Arial"/>
                <a:ea typeface="ＭＳ Ｐゴシック" charset="-128"/>
              </a:rPr>
              <a:t> and I</a:t>
            </a:r>
            <a:r>
              <a:rPr lang="en-US" sz="2600" baseline="-25000" dirty="0">
                <a:solidFill>
                  <a:srgbClr val="000000"/>
                </a:solidFill>
                <a:latin typeface="Arial"/>
                <a:ea typeface="ＭＳ Ｐゴシック" charset="-128"/>
              </a:rPr>
              <a:t>2</a:t>
            </a:r>
            <a:r>
              <a:rPr lang="en-US" sz="2600" dirty="0">
                <a:solidFill>
                  <a:srgbClr val="000000"/>
                </a:solidFill>
                <a:latin typeface="Arial"/>
                <a:ea typeface="ＭＳ Ｐゴシック" charset="-128"/>
              </a:rPr>
              <a:t> dissolve in water?</a:t>
            </a:r>
          </a:p>
          <a:p>
            <a:pPr algn="l" rtl="0" eaLnBrk="0" fontAlgn="base" hangingPunct="0">
              <a:spcBef>
                <a:spcPts val="600"/>
              </a:spcBef>
              <a:spcAft>
                <a:spcPct val="0"/>
              </a:spcAft>
              <a:defRPr/>
            </a:pPr>
            <a:r>
              <a:rPr lang="en-US" sz="2600" dirty="0">
                <a:solidFill>
                  <a:srgbClr val="000000"/>
                </a:solidFill>
                <a:latin typeface="Arial"/>
                <a:ea typeface="ＭＳ Ｐゴシック" charset="-128"/>
              </a:rPr>
              <a:t>The water dipole </a:t>
            </a:r>
            <a:r>
              <a:rPr lang="en-US" sz="2600" b="1" dirty="0">
                <a:solidFill>
                  <a:srgbClr val="FF0000"/>
                </a:solidFill>
                <a:latin typeface="Arial"/>
                <a:ea typeface="ＭＳ Ｐゴシック" charset="-128"/>
              </a:rPr>
              <a:t>INDUCES</a:t>
            </a:r>
            <a:r>
              <a:rPr lang="en-US" sz="2600" dirty="0">
                <a:solidFill>
                  <a:srgbClr val="40458C"/>
                </a:solidFill>
                <a:latin typeface="Arial"/>
                <a:ea typeface="ＭＳ Ｐゴシック" charset="-128"/>
              </a:rPr>
              <a:t> </a:t>
            </a:r>
            <a:r>
              <a:rPr lang="en-US" sz="2600" dirty="0">
                <a:solidFill>
                  <a:srgbClr val="000000"/>
                </a:solidFill>
                <a:latin typeface="Arial"/>
                <a:ea typeface="ＭＳ Ｐゴシック" charset="-128"/>
              </a:rPr>
              <a:t>a dipole in the O</a:t>
            </a:r>
            <a:r>
              <a:rPr lang="en-US" sz="2600" baseline="-25000" dirty="0">
                <a:solidFill>
                  <a:srgbClr val="000000"/>
                </a:solidFill>
                <a:latin typeface="Arial"/>
                <a:ea typeface="ＭＳ Ｐゴシック" charset="-128"/>
              </a:rPr>
              <a:t>2</a:t>
            </a:r>
            <a:r>
              <a:rPr lang="en-US" sz="2600" dirty="0">
                <a:solidFill>
                  <a:srgbClr val="000000"/>
                </a:solidFill>
                <a:latin typeface="Arial"/>
                <a:ea typeface="ＭＳ Ｐゴシック" charset="-128"/>
              </a:rPr>
              <a:t> electron cloud.</a:t>
            </a:r>
          </a:p>
        </p:txBody>
      </p:sp>
      <p:sp>
        <p:nvSpPr>
          <p:cNvPr id="6" name="Title 7"/>
          <p:cNvSpPr txBox="1">
            <a:spLocks/>
          </p:cNvSpPr>
          <p:nvPr/>
        </p:nvSpPr>
        <p:spPr bwMode="auto">
          <a:xfrm>
            <a:off x="700088" y="-24384"/>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3600">
                <a:solidFill>
                  <a:srgbClr val="000000"/>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a:solidFill>
                  <a:srgbClr val="000000"/>
                </a:solidFill>
                <a:latin typeface="Arial" charset="0"/>
                <a:ea typeface="ＭＳ Ｐゴシック" pitchFamily="34"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Arial"/>
                <a:ea typeface="ＭＳ Ｐゴシック" pitchFamily="34" charset="-128"/>
                <a:cs typeface="+mj-cs"/>
              </a:rPr>
              <a:t>Forces Involving Induced Dipoles</a:t>
            </a:r>
            <a:endParaRPr kumimoji="0" lang="en-US" sz="3600" b="0" i="0" u="none" strike="noStrike" kern="0" cap="none" spc="0" normalizeH="0" baseline="0" noProof="0" dirty="0">
              <a:ln>
                <a:noFill/>
              </a:ln>
              <a:solidFill>
                <a:srgbClr val="000000"/>
              </a:solidFill>
              <a:effectLst/>
              <a:uLnTx/>
              <a:uFillTx/>
              <a:latin typeface="Arial"/>
              <a:ea typeface="ＭＳ Ｐゴシック" pitchFamily="34" charset="-128"/>
              <a:cs typeface="+mj-cs"/>
            </a:endParaRPr>
          </a:p>
        </p:txBody>
      </p:sp>
      <p:pic>
        <p:nvPicPr>
          <p:cNvPr id="7" name="Picture 6" descr="11p0416_u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344" y="3269790"/>
            <a:ext cx="85344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21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51</a:t>
            </a:fld>
            <a:endParaRPr lang="he-IL"/>
          </a:p>
        </p:txBody>
      </p:sp>
      <p:sp>
        <p:nvSpPr>
          <p:cNvPr id="4" name="Rectangle 2"/>
          <p:cNvSpPr txBox="1">
            <a:spLocks noChangeArrowheads="1"/>
          </p:cNvSpPr>
          <p:nvPr/>
        </p:nvSpPr>
        <p:spPr bwMode="auto">
          <a:xfrm>
            <a:off x="590550" y="152400"/>
            <a:ext cx="8153400" cy="901700"/>
          </a:xfrm>
          <a:prstGeom prst="rect">
            <a:avLst/>
          </a:prstGeom>
          <a:noFill/>
          <a:ln>
            <a:noFill/>
          </a:ln>
          <a:effectLst/>
          <a:extLst/>
        </p:spPr>
        <p:txBody>
          <a:bodyPr lIns="90487" tIns="44450" rIns="90487" bIns="44450" anchor="b">
            <a:normAutofit/>
          </a:bodyPr>
          <a:lstStyle/>
          <a:p>
            <a:pPr algn="ctr" rtl="0" eaLnBrk="0" fontAlgn="base" hangingPunct="0">
              <a:lnSpc>
                <a:spcPct val="90000"/>
              </a:lnSpc>
              <a:spcBef>
                <a:spcPct val="0"/>
              </a:spcBef>
              <a:spcAft>
                <a:spcPct val="0"/>
              </a:spcAft>
              <a:defRPr/>
            </a:pPr>
            <a:r>
              <a:rPr lang="en-US" sz="3600" kern="0" dirty="0">
                <a:solidFill>
                  <a:srgbClr val="000000"/>
                </a:solidFill>
                <a:latin typeface="Arial"/>
                <a:ea typeface="ＭＳ Ｐゴシック" pitchFamily="34" charset="-128"/>
                <a:cs typeface="ＭＳ Ｐゴシック" charset="0"/>
              </a:rPr>
              <a:t>Induced Dipole Forces</a:t>
            </a:r>
          </a:p>
        </p:txBody>
      </p:sp>
      <p:pic>
        <p:nvPicPr>
          <p:cNvPr id="5" name="Picture 1" descr="11p0417_t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303337"/>
            <a:ext cx="70104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295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52</a:t>
            </a:fld>
            <a:endParaRPr lang="he-IL"/>
          </a:p>
        </p:txBody>
      </p:sp>
      <p:sp>
        <p:nvSpPr>
          <p:cNvPr id="4" name="Content Placeholder 2"/>
          <p:cNvSpPr txBox="1">
            <a:spLocks/>
          </p:cNvSpPr>
          <p:nvPr/>
        </p:nvSpPr>
        <p:spPr bwMode="auto">
          <a:xfrm>
            <a:off x="365125" y="766617"/>
            <a:ext cx="867087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kern="0" dirty="0" smtClean="0">
                <a:latin typeface="Arial" charset="0"/>
                <a:ea typeface="MS PGothic" charset="0"/>
              </a:rPr>
              <a:t>Dispersion forces are the weakest of the intermolecular forces.</a:t>
            </a:r>
          </a:p>
          <a:p>
            <a:pPr eaLnBrk="1" hangingPunct="1"/>
            <a:r>
              <a:rPr lang="en-US" kern="0" dirty="0" smtClean="0">
                <a:latin typeface="Arial" charset="0"/>
                <a:ea typeface="MS PGothic" charset="0"/>
              </a:rPr>
              <a:t>Dispersion forces are present in all molecules and atoms. </a:t>
            </a:r>
          </a:p>
          <a:p>
            <a:pPr eaLnBrk="1" hangingPunct="1"/>
            <a:r>
              <a:rPr lang="en-US" kern="0" dirty="0" smtClean="0">
                <a:latin typeface="Arial" charset="0"/>
                <a:ea typeface="MS PGothic" charset="0"/>
              </a:rPr>
              <a:t>The magnitude of the dispersion forces increases with molar mass.</a:t>
            </a:r>
          </a:p>
          <a:p>
            <a:pPr eaLnBrk="1" hangingPunct="1"/>
            <a:r>
              <a:rPr lang="en-US" kern="0" dirty="0" smtClean="0">
                <a:latin typeface="Arial" charset="0"/>
                <a:ea typeface="MS PGothic" charset="0"/>
              </a:rPr>
              <a:t>Polar molecules also have dipole–dipole attractive forces.</a:t>
            </a:r>
            <a:endParaRPr lang="en-US" kern="0" dirty="0">
              <a:latin typeface="Arial" charset="0"/>
              <a:ea typeface="MS PGothic" charset="0"/>
            </a:endParaRPr>
          </a:p>
        </p:txBody>
      </p:sp>
      <p:sp>
        <p:nvSpPr>
          <p:cNvPr id="5" name="Title 1"/>
          <p:cNvSpPr txBox="1">
            <a:spLocks/>
          </p:cNvSpPr>
          <p:nvPr/>
        </p:nvSpPr>
        <p:spPr>
          <a:xfrm>
            <a:off x="0" y="0"/>
            <a:ext cx="9144000" cy="701731"/>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6600"/>
                </a:solidFill>
                <a:latin typeface="Arial" charset="0"/>
                <a:ea typeface="MS PGothic" charset="0"/>
                <a:cs typeface="Arial" charset="0"/>
              </a:rPr>
              <a:t>Summary</a:t>
            </a:r>
            <a:endParaRPr lang="en-US" dirty="0">
              <a:solidFill>
                <a:srgbClr val="FF6600"/>
              </a:solidFill>
              <a:latin typeface="Arial" charset="0"/>
              <a:ea typeface="MS PGothic" charset="0"/>
            </a:endParaRPr>
          </a:p>
        </p:txBody>
      </p:sp>
    </p:spTree>
    <p:extLst>
      <p:ext uri="{BB962C8B-B14F-4D97-AF65-F5344CB8AC3E}">
        <p14:creationId xmlns:p14="http://schemas.microsoft.com/office/powerpoint/2010/main" val="3108933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53</a:t>
            </a:fld>
            <a:endParaRPr lang="he-IL"/>
          </a:p>
        </p:txBody>
      </p:sp>
      <p:sp>
        <p:nvSpPr>
          <p:cNvPr id="4" name="Content Placeholder 2"/>
          <p:cNvSpPr txBox="1">
            <a:spLocks/>
          </p:cNvSpPr>
          <p:nvPr/>
        </p:nvSpPr>
        <p:spPr bwMode="auto">
          <a:xfrm>
            <a:off x="365125" y="702609"/>
            <a:ext cx="8670870" cy="228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kern="0" smtClean="0">
                <a:latin typeface="Arial" charset="0"/>
                <a:ea typeface="MS PGothic" charset="0"/>
              </a:rPr>
              <a:t>Hydrogen bonds are the strongest of the intermolecular attractive forces a pure substance can have</a:t>
            </a:r>
            <a:r>
              <a:rPr lang="en-US" sz="2400" kern="0" smtClean="0">
                <a:latin typeface="Arial" charset="0"/>
                <a:ea typeface="MS PGothic" charset="0"/>
              </a:rPr>
              <a:t>.</a:t>
            </a:r>
          </a:p>
          <a:p>
            <a:pPr eaLnBrk="1" hangingPunct="1"/>
            <a:r>
              <a:rPr lang="en-US" sz="2800" kern="0" smtClean="0">
                <a:latin typeface="Arial" charset="0"/>
                <a:ea typeface="MS PGothic" charset="0"/>
              </a:rPr>
              <a:t>Hydrogen bonds will be present when a molecule has H directly bonded to either O, N, or F atoms.</a:t>
            </a:r>
          </a:p>
          <a:p>
            <a:pPr lvl="1" eaLnBrk="1" hangingPunct="1"/>
            <a:r>
              <a:rPr lang="en-US" sz="2400" kern="0" smtClean="0">
                <a:latin typeface="Arial" charset="0"/>
                <a:ea typeface="MS PGothic" charset="0"/>
              </a:rPr>
              <a:t>The only example of H bonded to F is HF.</a:t>
            </a:r>
          </a:p>
          <a:p>
            <a:pPr eaLnBrk="1" hangingPunct="1"/>
            <a:r>
              <a:rPr lang="en-US" sz="2800" kern="0" smtClean="0">
                <a:latin typeface="Arial" charset="0"/>
                <a:ea typeface="MS PGothic" charset="0"/>
              </a:rPr>
              <a:t>Ion–dipole attractions are present in mixtures of ionic compounds with polar molecules.</a:t>
            </a:r>
          </a:p>
          <a:p>
            <a:pPr eaLnBrk="1" hangingPunct="1"/>
            <a:r>
              <a:rPr lang="en-US" sz="2800" kern="0" smtClean="0">
                <a:latin typeface="Arial" charset="0"/>
                <a:ea typeface="MS PGothic" charset="0"/>
              </a:rPr>
              <a:t>Ion–dipole attractions are the strongest intermolecular attraction.</a:t>
            </a:r>
          </a:p>
          <a:p>
            <a:pPr eaLnBrk="1" hangingPunct="1"/>
            <a:r>
              <a:rPr lang="en-US" sz="2800" kern="0" smtClean="0">
                <a:latin typeface="Arial" charset="0"/>
                <a:ea typeface="MS PGothic" charset="0"/>
              </a:rPr>
              <a:t>Ion–dipole attractions are especially important in aqueous solutions of ionic compounds.</a:t>
            </a:r>
            <a:endParaRPr lang="en-US" sz="2800" kern="0" dirty="0">
              <a:latin typeface="Arial" charset="0"/>
              <a:ea typeface="MS PGothic" charset="0"/>
            </a:endParaRPr>
          </a:p>
        </p:txBody>
      </p:sp>
      <p:sp>
        <p:nvSpPr>
          <p:cNvPr id="5" name="Title 1"/>
          <p:cNvSpPr txBox="1">
            <a:spLocks/>
          </p:cNvSpPr>
          <p:nvPr/>
        </p:nvSpPr>
        <p:spPr>
          <a:xfrm>
            <a:off x="0" y="0"/>
            <a:ext cx="9144000" cy="701731"/>
          </a:xfrm>
          <a:prstGeom prst="rect">
            <a:avLst/>
          </a:prstGeom>
          <a:noFill/>
          <a:ln>
            <a:solidFill>
              <a:srgbClr val="FFFFFF"/>
            </a:solidFill>
            <a:miter lim="800000"/>
            <a:headEnd/>
            <a:tailEnd/>
          </a:ln>
        </p:spPr>
        <p:txBody>
          <a:bodyPr lIns="457200" anchor="t">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FF6600"/>
                </a:solidFill>
                <a:latin typeface="Arial" charset="0"/>
                <a:ea typeface="MS PGothic" charset="0"/>
                <a:cs typeface="Arial" charset="0"/>
              </a:rPr>
              <a:t>Summary (cont.)</a:t>
            </a:r>
            <a:endParaRPr lang="en-US" dirty="0">
              <a:solidFill>
                <a:srgbClr val="FF6600"/>
              </a:solidFill>
              <a:latin typeface="Arial" charset="0"/>
              <a:ea typeface="MS PGothic" charset="0"/>
            </a:endParaRPr>
          </a:p>
        </p:txBody>
      </p:sp>
    </p:spTree>
    <p:extLst>
      <p:ext uri="{BB962C8B-B14F-4D97-AF65-F5344CB8AC3E}">
        <p14:creationId xmlns:p14="http://schemas.microsoft.com/office/powerpoint/2010/main" val="3780199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54</a:t>
            </a:fld>
            <a:endParaRPr lang="he-IL"/>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b="2676"/>
          <a:stretch/>
        </p:blipFill>
        <p:spPr>
          <a:xfrm>
            <a:off x="2014986" y="193976"/>
            <a:ext cx="7417751" cy="5924593"/>
          </a:xfrm>
          <a:prstGeom prst="rect">
            <a:avLst/>
          </a:prstGeom>
        </p:spPr>
      </p:pic>
    </p:spTree>
    <p:extLst>
      <p:ext uri="{BB962C8B-B14F-4D97-AF65-F5344CB8AC3E}">
        <p14:creationId xmlns:p14="http://schemas.microsoft.com/office/powerpoint/2010/main" val="2572446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55</a:t>
            </a:fld>
            <a:endParaRPr lang="he-IL"/>
          </a:p>
        </p:txBody>
      </p:sp>
      <p:sp>
        <p:nvSpPr>
          <p:cNvPr id="4" name="Rectangle 2"/>
          <p:cNvSpPr txBox="1">
            <a:spLocks noChangeArrowheads="1"/>
          </p:cNvSpPr>
          <p:nvPr/>
        </p:nvSpPr>
        <p:spPr bwMode="auto">
          <a:xfrm>
            <a:off x="838200" y="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ＭＳ Ｐゴシック" pitchFamily="48" charset="-128"/>
              </a:defRPr>
            </a:lvl2pPr>
            <a:lvl3pPr algn="ctr" rtl="0" eaLnBrk="0" fontAlgn="base" hangingPunct="0">
              <a:spcBef>
                <a:spcPct val="0"/>
              </a:spcBef>
              <a:spcAft>
                <a:spcPct val="0"/>
              </a:spcAft>
              <a:defRPr sz="4400">
                <a:solidFill>
                  <a:schemeClr val="tx1"/>
                </a:solidFill>
                <a:latin typeface="Arial" charset="0"/>
                <a:ea typeface="ＭＳ Ｐゴシック" pitchFamily="48" charset="-128"/>
              </a:defRPr>
            </a:lvl3pPr>
            <a:lvl4pPr algn="ctr" rtl="0" eaLnBrk="0" fontAlgn="base" hangingPunct="0">
              <a:spcBef>
                <a:spcPct val="0"/>
              </a:spcBef>
              <a:spcAft>
                <a:spcPct val="0"/>
              </a:spcAft>
              <a:defRPr sz="4400">
                <a:solidFill>
                  <a:schemeClr val="tx1"/>
                </a:solidFill>
                <a:latin typeface="Arial" charset="0"/>
                <a:ea typeface="ＭＳ Ｐゴシック" pitchFamily="48" charset="-128"/>
              </a:defRPr>
            </a:lvl4pPr>
            <a:lvl5pPr algn="ctr" rtl="0" eaLnBrk="0" fontAlgn="base" hangingPunct="0">
              <a:spcBef>
                <a:spcPct val="0"/>
              </a:spcBef>
              <a:spcAft>
                <a:spcPct val="0"/>
              </a:spcAft>
              <a:defRPr sz="4400">
                <a:solidFill>
                  <a:schemeClr val="tx1"/>
                </a:solidFill>
                <a:latin typeface="Arial" charset="0"/>
                <a:ea typeface="ＭＳ Ｐゴシック" pitchFamily="48" charset="-128"/>
              </a:defRPr>
            </a:lvl5pPr>
            <a:lvl6pPr marL="457200" algn="ctr" rtl="0" fontAlgn="base">
              <a:spcBef>
                <a:spcPct val="0"/>
              </a:spcBef>
              <a:spcAft>
                <a:spcPct val="0"/>
              </a:spcAft>
              <a:defRPr sz="4400">
                <a:solidFill>
                  <a:schemeClr val="tx1"/>
                </a:solidFill>
                <a:latin typeface="Arial" charset="0"/>
                <a:ea typeface="ＭＳ Ｐゴシック" pitchFamily="48" charset="-128"/>
              </a:defRPr>
            </a:lvl6pPr>
            <a:lvl7pPr marL="914400" algn="ctr" rtl="0" fontAlgn="base">
              <a:spcBef>
                <a:spcPct val="0"/>
              </a:spcBef>
              <a:spcAft>
                <a:spcPct val="0"/>
              </a:spcAft>
              <a:defRPr sz="4400">
                <a:solidFill>
                  <a:schemeClr val="tx1"/>
                </a:solidFill>
                <a:latin typeface="Arial" charset="0"/>
                <a:ea typeface="ＭＳ Ｐゴシック" pitchFamily="48" charset="-128"/>
              </a:defRPr>
            </a:lvl7pPr>
            <a:lvl8pPr marL="1371600" algn="ctr" rtl="0" fontAlgn="base">
              <a:spcBef>
                <a:spcPct val="0"/>
              </a:spcBef>
              <a:spcAft>
                <a:spcPct val="0"/>
              </a:spcAft>
              <a:defRPr sz="4400">
                <a:solidFill>
                  <a:schemeClr val="tx1"/>
                </a:solidFill>
                <a:latin typeface="Arial" charset="0"/>
                <a:ea typeface="ＭＳ Ｐゴシック" pitchFamily="48" charset="-128"/>
              </a:defRPr>
            </a:lvl8pPr>
            <a:lvl9pPr marL="1828800" algn="ctr" rtl="0" fontAlgn="base">
              <a:spcBef>
                <a:spcPct val="0"/>
              </a:spcBef>
              <a:spcAft>
                <a:spcPct val="0"/>
              </a:spcAft>
              <a:defRPr sz="4400">
                <a:solidFill>
                  <a:schemeClr val="tx1"/>
                </a:solidFill>
                <a:latin typeface="Arial" charset="0"/>
                <a:ea typeface="ＭＳ Ｐゴシック" pitchFamily="4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smtClean="0">
                <a:ln>
                  <a:noFill/>
                </a:ln>
                <a:solidFill>
                  <a:srgbClr val="000000"/>
                </a:solidFill>
                <a:effectLst/>
                <a:uLnTx/>
                <a:uFillTx/>
                <a:latin typeface="Arial"/>
                <a:ea typeface="ＭＳ Ｐゴシック"/>
                <a:cs typeface="+mj-cs"/>
              </a:rPr>
              <a:t>Summarizing Intermolecular Forces</a:t>
            </a:r>
          </a:p>
        </p:txBody>
      </p:sp>
      <p:pic>
        <p:nvPicPr>
          <p:cNvPr id="5" name="Picture 4" descr="11_14_Figure.jpg"/>
          <p:cNvPicPr>
            <a:picLocks noChangeAspect="1"/>
          </p:cNvPicPr>
          <p:nvPr/>
        </p:nvPicPr>
        <p:blipFill>
          <a:blip r:embed="rId2" cstate="print"/>
          <a:srcRect b="2546"/>
          <a:stretch>
            <a:fillRect/>
          </a:stretch>
        </p:blipFill>
        <p:spPr>
          <a:xfrm>
            <a:off x="2514600" y="1089464"/>
            <a:ext cx="5727192" cy="5006536"/>
          </a:xfrm>
          <a:prstGeom prst="rect">
            <a:avLst/>
          </a:prstGeom>
        </p:spPr>
      </p:pic>
    </p:spTree>
    <p:extLst>
      <p:ext uri="{BB962C8B-B14F-4D97-AF65-F5344CB8AC3E}">
        <p14:creationId xmlns:p14="http://schemas.microsoft.com/office/powerpoint/2010/main" val="730212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56</a:t>
            </a:fld>
            <a:endParaRPr lang="he-IL">
              <a:solidFill>
                <a:srgbClr val="000000"/>
              </a:solidFill>
            </a:endParaRPr>
          </a:p>
        </p:txBody>
      </p:sp>
      <p:sp>
        <p:nvSpPr>
          <p:cNvPr id="4" name="Rectangle 4"/>
          <p:cNvSpPr txBox="1">
            <a:spLocks noChangeArrowheads="1"/>
          </p:cNvSpPr>
          <p:nvPr/>
        </p:nvSpPr>
        <p:spPr>
          <a:xfrm>
            <a:off x="942467" y="116205"/>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algn="ctr" eaLnBrk="1" hangingPunct="1"/>
            <a:r>
              <a:rPr lang="en-US" altLang="en-US" kern="0" dirty="0" smtClean="0"/>
              <a:t>Example</a:t>
            </a:r>
          </a:p>
        </p:txBody>
      </p:sp>
      <p:sp>
        <p:nvSpPr>
          <p:cNvPr id="5" name="Content Placeholder 1"/>
          <p:cNvSpPr txBox="1">
            <a:spLocks/>
          </p:cNvSpPr>
          <p:nvPr/>
        </p:nvSpPr>
        <p:spPr>
          <a:xfrm>
            <a:off x="942467" y="944880"/>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smtClean="0"/>
              <a:t>What types of intermolecular forces are present in nitrogen, N</a:t>
            </a:r>
            <a:r>
              <a:rPr lang="en-IN" altLang="en-US" kern="0" baseline="-25000" smtClean="0"/>
              <a:t>2</a:t>
            </a:r>
            <a:r>
              <a:rPr lang="en-IN" altLang="en-US" kern="0" smtClean="0"/>
              <a:t>, chloroform, CHCl</a:t>
            </a:r>
            <a:r>
              <a:rPr lang="en-IN" altLang="en-US" kern="0" baseline="-25000" smtClean="0"/>
              <a:t>3</a:t>
            </a:r>
            <a:r>
              <a:rPr lang="en-IN" altLang="en-US" kern="0" smtClean="0"/>
              <a:t>, carbon dioxide, CO</a:t>
            </a:r>
            <a:r>
              <a:rPr lang="en-IN" altLang="en-US" kern="0" baseline="-25000" smtClean="0"/>
              <a:t>2</a:t>
            </a:r>
            <a:r>
              <a:rPr lang="en-IN" altLang="en-US" kern="0" smtClean="0"/>
              <a:t>, and ammonia, NH</a:t>
            </a:r>
            <a:r>
              <a:rPr lang="en-IN" altLang="en-US" kern="0" baseline="-25000" smtClean="0"/>
              <a:t>3</a:t>
            </a:r>
            <a:r>
              <a:rPr lang="en-IN" altLang="en-US" kern="0" smtClean="0"/>
              <a:t>?</a:t>
            </a:r>
          </a:p>
          <a:p>
            <a:r>
              <a:rPr lang="en-IN" altLang="en-US" kern="0" smtClean="0"/>
              <a:t>Strategy:</a:t>
            </a:r>
          </a:p>
          <a:p>
            <a:pPr lvl="1"/>
            <a:r>
              <a:rPr lang="en-IN" altLang="en-US" kern="0" smtClean="0"/>
              <a:t>Write the Lewis structure for each molecule</a:t>
            </a:r>
          </a:p>
          <a:p>
            <a:pPr lvl="1"/>
            <a:r>
              <a:rPr lang="en-IN" altLang="en-US" kern="0" smtClean="0"/>
              <a:t>Determine polarity. Polar molecules have dipole forces</a:t>
            </a:r>
          </a:p>
          <a:p>
            <a:pPr lvl="1"/>
            <a:r>
              <a:rPr lang="en-IN" altLang="en-US" kern="0" smtClean="0"/>
              <a:t>Check for the presence of H–N, H–O, and H–F bonds. The presence of these bonds indicates hydrogen bonding</a:t>
            </a:r>
          </a:p>
          <a:p>
            <a:pPr lvl="1"/>
            <a:r>
              <a:rPr lang="en-IN" altLang="en-US" kern="0" smtClean="0"/>
              <a:t>All molecules have dispersion forces</a:t>
            </a:r>
            <a:endParaRPr lang="en-IN" altLang="en-US" kern="0" dirty="0" smtClean="0"/>
          </a:p>
        </p:txBody>
      </p:sp>
    </p:spTree>
    <p:extLst>
      <p:ext uri="{BB962C8B-B14F-4D97-AF65-F5344CB8AC3E}">
        <p14:creationId xmlns:p14="http://schemas.microsoft.com/office/powerpoint/2010/main" val="1839988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57</a:t>
            </a:fld>
            <a:endParaRPr lang="he-IL">
              <a:solidFill>
                <a:srgbClr val="000000"/>
              </a:solidFill>
            </a:endParaRPr>
          </a:p>
        </p:txBody>
      </p:sp>
      <p:sp>
        <p:nvSpPr>
          <p:cNvPr id="4" name="Title 1"/>
          <p:cNvSpPr txBox="1">
            <a:spLocks/>
          </p:cNvSpPr>
          <p:nvPr/>
        </p:nvSpPr>
        <p:spPr>
          <a:xfrm>
            <a:off x="1600835" y="331788"/>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US" altLang="en-US" kern="0" dirty="0" smtClean="0"/>
              <a:t>Example</a:t>
            </a:r>
            <a:endParaRPr lang="en-IN" altLang="en-US" kern="0" dirty="0" smtClean="0"/>
          </a:p>
        </p:txBody>
      </p:sp>
      <p:sp>
        <p:nvSpPr>
          <p:cNvPr id="5" name="Content Placeholder 2"/>
          <p:cNvSpPr txBox="1">
            <a:spLocks/>
          </p:cNvSpPr>
          <p:nvPr/>
        </p:nvSpPr>
        <p:spPr>
          <a:xfrm>
            <a:off x="1600835" y="1160463"/>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smtClean="0"/>
              <a:t>Solution:</a:t>
            </a:r>
          </a:p>
          <a:p>
            <a:r>
              <a:rPr lang="en-IN" altLang="en-US" kern="0" smtClean="0"/>
              <a:t>N</a:t>
            </a:r>
            <a:r>
              <a:rPr lang="en-IN" altLang="en-US" kern="0" baseline="-25000" smtClean="0"/>
              <a:t>2</a:t>
            </a:r>
            <a:endParaRPr lang="en-IN" altLang="en-US" kern="0" smtClean="0"/>
          </a:p>
          <a:p>
            <a:pPr lvl="1"/>
            <a:r>
              <a:rPr lang="en-IN" altLang="en-US" kern="0" smtClean="0"/>
              <a:t>Lewis structure: </a:t>
            </a:r>
          </a:p>
          <a:p>
            <a:pPr lvl="1"/>
            <a:endParaRPr lang="en-IN" altLang="en-US" kern="0" smtClean="0"/>
          </a:p>
          <a:p>
            <a:pPr lvl="1"/>
            <a:r>
              <a:rPr lang="en-IN" altLang="en-US" kern="0" smtClean="0"/>
              <a:t>Polarity:</a:t>
            </a:r>
          </a:p>
          <a:p>
            <a:pPr lvl="2"/>
            <a:r>
              <a:rPr lang="en-IN" altLang="en-US" kern="0" smtClean="0"/>
              <a:t>Nonpolar - No dipole forces present</a:t>
            </a:r>
          </a:p>
          <a:p>
            <a:pPr lvl="2"/>
            <a:endParaRPr lang="en-IN" altLang="en-US" kern="0" smtClean="0"/>
          </a:p>
          <a:p>
            <a:pPr lvl="1"/>
            <a:r>
              <a:rPr lang="en-IN" altLang="en-US" kern="0" smtClean="0"/>
              <a:t>H–N , H–O, and H–F bonds?</a:t>
            </a:r>
          </a:p>
          <a:p>
            <a:pPr lvl="2"/>
            <a:r>
              <a:rPr lang="en-IN" altLang="en-US" kern="0" smtClean="0"/>
              <a:t>No. Hydrogen bonding not possible.</a:t>
            </a:r>
          </a:p>
          <a:p>
            <a:pPr lvl="2"/>
            <a:r>
              <a:rPr lang="en-IN" altLang="en-US" kern="0" smtClean="0"/>
              <a:t>Intermolecular forces - dispersion forces		</a:t>
            </a:r>
            <a:endParaRPr lang="en-IN" altLang="en-US" kern="0" dirty="0" smtClean="0"/>
          </a:p>
        </p:txBody>
      </p:sp>
      <p:pic>
        <p:nvPicPr>
          <p:cNvPr id="6" name="Picture 5" descr="79373_09_UNF14.jpg"/>
          <p:cNvPicPr>
            <a:picLocks noChangeAspect="1"/>
          </p:cNvPicPr>
          <p:nvPr/>
        </p:nvPicPr>
        <p:blipFill rotWithShape="1">
          <a:blip r:embed="rId2">
            <a:extLst>
              <a:ext uri="{28A0092B-C50C-407E-A947-70E740481C1C}">
                <a14:useLocalDpi xmlns:a14="http://schemas.microsoft.com/office/drawing/2010/main" val="0"/>
              </a:ext>
            </a:extLst>
          </a:blip>
          <a:srcRect b="15534"/>
          <a:stretch/>
        </p:blipFill>
        <p:spPr>
          <a:xfrm>
            <a:off x="5090160" y="2074863"/>
            <a:ext cx="1938792" cy="736600"/>
          </a:xfrm>
          <a:prstGeom prst="rect">
            <a:avLst/>
          </a:prstGeom>
        </p:spPr>
      </p:pic>
    </p:spTree>
    <p:extLst>
      <p:ext uri="{BB962C8B-B14F-4D97-AF65-F5344CB8AC3E}">
        <p14:creationId xmlns:p14="http://schemas.microsoft.com/office/powerpoint/2010/main" val="2335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58</a:t>
            </a:fld>
            <a:endParaRPr lang="he-IL">
              <a:solidFill>
                <a:srgbClr val="000000"/>
              </a:solidFill>
            </a:endParaRPr>
          </a:p>
        </p:txBody>
      </p:sp>
      <p:sp>
        <p:nvSpPr>
          <p:cNvPr id="4" name="Title 1"/>
          <p:cNvSpPr txBox="1">
            <a:spLocks/>
          </p:cNvSpPr>
          <p:nvPr/>
        </p:nvSpPr>
        <p:spPr>
          <a:xfrm>
            <a:off x="1920875" y="204022"/>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US" altLang="en-US" kern="0" dirty="0" smtClean="0"/>
              <a:t>Example</a:t>
            </a:r>
            <a:endParaRPr lang="en-IN" altLang="en-US" kern="0" dirty="0" smtClean="0"/>
          </a:p>
        </p:txBody>
      </p:sp>
      <p:sp>
        <p:nvSpPr>
          <p:cNvPr id="5" name="Content Placeholder 2"/>
          <p:cNvSpPr txBox="1">
            <a:spLocks/>
          </p:cNvSpPr>
          <p:nvPr/>
        </p:nvSpPr>
        <p:spPr>
          <a:xfrm>
            <a:off x="1920875" y="1160463"/>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dirty="0" smtClean="0"/>
              <a:t>CHCl</a:t>
            </a:r>
            <a:r>
              <a:rPr lang="en-IN" altLang="en-US" kern="0" baseline="-25000" dirty="0" smtClean="0"/>
              <a:t>3</a:t>
            </a:r>
          </a:p>
          <a:p>
            <a:pPr lvl="1"/>
            <a:r>
              <a:rPr lang="en-IN" altLang="en-US" kern="0" dirty="0" smtClean="0"/>
              <a:t>Lewis structure:		</a:t>
            </a:r>
          </a:p>
          <a:p>
            <a:pPr lvl="1"/>
            <a:endParaRPr lang="en-IN" altLang="en-US" kern="0" dirty="0" smtClean="0"/>
          </a:p>
          <a:p>
            <a:pPr lvl="1"/>
            <a:r>
              <a:rPr lang="en-IN" altLang="en-US" kern="0" dirty="0" smtClean="0"/>
              <a:t>Polarity:</a:t>
            </a:r>
          </a:p>
          <a:p>
            <a:pPr lvl="2"/>
            <a:r>
              <a:rPr lang="en-IN" altLang="en-US" kern="0" dirty="0" smtClean="0"/>
              <a:t>Polar - Dipole forces present </a:t>
            </a:r>
          </a:p>
          <a:p>
            <a:pPr lvl="1"/>
            <a:endParaRPr lang="en-IN" altLang="en-US" kern="0" dirty="0" smtClean="0"/>
          </a:p>
          <a:p>
            <a:pPr lvl="1"/>
            <a:r>
              <a:rPr lang="en-IN" altLang="en-US" kern="0" dirty="0" smtClean="0"/>
              <a:t>H–N, H–O, and H–F bonds?</a:t>
            </a:r>
          </a:p>
          <a:p>
            <a:pPr lvl="2"/>
            <a:r>
              <a:rPr lang="en-IN" altLang="en-US" kern="0" dirty="0" smtClean="0"/>
              <a:t>No. Hydrogen bonding not possible.</a:t>
            </a:r>
          </a:p>
          <a:p>
            <a:pPr lvl="2"/>
            <a:r>
              <a:rPr lang="en-IN" altLang="en-US" kern="0" dirty="0" smtClean="0"/>
              <a:t>Intermolecular forces - dispersion and dipole forces</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5350" y="1312863"/>
            <a:ext cx="156368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29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59</a:t>
            </a:fld>
            <a:endParaRPr lang="he-IL">
              <a:solidFill>
                <a:srgbClr val="000000"/>
              </a:solidFill>
            </a:endParaRPr>
          </a:p>
        </p:txBody>
      </p:sp>
      <p:sp>
        <p:nvSpPr>
          <p:cNvPr id="4" name="Title 1"/>
          <p:cNvSpPr txBox="1">
            <a:spLocks/>
          </p:cNvSpPr>
          <p:nvPr/>
        </p:nvSpPr>
        <p:spPr>
          <a:xfrm>
            <a:off x="1454531" y="244221"/>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US" altLang="en-US" kern="0" dirty="0" smtClean="0"/>
              <a:t>Example</a:t>
            </a:r>
            <a:endParaRPr lang="en-IN" altLang="en-US" kern="0" dirty="0" smtClean="0"/>
          </a:p>
        </p:txBody>
      </p:sp>
      <p:sp>
        <p:nvSpPr>
          <p:cNvPr id="5" name="Content Placeholder 2"/>
          <p:cNvSpPr txBox="1">
            <a:spLocks/>
          </p:cNvSpPr>
          <p:nvPr/>
        </p:nvSpPr>
        <p:spPr>
          <a:xfrm>
            <a:off x="1363091" y="1264920"/>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smtClean="0"/>
              <a:t>CO</a:t>
            </a:r>
            <a:r>
              <a:rPr lang="en-IN" altLang="en-US" kern="0" baseline="-25000" smtClean="0"/>
              <a:t>2</a:t>
            </a:r>
          </a:p>
          <a:p>
            <a:pPr lvl="1"/>
            <a:r>
              <a:rPr lang="en-IN" altLang="en-US" kern="0" smtClean="0"/>
              <a:t>Lewis structure:</a:t>
            </a:r>
          </a:p>
          <a:p>
            <a:pPr lvl="1"/>
            <a:endParaRPr lang="en-IN" altLang="en-US" kern="0" smtClean="0"/>
          </a:p>
          <a:p>
            <a:pPr lvl="1"/>
            <a:r>
              <a:rPr lang="en-IN" altLang="en-US" kern="0" smtClean="0"/>
              <a:t>Polarity:</a:t>
            </a:r>
          </a:p>
          <a:p>
            <a:pPr lvl="2"/>
            <a:r>
              <a:rPr lang="en-IN" altLang="en-US" kern="0" smtClean="0"/>
              <a:t>Nonpolar - No dipole forces present</a:t>
            </a:r>
          </a:p>
          <a:p>
            <a:pPr lvl="1"/>
            <a:endParaRPr lang="en-IN" altLang="en-US" kern="0" smtClean="0"/>
          </a:p>
          <a:p>
            <a:pPr lvl="1"/>
            <a:r>
              <a:rPr lang="en-IN" altLang="en-US" kern="0" smtClean="0"/>
              <a:t>H–N, H–O, and H–F bonds?</a:t>
            </a:r>
          </a:p>
          <a:p>
            <a:pPr lvl="2"/>
            <a:r>
              <a:rPr lang="en-IN" altLang="en-US" kern="0" smtClean="0"/>
              <a:t>No. Hydrogen bonding not possible</a:t>
            </a:r>
          </a:p>
          <a:p>
            <a:pPr lvl="2"/>
            <a:r>
              <a:rPr lang="en-IN" altLang="en-US" kern="0" smtClean="0"/>
              <a:t>Intermolecular forces - dispersion forces</a:t>
            </a:r>
          </a:p>
          <a:p>
            <a:endParaRPr lang="en-IN" altLang="en-US" kern="0" smtClean="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6754" y="1798320"/>
            <a:ext cx="19478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25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pic>
        <p:nvPicPr>
          <p:cNvPr id="4" name="Picture 4" descr="This graph is an illustration of how equilibrium is obtained between condensation and vaporization.  As vaporization continues at a constant rate, the rate of condensation increases. Eventually, the two rates become equal. At this point, equilibrium is attained. " title="Figure 11.6 – Rates of vaporization and condensation of a liquid over time.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615" y="442170"/>
            <a:ext cx="5720930" cy="582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737600" y="442170"/>
            <a:ext cx="2940228" cy="523220"/>
          </a:xfrm>
          <a:prstGeom prst="rect">
            <a:avLst/>
          </a:prstGeom>
        </p:spPr>
        <p:txBody>
          <a:bodyPr wrap="none">
            <a:spAutoFit/>
          </a:bodyPr>
          <a:lstStyle/>
          <a:p>
            <a:r>
              <a:rPr lang="en-US" altLang="en-US" sz="2800" b="1" kern="0" dirty="0" smtClean="0">
                <a:solidFill>
                  <a:srgbClr val="000000"/>
                </a:solidFill>
                <a:latin typeface="Arial"/>
                <a:ea typeface="ＭＳ Ｐゴシック"/>
              </a:rPr>
              <a:t>Vapor </a:t>
            </a:r>
            <a:r>
              <a:rPr lang="en-US" altLang="en-US" sz="2800" b="1" kern="0" dirty="0">
                <a:solidFill>
                  <a:srgbClr val="000000"/>
                </a:solidFill>
                <a:latin typeface="Arial"/>
                <a:ea typeface="ＭＳ Ｐゴシック"/>
              </a:rPr>
              <a:t>P</a:t>
            </a:r>
            <a:r>
              <a:rPr lang="en-US" altLang="en-US" sz="2800" b="1" kern="0" dirty="0" smtClean="0">
                <a:solidFill>
                  <a:srgbClr val="000000"/>
                </a:solidFill>
                <a:latin typeface="Arial"/>
                <a:ea typeface="ＭＳ Ｐゴシック"/>
              </a:rPr>
              <a:t>ressure</a:t>
            </a:r>
            <a:r>
              <a:rPr lang="en-US" altLang="en-US" sz="2800" kern="0" dirty="0" smtClean="0">
                <a:solidFill>
                  <a:srgbClr val="000000"/>
                </a:solidFill>
                <a:latin typeface="Arial"/>
                <a:ea typeface="ＭＳ Ｐゴシック"/>
              </a:rPr>
              <a:t> </a:t>
            </a:r>
            <a:endParaRPr lang="he-IL" dirty="0"/>
          </a:p>
        </p:txBody>
      </p:sp>
    </p:spTree>
    <p:extLst>
      <p:ext uri="{BB962C8B-B14F-4D97-AF65-F5344CB8AC3E}">
        <p14:creationId xmlns:p14="http://schemas.microsoft.com/office/powerpoint/2010/main" val="125086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60</a:t>
            </a:fld>
            <a:endParaRPr lang="he-IL">
              <a:solidFill>
                <a:srgbClr val="000000"/>
              </a:solidFill>
            </a:endParaRPr>
          </a:p>
        </p:txBody>
      </p:sp>
      <p:sp>
        <p:nvSpPr>
          <p:cNvPr id="4" name="Title 1"/>
          <p:cNvSpPr txBox="1">
            <a:spLocks/>
          </p:cNvSpPr>
          <p:nvPr/>
        </p:nvSpPr>
        <p:spPr>
          <a:xfrm>
            <a:off x="1380744" y="293688"/>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US" altLang="en-US" kern="0" dirty="0" smtClean="0"/>
              <a:t>Example</a:t>
            </a:r>
            <a:endParaRPr lang="en-IN" altLang="en-US" kern="0" dirty="0" smtClean="0"/>
          </a:p>
        </p:txBody>
      </p:sp>
      <p:sp>
        <p:nvSpPr>
          <p:cNvPr id="5" name="Content Placeholder 2"/>
          <p:cNvSpPr txBox="1">
            <a:spLocks/>
          </p:cNvSpPr>
          <p:nvPr/>
        </p:nvSpPr>
        <p:spPr>
          <a:xfrm>
            <a:off x="1380744" y="1160463"/>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smtClean="0"/>
              <a:t>NH</a:t>
            </a:r>
            <a:r>
              <a:rPr lang="en-IN" altLang="en-US" kern="0" baseline="-25000" smtClean="0"/>
              <a:t>3 </a:t>
            </a:r>
            <a:endParaRPr lang="en-IN" altLang="en-US" kern="0" smtClean="0"/>
          </a:p>
          <a:p>
            <a:pPr lvl="1"/>
            <a:r>
              <a:rPr lang="en-IN" altLang="en-US" kern="0" smtClean="0"/>
              <a:t>Lewis structure:</a:t>
            </a:r>
          </a:p>
          <a:p>
            <a:endParaRPr lang="en-IN" altLang="en-US" kern="0" smtClean="0"/>
          </a:p>
          <a:p>
            <a:pPr lvl="1"/>
            <a:r>
              <a:rPr lang="en-IN" altLang="en-US" kern="0" smtClean="0"/>
              <a:t>Polarity:</a:t>
            </a:r>
          </a:p>
          <a:p>
            <a:pPr lvl="2"/>
            <a:r>
              <a:rPr lang="en-IN" altLang="en-US" kern="0" smtClean="0"/>
              <a:t>Polar - Dipole forces present</a:t>
            </a:r>
          </a:p>
          <a:p>
            <a:pPr lvl="1"/>
            <a:endParaRPr lang="en-IN" altLang="en-US" kern="0" smtClean="0"/>
          </a:p>
          <a:p>
            <a:pPr lvl="1"/>
            <a:r>
              <a:rPr lang="en-IN" altLang="en-US" kern="0" smtClean="0"/>
              <a:t>H–N, H–O, and H–F bonds?</a:t>
            </a:r>
          </a:p>
          <a:p>
            <a:pPr lvl="2"/>
            <a:r>
              <a:rPr lang="en-IN" altLang="en-US" kern="0" smtClean="0"/>
              <a:t>Yes. Hydrogen bonding possible</a:t>
            </a:r>
          </a:p>
          <a:p>
            <a:pPr lvl="2"/>
            <a:r>
              <a:rPr lang="en-IN" altLang="en-US" kern="0" smtClean="0"/>
              <a:t>Intermolecular forces - dispersion, hydrogen bonds, and dipole forces</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5544" y="1541463"/>
            <a:ext cx="1438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17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61</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a:xfrm>
            <a:off x="1810512" y="135572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smtClean="0"/>
              <a:t>We will now look at solids in more detail. We will first identify the basic unit that makes up the solid and the forces between those units. We will then use this information to classify solids into one of four types: molecular solid, ionic solid, metallic solid, or covalent network solid.</a:t>
            </a:r>
          </a:p>
        </p:txBody>
      </p:sp>
      <p:sp>
        <p:nvSpPr>
          <p:cNvPr id="5" name="TextBox 4"/>
          <p:cNvSpPr txBox="1"/>
          <p:nvPr/>
        </p:nvSpPr>
        <p:spPr>
          <a:xfrm>
            <a:off x="3566160" y="534000"/>
            <a:ext cx="3758184" cy="646331"/>
          </a:xfrm>
          <a:prstGeom prst="rect">
            <a:avLst/>
          </a:prstGeom>
          <a:noFill/>
        </p:spPr>
        <p:txBody>
          <a:bodyPr wrap="square" rtlCol="1">
            <a:spAutoFit/>
          </a:bodyPr>
          <a:lstStyle/>
          <a:p>
            <a:pPr algn="ctr"/>
            <a:r>
              <a:rPr lang="en-US" sz="3600" b="1" dirty="0" smtClean="0"/>
              <a:t>Types of Solids</a:t>
            </a:r>
            <a:endParaRPr lang="he-IL" sz="3600" b="1" dirty="0"/>
          </a:p>
        </p:txBody>
      </p:sp>
    </p:spTree>
    <p:extLst>
      <p:ext uri="{BB962C8B-B14F-4D97-AF65-F5344CB8AC3E}">
        <p14:creationId xmlns:p14="http://schemas.microsoft.com/office/powerpoint/2010/main" val="408131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62</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pic>
        <p:nvPicPr>
          <p:cNvPr id="4" name="Picture 3" descr="This table lists the four types of solids; molecular, metallic, ionic, and covalent network. The table lists their structural units, the attractive forces between structural units, and examples of each type." title="Table 11.4 – Types of solid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677" y="1262417"/>
            <a:ext cx="8930695" cy="2240714"/>
          </a:xfrm>
          <a:prstGeom prst="rect">
            <a:avLst/>
          </a:prstGeom>
        </p:spPr>
      </p:pic>
      <p:sp>
        <p:nvSpPr>
          <p:cNvPr id="5" name="TextBox 4"/>
          <p:cNvSpPr txBox="1"/>
          <p:nvPr/>
        </p:nvSpPr>
        <p:spPr>
          <a:xfrm>
            <a:off x="3209544" y="543144"/>
            <a:ext cx="3758184" cy="646331"/>
          </a:xfrm>
          <a:prstGeom prst="rect">
            <a:avLst/>
          </a:prstGeom>
          <a:noFill/>
        </p:spPr>
        <p:txBody>
          <a:bodyPr wrap="square" rtlCol="1">
            <a:spAutoFit/>
          </a:bodyPr>
          <a:lstStyle/>
          <a:p>
            <a:pPr algn="ctr"/>
            <a:r>
              <a:rPr lang="en-US" sz="3600" b="1" dirty="0" smtClean="0"/>
              <a:t>Types of Solids</a:t>
            </a:r>
            <a:endParaRPr lang="he-IL" sz="3600" b="1" dirty="0"/>
          </a:p>
        </p:txBody>
      </p:sp>
      <p:sp>
        <p:nvSpPr>
          <p:cNvPr id="6" name="Rectangle 2"/>
          <p:cNvSpPr txBox="1">
            <a:spLocks noChangeArrowheads="1"/>
          </p:cNvSpPr>
          <p:nvPr/>
        </p:nvSpPr>
        <p:spPr>
          <a:xfrm>
            <a:off x="1065784" y="3576073"/>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smtClean="0"/>
              <a:t>A </a:t>
            </a:r>
            <a:r>
              <a:rPr lang="en-US" altLang="en-US" b="1" kern="0" dirty="0" smtClean="0"/>
              <a:t>molecular solid</a:t>
            </a:r>
            <a:r>
              <a:rPr lang="en-US" altLang="en-US" kern="0" dirty="0" smtClean="0"/>
              <a:t> consists of atoms or molecules. It is held together by intermolecular forces.</a:t>
            </a:r>
          </a:p>
          <a:p>
            <a:pPr marL="0" indent="0" eaLnBrk="1" hangingPunct="1">
              <a:buFontTx/>
              <a:buNone/>
            </a:pPr>
            <a:endParaRPr lang="en-US" altLang="en-US" kern="0" dirty="0" smtClean="0"/>
          </a:p>
          <a:p>
            <a:pPr marL="0" indent="0" eaLnBrk="1" hangingPunct="1">
              <a:buFontTx/>
              <a:buNone/>
            </a:pPr>
            <a:r>
              <a:rPr lang="en-US" altLang="en-US" kern="0" dirty="0" smtClean="0"/>
              <a:t>A </a:t>
            </a:r>
            <a:r>
              <a:rPr lang="en-US" altLang="en-US" b="1" kern="0" dirty="0" smtClean="0"/>
              <a:t>metallic solid</a:t>
            </a:r>
            <a:r>
              <a:rPr lang="en-US" altLang="en-US" kern="0" dirty="0" smtClean="0"/>
              <a:t> consists of the positive cores of metal atoms. It is held together by metallic bonding, a </a:t>
            </a:r>
            <a:r>
              <a:rPr lang="ja-JP" altLang="en-US" kern="0" dirty="0" smtClean="0"/>
              <a:t>“</a:t>
            </a:r>
            <a:r>
              <a:rPr lang="en-US" altLang="ja-JP" kern="0" dirty="0" smtClean="0"/>
              <a:t>sea</a:t>
            </a:r>
            <a:r>
              <a:rPr lang="ja-JP" altLang="en-US" kern="0" dirty="0" smtClean="0"/>
              <a:t>”</a:t>
            </a:r>
            <a:r>
              <a:rPr lang="en-US" altLang="ja-JP" kern="0" dirty="0" smtClean="0"/>
              <a:t> of delocalized electrons.</a:t>
            </a:r>
            <a:endParaRPr lang="en-US" altLang="en-US" kern="0" dirty="0" smtClean="0"/>
          </a:p>
        </p:txBody>
      </p:sp>
    </p:spTree>
    <p:extLst>
      <p:ext uri="{BB962C8B-B14F-4D97-AF65-F5344CB8AC3E}">
        <p14:creationId xmlns:p14="http://schemas.microsoft.com/office/powerpoint/2010/main" val="34181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63</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a:xfrm>
            <a:off x="1673352" y="1409700"/>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smtClean="0"/>
              <a:t>An </a:t>
            </a:r>
            <a:r>
              <a:rPr lang="en-US" altLang="en-US" b="1" kern="0" smtClean="0"/>
              <a:t>ionic solid</a:t>
            </a:r>
            <a:r>
              <a:rPr lang="en-US" altLang="en-US" kern="0" smtClean="0"/>
              <a:t> is composed of cations and anions. It is held together by ionic bonds, the electrical attractions between oppositely charged particles.</a:t>
            </a:r>
          </a:p>
          <a:p>
            <a:pPr marL="0" indent="0" eaLnBrk="1" hangingPunct="1">
              <a:buFontTx/>
              <a:buNone/>
            </a:pPr>
            <a:endParaRPr lang="en-US" altLang="en-US" kern="0" smtClean="0"/>
          </a:p>
          <a:p>
            <a:pPr marL="0" indent="0" eaLnBrk="1" hangingPunct="1">
              <a:buFontTx/>
              <a:buNone/>
            </a:pPr>
            <a:r>
              <a:rPr lang="en-US" altLang="en-US" kern="0" smtClean="0"/>
              <a:t>A </a:t>
            </a:r>
            <a:r>
              <a:rPr lang="en-US" altLang="en-US" b="1" kern="0" smtClean="0"/>
              <a:t>covalent network solid</a:t>
            </a:r>
            <a:r>
              <a:rPr lang="en-US" altLang="en-US" kern="0" smtClean="0"/>
              <a:t> consists of atoms. These atoms are held together in large chains or networks by covalent bonds.</a:t>
            </a:r>
            <a:endParaRPr lang="en-US" altLang="en-US" kern="0" dirty="0" smtClean="0"/>
          </a:p>
        </p:txBody>
      </p:sp>
      <p:sp>
        <p:nvSpPr>
          <p:cNvPr id="5" name="TextBox 4"/>
          <p:cNvSpPr txBox="1"/>
          <p:nvPr/>
        </p:nvSpPr>
        <p:spPr>
          <a:xfrm>
            <a:off x="3209544" y="543144"/>
            <a:ext cx="3758184" cy="646331"/>
          </a:xfrm>
          <a:prstGeom prst="rect">
            <a:avLst/>
          </a:prstGeom>
          <a:noFill/>
        </p:spPr>
        <p:txBody>
          <a:bodyPr wrap="square" rtlCol="1">
            <a:spAutoFit/>
          </a:bodyPr>
          <a:lstStyle/>
          <a:p>
            <a:pPr algn="ctr"/>
            <a:r>
              <a:rPr lang="en-US" sz="3600" b="1" dirty="0" smtClean="0"/>
              <a:t>Types of Solids</a:t>
            </a:r>
            <a:endParaRPr lang="he-IL" sz="3600" b="1" dirty="0"/>
          </a:p>
        </p:txBody>
      </p:sp>
    </p:spTree>
    <p:extLst>
      <p:ext uri="{BB962C8B-B14F-4D97-AF65-F5344CB8AC3E}">
        <p14:creationId xmlns:p14="http://schemas.microsoft.com/office/powerpoint/2010/main" val="3811392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64</a:t>
            </a:fld>
            <a:endParaRPr lang="he-IL">
              <a:solidFill>
                <a:srgbClr val="000000"/>
              </a:solidFill>
            </a:endParaRPr>
          </a:p>
        </p:txBody>
      </p:sp>
      <p:sp>
        <p:nvSpPr>
          <p:cNvPr id="4" name="Rectangle 2"/>
          <p:cNvSpPr txBox="1">
            <a:spLocks noChangeArrowheads="1"/>
          </p:cNvSpPr>
          <p:nvPr/>
        </p:nvSpPr>
        <p:spPr>
          <a:xfrm>
            <a:off x="1170432" y="62526"/>
            <a:ext cx="10725912"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IN" altLang="en-US" kern="0" dirty="0" smtClean="0"/>
              <a:t>Diagrams of Four Types of Substances</a:t>
            </a:r>
            <a:endParaRPr lang="en-US" altLang="en-US" kern="0" dirty="0" smtClean="0"/>
          </a:p>
        </p:txBody>
      </p:sp>
      <p:pic>
        <p:nvPicPr>
          <p:cNvPr id="5" name="Picture 4" descr="79373_09_F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061" y="1676400"/>
            <a:ext cx="8312727" cy="3742351"/>
          </a:xfrm>
          <a:prstGeom prst="rect">
            <a:avLst/>
          </a:prstGeom>
        </p:spPr>
      </p:pic>
    </p:spTree>
    <p:extLst>
      <p:ext uri="{BB962C8B-B14F-4D97-AF65-F5344CB8AC3E}">
        <p14:creationId xmlns:p14="http://schemas.microsoft.com/office/powerpoint/2010/main" val="730875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65</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5" name="Rectangle 2"/>
          <p:cNvSpPr txBox="1">
            <a:spLocks noChangeArrowheads="1"/>
          </p:cNvSpPr>
          <p:nvPr/>
        </p:nvSpPr>
        <p:spPr>
          <a:xfrm>
            <a:off x="768096" y="545592"/>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b="1" kern="0" dirty="0" smtClean="0"/>
              <a:t>Physical properties </a:t>
            </a:r>
            <a:r>
              <a:rPr lang="en-US" altLang="en-US" kern="0" dirty="0" smtClean="0"/>
              <a:t>such as melting point, hardness, and electrical conductivity are related to solid structure.</a:t>
            </a:r>
          </a:p>
          <a:p>
            <a:pPr marL="0" indent="0" eaLnBrk="1" hangingPunct="1">
              <a:buFontTx/>
              <a:buNone/>
            </a:pPr>
            <a:endParaRPr lang="en-US" altLang="en-US" kern="0" dirty="0" smtClean="0"/>
          </a:p>
          <a:p>
            <a:pPr marL="0" indent="0" eaLnBrk="1" hangingPunct="1">
              <a:buFontTx/>
              <a:buNone/>
            </a:pPr>
            <a:r>
              <a:rPr lang="en-US" altLang="en-US" kern="0" dirty="0" smtClean="0"/>
              <a:t>Table 11.1 gives melting points and boiling points for various solids, indicating the solid structure of each.</a:t>
            </a:r>
          </a:p>
        </p:txBody>
      </p:sp>
    </p:spTree>
    <p:extLst>
      <p:ext uri="{BB962C8B-B14F-4D97-AF65-F5344CB8AC3E}">
        <p14:creationId xmlns:p14="http://schemas.microsoft.com/office/powerpoint/2010/main" val="262475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66</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pic>
        <p:nvPicPr>
          <p:cNvPr id="4" name="Picture 3" descr="This table lists the melting points and boiling points of several substances at 1 atm. " title="Table 11.1 – Melting points and boiling points (at 1 atm) of several substanc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14" y="405622"/>
            <a:ext cx="8582532" cy="5876068"/>
          </a:xfrm>
          <a:prstGeom prst="rect">
            <a:avLst/>
          </a:prstGeom>
        </p:spPr>
      </p:pic>
    </p:spTree>
    <p:extLst>
      <p:ext uri="{BB962C8B-B14F-4D97-AF65-F5344CB8AC3E}">
        <p14:creationId xmlns:p14="http://schemas.microsoft.com/office/powerpoint/2010/main" val="329016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67</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a:xfrm>
            <a:off x="896112" y="1112520"/>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smtClean="0"/>
              <a:t>In general, molecular solids have lower melting points, and covalent network solids and ionic solids have high melting points.</a:t>
            </a:r>
          </a:p>
          <a:p>
            <a:pPr marL="0" indent="0" eaLnBrk="1" hangingPunct="1">
              <a:buFontTx/>
              <a:buNone/>
            </a:pPr>
            <a:endParaRPr lang="en-US" altLang="en-US" kern="0" smtClean="0"/>
          </a:p>
          <a:p>
            <a:pPr marL="0" indent="0" eaLnBrk="1" hangingPunct="1">
              <a:buFontTx/>
              <a:buNone/>
            </a:pPr>
            <a:r>
              <a:rPr lang="en-US" altLang="en-US" kern="0" smtClean="0"/>
              <a:t>The melting points of ionic solids vary owing to differences in lattice energy which, in turn, depends on ionic charges. </a:t>
            </a:r>
          </a:p>
          <a:p>
            <a:pPr marL="0" indent="0" eaLnBrk="1" hangingPunct="1">
              <a:buFontTx/>
              <a:buNone/>
            </a:pPr>
            <a:endParaRPr lang="en-US" altLang="en-US" kern="0" smtClean="0"/>
          </a:p>
          <a:p>
            <a:pPr marL="0" indent="0" eaLnBrk="1" hangingPunct="1">
              <a:buFontTx/>
              <a:buNone/>
            </a:pPr>
            <a:r>
              <a:rPr lang="en-US" altLang="en-US" kern="0" smtClean="0"/>
              <a:t>The melting points of metals vary considerably.</a:t>
            </a:r>
            <a:endParaRPr lang="en-US" altLang="en-US" kern="0" dirty="0" smtClean="0"/>
          </a:p>
        </p:txBody>
      </p:sp>
      <p:sp>
        <p:nvSpPr>
          <p:cNvPr id="6" name="Rectangle 5"/>
          <p:cNvSpPr/>
          <p:nvPr/>
        </p:nvSpPr>
        <p:spPr>
          <a:xfrm>
            <a:off x="2825766" y="435669"/>
            <a:ext cx="4102405" cy="584775"/>
          </a:xfrm>
          <a:prstGeom prst="rect">
            <a:avLst/>
          </a:prstGeom>
        </p:spPr>
        <p:txBody>
          <a:bodyPr wrap="none">
            <a:spAutoFit/>
          </a:bodyPr>
          <a:lstStyle/>
          <a:p>
            <a:r>
              <a:rPr lang="en-US" altLang="en-US" sz="3200" b="1" kern="0" dirty="0"/>
              <a:t>Physical P</a:t>
            </a:r>
            <a:r>
              <a:rPr lang="en-US" altLang="en-US" sz="3200" b="1" kern="0" dirty="0" smtClean="0"/>
              <a:t>roperties </a:t>
            </a:r>
            <a:endParaRPr lang="he-IL" sz="3200" dirty="0"/>
          </a:p>
        </p:txBody>
      </p:sp>
    </p:spTree>
    <p:extLst>
      <p:ext uri="{BB962C8B-B14F-4D97-AF65-F5344CB8AC3E}">
        <p14:creationId xmlns:p14="http://schemas.microsoft.com/office/powerpoint/2010/main" val="3871502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68</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a:xfrm>
            <a:off x="1219200" y="1277112"/>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smtClean="0"/>
              <a:t>Hardness depends on how easily the structural units can be moved relative to one another.</a:t>
            </a:r>
          </a:p>
          <a:p>
            <a:pPr marL="0" indent="0" eaLnBrk="1" hangingPunct="1">
              <a:buFontTx/>
              <a:buNone/>
            </a:pPr>
            <a:endParaRPr lang="en-US" altLang="en-US" kern="0" dirty="0" smtClean="0"/>
          </a:p>
          <a:p>
            <a:pPr marL="0" indent="0" eaLnBrk="1" hangingPunct="1">
              <a:buFontTx/>
              <a:buNone/>
            </a:pPr>
            <a:r>
              <a:rPr lang="en-US" altLang="en-US" kern="0" dirty="0" smtClean="0"/>
              <a:t>Molecular solids tend to be soft. By contrast, three-dimensional covalent network solids, such as diamond, are very hard.</a:t>
            </a:r>
          </a:p>
        </p:txBody>
      </p:sp>
      <p:sp>
        <p:nvSpPr>
          <p:cNvPr id="6" name="Rectangle 5"/>
          <p:cNvSpPr/>
          <p:nvPr/>
        </p:nvSpPr>
        <p:spPr>
          <a:xfrm>
            <a:off x="2871486" y="521649"/>
            <a:ext cx="4102405" cy="584775"/>
          </a:xfrm>
          <a:prstGeom prst="rect">
            <a:avLst/>
          </a:prstGeom>
        </p:spPr>
        <p:txBody>
          <a:bodyPr wrap="none">
            <a:spAutoFit/>
          </a:bodyPr>
          <a:lstStyle/>
          <a:p>
            <a:r>
              <a:rPr lang="en-US" altLang="en-US" sz="3200" b="1" kern="0" dirty="0"/>
              <a:t>Physical P</a:t>
            </a:r>
            <a:r>
              <a:rPr lang="en-US" altLang="en-US" sz="3200" b="1" kern="0" dirty="0" smtClean="0"/>
              <a:t>roperties </a:t>
            </a:r>
            <a:endParaRPr lang="he-IL" sz="3200" dirty="0"/>
          </a:p>
        </p:txBody>
      </p:sp>
    </p:spTree>
    <p:extLst>
      <p:ext uri="{BB962C8B-B14F-4D97-AF65-F5344CB8AC3E}">
        <p14:creationId xmlns:p14="http://schemas.microsoft.com/office/powerpoint/2010/main" val="1695806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69</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a:xfrm>
            <a:off x="1298448" y="135572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smtClean="0"/>
              <a:t>Ionic compounds are brittle because they tend to fracture easily along crystal planes.</a:t>
            </a:r>
          </a:p>
          <a:p>
            <a:pPr marL="0" indent="0" eaLnBrk="1" hangingPunct="1">
              <a:buFontTx/>
              <a:buNone/>
            </a:pPr>
            <a:endParaRPr lang="en-US" altLang="en-US" kern="0" smtClean="0"/>
          </a:p>
          <a:p>
            <a:pPr marL="0" indent="0" eaLnBrk="1" hangingPunct="1">
              <a:buFontTx/>
              <a:buNone/>
            </a:pPr>
            <a:r>
              <a:rPr lang="en-US" altLang="en-US" kern="0" smtClean="0"/>
              <a:t>Metals are malleable, so that they can be easily shaped by hammering.</a:t>
            </a:r>
            <a:endParaRPr lang="en-US" altLang="en-US" kern="0" dirty="0" smtClean="0"/>
          </a:p>
        </p:txBody>
      </p:sp>
      <p:sp>
        <p:nvSpPr>
          <p:cNvPr id="5" name="Rectangle 4"/>
          <p:cNvSpPr/>
          <p:nvPr/>
        </p:nvSpPr>
        <p:spPr>
          <a:xfrm>
            <a:off x="2898918" y="576513"/>
            <a:ext cx="4102405" cy="584775"/>
          </a:xfrm>
          <a:prstGeom prst="rect">
            <a:avLst/>
          </a:prstGeom>
        </p:spPr>
        <p:txBody>
          <a:bodyPr wrap="none">
            <a:spAutoFit/>
          </a:bodyPr>
          <a:lstStyle/>
          <a:p>
            <a:r>
              <a:rPr lang="en-US" altLang="en-US" sz="3200" b="1" kern="0" dirty="0"/>
              <a:t>Physical P</a:t>
            </a:r>
            <a:r>
              <a:rPr lang="en-US" altLang="en-US" sz="3200" b="1" kern="0" dirty="0" smtClean="0"/>
              <a:t>roperties </a:t>
            </a:r>
            <a:endParaRPr lang="he-IL" sz="3200" dirty="0"/>
          </a:p>
        </p:txBody>
      </p:sp>
      <p:pic>
        <p:nvPicPr>
          <p:cNvPr id="1026" name="Picture 2" descr="Behavior of crystals when str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25" y="3398075"/>
            <a:ext cx="239077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7</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bwMode="auto">
          <a:xfrm>
            <a:off x="202692" y="1249680"/>
            <a:ext cx="6757416"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The vapor pressure depends on the temperature. Note that as temperature increases, vapor pressure increases.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Liquids and solids with relatively high vapor pressure at normal temperatures are considered volatile. </a:t>
            </a:r>
          </a:p>
        </p:txBody>
      </p:sp>
      <p:pic>
        <p:nvPicPr>
          <p:cNvPr id="5" name="Picture 4" descr="This graph demonstrates the relation between vapour pressure and temperature of a substance. As the temperature increases, the kinetic energy of the molecular motion becomes greater and the vapour pressure increases. " title="Figure 11.7 – Variation of vapor over pressure with temperature.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296" y="476591"/>
            <a:ext cx="5081639" cy="55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25320" y="339916"/>
            <a:ext cx="2940228" cy="523220"/>
          </a:xfrm>
          <a:prstGeom prst="rect">
            <a:avLst/>
          </a:prstGeom>
        </p:spPr>
        <p:txBody>
          <a:bodyPr wrap="none">
            <a:spAutoFit/>
          </a:bodyPr>
          <a:lstStyle/>
          <a:p>
            <a:r>
              <a:rPr lang="en-US" altLang="en-US" sz="2800" b="1" kern="0" dirty="0" smtClean="0">
                <a:solidFill>
                  <a:srgbClr val="000000"/>
                </a:solidFill>
                <a:latin typeface="Arial"/>
                <a:ea typeface="ＭＳ Ｐゴシック"/>
              </a:rPr>
              <a:t>Vapor </a:t>
            </a:r>
            <a:r>
              <a:rPr lang="en-US" altLang="en-US" sz="2800" b="1" kern="0" dirty="0">
                <a:solidFill>
                  <a:srgbClr val="000000"/>
                </a:solidFill>
                <a:latin typeface="Arial"/>
                <a:ea typeface="ＭＳ Ｐゴシック"/>
              </a:rPr>
              <a:t>P</a:t>
            </a:r>
            <a:r>
              <a:rPr lang="en-US" altLang="en-US" sz="2800" b="1" kern="0" dirty="0" smtClean="0">
                <a:solidFill>
                  <a:srgbClr val="000000"/>
                </a:solidFill>
                <a:latin typeface="Arial"/>
                <a:ea typeface="ＭＳ Ｐゴシック"/>
              </a:rPr>
              <a:t>ressure</a:t>
            </a:r>
            <a:r>
              <a:rPr lang="en-US" altLang="en-US" sz="2800" kern="0" dirty="0" smtClean="0">
                <a:solidFill>
                  <a:srgbClr val="000000"/>
                </a:solidFill>
                <a:latin typeface="Arial"/>
                <a:ea typeface="ＭＳ Ｐゴシック"/>
              </a:rPr>
              <a:t> </a:t>
            </a:r>
            <a:endParaRPr lang="he-IL" dirty="0">
              <a:solidFill>
                <a:srgbClr val="000000"/>
              </a:solidFill>
              <a:latin typeface="Arial"/>
              <a:ea typeface="ＭＳ Ｐゴシック"/>
            </a:endParaRPr>
          </a:p>
        </p:txBody>
      </p:sp>
    </p:spTree>
    <p:extLst>
      <p:ext uri="{BB962C8B-B14F-4D97-AF65-F5344CB8AC3E}">
        <p14:creationId xmlns:p14="http://schemas.microsoft.com/office/powerpoint/2010/main" val="4144164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70</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a:xfrm>
            <a:off x="1499616" y="135572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smtClean="0"/>
              <a:t>Metals are good electrical conductors because of their delocalized valence electrons.</a:t>
            </a:r>
          </a:p>
          <a:p>
            <a:pPr marL="0" indent="0" eaLnBrk="1" hangingPunct="1">
              <a:buFontTx/>
              <a:buNone/>
            </a:pPr>
            <a:endParaRPr lang="en-US" altLang="en-US" kern="0" smtClean="0"/>
          </a:p>
          <a:p>
            <a:pPr marL="0" indent="0" eaLnBrk="1" hangingPunct="1">
              <a:buFontTx/>
              <a:buNone/>
            </a:pPr>
            <a:r>
              <a:rPr lang="en-US" altLang="en-US" kern="0" smtClean="0"/>
              <a:t>Ionic solids do not conduct electricity. When melted, however, they do conduct electricity. </a:t>
            </a:r>
            <a:endParaRPr lang="en-US" altLang="en-US" kern="0" dirty="0" smtClean="0"/>
          </a:p>
        </p:txBody>
      </p:sp>
      <p:sp>
        <p:nvSpPr>
          <p:cNvPr id="5" name="Rectangle 4"/>
          <p:cNvSpPr/>
          <p:nvPr/>
        </p:nvSpPr>
        <p:spPr>
          <a:xfrm>
            <a:off x="2972070" y="521649"/>
            <a:ext cx="4102405" cy="584775"/>
          </a:xfrm>
          <a:prstGeom prst="rect">
            <a:avLst/>
          </a:prstGeom>
        </p:spPr>
        <p:txBody>
          <a:bodyPr wrap="none">
            <a:spAutoFit/>
          </a:bodyPr>
          <a:lstStyle/>
          <a:p>
            <a:r>
              <a:rPr lang="en-US" altLang="en-US" sz="3200" b="1" kern="0" dirty="0"/>
              <a:t>Physical P</a:t>
            </a:r>
            <a:r>
              <a:rPr lang="en-US" altLang="en-US" sz="3200" b="1" kern="0" dirty="0" smtClean="0"/>
              <a:t>roperties </a:t>
            </a:r>
            <a:endParaRPr lang="he-IL" sz="3200" dirty="0"/>
          </a:p>
        </p:txBody>
      </p:sp>
    </p:spTree>
    <p:extLst>
      <p:ext uri="{BB962C8B-B14F-4D97-AF65-F5344CB8AC3E}">
        <p14:creationId xmlns:p14="http://schemas.microsoft.com/office/powerpoint/2010/main" val="34501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71</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pic>
        <p:nvPicPr>
          <p:cNvPr id="4" name="Picture 3" descr="This table lists the melting point, hardness and brittleness, and electrical conductivity of molecular, metallic, ionic, and covalent network solids. " title="Table 11.5 – Properties of the different types of soli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149" y="1092670"/>
            <a:ext cx="8627399" cy="3355925"/>
          </a:xfrm>
          <a:prstGeom prst="rect">
            <a:avLst/>
          </a:prstGeom>
        </p:spPr>
      </p:pic>
    </p:spTree>
    <p:extLst>
      <p:ext uri="{BB962C8B-B14F-4D97-AF65-F5344CB8AC3E}">
        <p14:creationId xmlns:p14="http://schemas.microsoft.com/office/powerpoint/2010/main" val="219339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FE03F3F-47C2-4131-9570-F716B36FB6C8}" type="slidenum">
              <a:rPr lang="he-IL" smtClean="0"/>
              <a:t>72</a:t>
            </a:fld>
            <a:endParaRPr lang="he-IL"/>
          </a:p>
        </p:txBody>
      </p:sp>
      <p:sp>
        <p:nvSpPr>
          <p:cNvPr id="2" name="Footer Placeholder 1"/>
          <p:cNvSpPr>
            <a:spLocks noGrp="1"/>
          </p:cNvSpPr>
          <p:nvPr>
            <p:ph type="ftr" sz="quarter" idx="3"/>
          </p:nvPr>
        </p:nvSpPr>
        <p:spPr/>
        <p:txBody>
          <a:bodyPr/>
          <a:lstStyle/>
          <a:p>
            <a:r>
              <a:rPr lang="he-IL" smtClean="0"/>
              <a:t>4-כוחות בין מולקולריים</a:t>
            </a:r>
            <a:endParaRPr lang="he-IL"/>
          </a:p>
        </p:txBody>
      </p:sp>
      <p:sp>
        <p:nvSpPr>
          <p:cNvPr id="4" name="Rectangle 2"/>
          <p:cNvSpPr txBox="1">
            <a:spLocks noChangeArrowheads="1"/>
          </p:cNvSpPr>
          <p:nvPr/>
        </p:nvSpPr>
        <p:spPr>
          <a:xfrm>
            <a:off x="1124712" y="420624"/>
            <a:ext cx="8229600" cy="121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smtClean="0"/>
              <a:t>Carbon exists as a </a:t>
            </a:r>
            <a:r>
              <a:rPr lang="en-US" altLang="en-US" b="1" kern="0" dirty="0" smtClean="0"/>
              <a:t>covalent network </a:t>
            </a:r>
            <a:r>
              <a:rPr lang="en-US" altLang="en-US" kern="0" dirty="0" smtClean="0"/>
              <a:t>solid in both the graphite and diamond forms.</a:t>
            </a:r>
          </a:p>
        </p:txBody>
      </p:sp>
      <p:pic>
        <p:nvPicPr>
          <p:cNvPr id="5" name="Picture 5" descr="Starting from the left, the figure depicts a diamond molecule as a three dimensional network solid. In the figure every carbon atom is covalently bonded to four others. The figure on the right depicts a graphite molecule where sheets of carbon atoms are covalently bonded to form a hexagonal pattern of atoms.&#10;" title="Figure 11.28 - Structures of Diamond and Graphit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7636" y="1569720"/>
            <a:ext cx="8312727"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341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73</a:t>
            </a:fld>
            <a:endParaRPr lang="he-IL">
              <a:solidFill>
                <a:srgbClr val="000000"/>
              </a:solidFill>
            </a:endParaRPr>
          </a:p>
        </p:txBody>
      </p:sp>
      <p:sp>
        <p:nvSpPr>
          <p:cNvPr id="4" name="Rectangle 2"/>
          <p:cNvSpPr txBox="1">
            <a:spLocks noChangeArrowheads="1"/>
          </p:cNvSpPr>
          <p:nvPr/>
        </p:nvSpPr>
        <p:spPr>
          <a:xfrm>
            <a:off x="1262507" y="198501"/>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dirty="0" smtClean="0"/>
              <a:t>The Structure of a Diamond </a:t>
            </a:r>
          </a:p>
        </p:txBody>
      </p:sp>
      <p:pic>
        <p:nvPicPr>
          <p:cNvPr id="5" name="Picture 4" descr="79373_09_F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469" y="1626548"/>
            <a:ext cx="8312727" cy="4367429"/>
          </a:xfrm>
          <a:prstGeom prst="rect">
            <a:avLst/>
          </a:prstGeom>
        </p:spPr>
      </p:pic>
    </p:spTree>
    <p:extLst>
      <p:ext uri="{BB962C8B-B14F-4D97-AF65-F5344CB8AC3E}">
        <p14:creationId xmlns:p14="http://schemas.microsoft.com/office/powerpoint/2010/main" val="793164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74</a:t>
            </a:fld>
            <a:endParaRPr lang="he-IL">
              <a:solidFill>
                <a:srgbClr val="000000"/>
              </a:solidFill>
            </a:endParaRPr>
          </a:p>
        </p:txBody>
      </p:sp>
      <p:sp>
        <p:nvSpPr>
          <p:cNvPr id="4" name="Rectangle 2"/>
          <p:cNvSpPr txBox="1">
            <a:spLocks noChangeArrowheads="1"/>
          </p:cNvSpPr>
          <p:nvPr/>
        </p:nvSpPr>
        <p:spPr>
          <a:xfrm>
            <a:off x="1275173" y="180213"/>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dirty="0" smtClean="0"/>
              <a:t>The Structure of Graphite </a:t>
            </a:r>
          </a:p>
        </p:txBody>
      </p:sp>
      <p:pic>
        <p:nvPicPr>
          <p:cNvPr id="5" name="Picture 4" descr="79373_09_F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173" y="1974879"/>
            <a:ext cx="8312727" cy="3084801"/>
          </a:xfrm>
          <a:prstGeom prst="rect">
            <a:avLst/>
          </a:prstGeom>
        </p:spPr>
      </p:pic>
      <p:pic>
        <p:nvPicPr>
          <p:cNvPr id="2050" name="Picture 2" descr="Demonstration of the electrical conductivity of grap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8215" y="2550491"/>
            <a:ext cx="21336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213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75</a:t>
            </a:fld>
            <a:endParaRPr lang="he-IL"/>
          </a:p>
        </p:txBody>
      </p:sp>
      <p:sp>
        <p:nvSpPr>
          <p:cNvPr id="4" name="Title 1"/>
          <p:cNvSpPr txBox="1">
            <a:spLocks/>
          </p:cNvSpPr>
          <p:nvPr/>
        </p:nvSpPr>
        <p:spPr bwMode="auto">
          <a:xfrm>
            <a:off x="1892808" y="109479"/>
            <a:ext cx="9144000" cy="70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 rIns="91440" bIns="45720" numCol="1" anchor="t" anchorCtr="0" compatLnSpc="1">
            <a:prstTxWarp prst="textNoShape">
              <a:avLst/>
            </a:prstTxWarp>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dirty="0" smtClean="0">
                <a:latin typeface="Arial" charset="0"/>
                <a:ea typeface="ＭＳ Ｐゴシック" charset="0"/>
              </a:rPr>
              <a:t>Kinds of Solids</a:t>
            </a:r>
            <a:endParaRPr lang="en-US" dirty="0" smtClean="0"/>
          </a:p>
        </p:txBody>
      </p:sp>
      <p:sp>
        <p:nvSpPr>
          <p:cNvPr id="5" name="Rectangle 4"/>
          <p:cNvSpPr>
            <a:spLocks noChangeArrowheads="1"/>
          </p:cNvSpPr>
          <p:nvPr/>
        </p:nvSpPr>
        <p:spPr bwMode="auto">
          <a:xfrm>
            <a:off x="1097450" y="992934"/>
            <a:ext cx="876892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sz="2600" b="1" dirty="0">
                <a:latin typeface="Arial" panose="020B0604020202020204" pitchFamily="34" charset="0"/>
                <a:cs typeface="Arial" panose="020B0604020202020204" pitchFamily="34" charset="0"/>
              </a:rPr>
              <a:t>Covalent Network Solids</a:t>
            </a:r>
            <a:r>
              <a:rPr lang="en-US" sz="2600" dirty="0">
                <a:latin typeface="Arial" panose="020B0604020202020204" pitchFamily="34" charset="0"/>
                <a:cs typeface="Arial" panose="020B0604020202020204" pitchFamily="34" charset="0"/>
              </a:rPr>
              <a:t>: Particles are atoms linked together by covalent bonds into a giant, three-dimensional array. An example is quartz.</a:t>
            </a:r>
            <a:endParaRPr lang="en-US" sz="2600" b="1" dirty="0">
              <a:latin typeface="Arial" panose="020B0604020202020204" pitchFamily="34" charset="0"/>
              <a:cs typeface="Arial" panose="020B0604020202020204" pitchFamily="34" charset="0"/>
            </a:endParaRPr>
          </a:p>
        </p:txBody>
      </p:sp>
      <p:pic>
        <p:nvPicPr>
          <p:cNvPr id="6" name="Picture 5" descr="11_08_Figure.jpg"/>
          <p:cNvPicPr>
            <a:picLocks noChangeAspect="1"/>
          </p:cNvPicPr>
          <p:nvPr/>
        </p:nvPicPr>
        <p:blipFill rotWithShape="1">
          <a:blip r:embed="rId2">
            <a:extLst>
              <a:ext uri="{28A0092B-C50C-407E-A947-70E740481C1C}">
                <a14:useLocalDpi xmlns:a14="http://schemas.microsoft.com/office/drawing/2010/main" val="0"/>
              </a:ext>
            </a:extLst>
          </a:blip>
          <a:srcRect l="34169" b="9813"/>
          <a:stretch/>
        </p:blipFill>
        <p:spPr>
          <a:xfrm>
            <a:off x="1540809" y="2535090"/>
            <a:ext cx="7522369" cy="3776234"/>
          </a:xfrm>
          <a:prstGeom prst="rect">
            <a:avLst/>
          </a:prstGeom>
        </p:spPr>
      </p:pic>
    </p:spTree>
    <p:extLst>
      <p:ext uri="{BB962C8B-B14F-4D97-AF65-F5344CB8AC3E}">
        <p14:creationId xmlns:p14="http://schemas.microsoft.com/office/powerpoint/2010/main" val="3707838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76</a:t>
            </a:fld>
            <a:endParaRPr lang="he-IL">
              <a:solidFill>
                <a:srgbClr val="000000"/>
              </a:solidFill>
            </a:endParaRPr>
          </a:p>
        </p:txBody>
      </p:sp>
      <p:sp>
        <p:nvSpPr>
          <p:cNvPr id="4" name="Rectangle 2"/>
          <p:cNvSpPr txBox="1">
            <a:spLocks noChangeArrowheads="1"/>
          </p:cNvSpPr>
          <p:nvPr/>
        </p:nvSpPr>
        <p:spPr>
          <a:xfrm>
            <a:off x="452213" y="134493"/>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dirty="0" smtClean="0"/>
              <a:t>Crystal Structure of Quartz </a:t>
            </a:r>
          </a:p>
        </p:txBody>
      </p:sp>
      <p:pic>
        <p:nvPicPr>
          <p:cNvPr id="5" name="Picture 4" descr="79373_09_F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89" y="2526697"/>
            <a:ext cx="8312727" cy="3596229"/>
          </a:xfrm>
          <a:prstGeom prst="rect">
            <a:avLst/>
          </a:prstGeom>
        </p:spPr>
      </p:pic>
      <p:sp>
        <p:nvSpPr>
          <p:cNvPr id="6" name="Rectangle 5"/>
          <p:cNvSpPr/>
          <p:nvPr/>
        </p:nvSpPr>
        <p:spPr>
          <a:xfrm>
            <a:off x="1807389" y="969836"/>
            <a:ext cx="4117550" cy="1323439"/>
          </a:xfrm>
          <a:prstGeom prst="rect">
            <a:avLst/>
          </a:prstGeom>
        </p:spPr>
        <p:txBody>
          <a:bodyPr wrap="square">
            <a:spAutoFit/>
          </a:bodyPr>
          <a:lstStyle/>
          <a:p>
            <a:pPr marL="285750" indent="-285750" algn="l" rtl="0">
              <a:buFont typeface="Arial" panose="020B0604020202020204" pitchFamily="34" charset="0"/>
              <a:buChar char="•"/>
            </a:pPr>
            <a:r>
              <a:rPr lang="en-US" altLang="en-US" sz="2000" dirty="0"/>
              <a:t>Quartz</a:t>
            </a:r>
          </a:p>
          <a:p>
            <a:pPr marL="742950" lvl="1" indent="-285750" algn="l" rtl="0">
              <a:buFont typeface="Arial" panose="020B0604020202020204" pitchFamily="34" charset="0"/>
              <a:buChar char="•"/>
            </a:pPr>
            <a:r>
              <a:rPr lang="en-US" altLang="en-US" sz="2000" dirty="0"/>
              <a:t>Common form of SiO</a:t>
            </a:r>
            <a:r>
              <a:rPr lang="en-US" altLang="en-US" sz="2000" baseline="-25000" dirty="0"/>
              <a:t>2</a:t>
            </a:r>
          </a:p>
          <a:p>
            <a:pPr marL="742950" lvl="1" indent="-285750" algn="l" rtl="0">
              <a:buFont typeface="Arial" panose="020B0604020202020204" pitchFamily="34" charset="0"/>
              <a:buChar char="•"/>
            </a:pPr>
            <a:r>
              <a:rPr lang="en-US" altLang="en-US" sz="2000" dirty="0"/>
              <a:t>Major component of sand</a:t>
            </a:r>
          </a:p>
          <a:p>
            <a:pPr marL="742950" lvl="1" indent="-285750" algn="l" rtl="0">
              <a:buFont typeface="Arial" panose="020B0604020202020204" pitchFamily="34" charset="0"/>
              <a:buChar char="•"/>
            </a:pPr>
            <a:r>
              <a:rPr lang="en-US" altLang="en-US" sz="2000" dirty="0"/>
              <a:t>Tetrahedral structure</a:t>
            </a:r>
          </a:p>
        </p:txBody>
      </p:sp>
    </p:spTree>
    <p:extLst>
      <p:ext uri="{BB962C8B-B14F-4D97-AF65-F5344CB8AC3E}">
        <p14:creationId xmlns:p14="http://schemas.microsoft.com/office/powerpoint/2010/main" val="1568513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77</a:t>
            </a:fld>
            <a:endParaRPr lang="he-IL">
              <a:solidFill>
                <a:srgbClr val="000000"/>
              </a:solidFill>
            </a:endParaRPr>
          </a:p>
        </p:txBody>
      </p:sp>
      <p:sp>
        <p:nvSpPr>
          <p:cNvPr id="5" name="Rectangle 2"/>
          <p:cNvSpPr txBox="1">
            <a:spLocks noChangeArrowheads="1"/>
          </p:cNvSpPr>
          <p:nvPr/>
        </p:nvSpPr>
        <p:spPr>
          <a:xfrm>
            <a:off x="841883" y="171069"/>
            <a:ext cx="9335389"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IN" altLang="en-US" kern="0" dirty="0" smtClean="0"/>
              <a:t>Structures and Properties of Types of Substances</a:t>
            </a:r>
            <a:endParaRPr lang="en-US" altLang="en-US" kern="0" dirty="0" smtClean="0"/>
          </a:p>
        </p:txBody>
      </p:sp>
      <p:pic>
        <p:nvPicPr>
          <p:cNvPr id="6" name="Picture 5"/>
          <p:cNvPicPr>
            <a:picLocks noChangeAspect="1"/>
          </p:cNvPicPr>
          <p:nvPr/>
        </p:nvPicPr>
        <p:blipFill>
          <a:blip r:embed="rId2"/>
          <a:stretch>
            <a:fillRect/>
          </a:stretch>
        </p:blipFill>
        <p:spPr>
          <a:xfrm>
            <a:off x="1320893" y="1745043"/>
            <a:ext cx="8312727" cy="4058349"/>
          </a:xfrm>
          <a:prstGeom prst="rect">
            <a:avLst/>
          </a:prstGeom>
        </p:spPr>
      </p:pic>
    </p:spTree>
    <p:extLst>
      <p:ext uri="{BB962C8B-B14F-4D97-AF65-F5344CB8AC3E}">
        <p14:creationId xmlns:p14="http://schemas.microsoft.com/office/powerpoint/2010/main" val="4057209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solidFill>
                  <a:srgbClr val="000000"/>
                </a:solidFill>
              </a:rPr>
              <a:t>4-כוחות בין מולקולריים</a:t>
            </a:r>
            <a:endParaRPr lang="he-IL" dirty="0">
              <a:solidFill>
                <a:srgbClr val="000000"/>
              </a:solidFill>
            </a:endParaRPr>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solidFill>
                  <a:srgbClr val="000000"/>
                </a:solidFill>
              </a:rPr>
              <a:pPr/>
              <a:t>78</a:t>
            </a:fld>
            <a:endParaRPr lang="he-IL">
              <a:solidFill>
                <a:srgbClr val="000000"/>
              </a:solidFill>
            </a:endParaRPr>
          </a:p>
        </p:txBody>
      </p:sp>
      <p:sp>
        <p:nvSpPr>
          <p:cNvPr id="6" name="Rectangle 2"/>
          <p:cNvSpPr txBox="1">
            <a:spLocks noChangeArrowheads="1"/>
          </p:cNvSpPr>
          <p:nvPr/>
        </p:nvSpPr>
        <p:spPr>
          <a:xfrm>
            <a:off x="1015619" y="195262"/>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eaLnBrk="1" hangingPunct="1"/>
            <a:r>
              <a:rPr lang="en-US" altLang="en-US" kern="0" dirty="0" smtClean="0"/>
              <a:t>Example</a:t>
            </a:r>
          </a:p>
        </p:txBody>
      </p:sp>
      <p:sp>
        <p:nvSpPr>
          <p:cNvPr id="7" name="Content Placeholder 1"/>
          <p:cNvSpPr txBox="1">
            <a:spLocks/>
          </p:cNvSpPr>
          <p:nvPr/>
        </p:nvSpPr>
        <p:spPr>
          <a:xfrm>
            <a:off x="1015619" y="1023937"/>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dirty="0" smtClean="0"/>
              <a:t>For each species in column A, choose the description in column B that best applies</a:t>
            </a:r>
          </a:p>
          <a:p>
            <a:endParaRPr lang="en-IN" altLang="en-US" kern="0" dirty="0" smtClean="0"/>
          </a:p>
        </p:txBody>
      </p:sp>
      <p:graphicFrame>
        <p:nvGraphicFramePr>
          <p:cNvPr id="8" name="Table 7"/>
          <p:cNvGraphicFramePr>
            <a:graphicFrameLocks noGrp="1"/>
          </p:cNvGraphicFramePr>
          <p:nvPr>
            <p:extLst>
              <p:ext uri="{D42A27DB-BD31-4B8C-83A1-F6EECF244321}">
                <p14:modId xmlns:p14="http://schemas.microsoft.com/office/powerpoint/2010/main" val="3491448709"/>
              </p:ext>
            </p:extLst>
          </p:nvPr>
        </p:nvGraphicFramePr>
        <p:xfrm>
          <a:off x="2190369" y="2166937"/>
          <a:ext cx="6934200" cy="3509961"/>
        </p:xfrm>
        <a:graphic>
          <a:graphicData uri="http://schemas.openxmlformats.org/drawingml/2006/table">
            <a:tbl>
              <a:tblPr firstRow="1" bandRow="1">
                <a:tableStyleId>{F5AB1C69-6EDB-4FF4-983F-18BD219EF322}</a:tableStyleId>
              </a:tblPr>
              <a:tblGrid>
                <a:gridCol w="2086008"/>
                <a:gridCol w="4848192"/>
              </a:tblGrid>
              <a:tr h="501423">
                <a:tc>
                  <a:txBody>
                    <a:bodyPr/>
                    <a:lstStyle/>
                    <a:p>
                      <a:pPr algn="ctr"/>
                      <a:r>
                        <a:rPr lang="en-IN" sz="1800" dirty="0" smtClean="0">
                          <a:solidFill>
                            <a:schemeClr val="tx1"/>
                          </a:solidFill>
                        </a:rPr>
                        <a:t>A</a:t>
                      </a:r>
                      <a:endParaRPr lang="en-IN" sz="1800" dirty="0">
                        <a:solidFill>
                          <a:schemeClr val="tx1"/>
                        </a:solidFill>
                      </a:endParaRPr>
                    </a:p>
                  </a:txBody>
                  <a:tcPr marT="45716" marB="4571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dirty="0" smtClean="0">
                          <a:solidFill>
                            <a:schemeClr val="tx1"/>
                          </a:solidFill>
                        </a:rPr>
                        <a:t>B</a:t>
                      </a:r>
                      <a:endParaRPr lang="en-IN" sz="1800" dirty="0">
                        <a:solidFill>
                          <a:schemeClr val="tx1"/>
                        </a:solidFill>
                      </a:endParaRPr>
                    </a:p>
                  </a:txBody>
                  <a:tcPr marT="45716" marB="4571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423">
                <a:tc>
                  <a:txBody>
                    <a:bodyPr/>
                    <a:lstStyle/>
                    <a:p>
                      <a:pPr algn="ctr"/>
                      <a:r>
                        <a:rPr lang="en-IN" sz="1800" dirty="0" smtClean="0">
                          <a:solidFill>
                            <a:schemeClr val="tx1"/>
                          </a:solidFill>
                        </a:rPr>
                        <a:t>CO</a:t>
                      </a:r>
                      <a:r>
                        <a:rPr lang="en-IN" sz="1800" baseline="-25000" dirty="0" smtClean="0">
                          <a:solidFill>
                            <a:schemeClr val="tx1"/>
                          </a:solidFill>
                        </a:rPr>
                        <a:t>2</a:t>
                      </a:r>
                      <a:endParaRPr lang="en-IN" sz="1800" baseline="-25000" dirty="0">
                        <a:solidFill>
                          <a:schemeClr val="tx1"/>
                        </a:solidFill>
                      </a:endParaRPr>
                    </a:p>
                  </a:txBody>
                  <a:tcPr marT="45716" marB="4571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dirty="0" smtClean="0">
                          <a:solidFill>
                            <a:schemeClr val="tx1"/>
                          </a:solidFill>
                        </a:rPr>
                        <a:t>(a) ionic, high-melting</a:t>
                      </a:r>
                      <a:endParaRPr lang="en-IN" sz="1800" dirty="0">
                        <a:solidFill>
                          <a:schemeClr val="tx1"/>
                        </a:solidFill>
                      </a:endParaRPr>
                    </a:p>
                  </a:txBody>
                  <a:tcPr marT="45716" marB="4571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423">
                <a:tc>
                  <a:txBody>
                    <a:bodyPr/>
                    <a:lstStyle/>
                    <a:p>
                      <a:pPr algn="ctr"/>
                      <a:r>
                        <a:rPr lang="en-IN" sz="1800" dirty="0" smtClean="0">
                          <a:solidFill>
                            <a:schemeClr val="tx1"/>
                          </a:solidFill>
                        </a:rPr>
                        <a:t>CuSO</a:t>
                      </a:r>
                      <a:r>
                        <a:rPr lang="en-IN" sz="1800" baseline="-25000" dirty="0" smtClean="0">
                          <a:solidFill>
                            <a:schemeClr val="tx1"/>
                          </a:solidFill>
                        </a:rPr>
                        <a:t>4</a:t>
                      </a:r>
                      <a:endParaRPr lang="en-IN" sz="1800" baseline="-25000" dirty="0">
                        <a:solidFill>
                          <a:schemeClr val="tx1"/>
                        </a:solidFill>
                      </a:endParaRPr>
                    </a:p>
                  </a:txBody>
                  <a:tcPr marT="45716" marB="4571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dirty="0" smtClean="0">
                          <a:solidFill>
                            <a:schemeClr val="tx1"/>
                          </a:solidFill>
                        </a:rPr>
                        <a:t>(b) </a:t>
                      </a:r>
                      <a:r>
                        <a:rPr lang="en-IN" sz="1800" b="0" i="0" u="none" strike="noStrike" kern="1200" baseline="0" dirty="0" smtClean="0">
                          <a:solidFill>
                            <a:schemeClr val="dk1"/>
                          </a:solidFill>
                          <a:latin typeface="+mn-lt"/>
                          <a:ea typeface="+mn-ea"/>
                          <a:cs typeface="+mn-cs"/>
                        </a:rPr>
                        <a:t>liquid metal, good conductor</a:t>
                      </a:r>
                      <a:endParaRPr lang="en-IN" sz="1800" dirty="0">
                        <a:solidFill>
                          <a:schemeClr val="tx1"/>
                        </a:solidFill>
                      </a:endParaRPr>
                    </a:p>
                  </a:txBody>
                  <a:tcPr marT="45716" marB="4571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423">
                <a:tc>
                  <a:txBody>
                    <a:bodyPr/>
                    <a:lstStyle/>
                    <a:p>
                      <a:pPr algn="ctr"/>
                      <a:r>
                        <a:rPr lang="en-IN" sz="1800" dirty="0" smtClean="0">
                          <a:solidFill>
                            <a:schemeClr val="tx1"/>
                          </a:solidFill>
                        </a:rPr>
                        <a:t>SiO</a:t>
                      </a:r>
                      <a:r>
                        <a:rPr lang="en-IN" sz="1800" baseline="-25000" dirty="0" smtClean="0">
                          <a:solidFill>
                            <a:schemeClr val="tx1"/>
                          </a:solidFill>
                        </a:rPr>
                        <a:t>2</a:t>
                      </a:r>
                      <a:endParaRPr lang="en-IN" sz="1800" baseline="-25000" dirty="0">
                        <a:solidFill>
                          <a:schemeClr val="tx1"/>
                        </a:solidFill>
                      </a:endParaRPr>
                    </a:p>
                  </a:txBody>
                  <a:tcPr marT="45716" marB="4571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i="0" u="none" strike="noStrike" kern="1200" baseline="0" dirty="0" smtClean="0">
                          <a:solidFill>
                            <a:schemeClr val="dk1"/>
                          </a:solidFill>
                          <a:latin typeface="+mn-lt"/>
                          <a:ea typeface="+mn-ea"/>
                          <a:cs typeface="+mn-cs"/>
                        </a:rPr>
                        <a:t>(c) polar molecule, soluble in water</a:t>
                      </a:r>
                      <a:endParaRPr lang="en-IN" sz="1800" dirty="0">
                        <a:solidFill>
                          <a:schemeClr val="tx1"/>
                        </a:solidFill>
                      </a:endParaRPr>
                    </a:p>
                  </a:txBody>
                  <a:tcPr marT="45716" marB="4571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423">
                <a:tc>
                  <a:txBody>
                    <a:bodyPr/>
                    <a:lstStyle/>
                    <a:p>
                      <a:pPr algn="ctr"/>
                      <a:r>
                        <a:rPr lang="en-IN" sz="1800" dirty="0" smtClean="0">
                          <a:solidFill>
                            <a:schemeClr val="tx1"/>
                          </a:solidFill>
                        </a:rPr>
                        <a:t>Hg</a:t>
                      </a:r>
                      <a:endParaRPr lang="en-IN" sz="1800" dirty="0">
                        <a:solidFill>
                          <a:schemeClr val="tx1"/>
                        </a:solidFill>
                      </a:endParaRPr>
                    </a:p>
                  </a:txBody>
                  <a:tcPr marT="45716" marB="4571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i="0" u="none" strike="noStrike" kern="1200" baseline="0" dirty="0" smtClean="0">
                          <a:solidFill>
                            <a:schemeClr val="dk1"/>
                          </a:solidFill>
                          <a:latin typeface="+mn-lt"/>
                          <a:ea typeface="+mn-ea"/>
                          <a:cs typeface="+mn-cs"/>
                        </a:rPr>
                        <a:t>(d) ionic, insoluble in water</a:t>
                      </a:r>
                      <a:endParaRPr lang="en-IN" sz="1800" dirty="0">
                        <a:solidFill>
                          <a:schemeClr val="tx1"/>
                        </a:solidFill>
                      </a:endParaRPr>
                    </a:p>
                  </a:txBody>
                  <a:tcPr marT="45716" marB="4571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423">
                <a:tc>
                  <a:txBody>
                    <a:bodyPr/>
                    <a:lstStyle/>
                    <a:p>
                      <a:pPr algn="ctr"/>
                      <a:endParaRPr lang="en-IN" sz="1800" dirty="0">
                        <a:solidFill>
                          <a:schemeClr val="tx1"/>
                        </a:solidFill>
                      </a:endParaRPr>
                    </a:p>
                  </a:txBody>
                  <a:tcPr marT="45716" marB="4571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i="0" u="none" strike="noStrike" kern="1200" baseline="0" dirty="0" smtClean="0">
                          <a:solidFill>
                            <a:schemeClr val="dk1"/>
                          </a:solidFill>
                          <a:latin typeface="+mn-lt"/>
                          <a:ea typeface="+mn-ea"/>
                          <a:cs typeface="+mn-cs"/>
                        </a:rPr>
                        <a:t>(e) network covalent, high-melting</a:t>
                      </a:r>
                      <a:endParaRPr lang="en-IN" sz="1800" dirty="0">
                        <a:solidFill>
                          <a:schemeClr val="tx1"/>
                        </a:solidFill>
                      </a:endParaRPr>
                    </a:p>
                  </a:txBody>
                  <a:tcPr marT="45716" marB="4571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423">
                <a:tc>
                  <a:txBody>
                    <a:bodyPr/>
                    <a:lstStyle/>
                    <a:p>
                      <a:pPr algn="ctr"/>
                      <a:endParaRPr lang="en-IN" sz="1800" dirty="0">
                        <a:solidFill>
                          <a:schemeClr val="tx1"/>
                        </a:solidFill>
                      </a:endParaRPr>
                    </a:p>
                  </a:txBody>
                  <a:tcPr marT="45716" marB="4571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i="0" u="none" strike="noStrike" kern="1200" baseline="0" dirty="0" smtClean="0">
                          <a:solidFill>
                            <a:schemeClr val="dk1"/>
                          </a:solidFill>
                          <a:latin typeface="+mn-lt"/>
                          <a:ea typeface="+mn-ea"/>
                          <a:cs typeface="+mn-cs"/>
                        </a:rPr>
                        <a:t>(f) nonpolar molecule, gas at 25</a:t>
                      </a:r>
                      <a:r>
                        <a:rPr lang="en-US" altLang="en-US" sz="1800" dirty="0" smtClean="0">
                          <a:cs typeface="Arial" panose="020B0604020202020204" pitchFamily="34" charset="0"/>
                        </a:rPr>
                        <a:t>°</a:t>
                      </a:r>
                      <a:r>
                        <a:rPr lang="en-IN" sz="1800" b="0" i="0" u="none" strike="noStrike" kern="1200" baseline="0" dirty="0" smtClean="0">
                          <a:solidFill>
                            <a:schemeClr val="dk1"/>
                          </a:solidFill>
                          <a:latin typeface="+mn-lt"/>
                          <a:ea typeface="+mn-ea"/>
                          <a:cs typeface="+mn-cs"/>
                        </a:rPr>
                        <a:t>C</a:t>
                      </a:r>
                      <a:endParaRPr lang="en-IN" sz="1800" dirty="0">
                        <a:solidFill>
                          <a:schemeClr val="tx1"/>
                        </a:solidFill>
                      </a:endParaRPr>
                    </a:p>
                  </a:txBody>
                  <a:tcPr marT="45716" marB="4571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91490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t>4-כוחות בין מולקולריים</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t>79</a:t>
            </a:fld>
            <a:endParaRPr lang="he-IL"/>
          </a:p>
        </p:txBody>
      </p:sp>
      <p:sp>
        <p:nvSpPr>
          <p:cNvPr id="7" name="Title 1"/>
          <p:cNvSpPr txBox="1">
            <a:spLocks/>
          </p:cNvSpPr>
          <p:nvPr/>
        </p:nvSpPr>
        <p:spPr>
          <a:xfrm>
            <a:off x="1305179" y="195262"/>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US" altLang="en-US" kern="0" dirty="0" smtClean="0"/>
              <a:t>Example</a:t>
            </a:r>
            <a:endParaRPr lang="en-IN" altLang="en-US" kern="0" dirty="0" smtClean="0"/>
          </a:p>
        </p:txBody>
      </p:sp>
      <p:sp>
        <p:nvSpPr>
          <p:cNvPr id="8" name="Content Placeholder 2"/>
          <p:cNvSpPr txBox="1">
            <a:spLocks/>
          </p:cNvSpPr>
          <p:nvPr/>
        </p:nvSpPr>
        <p:spPr>
          <a:xfrm>
            <a:off x="1305179" y="1023937"/>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smtClean="0"/>
              <a:t>Strategy:</a:t>
            </a:r>
          </a:p>
          <a:p>
            <a:pPr lvl="1"/>
            <a:r>
              <a:rPr lang="en-IN" altLang="en-US" kern="0" smtClean="0"/>
              <a:t>Characterize each species with respect to type, forces within and between particles, and if necessary, physical properties</a:t>
            </a:r>
          </a:p>
          <a:p>
            <a:pPr lvl="1"/>
            <a:r>
              <a:rPr lang="en-IN" altLang="en-US" kern="0" smtClean="0"/>
              <a:t>Find the appropriate matches</a:t>
            </a:r>
          </a:p>
        </p:txBody>
      </p:sp>
    </p:spTree>
    <p:extLst>
      <p:ext uri="{BB962C8B-B14F-4D97-AF65-F5344CB8AC3E}">
        <p14:creationId xmlns:p14="http://schemas.microsoft.com/office/powerpoint/2010/main" val="173676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p:txBody>
          <a:bodyPr/>
          <a:lstStyle/>
          <a:p>
            <a:fld id="{8FE03F3F-47C2-4131-9570-F716B36FB6C8}" type="slidenum">
              <a:rPr lang="he-IL" smtClean="0"/>
              <a:t>8</a:t>
            </a:fld>
            <a:endParaRPr lang="he-IL"/>
          </a:p>
        </p:txBody>
      </p:sp>
      <p:sp>
        <p:nvSpPr>
          <p:cNvPr id="4" name="Rectangle 2"/>
          <p:cNvSpPr txBox="1">
            <a:spLocks noChangeArrowheads="1"/>
          </p:cNvSpPr>
          <p:nvPr/>
        </p:nvSpPr>
        <p:spPr bwMode="auto">
          <a:xfrm>
            <a:off x="457200" y="457200"/>
            <a:ext cx="4038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The </a:t>
            </a:r>
            <a:r>
              <a:rPr kumimoji="0" lang="en-US" altLang="en-US" sz="2800" b="1" i="0" u="none" strike="noStrike" kern="0" cap="none" spc="0" normalizeH="0" baseline="0" noProof="0" smtClean="0">
                <a:ln>
                  <a:noFill/>
                </a:ln>
                <a:solidFill>
                  <a:srgbClr val="000000"/>
                </a:solidFill>
                <a:effectLst/>
                <a:uLnTx/>
                <a:uFillTx/>
                <a:latin typeface="Arial"/>
                <a:ea typeface="ＭＳ Ｐゴシック"/>
                <a:cs typeface="+mn-cs"/>
              </a:rPr>
              <a:t>boiling point </a:t>
            </a:r>
            <a:r>
              <a:rPr kumimoji="0" lang="en-US" altLang="en-US" sz="2800" b="0" i="0" u="none" strike="noStrike" kern="0" cap="none" spc="0" normalizeH="0" baseline="0" noProof="0" smtClean="0">
                <a:ln>
                  <a:noFill/>
                </a:ln>
                <a:solidFill>
                  <a:srgbClr val="000000"/>
                </a:solidFill>
                <a:effectLst/>
                <a:uLnTx/>
                <a:uFillTx/>
                <a:latin typeface="Arial"/>
                <a:ea typeface="ＭＳ Ｐゴシック"/>
                <a:cs typeface="+mn-cs"/>
              </a:rPr>
              <a:t>is the temperature at which the vapor pressure is equal to the pressure on the liquid, usually atmospheric pressure. When vapor pressure equals atmospheric pressure, bubbles of gas form within the liquid, as illustrated in the figure. </a:t>
            </a:r>
            <a:endPar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endParaRPr>
          </a:p>
        </p:txBody>
      </p:sp>
      <p:pic>
        <p:nvPicPr>
          <p:cNvPr id="5" name="Picture 4" descr="79373_09_F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646" y="457200"/>
            <a:ext cx="5849507" cy="5152516"/>
          </a:xfrm>
          <a:prstGeom prst="rect">
            <a:avLst/>
          </a:prstGeom>
        </p:spPr>
      </p:pic>
    </p:spTree>
    <p:extLst>
      <p:ext uri="{BB962C8B-B14F-4D97-AF65-F5344CB8AC3E}">
        <p14:creationId xmlns:p14="http://schemas.microsoft.com/office/powerpoint/2010/main" val="41141710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t>4-כוחות בין מולקולריים</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t>80</a:t>
            </a:fld>
            <a:endParaRPr lang="he-IL"/>
          </a:p>
        </p:txBody>
      </p:sp>
      <p:sp>
        <p:nvSpPr>
          <p:cNvPr id="4" name="Title 1"/>
          <p:cNvSpPr txBox="1">
            <a:spLocks/>
          </p:cNvSpPr>
          <p:nvPr/>
        </p:nvSpPr>
        <p:spPr>
          <a:xfrm>
            <a:off x="1024763" y="195262"/>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r>
              <a:rPr lang="en-US" altLang="en-US" kern="0" dirty="0" smtClean="0"/>
              <a:t>Example</a:t>
            </a:r>
            <a:endParaRPr lang="en-IN" altLang="en-US" kern="0" dirty="0" smtClean="0"/>
          </a:p>
        </p:txBody>
      </p:sp>
      <p:sp>
        <p:nvSpPr>
          <p:cNvPr id="5" name="Content Placeholder 2"/>
          <p:cNvSpPr txBox="1">
            <a:spLocks/>
          </p:cNvSpPr>
          <p:nvPr/>
        </p:nvSpPr>
        <p:spPr>
          <a:xfrm>
            <a:off x="1024763" y="1023937"/>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r>
              <a:rPr lang="en-IN" altLang="en-US" kern="0" smtClean="0"/>
              <a:t>Solution:</a:t>
            </a:r>
          </a:p>
          <a:p>
            <a:pPr lvl="1"/>
            <a:r>
              <a:rPr lang="en-IN" altLang="en-US" kern="0" smtClean="0"/>
              <a:t>(a) CO</a:t>
            </a:r>
            <a:r>
              <a:rPr lang="en-IN" altLang="en-US" kern="0" baseline="-25000" smtClean="0"/>
              <a:t>2		</a:t>
            </a:r>
          </a:p>
          <a:p>
            <a:pPr lvl="2"/>
            <a:r>
              <a:rPr lang="en-IN" altLang="en-US" kern="0" smtClean="0"/>
              <a:t>Molecule, nonpolar</a:t>
            </a:r>
          </a:p>
          <a:p>
            <a:pPr lvl="2"/>
            <a:r>
              <a:rPr lang="en-IN" altLang="en-US" kern="0" smtClean="0"/>
              <a:t>Only match is (f) even if you did not know that CO</a:t>
            </a:r>
            <a:r>
              <a:rPr lang="en-IN" altLang="en-US" kern="0" baseline="-25000" smtClean="0"/>
              <a:t>2</a:t>
            </a:r>
            <a:r>
              <a:rPr lang="en-IN" altLang="en-US" kern="0" smtClean="0"/>
              <a:t> is a gas at 25</a:t>
            </a:r>
            <a:r>
              <a:rPr lang="en-US" altLang="en-US" kern="0" smtClean="0">
                <a:cs typeface="Arial" panose="020B0604020202020204" pitchFamily="34" charset="0"/>
              </a:rPr>
              <a:t>° </a:t>
            </a:r>
            <a:r>
              <a:rPr lang="en-US" altLang="en-US" kern="0" smtClean="0"/>
              <a:t>C</a:t>
            </a:r>
            <a:endParaRPr lang="en-IN" altLang="en-US" kern="0" smtClean="0"/>
          </a:p>
          <a:p>
            <a:pPr lvl="1"/>
            <a:r>
              <a:rPr lang="en-IN" altLang="en-US" kern="0" smtClean="0"/>
              <a:t>(b) CuSO</a:t>
            </a:r>
            <a:r>
              <a:rPr lang="en-IN" altLang="en-US" kern="0" baseline="-25000" smtClean="0"/>
              <a:t>4</a:t>
            </a:r>
          </a:p>
          <a:p>
            <a:pPr lvl="2"/>
            <a:r>
              <a:rPr lang="en-IN" altLang="en-US" kern="0" smtClean="0"/>
              <a:t>Ionic, water soluble</a:t>
            </a:r>
          </a:p>
          <a:p>
            <a:pPr lvl="2"/>
            <a:r>
              <a:rPr lang="en-IN" altLang="en-US" kern="0" smtClean="0"/>
              <a:t>Only match is (a) even if you did not know that CuSO</a:t>
            </a:r>
            <a:r>
              <a:rPr lang="en-IN" altLang="en-US" kern="0" baseline="-25000" smtClean="0"/>
              <a:t>4</a:t>
            </a:r>
            <a:r>
              <a:rPr lang="en-IN" altLang="en-US" kern="0" smtClean="0"/>
              <a:t> has a high melting point</a:t>
            </a:r>
          </a:p>
        </p:txBody>
      </p:sp>
    </p:spTree>
    <p:extLst>
      <p:ext uri="{BB962C8B-B14F-4D97-AF65-F5344CB8AC3E}">
        <p14:creationId xmlns:p14="http://schemas.microsoft.com/office/powerpoint/2010/main" val="117402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062472" y="6356349"/>
            <a:ext cx="4114800" cy="365125"/>
          </a:xfrm>
          <a:prstGeom prst="rect">
            <a:avLst/>
          </a:prstGeom>
        </p:spPr>
        <p:txBody>
          <a:bodyPr/>
          <a:lstStyle/>
          <a:p>
            <a:r>
              <a:rPr lang="he-IL" smtClean="0"/>
              <a:t>4-כוחות בין מולקולריים</a:t>
            </a:r>
            <a:endParaRPr lang="he-IL" dirty="0"/>
          </a:p>
        </p:txBody>
      </p:sp>
      <p:sp>
        <p:nvSpPr>
          <p:cNvPr id="3" name="Slide Number Placeholder 2"/>
          <p:cNvSpPr>
            <a:spLocks noGrp="1"/>
          </p:cNvSpPr>
          <p:nvPr>
            <p:ph type="sldNum" sz="quarter" idx="4294967295"/>
          </p:nvPr>
        </p:nvSpPr>
        <p:spPr>
          <a:xfrm>
            <a:off x="0" y="6356350"/>
            <a:ext cx="2743200" cy="365125"/>
          </a:xfrm>
          <a:prstGeom prst="rect">
            <a:avLst/>
          </a:prstGeom>
        </p:spPr>
        <p:txBody>
          <a:bodyPr/>
          <a:lstStyle/>
          <a:p>
            <a:fld id="{8FE03F3F-47C2-4131-9570-F716B36FB6C8}" type="slidenum">
              <a:rPr lang="he-IL" smtClean="0"/>
              <a:t>81</a:t>
            </a:fld>
            <a:endParaRPr lang="he-IL"/>
          </a:p>
        </p:txBody>
      </p:sp>
      <p:sp>
        <p:nvSpPr>
          <p:cNvPr id="4" name="Title 1"/>
          <p:cNvSpPr txBox="1">
            <a:spLocks/>
          </p:cNvSpPr>
          <p:nvPr/>
        </p:nvSpPr>
        <p:spPr>
          <a:xfrm>
            <a:off x="92075" y="161925"/>
            <a:ext cx="8110538" cy="676275"/>
          </a:xfrm>
          <a:prstGeom prst="rect">
            <a:avLst/>
          </a:prstGeom>
        </p:spPr>
        <p:txBody>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a:lstStyle>
          <a:p>
            <a:pPr algn="ctr"/>
            <a:r>
              <a:rPr lang="en-US" altLang="en-US" kern="0" dirty="0" smtClean="0"/>
              <a:t>Example</a:t>
            </a:r>
            <a:endParaRPr lang="en-IN" altLang="en-US" kern="0" dirty="0" smtClean="0"/>
          </a:p>
        </p:txBody>
      </p:sp>
      <p:sp>
        <p:nvSpPr>
          <p:cNvPr id="5" name="Content Placeholder 2"/>
          <p:cNvSpPr txBox="1">
            <a:spLocks/>
          </p:cNvSpPr>
          <p:nvPr/>
        </p:nvSpPr>
        <p:spPr>
          <a:xfrm>
            <a:off x="92075" y="990600"/>
            <a:ext cx="8899525" cy="5697537"/>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a:lstStyle>
          <a:p>
            <a:pPr lvl="1"/>
            <a:r>
              <a:rPr lang="en-IN" altLang="en-US" kern="0" smtClean="0"/>
              <a:t>(c) SiO</a:t>
            </a:r>
            <a:r>
              <a:rPr lang="en-IN" altLang="en-US" kern="0" baseline="-25000" smtClean="0"/>
              <a:t>2</a:t>
            </a:r>
          </a:p>
          <a:p>
            <a:pPr lvl="2"/>
            <a:r>
              <a:rPr lang="en-IN" altLang="en-US" kern="0" smtClean="0"/>
              <a:t>Network covalent</a:t>
            </a:r>
          </a:p>
          <a:p>
            <a:pPr lvl="2"/>
            <a:r>
              <a:rPr lang="en-IN" altLang="en-US" kern="0" smtClean="0"/>
              <a:t>Only match is (e)</a:t>
            </a:r>
          </a:p>
          <a:p>
            <a:pPr lvl="1"/>
            <a:r>
              <a:rPr lang="en-IN" altLang="en-US" kern="0" smtClean="0"/>
              <a:t>(d) Hg</a:t>
            </a:r>
          </a:p>
          <a:p>
            <a:pPr lvl="2"/>
            <a:r>
              <a:rPr lang="en-IN" altLang="en-US" kern="0" smtClean="0"/>
              <a:t>Metal, liquid at room temperature</a:t>
            </a:r>
          </a:p>
          <a:p>
            <a:pPr lvl="2"/>
            <a:r>
              <a:rPr lang="en-IN" altLang="en-US" kern="0" smtClean="0"/>
              <a:t>Only match is (b)</a:t>
            </a:r>
          </a:p>
          <a:p>
            <a:endParaRPr lang="en-IN" altLang="en-US" kern="0" smtClean="0"/>
          </a:p>
        </p:txBody>
      </p:sp>
    </p:spTree>
    <p:extLst>
      <p:ext uri="{BB962C8B-B14F-4D97-AF65-F5344CB8AC3E}">
        <p14:creationId xmlns:p14="http://schemas.microsoft.com/office/powerpoint/2010/main" val="7462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prstGeom prst="rect">
            <a:avLst/>
          </a:prstGeom>
        </p:spPr>
        <p:txBody>
          <a:bodyPr/>
          <a:lstStyle/>
          <a:p>
            <a:r>
              <a:rPr lang="he-IL" smtClean="0"/>
              <a:t>4-כוחות בין מולקולריים</a:t>
            </a:r>
            <a:endParaRPr lang="he-IL"/>
          </a:p>
        </p:txBody>
      </p:sp>
      <p:sp>
        <p:nvSpPr>
          <p:cNvPr id="3" name="Slide Number Placeholder 2"/>
          <p:cNvSpPr>
            <a:spLocks noGrp="1"/>
          </p:cNvSpPr>
          <p:nvPr>
            <p:ph type="sldNum" sz="quarter" idx="12"/>
          </p:nvPr>
        </p:nvSpPr>
        <p:spPr>
          <a:prstGeom prst="rect">
            <a:avLst/>
          </a:prstGeom>
        </p:spPr>
        <p:txBody>
          <a:bodyPr/>
          <a:lstStyle/>
          <a:p>
            <a:fld id="{8FE03F3F-47C2-4131-9570-F716B36FB6C8}" type="slidenum">
              <a:rPr lang="he-IL" smtClean="0"/>
              <a:t>9</a:t>
            </a:fld>
            <a:endParaRPr lang="he-IL"/>
          </a:p>
        </p:txBody>
      </p:sp>
      <p:sp>
        <p:nvSpPr>
          <p:cNvPr id="4" name="Rectangle 2"/>
          <p:cNvSpPr txBox="1">
            <a:spLocks noChangeArrowheads="1"/>
          </p:cNvSpPr>
          <p:nvPr/>
        </p:nvSpPr>
        <p:spPr bwMode="auto">
          <a:xfrm>
            <a:off x="47468" y="605726"/>
            <a:ext cx="376974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When the pressure on the liquid increases, as is the case with a pressure cooker, the boiling point increases. </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ＭＳ Ｐゴシック"/>
                <a:cs typeface="+mn-cs"/>
              </a:rPr>
              <a:t>Conversely, when the pressure on the liquid decreases, as is the case at high altitude, the boiling point decreases.</a:t>
            </a:r>
          </a:p>
        </p:txBody>
      </p:sp>
      <p:sp>
        <p:nvSpPr>
          <p:cNvPr id="6" name="Rectangle 2"/>
          <p:cNvSpPr>
            <a:spLocks noChangeArrowheads="1"/>
          </p:cNvSpPr>
          <p:nvPr/>
        </p:nvSpPr>
        <p:spPr bwMode="auto">
          <a:xfrm>
            <a:off x="7068" y="5907087"/>
            <a:ext cx="7915275"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4950" indent="-234950" algn="l">
              <a:spcBef>
                <a:spcPct val="20000"/>
              </a:spcBef>
              <a:buFont typeface="Arial" charset="0"/>
              <a:buChar char="•"/>
              <a:defRPr sz="2800">
                <a:solidFill>
                  <a:schemeClr val="tx1"/>
                </a:solidFill>
                <a:latin typeface="Arial" charset="0"/>
                <a:cs typeface="Arial" charset="0"/>
              </a:defRPr>
            </a:lvl1pPr>
            <a:lvl2pPr marL="685800" indent="-228600" algn="l">
              <a:spcBef>
                <a:spcPct val="20000"/>
              </a:spcBef>
              <a:buSzPct val="85000"/>
              <a:buFont typeface="Arial" charset="0"/>
              <a:buChar char="§"/>
              <a:defRPr sz="2800">
                <a:solidFill>
                  <a:schemeClr val="tx1"/>
                </a:solidFill>
                <a:latin typeface="Arial" charset="0"/>
                <a:cs typeface="Arial" charset="0"/>
              </a:defRPr>
            </a:lvl2pPr>
            <a:lvl3pPr marL="1143000" indent="-228600" algn="l">
              <a:spcBef>
                <a:spcPct val="20000"/>
              </a:spcBef>
              <a:buFont typeface="Arial" charset="0"/>
              <a:buChar char="•"/>
              <a:defRPr sz="2400">
                <a:solidFill>
                  <a:schemeClr val="tx1"/>
                </a:solidFill>
                <a:latin typeface="Arial" charset="0"/>
                <a:cs typeface="Arial" charset="0"/>
              </a:defRPr>
            </a:lvl3pPr>
            <a:lvl4pPr marL="1543050" indent="-171450" algn="l">
              <a:spcBef>
                <a:spcPct val="20000"/>
              </a:spcBef>
              <a:buFont typeface="Arial" charset="0"/>
              <a:buChar char="•"/>
              <a:defRPr sz="2400">
                <a:solidFill>
                  <a:schemeClr val="tx1"/>
                </a:solidFill>
                <a:latin typeface="Arial" charset="0"/>
                <a:cs typeface="Arial" charset="0"/>
              </a:defRPr>
            </a:lvl4pPr>
            <a:lvl5pPr marL="2000250" indent="-171450" algn="l">
              <a:spcBef>
                <a:spcPct val="20000"/>
              </a:spcBef>
              <a:buFont typeface="Arial" charset="0"/>
              <a:buChar char="•"/>
              <a:defRPr sz="2400">
                <a:solidFill>
                  <a:schemeClr val="tx1"/>
                </a:solidFill>
                <a:latin typeface="Arial" charset="0"/>
                <a:cs typeface="Arial" charset="0"/>
              </a:defRPr>
            </a:lvl5pPr>
            <a:lvl6pPr marL="2457450" indent="-171450" fontAlgn="base">
              <a:spcBef>
                <a:spcPct val="20000"/>
              </a:spcBef>
              <a:spcAft>
                <a:spcPct val="0"/>
              </a:spcAft>
              <a:buFont typeface="Arial" charset="0"/>
              <a:buChar char="•"/>
              <a:defRPr sz="2400">
                <a:solidFill>
                  <a:schemeClr val="tx1"/>
                </a:solidFill>
                <a:latin typeface="Arial" charset="0"/>
                <a:cs typeface="Arial" charset="0"/>
              </a:defRPr>
            </a:lvl6pPr>
            <a:lvl7pPr marL="2914650" indent="-171450" fontAlgn="base">
              <a:spcBef>
                <a:spcPct val="20000"/>
              </a:spcBef>
              <a:spcAft>
                <a:spcPct val="0"/>
              </a:spcAft>
              <a:buFont typeface="Arial" charset="0"/>
              <a:buChar char="•"/>
              <a:defRPr sz="2400">
                <a:solidFill>
                  <a:schemeClr val="tx1"/>
                </a:solidFill>
                <a:latin typeface="Arial" charset="0"/>
                <a:cs typeface="Arial" charset="0"/>
              </a:defRPr>
            </a:lvl7pPr>
            <a:lvl8pPr marL="3371850" indent="-171450" fontAlgn="base">
              <a:spcBef>
                <a:spcPct val="20000"/>
              </a:spcBef>
              <a:spcAft>
                <a:spcPct val="0"/>
              </a:spcAft>
              <a:buFont typeface="Arial" charset="0"/>
              <a:buChar char="•"/>
              <a:defRPr sz="2400">
                <a:solidFill>
                  <a:schemeClr val="tx1"/>
                </a:solidFill>
                <a:latin typeface="Arial" charset="0"/>
                <a:cs typeface="Arial" charset="0"/>
              </a:defRPr>
            </a:lvl8pPr>
            <a:lvl9pPr marL="3829050" indent="-171450" fontAlgn="base">
              <a:spcBef>
                <a:spcPct val="20000"/>
              </a:spcBef>
              <a:spcAft>
                <a:spcPct val="0"/>
              </a:spcAft>
              <a:buFont typeface="Arial" charset="0"/>
              <a:buChar char="•"/>
              <a:defRPr sz="2400">
                <a:solidFill>
                  <a:schemeClr val="tx1"/>
                </a:solidFill>
                <a:latin typeface="Arial" charset="0"/>
                <a:cs typeface="Arial" charset="0"/>
              </a:defRPr>
            </a:lvl9pPr>
          </a:lstStyle>
          <a:p>
            <a:pPr marL="234950" marR="0" lvl="0" indent="-2349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altLang="en-US" sz="2800" b="0" i="0" u="none" strike="noStrike" kern="0" cap="none" spc="0" normalizeH="0" baseline="0" noProof="0" dirty="0" smtClean="0">
                <a:ln>
                  <a:noFill/>
                </a:ln>
                <a:solidFill>
                  <a:srgbClr val="000000"/>
                </a:solidFill>
                <a:effectLst/>
                <a:uLnTx/>
                <a:uFillTx/>
                <a:latin typeface="Arial" charset="0"/>
                <a:cs typeface="Arial" charset="0"/>
              </a:rPr>
              <a:t>The </a:t>
            </a:r>
            <a:r>
              <a:rPr kumimoji="0" lang="en-US" altLang="en-US" sz="2800" b="0" i="0" u="none" strike="noStrike" kern="0" cap="none" spc="0" normalizeH="0" baseline="0" noProof="0" dirty="0" smtClean="0">
                <a:ln>
                  <a:noFill/>
                </a:ln>
                <a:solidFill>
                  <a:srgbClr val="194E9D"/>
                </a:solidFill>
                <a:effectLst/>
                <a:uLnTx/>
                <a:uFillTx/>
                <a:latin typeface="Arial" charset="0"/>
                <a:cs typeface="Arial" charset="0"/>
              </a:rPr>
              <a:t>normal </a:t>
            </a:r>
            <a:r>
              <a:rPr kumimoji="0" lang="en-US" altLang="en-US" sz="2800" b="0" i="0" u="none" strike="noStrike" kern="0" cap="none" spc="0" normalizeH="0" baseline="0" noProof="0" dirty="0" err="1" smtClean="0">
                <a:ln>
                  <a:noFill/>
                </a:ln>
                <a:solidFill>
                  <a:srgbClr val="194E9D"/>
                </a:solidFill>
                <a:effectLst/>
                <a:uLnTx/>
                <a:uFillTx/>
                <a:latin typeface="Arial" charset="0"/>
                <a:cs typeface="Arial" charset="0"/>
              </a:rPr>
              <a:t>bp</a:t>
            </a:r>
            <a:r>
              <a:rPr kumimoji="0" lang="en-US" altLang="en-US" sz="2800" b="0" i="0" u="none" strike="noStrike" kern="0" cap="none" spc="0" normalizeH="0" baseline="0" noProof="0" dirty="0" smtClean="0">
                <a:ln>
                  <a:noFill/>
                </a:ln>
                <a:solidFill>
                  <a:srgbClr val="000000"/>
                </a:solidFill>
                <a:effectLst/>
                <a:uLnTx/>
                <a:uFillTx/>
                <a:latin typeface="Arial" charset="0"/>
                <a:cs typeface="Arial" charset="0"/>
              </a:rPr>
              <a:t> occurs at</a:t>
            </a:r>
            <a:r>
              <a:rPr kumimoji="0" lang="en-US" altLang="en-US" sz="2400" b="0" i="0" u="none" strike="noStrike" kern="0" cap="none" spc="0" normalizeH="0" baseline="0" noProof="0" dirty="0" smtClean="0">
                <a:ln>
                  <a:noFill/>
                </a:ln>
                <a:solidFill>
                  <a:srgbClr val="000000"/>
                </a:solidFill>
                <a:effectLst/>
                <a:uLnTx/>
                <a:uFillTx/>
                <a:latin typeface="Arial" charset="0"/>
                <a:cs typeface="Arial" charset="0"/>
              </a:rPr>
              <a:t> </a:t>
            </a:r>
            <a:r>
              <a:rPr kumimoji="0" lang="en-US" altLang="en-US" sz="2800" b="0" i="0" u="none" strike="noStrike" kern="0" cap="none" spc="0" normalizeH="0" baseline="0" noProof="0" dirty="0" smtClean="0">
                <a:ln>
                  <a:noFill/>
                </a:ln>
                <a:solidFill>
                  <a:srgbClr val="000000"/>
                </a:solidFill>
                <a:effectLst/>
                <a:uLnTx/>
                <a:uFillTx/>
                <a:latin typeface="Arial" charset="0"/>
                <a:cs typeface="Arial" charset="0"/>
              </a:rPr>
              <a:t>1 atm = 760 mmHg.</a:t>
            </a:r>
          </a:p>
        </p:txBody>
      </p:sp>
      <p:sp>
        <p:nvSpPr>
          <p:cNvPr id="7" name="Rectangle 3"/>
          <p:cNvSpPr txBox="1">
            <a:spLocks noChangeArrowheads="1"/>
          </p:cNvSpPr>
          <p:nvPr/>
        </p:nvSpPr>
        <p:spPr bwMode="auto">
          <a:xfrm>
            <a:off x="4038600" y="-74559"/>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smtClean="0">
                <a:ln>
                  <a:noFill/>
                </a:ln>
                <a:solidFill>
                  <a:schemeClr val="tx1"/>
                </a:solidFill>
                <a:effectLst/>
                <a:uLnTx/>
                <a:uFillTx/>
                <a:latin typeface="Cambria" pitchFamily="18" charset="0"/>
                <a:ea typeface="+mj-ea"/>
                <a:cs typeface="+mj-cs"/>
              </a:rPr>
              <a:t>Boiling Point</a:t>
            </a:r>
            <a:endParaRPr kumimoji="0" lang="en-US" altLang="en-US" sz="3600" b="0" i="0" u="none" strike="noStrike" kern="0" cap="none" spc="0" normalizeH="0" baseline="0" noProof="0" dirty="0">
              <a:ln>
                <a:noFill/>
              </a:ln>
              <a:solidFill>
                <a:schemeClr val="tx1"/>
              </a:solidFill>
              <a:effectLst/>
              <a:uLnTx/>
              <a:uFillTx/>
              <a:latin typeface="Cambria" pitchFamily="18" charset="0"/>
              <a:ea typeface="+mj-ea"/>
              <a:cs typeface="+mj-cs"/>
            </a:endParaRPr>
          </a:p>
        </p:txBody>
      </p:sp>
      <p:grpSp>
        <p:nvGrpSpPr>
          <p:cNvPr id="9" name="Group 8"/>
          <p:cNvGrpSpPr/>
          <p:nvPr/>
        </p:nvGrpSpPr>
        <p:grpSpPr>
          <a:xfrm>
            <a:off x="3714649" y="971802"/>
            <a:ext cx="8399721" cy="4533727"/>
            <a:chOff x="373055" y="2140384"/>
            <a:chExt cx="8399721" cy="4533727"/>
          </a:xfrm>
        </p:grpSpPr>
        <p:grpSp>
          <p:nvGrpSpPr>
            <p:cNvPr id="10" name="Group 9"/>
            <p:cNvGrpSpPr/>
            <p:nvPr/>
          </p:nvGrpSpPr>
          <p:grpSpPr>
            <a:xfrm>
              <a:off x="373055" y="2140384"/>
              <a:ext cx="8399721" cy="4533727"/>
              <a:chOff x="373054" y="2063574"/>
              <a:chExt cx="8399721" cy="4533727"/>
            </a:xfrm>
          </p:grpSpPr>
          <p:grpSp>
            <p:nvGrpSpPr>
              <p:cNvPr id="12" name="Group 11"/>
              <p:cNvGrpSpPr/>
              <p:nvPr/>
            </p:nvGrpSpPr>
            <p:grpSpPr>
              <a:xfrm>
                <a:off x="373054" y="2063574"/>
                <a:ext cx="8122781" cy="4153870"/>
                <a:chOff x="373054" y="2479899"/>
                <a:chExt cx="8122781" cy="415387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54" y="2479899"/>
                  <a:ext cx="8122781" cy="4153870"/>
                </a:xfrm>
                <a:prstGeom prst="rect">
                  <a:avLst/>
                </a:prstGeom>
                <a:noFill/>
                <a:ln w="9525">
                  <a:solidFill>
                    <a:srgbClr val="FFFFFF">
                      <a:lumMod val="65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Line 17"/>
                <p:cNvSpPr>
                  <a:spLocks noChangeShapeType="1"/>
                </p:cNvSpPr>
                <p:nvPr/>
              </p:nvSpPr>
              <p:spPr bwMode="auto">
                <a:xfrm>
                  <a:off x="8361363" y="5664200"/>
                  <a:ext cx="1587"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charset="0"/>
                  </a:endParaRPr>
                </a:p>
              </p:txBody>
            </p:sp>
            <p:sp>
              <p:nvSpPr>
                <p:cNvPr id="17" name="Line 27"/>
                <p:cNvSpPr>
                  <a:spLocks noChangeShapeType="1"/>
                </p:cNvSpPr>
                <p:nvPr/>
              </p:nvSpPr>
              <p:spPr bwMode="auto">
                <a:xfrm flipV="1">
                  <a:off x="1160463" y="3872618"/>
                  <a:ext cx="7200900" cy="11112"/>
                </a:xfrm>
                <a:prstGeom prst="line">
                  <a:avLst/>
                </a:prstGeom>
                <a:noFill/>
                <a:ln w="1270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charset="0"/>
                  </a:endParaRPr>
                </a:p>
              </p:txBody>
            </p:sp>
            <p:sp>
              <p:nvSpPr>
                <p:cNvPr id="18" name="Text Box 28"/>
                <p:cNvSpPr txBox="1">
                  <a:spLocks noChangeArrowheads="1"/>
                </p:cNvSpPr>
                <p:nvPr/>
              </p:nvSpPr>
              <p:spPr bwMode="auto">
                <a:xfrm>
                  <a:off x="1064343" y="3845325"/>
                  <a:ext cx="2882297"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CC0000"/>
                      </a:solidFill>
                      <a:effectLst/>
                      <a:uLnTx/>
                      <a:uFillTx/>
                      <a:latin typeface="Arial" charset="0"/>
                    </a:rPr>
                    <a:t>Denver (1609 m)  </a:t>
                  </a:r>
                  <a:r>
                    <a:rPr kumimoji="0" lang="en-US" altLang="en-US" sz="1400" b="0" i="1" u="none" strike="noStrike" kern="0" cap="none" spc="0" normalizeH="0" baseline="0" noProof="0" dirty="0" smtClean="0">
                      <a:ln>
                        <a:noFill/>
                      </a:ln>
                      <a:solidFill>
                        <a:srgbClr val="CC0000"/>
                      </a:solidFill>
                      <a:effectLst/>
                      <a:uLnTx/>
                      <a:uFillTx/>
                      <a:latin typeface="Arial" charset="0"/>
                    </a:rPr>
                    <a:t>P </a:t>
                  </a:r>
                  <a:r>
                    <a:rPr kumimoji="0" lang="en-US" altLang="en-US" sz="1400" b="0" i="0" u="none" strike="noStrike" kern="0" cap="none" spc="0" normalizeH="0" baseline="0" noProof="0" dirty="0" smtClean="0">
                      <a:ln>
                        <a:noFill/>
                      </a:ln>
                      <a:solidFill>
                        <a:srgbClr val="CC0000"/>
                      </a:solidFill>
                      <a:effectLst/>
                      <a:uLnTx/>
                      <a:uFillTx/>
                      <a:latin typeface="Arial" charset="0"/>
                    </a:rPr>
                    <a:t>= 631 mmHg</a:t>
                  </a:r>
                </a:p>
              </p:txBody>
            </p:sp>
            <p:sp>
              <p:nvSpPr>
                <p:cNvPr id="19" name="Line 29"/>
                <p:cNvSpPr>
                  <a:spLocks noChangeShapeType="1"/>
                </p:cNvSpPr>
                <p:nvPr/>
              </p:nvSpPr>
              <p:spPr bwMode="auto">
                <a:xfrm flipV="1">
                  <a:off x="6569060" y="3855402"/>
                  <a:ext cx="0" cy="2102198"/>
                </a:xfrm>
                <a:prstGeom prst="line">
                  <a:avLst/>
                </a:prstGeom>
                <a:noFill/>
                <a:ln w="12700">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latin typeface="Arial" charset="0"/>
                  </a:endParaRPr>
                </a:p>
              </p:txBody>
            </p:sp>
          </p:grpSp>
          <p:sp>
            <p:nvSpPr>
              <p:cNvPr id="13" name="Line Callout 1 12"/>
              <p:cNvSpPr/>
              <p:nvPr/>
            </p:nvSpPr>
            <p:spPr bwMode="auto">
              <a:xfrm>
                <a:off x="4715192" y="6217444"/>
                <a:ext cx="1846553" cy="366767"/>
              </a:xfrm>
              <a:prstGeom prst="borderCallout1">
                <a:avLst>
                  <a:gd name="adj1" fmla="val -23989"/>
                  <a:gd name="adj2" fmla="val 94295"/>
                  <a:gd name="adj3" fmla="val -160696"/>
                  <a:gd name="adj4" fmla="val 98797"/>
                </a:avLst>
              </a:prstGeom>
              <a:solidFill>
                <a:srgbClr val="E5F5FF"/>
              </a:solidFill>
              <a:ln>
                <a:solidFill>
                  <a:srgbClr val="000000"/>
                </a:solidFill>
              </a:ln>
              <a:effectLst/>
              <a:extLst/>
            </p:spPr>
            <p:txBody>
              <a:bodyPr lIns="90487" tIns="44450" rIns="90487" bIns="4445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charset="0"/>
                  </a:rPr>
                  <a:t>Denver (94 °C)</a:t>
                </a:r>
              </a:p>
            </p:txBody>
          </p:sp>
          <p:sp>
            <p:nvSpPr>
              <p:cNvPr id="14" name="Line Callout 1 13"/>
              <p:cNvSpPr/>
              <p:nvPr/>
            </p:nvSpPr>
            <p:spPr bwMode="auto">
              <a:xfrm>
                <a:off x="6622096" y="6230534"/>
                <a:ext cx="2150679" cy="366767"/>
              </a:xfrm>
              <a:prstGeom prst="borderCallout1">
                <a:avLst>
                  <a:gd name="adj1" fmla="val -31112"/>
                  <a:gd name="adj2" fmla="val 24630"/>
                  <a:gd name="adj3" fmla="val -171381"/>
                  <a:gd name="adj4" fmla="val 2346"/>
                </a:avLst>
              </a:prstGeom>
              <a:solidFill>
                <a:srgbClr val="E5F5FF"/>
              </a:solidFill>
              <a:ln>
                <a:solidFill>
                  <a:srgbClr val="000000"/>
                </a:solidFill>
              </a:ln>
              <a:effectLst/>
              <a:extLst/>
            </p:spPr>
            <p:txBody>
              <a:bodyPr lIns="90487" tIns="44450" rIns="90487" bIns="4445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charset="0"/>
                  </a:rPr>
                  <a:t>Sea level (100 °C)</a:t>
                </a:r>
              </a:p>
            </p:txBody>
          </p:sp>
        </p:grpSp>
        <p:pic>
          <p:nvPicPr>
            <p:cNvPr id="11" name="Picture 10" descr="09_04.jpg"/>
            <p:cNvPicPr>
              <a:picLocks noChangeAspect="1"/>
            </p:cNvPicPr>
            <p:nvPr/>
          </p:nvPicPr>
          <p:blipFill rotWithShape="1">
            <a:blip r:embed="rId3">
              <a:extLst>
                <a:ext uri="{28A0092B-C50C-407E-A947-70E740481C1C}">
                  <a14:useLocalDpi xmlns:a14="http://schemas.microsoft.com/office/drawing/2010/main" val="0"/>
                </a:ext>
              </a:extLst>
            </a:blip>
            <a:srcRect t="96713" r="80769"/>
            <a:stretch/>
          </p:blipFill>
          <p:spPr>
            <a:xfrm>
              <a:off x="501070" y="6078945"/>
              <a:ext cx="1565745" cy="142363"/>
            </a:xfrm>
            <a:prstGeom prst="rect">
              <a:avLst/>
            </a:prstGeom>
          </p:spPr>
        </p:pic>
      </p:grpSp>
    </p:spTree>
    <p:extLst>
      <p:ext uri="{BB962C8B-B14F-4D97-AF65-F5344CB8AC3E}">
        <p14:creationId xmlns:p14="http://schemas.microsoft.com/office/powerpoint/2010/main" val="36706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bg1">
              <a:lumMod val="65000"/>
            </a:schemeClr>
          </a:solidFill>
        </a:ln>
        <a:effectLst/>
        <a:extLst/>
      </a:spPr>
      <a:bodyPr lIns="90487" tIns="44450" rIns="90487" bIns="44450" rtlCol="0" anchor="ctr"/>
      <a:lstStyle>
        <a:defPPr marL="461963" indent="-461963" algn="l" eaLnBrk="1" hangingPunct="1">
          <a:spcBef>
            <a:spcPct val="20000"/>
          </a:spcBef>
          <a:buFont typeface="Arial" charset="0"/>
          <a:buNone/>
          <a:defRPr sz="2800" b="0" i="0" dirty="0" smtClean="0">
            <a:solidFill>
              <a:srgbClr val="000000"/>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txDef>
      <a:spPr>
        <a:noFill/>
      </a:spPr>
      <a:bodyPr wrap="none" rtlCol="0">
        <a:spAutoFit/>
      </a:bodyPr>
      <a:lstStyle>
        <a:defPPr algn="l">
          <a:defRPr sz="2800" b="0" i="0" dirty="0" smtClean="0">
            <a:solidFill>
              <a:schemeClr val="tx1"/>
            </a:solidFill>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2918</Words>
  <Application>Microsoft Office PowerPoint</Application>
  <PresentationFormat>Custom</PresentationFormat>
  <Paragraphs>477</Paragraphs>
  <Slides>81</Slides>
  <Notes>1</Notes>
  <HiddenSlides>0</HiddenSlides>
  <MMClips>0</MMClips>
  <ScaleCrop>false</ScaleCrop>
  <HeadingPairs>
    <vt:vector size="4" baseType="variant">
      <vt:variant>
        <vt:lpstr>Theme</vt:lpstr>
      </vt:variant>
      <vt:variant>
        <vt:i4>5</vt:i4>
      </vt:variant>
      <vt:variant>
        <vt:lpstr>Slide Titles</vt:lpstr>
      </vt:variant>
      <vt:variant>
        <vt:i4>81</vt:i4>
      </vt:variant>
    </vt:vector>
  </HeadingPairs>
  <TitlesOfParts>
    <vt:vector size="86" baseType="lpstr">
      <vt:lpstr>Office Theme</vt:lpstr>
      <vt:lpstr>untitled 1</vt:lpstr>
      <vt:lpstr>Blueprint</vt:lpstr>
      <vt:lpstr>1_Other Resources</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WIN10</cp:lastModifiedBy>
  <cp:revision>111</cp:revision>
  <dcterms:created xsi:type="dcterms:W3CDTF">2016-09-27T13:33:22Z</dcterms:created>
  <dcterms:modified xsi:type="dcterms:W3CDTF">2018-09-06T19:23:02Z</dcterms:modified>
</cp:coreProperties>
</file>