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8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0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3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4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5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6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17.xml" ContentType="application/vnd.openxmlformats-officedocument.theme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18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19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6" r:id="rId2"/>
    <p:sldMasterId id="2147483693" r:id="rId3"/>
    <p:sldMasterId id="2147483712" r:id="rId4"/>
    <p:sldMasterId id="2147483716" r:id="rId5"/>
    <p:sldMasterId id="2147483732" r:id="rId6"/>
    <p:sldMasterId id="2147483748" r:id="rId7"/>
    <p:sldMasterId id="2147483764" r:id="rId8"/>
    <p:sldMasterId id="2147483778" r:id="rId9"/>
    <p:sldMasterId id="2147483792" r:id="rId10"/>
    <p:sldMasterId id="2147483796" r:id="rId11"/>
    <p:sldMasterId id="2147483812" r:id="rId12"/>
    <p:sldMasterId id="2147483816" r:id="rId13"/>
    <p:sldMasterId id="2147483832" r:id="rId14"/>
    <p:sldMasterId id="2147483859" r:id="rId15"/>
    <p:sldMasterId id="2147483873" r:id="rId16"/>
    <p:sldMasterId id="2147483887" r:id="rId17"/>
    <p:sldMasterId id="2147483901" r:id="rId18"/>
    <p:sldMasterId id="2147483915" r:id="rId19"/>
    <p:sldMasterId id="2147483929" r:id="rId20"/>
  </p:sldMasterIdLst>
  <p:notesMasterIdLst>
    <p:notesMasterId r:id="rId54"/>
  </p:notesMasterIdLst>
  <p:sldIdLst>
    <p:sldId id="256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73" r:id="rId37"/>
    <p:sldId id="274" r:id="rId38"/>
    <p:sldId id="275" r:id="rId39"/>
    <p:sldId id="276" r:id="rId40"/>
    <p:sldId id="277" r:id="rId41"/>
    <p:sldId id="278" r:id="rId42"/>
    <p:sldId id="279" r:id="rId43"/>
    <p:sldId id="280" r:id="rId44"/>
    <p:sldId id="282" r:id="rId45"/>
    <p:sldId id="283" r:id="rId46"/>
    <p:sldId id="284" r:id="rId47"/>
    <p:sldId id="285" r:id="rId48"/>
    <p:sldId id="286" r:id="rId49"/>
    <p:sldId id="287" r:id="rId50"/>
    <p:sldId id="288" r:id="rId51"/>
    <p:sldId id="289" r:id="rId52"/>
    <p:sldId id="290" r:id="rId5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50" Type="http://schemas.openxmlformats.org/officeDocument/2006/relationships/slide" Target="slides/slide30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41" Type="http://schemas.openxmlformats.org/officeDocument/2006/relationships/slide" Target="slides/slide21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slide" Target="slides/slide33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FD17172-793C-4773-98F8-1679D8ED882A}" type="datetimeFigureOut">
              <a:rPr lang="he-IL" smtClean="0"/>
              <a:t>י"א/אב/תשע"ו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A0C9AB1-82D5-43A8-9646-6FD9E5A51C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0060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C9AB1-82D5-43A8-9646-6FD9E5A51CF1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622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9ADED50B-9CE9-2D49-B805-D09A481120DD}" type="slidenum">
              <a:rPr lang="en-US" sz="1300">
                <a:solidFill>
                  <a:srgbClr val="000000"/>
                </a:solidFill>
              </a:rPr>
              <a:pPr/>
              <a:t>14</a:t>
            </a:fld>
            <a:endParaRPr lang="en-US" sz="13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883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FA20C2C-0FE3-ED45-A5FA-C2281855D656}" type="slidenum">
              <a:rPr lang="en-US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6474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71399217-47E9-9946-906C-BF37CAAC02DC}" type="slidenum">
              <a:rPr lang="en-US" sz="1300">
                <a:solidFill>
                  <a:srgbClr val="000000"/>
                </a:solidFill>
              </a:rPr>
              <a:pPr/>
              <a:t>16</a:t>
            </a:fld>
            <a:endParaRPr lang="en-US" sz="13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14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BBD44F8D-813C-CD49-9DC0-6C854BAD2C6D}" type="slidenum">
              <a:rPr lang="en-US" sz="1300">
                <a:solidFill>
                  <a:srgbClr val="000000"/>
                </a:solidFill>
              </a:rPr>
              <a:pPr/>
              <a:t>17</a:t>
            </a:fld>
            <a:endParaRPr lang="en-US" sz="13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030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6C62BF4C-ABB6-F640-916E-277E87E86666}" type="slidenum">
              <a:rPr lang="en-US" sz="1300">
                <a:solidFill>
                  <a:srgbClr val="000000"/>
                </a:solidFill>
              </a:rPr>
              <a:pPr/>
              <a:t>18</a:t>
            </a:fld>
            <a:endParaRPr lang="en-US" sz="13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787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6DEA401B-1EAD-714C-822F-F9F9169E907F}" type="slidenum">
              <a:rPr lang="en-US" sz="1300">
                <a:solidFill>
                  <a:srgbClr val="000000"/>
                </a:solidFill>
              </a:rPr>
              <a:pPr/>
              <a:t>19</a:t>
            </a:fld>
            <a:endParaRPr lang="en-US" sz="13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8374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C6C13C-61F2-1540-BF94-1B66D94647DB}" type="slidenum">
              <a:rPr lang="en-US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14849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59D8D9B-A92C-F043-9177-800B6961CAA0}" type="slidenum">
              <a:rPr lang="en-US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56012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6FDEB4B-5CCF-6D46-9F16-2908A2CE5C70}" type="slidenum">
              <a:rPr lang="en-US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4932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391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964F23B-A234-E24B-ABA0-1477969A6854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35930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(1.2) Measurements</a:t>
            </a:r>
          </a:p>
          <a:p>
            <a:endParaRPr lang="en-US" altLang="en-US" smtClean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6010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(1.2) Measurements</a:t>
            </a:r>
          </a:p>
          <a:p>
            <a:endParaRPr lang="en-US" altLang="en-US" smtClean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2366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(1.2) Measurements</a:t>
            </a:r>
          </a:p>
          <a:p>
            <a:endParaRPr lang="en-US" altLang="en-US" smtClean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0472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(1.2) Measurements</a:t>
            </a:r>
          </a:p>
          <a:p>
            <a:endParaRPr lang="en-IN" altLang="en-US" smtClean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7254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Helvetica" panose="020B0604020202020204" pitchFamily="34" charset="0"/>
              </a:rPr>
              <a:t>(1.2) Measurements</a:t>
            </a:r>
          </a:p>
          <a:p>
            <a:endParaRPr lang="en-US" altLang="en-US" dirty="0" smtClean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9136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F1D3397-86CA-FE49-9F84-FEA4B6D182FE}" type="slidenum">
              <a:rPr lang="en-US">
                <a:solidFill>
                  <a:srgbClr val="000000"/>
                </a:solidFill>
              </a:rPr>
              <a:pPr/>
              <a:t>30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60234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C9AB1-82D5-43A8-9646-6FD9E5A51CF1}" type="slidenum">
              <a:rPr lang="he-IL" smtClean="0"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68521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C7D50DA-2E12-8E47-A4C1-3D7838A61D2F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1855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43C59D8E-1454-DF42-ABBA-CFE87155853D}" type="slidenum">
              <a:rPr lang="en-US" sz="1300"/>
              <a:pPr/>
              <a:t>4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16817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33D7D0-1D97-442B-9876-BA8BE78BF69A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3525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CD04BC22-6761-024C-89D0-73F2C2AC36CA}" type="slidenum">
              <a:rPr lang="en-US" sz="1300">
                <a:solidFill>
                  <a:srgbClr val="000000"/>
                </a:solidFill>
              </a:rPr>
              <a:pPr/>
              <a:t>7</a:t>
            </a:fld>
            <a:endParaRPr lang="en-US" sz="13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674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BFFB9FD-CC90-6A4F-AF8E-6D0BF29609DB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6314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Helvetica" panose="020B0604020202020204" pitchFamily="34" charset="0"/>
              </a:rPr>
              <a:t>(1.1) Matter and its classifications</a:t>
            </a:r>
          </a:p>
          <a:p>
            <a:endParaRPr lang="en-US" altLang="en-US" smtClean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143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Helvetica" panose="020B0604020202020204" pitchFamily="34" charset="0"/>
              </a:rPr>
              <a:t>(1.1) Matter and its classifications</a:t>
            </a:r>
          </a:p>
          <a:p>
            <a:endParaRPr lang="en-US" altLang="en-US" smtClean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212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academic.cengage.com/chemistry/moore" TargetMode="External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6.jpg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1185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D4047F6-8B7A-9245-A366-B0CDA151D59E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355101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812725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768" y="1008063"/>
            <a:ext cx="5831417" cy="5697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7384" y="1008063"/>
            <a:ext cx="5831416" cy="5697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2921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877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6618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859988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263799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705898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8299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3352" y="161926"/>
            <a:ext cx="2965449" cy="6543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767" y="161926"/>
            <a:ext cx="8697384" cy="6543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7606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67" y="161926"/>
            <a:ext cx="10814051" cy="676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2768" y="1008063"/>
            <a:ext cx="5831417" cy="5697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57384" y="1008064"/>
            <a:ext cx="5831416" cy="2771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57384" y="3932238"/>
            <a:ext cx="5831416" cy="2773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20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165100"/>
            <a:ext cx="3048000" cy="5930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65100"/>
            <a:ext cx="8940800" cy="5930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0BF1C7A-98AC-BA41-BFCC-6703EB0A0627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126341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67" y="161926"/>
            <a:ext cx="10814051" cy="676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2768" y="1008063"/>
            <a:ext cx="5831417" cy="5697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7384" y="1008063"/>
            <a:ext cx="5831416" cy="5697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3910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 userDrawn="1"/>
        </p:nvSpPr>
        <p:spPr bwMode="auto">
          <a:xfrm>
            <a:off x="0" y="0"/>
            <a:ext cx="12236451" cy="6858000"/>
          </a:xfrm>
          <a:prstGeom prst="rect">
            <a:avLst/>
          </a:prstGeom>
          <a:solidFill>
            <a:srgbClr val="DDDDDD"/>
          </a:solidFill>
          <a:ln>
            <a:noFill/>
          </a:ln>
          <a:extLst/>
        </p:spPr>
        <p:txBody>
          <a:bodyPr wrap="none" anchor="ctr"/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990000"/>
              </a:solidFill>
            </a:endParaRPr>
          </a:p>
        </p:txBody>
      </p:sp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0" y="1"/>
            <a:ext cx="12236451" cy="938213"/>
          </a:xfrm>
          <a:prstGeom prst="rect">
            <a:avLst/>
          </a:prstGeom>
          <a:solidFill>
            <a:srgbClr val="6690AB"/>
          </a:solidFill>
          <a:ln>
            <a:noFill/>
          </a:ln>
          <a:extLst/>
        </p:spPr>
        <p:txBody>
          <a:bodyPr wrap="none" anchor="ctr"/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/>
          </a:p>
        </p:txBody>
      </p:sp>
      <p:sp>
        <p:nvSpPr>
          <p:cNvPr id="5" name="Rectangle 1034"/>
          <p:cNvSpPr>
            <a:spLocks noChangeArrowheads="1"/>
          </p:cNvSpPr>
          <p:nvPr userDrawn="1"/>
        </p:nvSpPr>
        <p:spPr bwMode="auto">
          <a:xfrm>
            <a:off x="3517901" y="1066801"/>
            <a:ext cx="28775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0" i="0" dirty="0" smtClean="0">
                <a:solidFill>
                  <a:srgbClr val="990000"/>
                </a:solidFill>
                <a:latin typeface="Arial" panose="020B0604020202020204" pitchFamily="34" charset="0"/>
              </a:rPr>
              <a:t>William L Masterton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0" i="0" dirty="0" smtClean="0">
                <a:solidFill>
                  <a:srgbClr val="990000"/>
                </a:solidFill>
                <a:latin typeface="Arial" panose="020B0604020202020204" pitchFamily="34" charset="0"/>
              </a:rPr>
              <a:t>Cecile N. Hurley</a:t>
            </a:r>
          </a:p>
        </p:txBody>
      </p:sp>
      <p:sp>
        <p:nvSpPr>
          <p:cNvPr id="7" name="Rectangle 1038"/>
          <p:cNvSpPr>
            <a:spLocks noGrp="1" noChangeArrowheads="1"/>
          </p:cNvSpPr>
          <p:nvPr userDrawn="1"/>
        </p:nvSpPr>
        <p:spPr bwMode="auto">
          <a:xfrm>
            <a:off x="1748367" y="601980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000" b="0" dirty="0" smtClean="0">
              <a:solidFill>
                <a:srgbClr val="2F3F99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96975" name="Rectangle 1039"/>
          <p:cNvSpPr>
            <a:spLocks noGrp="1" noChangeArrowheads="1"/>
          </p:cNvSpPr>
          <p:nvPr>
            <p:ph type="ctrTitle"/>
          </p:nvPr>
        </p:nvSpPr>
        <p:spPr>
          <a:xfrm>
            <a:off x="345018" y="3200400"/>
            <a:ext cx="11550649" cy="1143000"/>
          </a:xfrm>
        </p:spPr>
        <p:txBody>
          <a:bodyPr/>
          <a:lstStyle>
            <a:lvl1pPr algn="ctr">
              <a:defRPr>
                <a:solidFill>
                  <a:srgbClr val="990000"/>
                </a:solidFill>
              </a:defRPr>
            </a:lvl1pPr>
          </a:lstStyle>
          <a:p>
            <a:r>
              <a:rPr lang="en-US" dirty="0"/>
              <a:t>Chapter 1</a:t>
            </a:r>
            <a:br>
              <a:rPr lang="en-US" dirty="0"/>
            </a:br>
            <a:r>
              <a:rPr lang="en-US" dirty="0"/>
              <a:t> Matter and Measurements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44" y="62484"/>
            <a:ext cx="3106101" cy="298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4497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4004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787590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768" y="1008063"/>
            <a:ext cx="5831417" cy="5697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7384" y="1008063"/>
            <a:ext cx="5831416" cy="5697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199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9804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0683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49613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65341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266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100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85E8931-1E45-9B43-9D5F-D6AD46F994F3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845702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1408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3352" y="161926"/>
            <a:ext cx="2965449" cy="6543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767" y="161926"/>
            <a:ext cx="8697384" cy="6543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775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67" y="161926"/>
            <a:ext cx="10814051" cy="676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2768" y="1008063"/>
            <a:ext cx="5831417" cy="5697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57384" y="1008064"/>
            <a:ext cx="5831416" cy="2771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57384" y="3932238"/>
            <a:ext cx="5831416" cy="2773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6555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67" y="161926"/>
            <a:ext cx="10814051" cy="676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2768" y="1008063"/>
            <a:ext cx="5831417" cy="5697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7384" y="1008063"/>
            <a:ext cx="5831416" cy="5697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9525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85478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833" y="1141413"/>
            <a:ext cx="5384800" cy="20005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4833" y="1141413"/>
            <a:ext cx="5384800" cy="20005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1609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0"/>
            <a:ext cx="1219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727200" y="1676400"/>
            <a:ext cx="8534400" cy="228370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0267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83390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33757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253106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100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C632058-59DB-DB42-9704-C69E49314283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570235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20837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12319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44091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D1A9377-58E8-4F42-8800-CDDB8753755F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407420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57EA450-ECE8-8A42-907E-27CA7E861725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887773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2F609EF-5033-AC47-80D9-364FFA3AB5C8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133977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D4047F6-8B7A-9245-A366-B0CDA151D59E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262751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165100"/>
            <a:ext cx="3048000" cy="5930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65100"/>
            <a:ext cx="8940800" cy="5930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0BF1C7A-98AC-BA41-BFCC-6703EB0A0627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590972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100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85E8931-1E45-9B43-9D5F-D6AD46F994F3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68027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100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C632058-59DB-DB42-9704-C69E49314283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0903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100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33451EB-291F-564C-A6FF-CB9CA623D240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299962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100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33451EB-291F-564C-A6FF-CB9CA623D240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067379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100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9FD5FC0-E4A9-B04F-98E5-0B77DCD896D4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165183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42784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833" y="1141413"/>
            <a:ext cx="5384800" cy="20005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4833" y="1141413"/>
            <a:ext cx="5384800" cy="20005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4727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0"/>
            <a:ext cx="1219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727200" y="1676400"/>
            <a:ext cx="8534400" cy="228370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1710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41053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68772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2517065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99391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784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100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9FD5FC0-E4A9-B04F-98E5-0B77DCD896D4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50419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6713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D1A9377-58E8-4F42-8800-CDDB8753755F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308361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57EA450-ECE8-8A42-907E-27CA7E861725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122393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2F609EF-5033-AC47-80D9-364FFA3AB5C8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090088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D4047F6-8B7A-9245-A366-B0CDA151D59E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8444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165100"/>
            <a:ext cx="3048000" cy="5930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65100"/>
            <a:ext cx="8940800" cy="5930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0BF1C7A-98AC-BA41-BFCC-6703EB0A0627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417074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100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85E8931-1E45-9B43-9D5F-D6AD46F994F3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491740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100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C632058-59DB-DB42-9704-C69E49314283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015261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100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33451EB-291F-564C-A6FF-CB9CA623D240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010825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100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9FD5FC0-E4A9-B04F-98E5-0B77DCD896D4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45893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31283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3501120" y="938214"/>
            <a:ext cx="256993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14643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584F2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C33A40"/>
                </a:solidFill>
              </a:rPr>
              <a:t>John W. Moore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C33A40"/>
                </a:solidFill>
              </a:rPr>
              <a:t>Conrad L. </a:t>
            </a:r>
            <a:r>
              <a:rPr lang="en-US" sz="2200" dirty="0" err="1" smtClean="0">
                <a:solidFill>
                  <a:srgbClr val="C33A40"/>
                </a:solidFill>
              </a:rPr>
              <a:t>Stanitski</a:t>
            </a:r>
            <a:endParaRPr lang="en-US" sz="2200" dirty="0">
              <a:solidFill>
                <a:srgbClr val="C33A4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 userDrawn="1"/>
        </p:nvSpPr>
        <p:spPr bwMode="auto">
          <a:xfrm>
            <a:off x="101600" y="6019800"/>
            <a:ext cx="1198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i="1" dirty="0">
                <a:solidFill>
                  <a:srgbClr val="000000"/>
                </a:solidFill>
              </a:rPr>
              <a:t>Stephen C. Foster • Mississippi State University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124200"/>
            <a:ext cx="10363200" cy="1143000"/>
          </a:xfrm>
        </p:spPr>
        <p:txBody>
          <a:bodyPr/>
          <a:lstStyle>
            <a:lvl1pPr algn="ctr">
              <a:defRPr sz="4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876800"/>
            <a:ext cx="8534400" cy="7620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9" name="Rectangle 14">
            <a:hlinkClick r:id="rId2"/>
          </p:cNvPr>
          <p:cNvSpPr>
            <a:spLocks noChangeArrowheads="1"/>
          </p:cNvSpPr>
          <p:nvPr userDrawn="1"/>
        </p:nvSpPr>
        <p:spPr bwMode="auto">
          <a:xfrm>
            <a:off x="4177081" y="2392364"/>
            <a:ext cx="36199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http://academic.cengage.com/chemistry/moore</a:t>
            </a:r>
          </a:p>
        </p:txBody>
      </p:sp>
      <p:pic>
        <p:nvPicPr>
          <p:cNvPr id="10" name="Picture 9" descr="screenshot_4327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14" y="150067"/>
            <a:ext cx="2927409" cy="2937574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9219606" y="0"/>
            <a:ext cx="3022372" cy="908373"/>
            <a:chOff x="6914704" y="0"/>
            <a:chExt cx="2266779" cy="908373"/>
          </a:xfrm>
        </p:grpSpPr>
        <p:sp>
          <p:nvSpPr>
            <p:cNvPr id="12" name="Rectangle 11"/>
            <p:cNvSpPr/>
            <p:nvPr userDrawn="1"/>
          </p:nvSpPr>
          <p:spPr bwMode="auto">
            <a:xfrm>
              <a:off x="6914704" y="0"/>
              <a:ext cx="2266779" cy="9083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  <a:extLst/>
          </p:spPr>
          <p:txBody>
            <a:bodyPr lIns="90487" tIns="44450" rIns="90487" bIns="44450" rtlCol="0" anchor="ctr"/>
            <a:lstStyle/>
            <a:p>
              <a:pPr marL="461963" indent="-461963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</a:pPr>
              <a:endParaRPr lang="en-US" sz="2800" dirty="0" smtClean="0">
                <a:solidFill>
                  <a:srgbClr val="000000"/>
                </a:solidFill>
              </a:endParaRPr>
            </a:p>
          </p:txBody>
        </p:sp>
        <p:pic>
          <p:nvPicPr>
            <p:cNvPr id="13" name="Picture 12" descr="image003.jp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035" y="126170"/>
              <a:ext cx="2038350" cy="695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886202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0"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29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027" y="202980"/>
            <a:ext cx="10958227" cy="652884"/>
          </a:xfrm>
        </p:spPr>
        <p:txBody>
          <a:bodyPr anchor="t"/>
          <a:lstStyle>
            <a:lvl1pPr algn="l">
              <a:defRPr sz="36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234" y="1009485"/>
            <a:ext cx="11679967" cy="5607130"/>
          </a:xfrm>
        </p:spPr>
        <p:txBody>
          <a:bodyPr anchor="t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45539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8804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2033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049531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783692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986709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4945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517" y="76200"/>
            <a:ext cx="3020483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1" y="76200"/>
            <a:ext cx="8860367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07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53525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 userDrawn="1"/>
        </p:nvSpPr>
        <p:spPr bwMode="auto">
          <a:xfrm>
            <a:off x="0" y="0"/>
            <a:ext cx="12236451" cy="6858000"/>
          </a:xfrm>
          <a:prstGeom prst="rect">
            <a:avLst/>
          </a:prstGeom>
          <a:solidFill>
            <a:srgbClr val="DDDDDD"/>
          </a:solidFill>
          <a:ln>
            <a:noFill/>
          </a:ln>
          <a:extLst/>
        </p:spPr>
        <p:txBody>
          <a:bodyPr wrap="none" anchor="ctr"/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990000"/>
              </a:solidFill>
            </a:endParaRPr>
          </a:p>
        </p:txBody>
      </p:sp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0" y="1"/>
            <a:ext cx="12236451" cy="938213"/>
          </a:xfrm>
          <a:prstGeom prst="rect">
            <a:avLst/>
          </a:prstGeom>
          <a:solidFill>
            <a:srgbClr val="6690AB"/>
          </a:solidFill>
          <a:ln>
            <a:noFill/>
          </a:ln>
          <a:extLst/>
        </p:spPr>
        <p:txBody>
          <a:bodyPr wrap="none" anchor="ctr"/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/>
          </a:p>
        </p:txBody>
      </p:sp>
      <p:sp>
        <p:nvSpPr>
          <p:cNvPr id="5" name="Rectangle 1034"/>
          <p:cNvSpPr>
            <a:spLocks noChangeArrowheads="1"/>
          </p:cNvSpPr>
          <p:nvPr userDrawn="1"/>
        </p:nvSpPr>
        <p:spPr bwMode="auto">
          <a:xfrm>
            <a:off x="3517901" y="1066801"/>
            <a:ext cx="28775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0" i="0" dirty="0" smtClean="0">
                <a:solidFill>
                  <a:srgbClr val="990000"/>
                </a:solidFill>
                <a:latin typeface="Arial" panose="020B0604020202020204" pitchFamily="34" charset="0"/>
              </a:rPr>
              <a:t>William L Masterton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0" i="0" dirty="0" smtClean="0">
                <a:solidFill>
                  <a:srgbClr val="990000"/>
                </a:solidFill>
                <a:latin typeface="Arial" panose="020B0604020202020204" pitchFamily="34" charset="0"/>
              </a:rPr>
              <a:t>Cecile N. Hurley</a:t>
            </a:r>
          </a:p>
        </p:txBody>
      </p:sp>
      <p:sp>
        <p:nvSpPr>
          <p:cNvPr id="7" name="Rectangle 1038"/>
          <p:cNvSpPr>
            <a:spLocks noGrp="1" noChangeArrowheads="1"/>
          </p:cNvSpPr>
          <p:nvPr userDrawn="1"/>
        </p:nvSpPr>
        <p:spPr bwMode="auto">
          <a:xfrm>
            <a:off x="1748367" y="601980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000" b="0" dirty="0" smtClean="0">
              <a:solidFill>
                <a:srgbClr val="2F3F99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96975" name="Rectangle 1039"/>
          <p:cNvSpPr>
            <a:spLocks noGrp="1" noChangeArrowheads="1"/>
          </p:cNvSpPr>
          <p:nvPr>
            <p:ph type="ctrTitle"/>
          </p:nvPr>
        </p:nvSpPr>
        <p:spPr>
          <a:xfrm>
            <a:off x="345018" y="3200400"/>
            <a:ext cx="11550649" cy="1143000"/>
          </a:xfrm>
        </p:spPr>
        <p:txBody>
          <a:bodyPr/>
          <a:lstStyle>
            <a:lvl1pPr algn="ctr">
              <a:defRPr>
                <a:solidFill>
                  <a:srgbClr val="990000"/>
                </a:solidFill>
              </a:defRPr>
            </a:lvl1pPr>
          </a:lstStyle>
          <a:p>
            <a:r>
              <a:rPr lang="en-US" dirty="0"/>
              <a:t>Chapter 1</a:t>
            </a:r>
            <a:br>
              <a:rPr lang="en-US" dirty="0"/>
            </a:br>
            <a:r>
              <a:rPr lang="en-US" dirty="0"/>
              <a:t> Matter and Measurements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44" y="62484"/>
            <a:ext cx="3106101" cy="298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0620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8406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342840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768" y="1008063"/>
            <a:ext cx="5831417" cy="5697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7384" y="1008063"/>
            <a:ext cx="5831416" cy="5697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4052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4661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8783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6575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780144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223413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80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6581460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3352" y="161926"/>
            <a:ext cx="2965449" cy="6543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767" y="161926"/>
            <a:ext cx="8697384" cy="6543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5286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67" y="161926"/>
            <a:ext cx="10814051" cy="676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2768" y="1008063"/>
            <a:ext cx="5831417" cy="5697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57384" y="1008064"/>
            <a:ext cx="5831416" cy="2771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57384" y="3932238"/>
            <a:ext cx="5831416" cy="2773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7611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67" y="161926"/>
            <a:ext cx="10814051" cy="676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2768" y="1008063"/>
            <a:ext cx="5831417" cy="5697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7384" y="1008063"/>
            <a:ext cx="5831416" cy="5697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9952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 userDrawn="1"/>
        </p:nvSpPr>
        <p:spPr bwMode="auto">
          <a:xfrm>
            <a:off x="0" y="0"/>
            <a:ext cx="12236451" cy="6858000"/>
          </a:xfrm>
          <a:prstGeom prst="rect">
            <a:avLst/>
          </a:prstGeom>
          <a:solidFill>
            <a:srgbClr val="DDDDDD"/>
          </a:solidFill>
          <a:ln>
            <a:noFill/>
          </a:ln>
          <a:extLst/>
        </p:spPr>
        <p:txBody>
          <a:bodyPr wrap="none" anchor="ctr"/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990000"/>
              </a:solidFill>
            </a:endParaRPr>
          </a:p>
        </p:txBody>
      </p:sp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0" y="1"/>
            <a:ext cx="12236451" cy="938213"/>
          </a:xfrm>
          <a:prstGeom prst="rect">
            <a:avLst/>
          </a:prstGeom>
          <a:solidFill>
            <a:srgbClr val="6690AB"/>
          </a:solidFill>
          <a:ln>
            <a:noFill/>
          </a:ln>
          <a:extLst/>
        </p:spPr>
        <p:txBody>
          <a:bodyPr wrap="none" anchor="ctr"/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/>
          </a:p>
        </p:txBody>
      </p:sp>
      <p:sp>
        <p:nvSpPr>
          <p:cNvPr id="5" name="Rectangle 1034"/>
          <p:cNvSpPr>
            <a:spLocks noChangeArrowheads="1"/>
          </p:cNvSpPr>
          <p:nvPr userDrawn="1"/>
        </p:nvSpPr>
        <p:spPr bwMode="auto">
          <a:xfrm>
            <a:off x="3517901" y="1066801"/>
            <a:ext cx="28775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0" i="0" dirty="0" smtClean="0">
                <a:solidFill>
                  <a:srgbClr val="990000"/>
                </a:solidFill>
                <a:latin typeface="Arial" panose="020B0604020202020204" pitchFamily="34" charset="0"/>
              </a:rPr>
              <a:t>William L Masterton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0" i="0" dirty="0" smtClean="0">
                <a:solidFill>
                  <a:srgbClr val="990000"/>
                </a:solidFill>
                <a:latin typeface="Arial" panose="020B0604020202020204" pitchFamily="34" charset="0"/>
              </a:rPr>
              <a:t>Cecile N. Hurley</a:t>
            </a:r>
          </a:p>
        </p:txBody>
      </p:sp>
      <p:sp>
        <p:nvSpPr>
          <p:cNvPr id="7" name="Rectangle 1038"/>
          <p:cNvSpPr>
            <a:spLocks noGrp="1" noChangeArrowheads="1"/>
          </p:cNvSpPr>
          <p:nvPr userDrawn="1"/>
        </p:nvSpPr>
        <p:spPr bwMode="auto">
          <a:xfrm>
            <a:off x="1748367" y="601980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000" b="0" dirty="0" smtClean="0">
              <a:solidFill>
                <a:srgbClr val="2F3F99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96975" name="Rectangle 1039"/>
          <p:cNvSpPr>
            <a:spLocks noGrp="1" noChangeArrowheads="1"/>
          </p:cNvSpPr>
          <p:nvPr>
            <p:ph type="ctrTitle"/>
          </p:nvPr>
        </p:nvSpPr>
        <p:spPr>
          <a:xfrm>
            <a:off x="345018" y="3200400"/>
            <a:ext cx="11550649" cy="1143000"/>
          </a:xfrm>
        </p:spPr>
        <p:txBody>
          <a:bodyPr/>
          <a:lstStyle>
            <a:lvl1pPr algn="ctr">
              <a:defRPr>
                <a:solidFill>
                  <a:srgbClr val="990000"/>
                </a:solidFill>
              </a:defRPr>
            </a:lvl1pPr>
          </a:lstStyle>
          <a:p>
            <a:r>
              <a:rPr lang="en-US" dirty="0"/>
              <a:t>Chapter 1</a:t>
            </a:r>
            <a:br>
              <a:rPr lang="en-US" dirty="0"/>
            </a:br>
            <a:r>
              <a:rPr lang="en-US" dirty="0"/>
              <a:t> Matter and Measurements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44" y="62484"/>
            <a:ext cx="3106101" cy="298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2810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4969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954762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768" y="1008063"/>
            <a:ext cx="5831417" cy="5697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7384" y="1008063"/>
            <a:ext cx="5831416" cy="5697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1196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7652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1385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973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88140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501871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754311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0054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3352" y="161926"/>
            <a:ext cx="2965449" cy="6543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767" y="161926"/>
            <a:ext cx="8697384" cy="6543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1336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67" y="161926"/>
            <a:ext cx="10814051" cy="676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2768" y="1008063"/>
            <a:ext cx="5831417" cy="5697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57384" y="1008064"/>
            <a:ext cx="5831416" cy="2771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57384" y="3932238"/>
            <a:ext cx="5831416" cy="2773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7508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67" y="161926"/>
            <a:ext cx="10814051" cy="676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2768" y="1008063"/>
            <a:ext cx="5831417" cy="5697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7384" y="1008063"/>
            <a:ext cx="5831416" cy="5697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5900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 userDrawn="1"/>
        </p:nvSpPr>
        <p:spPr bwMode="auto">
          <a:xfrm>
            <a:off x="0" y="0"/>
            <a:ext cx="12236451" cy="6858000"/>
          </a:xfrm>
          <a:prstGeom prst="rect">
            <a:avLst/>
          </a:prstGeom>
          <a:solidFill>
            <a:srgbClr val="DDDDDD"/>
          </a:solidFill>
          <a:ln>
            <a:noFill/>
          </a:ln>
          <a:extLst/>
        </p:spPr>
        <p:txBody>
          <a:bodyPr wrap="none" anchor="ctr"/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990000"/>
              </a:solidFill>
            </a:endParaRPr>
          </a:p>
        </p:txBody>
      </p:sp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0" y="1"/>
            <a:ext cx="12236451" cy="938213"/>
          </a:xfrm>
          <a:prstGeom prst="rect">
            <a:avLst/>
          </a:prstGeom>
          <a:solidFill>
            <a:srgbClr val="6690AB"/>
          </a:solidFill>
          <a:ln>
            <a:noFill/>
          </a:ln>
          <a:extLst/>
        </p:spPr>
        <p:txBody>
          <a:bodyPr wrap="none" anchor="ctr"/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/>
          </a:p>
        </p:txBody>
      </p:sp>
      <p:sp>
        <p:nvSpPr>
          <p:cNvPr id="5" name="Rectangle 1034"/>
          <p:cNvSpPr>
            <a:spLocks noChangeArrowheads="1"/>
          </p:cNvSpPr>
          <p:nvPr userDrawn="1"/>
        </p:nvSpPr>
        <p:spPr bwMode="auto">
          <a:xfrm>
            <a:off x="3517901" y="1066801"/>
            <a:ext cx="28775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0" i="0" dirty="0" smtClean="0">
                <a:solidFill>
                  <a:srgbClr val="990000"/>
                </a:solidFill>
                <a:latin typeface="Arial" panose="020B0604020202020204" pitchFamily="34" charset="0"/>
              </a:rPr>
              <a:t>William L Masterton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0" i="0" dirty="0" smtClean="0">
                <a:solidFill>
                  <a:srgbClr val="990000"/>
                </a:solidFill>
                <a:latin typeface="Arial" panose="020B0604020202020204" pitchFamily="34" charset="0"/>
              </a:rPr>
              <a:t>Cecile N. Hurley</a:t>
            </a:r>
          </a:p>
        </p:txBody>
      </p:sp>
      <p:sp>
        <p:nvSpPr>
          <p:cNvPr id="7" name="Rectangle 1038"/>
          <p:cNvSpPr>
            <a:spLocks noGrp="1" noChangeArrowheads="1"/>
          </p:cNvSpPr>
          <p:nvPr userDrawn="1"/>
        </p:nvSpPr>
        <p:spPr bwMode="auto">
          <a:xfrm>
            <a:off x="1748367" y="601980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000" b="0" dirty="0" smtClean="0">
              <a:solidFill>
                <a:srgbClr val="2F3F99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96975" name="Rectangle 1039"/>
          <p:cNvSpPr>
            <a:spLocks noGrp="1" noChangeArrowheads="1"/>
          </p:cNvSpPr>
          <p:nvPr>
            <p:ph type="ctrTitle"/>
          </p:nvPr>
        </p:nvSpPr>
        <p:spPr>
          <a:xfrm>
            <a:off x="345018" y="3200400"/>
            <a:ext cx="11550649" cy="1143000"/>
          </a:xfrm>
        </p:spPr>
        <p:txBody>
          <a:bodyPr/>
          <a:lstStyle>
            <a:lvl1pPr algn="ctr">
              <a:defRPr>
                <a:solidFill>
                  <a:srgbClr val="990000"/>
                </a:solidFill>
              </a:defRPr>
            </a:lvl1pPr>
          </a:lstStyle>
          <a:p>
            <a:r>
              <a:rPr lang="en-US" dirty="0"/>
              <a:t>Chapter 1</a:t>
            </a:r>
            <a:br>
              <a:rPr lang="en-US" dirty="0"/>
            </a:br>
            <a:r>
              <a:rPr lang="en-US" dirty="0"/>
              <a:t> Matter and Measurements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44" y="62484"/>
            <a:ext cx="3106101" cy="298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9336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5805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61765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768" y="1008063"/>
            <a:ext cx="5831417" cy="5697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7384" y="1008063"/>
            <a:ext cx="5831416" cy="5697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61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1465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13975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7829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843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25205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529439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380998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3123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3352" y="161926"/>
            <a:ext cx="2965449" cy="6543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767" y="161926"/>
            <a:ext cx="8697384" cy="6543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149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67" y="161926"/>
            <a:ext cx="10814051" cy="676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2768" y="1008063"/>
            <a:ext cx="5831417" cy="5697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57384" y="1008064"/>
            <a:ext cx="5831416" cy="2771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57384" y="3932238"/>
            <a:ext cx="5831416" cy="2773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5538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67" y="161926"/>
            <a:ext cx="10814051" cy="676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2768" y="1008063"/>
            <a:ext cx="5831417" cy="5697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7384" y="1008063"/>
            <a:ext cx="5831416" cy="5697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8731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 userDrawn="1"/>
        </p:nvSpPr>
        <p:spPr bwMode="auto">
          <a:xfrm>
            <a:off x="0" y="0"/>
            <a:ext cx="12236451" cy="6858000"/>
          </a:xfrm>
          <a:prstGeom prst="rect">
            <a:avLst/>
          </a:prstGeom>
          <a:solidFill>
            <a:srgbClr val="DDDDDD"/>
          </a:solidFill>
          <a:ln>
            <a:noFill/>
          </a:ln>
          <a:extLst/>
        </p:spPr>
        <p:txBody>
          <a:bodyPr wrap="none" anchor="ctr"/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990000"/>
              </a:solidFill>
            </a:endParaRPr>
          </a:p>
        </p:txBody>
      </p:sp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0" y="1"/>
            <a:ext cx="12236451" cy="938213"/>
          </a:xfrm>
          <a:prstGeom prst="rect">
            <a:avLst/>
          </a:prstGeom>
          <a:solidFill>
            <a:srgbClr val="6690AB"/>
          </a:solidFill>
          <a:ln>
            <a:noFill/>
          </a:ln>
          <a:extLst/>
        </p:spPr>
        <p:txBody>
          <a:bodyPr wrap="none" anchor="ctr"/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/>
          </a:p>
        </p:txBody>
      </p:sp>
      <p:sp>
        <p:nvSpPr>
          <p:cNvPr id="5" name="Rectangle 1034"/>
          <p:cNvSpPr>
            <a:spLocks noChangeArrowheads="1"/>
          </p:cNvSpPr>
          <p:nvPr userDrawn="1"/>
        </p:nvSpPr>
        <p:spPr bwMode="auto">
          <a:xfrm>
            <a:off x="3517901" y="1066801"/>
            <a:ext cx="28775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0" i="0" dirty="0" smtClean="0">
                <a:solidFill>
                  <a:srgbClr val="990000"/>
                </a:solidFill>
                <a:latin typeface="Arial" panose="020B0604020202020204" pitchFamily="34" charset="0"/>
              </a:rPr>
              <a:t>William L Masterton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0" i="0" dirty="0" smtClean="0">
                <a:solidFill>
                  <a:srgbClr val="990000"/>
                </a:solidFill>
                <a:latin typeface="Arial" panose="020B0604020202020204" pitchFamily="34" charset="0"/>
              </a:rPr>
              <a:t>Cecile N. Hurley</a:t>
            </a:r>
          </a:p>
        </p:txBody>
      </p:sp>
      <p:sp>
        <p:nvSpPr>
          <p:cNvPr id="7" name="Rectangle 1038"/>
          <p:cNvSpPr>
            <a:spLocks noGrp="1" noChangeArrowheads="1"/>
          </p:cNvSpPr>
          <p:nvPr userDrawn="1"/>
        </p:nvSpPr>
        <p:spPr bwMode="auto">
          <a:xfrm>
            <a:off x="1748367" y="601980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000" b="0" dirty="0" smtClean="0">
              <a:solidFill>
                <a:srgbClr val="2F3F99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96975" name="Rectangle 1039"/>
          <p:cNvSpPr>
            <a:spLocks noGrp="1" noChangeArrowheads="1"/>
          </p:cNvSpPr>
          <p:nvPr>
            <p:ph type="ctrTitle"/>
          </p:nvPr>
        </p:nvSpPr>
        <p:spPr>
          <a:xfrm>
            <a:off x="345018" y="3200400"/>
            <a:ext cx="11550649" cy="1143000"/>
          </a:xfrm>
        </p:spPr>
        <p:txBody>
          <a:bodyPr/>
          <a:lstStyle>
            <a:lvl1pPr algn="ctr">
              <a:defRPr>
                <a:solidFill>
                  <a:srgbClr val="990000"/>
                </a:solidFill>
              </a:defRPr>
            </a:lvl1pPr>
          </a:lstStyle>
          <a:p>
            <a:r>
              <a:rPr lang="en-US" dirty="0"/>
              <a:t>Chapter 1</a:t>
            </a:r>
            <a:br>
              <a:rPr lang="en-US" dirty="0"/>
            </a:br>
            <a:r>
              <a:rPr lang="en-US" dirty="0"/>
              <a:t> Matter and Measurements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44" y="62484"/>
            <a:ext cx="3106101" cy="298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84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59186"/>
      </p:ext>
    </p:extLst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2503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03747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768" y="1008063"/>
            <a:ext cx="5831417" cy="5697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7384" y="1008063"/>
            <a:ext cx="5831416" cy="5697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3597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3550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0459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16071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25225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131976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7876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3352" y="161926"/>
            <a:ext cx="2965449" cy="6543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767" y="161926"/>
            <a:ext cx="8697384" cy="6543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57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D1A9377-58E8-4F42-8800-CDDB8753755F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02047"/>
      </p:ext>
    </p:extLst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67" y="161926"/>
            <a:ext cx="10814051" cy="676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2768" y="1008063"/>
            <a:ext cx="5831417" cy="5697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57384" y="1008064"/>
            <a:ext cx="5831416" cy="2771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57384" y="3932238"/>
            <a:ext cx="5831416" cy="2773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9261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67" y="161926"/>
            <a:ext cx="10814051" cy="676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2768" y="1008063"/>
            <a:ext cx="5831417" cy="5697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7384" y="1008063"/>
            <a:ext cx="5831416" cy="5697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7839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 userDrawn="1"/>
        </p:nvSpPr>
        <p:spPr bwMode="auto">
          <a:xfrm>
            <a:off x="0" y="0"/>
            <a:ext cx="12236451" cy="6858000"/>
          </a:xfrm>
          <a:prstGeom prst="rect">
            <a:avLst/>
          </a:prstGeom>
          <a:solidFill>
            <a:srgbClr val="DDDDDD"/>
          </a:solidFill>
          <a:ln>
            <a:noFill/>
          </a:ln>
          <a:extLst/>
        </p:spPr>
        <p:txBody>
          <a:bodyPr wrap="none" anchor="ctr"/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990000"/>
              </a:solidFill>
            </a:endParaRPr>
          </a:p>
        </p:txBody>
      </p:sp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0" y="1"/>
            <a:ext cx="12236451" cy="938213"/>
          </a:xfrm>
          <a:prstGeom prst="rect">
            <a:avLst/>
          </a:prstGeom>
          <a:solidFill>
            <a:srgbClr val="6690AB"/>
          </a:solidFill>
          <a:ln>
            <a:noFill/>
          </a:ln>
          <a:extLst/>
        </p:spPr>
        <p:txBody>
          <a:bodyPr wrap="none" anchor="ctr"/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/>
          </a:p>
        </p:txBody>
      </p:sp>
      <p:sp>
        <p:nvSpPr>
          <p:cNvPr id="5" name="Rectangle 1034"/>
          <p:cNvSpPr>
            <a:spLocks noChangeArrowheads="1"/>
          </p:cNvSpPr>
          <p:nvPr userDrawn="1"/>
        </p:nvSpPr>
        <p:spPr bwMode="auto">
          <a:xfrm>
            <a:off x="3517901" y="1066801"/>
            <a:ext cx="28775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0" i="0" dirty="0" smtClean="0">
                <a:solidFill>
                  <a:srgbClr val="990000"/>
                </a:solidFill>
                <a:latin typeface="Arial" panose="020B0604020202020204" pitchFamily="34" charset="0"/>
              </a:rPr>
              <a:t>William L Masterton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0" i="0" dirty="0" smtClean="0">
                <a:solidFill>
                  <a:srgbClr val="990000"/>
                </a:solidFill>
                <a:latin typeface="Arial" panose="020B0604020202020204" pitchFamily="34" charset="0"/>
              </a:rPr>
              <a:t>Cecile N. Hurley</a:t>
            </a:r>
          </a:p>
        </p:txBody>
      </p:sp>
      <p:sp>
        <p:nvSpPr>
          <p:cNvPr id="7" name="Rectangle 1038"/>
          <p:cNvSpPr>
            <a:spLocks noGrp="1" noChangeArrowheads="1"/>
          </p:cNvSpPr>
          <p:nvPr userDrawn="1"/>
        </p:nvSpPr>
        <p:spPr bwMode="auto">
          <a:xfrm>
            <a:off x="1748367" y="601980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000" b="0" dirty="0" smtClean="0">
              <a:solidFill>
                <a:srgbClr val="2F3F99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96975" name="Rectangle 1039"/>
          <p:cNvSpPr>
            <a:spLocks noGrp="1" noChangeArrowheads="1"/>
          </p:cNvSpPr>
          <p:nvPr>
            <p:ph type="ctrTitle"/>
          </p:nvPr>
        </p:nvSpPr>
        <p:spPr>
          <a:xfrm>
            <a:off x="345018" y="3200400"/>
            <a:ext cx="11550649" cy="1143000"/>
          </a:xfrm>
        </p:spPr>
        <p:txBody>
          <a:bodyPr/>
          <a:lstStyle>
            <a:lvl1pPr algn="ctr">
              <a:defRPr>
                <a:solidFill>
                  <a:srgbClr val="990000"/>
                </a:solidFill>
              </a:defRPr>
            </a:lvl1pPr>
          </a:lstStyle>
          <a:p>
            <a:r>
              <a:rPr lang="en-US" dirty="0"/>
              <a:t>Chapter 1</a:t>
            </a:r>
            <a:br>
              <a:rPr lang="en-US" dirty="0"/>
            </a:br>
            <a:r>
              <a:rPr lang="en-US" dirty="0"/>
              <a:t> Matter and Measurements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44" y="62484"/>
            <a:ext cx="3106101" cy="298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2359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2505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0130247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768" y="1008063"/>
            <a:ext cx="5831417" cy="5697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7384" y="1008063"/>
            <a:ext cx="5831416" cy="5697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4440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2157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3960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84414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7114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57EA450-ECE8-8A42-907E-27CA7E861725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5687"/>
      </p:ext>
    </p:extLst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400527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6805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3352" y="161926"/>
            <a:ext cx="2965449" cy="6543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767" y="161926"/>
            <a:ext cx="8697384" cy="6543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4825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67" y="161926"/>
            <a:ext cx="10814051" cy="676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2768" y="1008063"/>
            <a:ext cx="5831417" cy="5697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57384" y="1008064"/>
            <a:ext cx="5831416" cy="2771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57384" y="3932238"/>
            <a:ext cx="5831416" cy="2773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4254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67" y="161926"/>
            <a:ext cx="10814051" cy="676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2768" y="1008063"/>
            <a:ext cx="5831417" cy="5697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7384" y="1008063"/>
            <a:ext cx="5831416" cy="5697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8608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01541"/>
      </p:ext>
    </p:extLst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93556"/>
      </p:ext>
    </p:extLst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9261275"/>
      </p:ext>
    </p:extLst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77399"/>
      </p:ext>
    </p:extLst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7914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2F609EF-5033-AC47-80D9-364FFA3AB5C8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99064"/>
      </p:ext>
    </p:extLst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30071"/>
      </p:ext>
    </p:extLst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D1A9377-58E8-4F42-8800-CDDB8753755F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064590"/>
      </p:ext>
    </p:extLst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57EA450-ECE8-8A42-907E-27CA7E861725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760565"/>
      </p:ext>
    </p:extLst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2F609EF-5033-AC47-80D9-364FFA3AB5C8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203829"/>
      </p:ext>
    </p:extLst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D4047F6-8B7A-9245-A366-B0CDA151D59E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981409"/>
      </p:ext>
    </p:extLst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165100"/>
            <a:ext cx="3048000" cy="5930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65100"/>
            <a:ext cx="8940800" cy="5930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0BF1C7A-98AC-BA41-BFCC-6703EB0A0627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568873"/>
      </p:ext>
    </p:extLst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100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85E8931-1E45-9B43-9D5F-D6AD46F994F3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392868"/>
      </p:ext>
    </p:extLst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100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C632058-59DB-DB42-9704-C69E49314283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899179"/>
      </p:ext>
    </p:extLst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100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33451EB-291F-564C-A6FF-CB9CA623D240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25821"/>
      </p:ext>
    </p:extLst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100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9FD5FC0-E4A9-B04F-98E5-0B77DCD896D4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69079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D4047F6-8B7A-9245-A366-B0CDA151D59E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9470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165100"/>
            <a:ext cx="3048000" cy="5930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65100"/>
            <a:ext cx="8940800" cy="5930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0BF1C7A-98AC-BA41-BFCC-6703EB0A0627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4341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100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85E8931-1E45-9B43-9D5F-D6AD46F994F3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29466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100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C632058-59DB-DB42-9704-C69E49314283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42981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100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33451EB-291F-564C-A6FF-CB9CA623D240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61159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296514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100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9FD5FC0-E4A9-B04F-98E5-0B77DCD896D4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49089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7595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flip="none" rotWithShape="1">
          <a:gsLst>
            <a:gs pos="0">
              <a:srgbClr val="0099CC"/>
            </a:gs>
            <a:gs pos="46000">
              <a:srgbClr val="92D050"/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4000" y="762001"/>
            <a:ext cx="4978400" cy="3657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A252B6D4-345A-4622-A26A-16172E782B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C:\Users\EWoods\Documents\Books in Production\Ebbing 11e 9781305580343\Covers\9781305580343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381001"/>
            <a:ext cx="6184900" cy="59340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7"/>
          <p:cNvSpPr txBox="1">
            <a:spLocks noChangeArrowheads="1"/>
          </p:cNvSpPr>
          <p:nvPr userDrawn="1"/>
        </p:nvSpPr>
        <p:spPr bwMode="auto">
          <a:xfrm>
            <a:off x="-5348" y="6458869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©2017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84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553201"/>
            <a:ext cx="2844800" cy="2444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8A009EDF-87CB-4427-9734-9980D6C5FE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1-כימיה ומדידות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94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D5EAC67A-1EE0-4D73-9AA4-0CB9480BC67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1-כימיה ומדידות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5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45DCDFD8-22BA-45FC-9CDD-B111DA8D034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1-כימיה ומדידות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8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A8F469DD-EC24-4F98-B4EC-8634CF796D0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1-כימיה ומדידות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87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5BB9AE76-BC0D-4BEC-AFB6-C2AB3E85B65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1-כימיה ומדידות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71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1-כימיה ומדידות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D2F0CFE6-CC64-4AD9-ADDA-E0C16E9B8EA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09600" y="762001"/>
            <a:ext cx="10972800" cy="53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113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FDAD441B-C1A8-44EA-A8B5-BDF351C4C6B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1-כימיה ומדידות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7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2103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33942C7C-E13D-4BE2-8D9E-C1D115BC00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1-כימיה ומדידות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99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5AA8894C-7353-4680-B5E5-4BF2B877354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1-כימיה ומדידות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44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EA80F64A-EC0D-46AF-9923-59BFE6DA85B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1-כימיה ומדידות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86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2C46BEE4-D2B2-4FAF-AB41-EEA01301D32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1-כימיה ומדידות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74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5384800" cy="2757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457200"/>
            <a:ext cx="5384800" cy="2757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367089"/>
            <a:ext cx="5384800" cy="2759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367089"/>
            <a:ext cx="5384800" cy="2759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722CC5D7-F907-4F5C-8BCE-650DCAAE789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1-כימיה ומדידות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3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8800" y="457200"/>
            <a:ext cx="9753600" cy="2438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AF11A1E6-0A8F-4866-B415-7E890131980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1-כימיה ומדידות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15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1D7718CA-99DF-41C0-A816-E656EC036A2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1-כימיה ומדידות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63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457201"/>
            <a:ext cx="5384800" cy="5668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457201"/>
            <a:ext cx="5384800" cy="5668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825CC0E7-6071-40B8-AD2D-9B4C43FA8BC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1-כימיה ומדידות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9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457201"/>
            <a:ext cx="5384800" cy="5668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457200"/>
            <a:ext cx="5384800" cy="2757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367089"/>
            <a:ext cx="5384800" cy="2759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7B5F9C50-2BD7-4FC5-9323-4B474935C88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1-כימיה ומדידות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88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457201"/>
            <a:ext cx="5384800" cy="5668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457200"/>
            <a:ext cx="5384800" cy="2757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367089"/>
            <a:ext cx="5384800" cy="2759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72D092C8-A20F-48A8-8896-9DB7A9F831C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1-כימיה ומדידות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4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99789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8960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833" y="1141413"/>
            <a:ext cx="5384800" cy="20005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4833" y="1141413"/>
            <a:ext cx="5384800" cy="20005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673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0"/>
            <a:ext cx="1219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727200" y="1676400"/>
            <a:ext cx="8534400" cy="228370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937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48691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31683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9041684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6568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31158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64334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D1A9377-58E8-4F42-8800-CDDB8753755F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16898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78417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57EA450-ECE8-8A42-907E-27CA7E861725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772585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2F609EF-5033-AC47-80D9-364FFA3AB5C8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404803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D4047F6-8B7A-9245-A366-B0CDA151D59E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5201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165100"/>
            <a:ext cx="3048000" cy="5930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65100"/>
            <a:ext cx="8940800" cy="5930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0BF1C7A-98AC-BA41-BFCC-6703EB0A0627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353036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100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85E8931-1E45-9B43-9D5F-D6AD46F994F3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56768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100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C632058-59DB-DB42-9704-C69E49314283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220363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100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33451EB-291F-564C-A6FF-CB9CA623D240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433476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100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9FD5FC0-E4A9-B04F-98E5-0B77DCD896D4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525702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7117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0600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D1A9377-58E8-4F42-8800-CDDB8753755F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351724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62810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66133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2777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93428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D1A9377-58E8-4F42-8800-CDDB8753755F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371670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57EA450-ECE8-8A42-907E-27CA7E861725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27559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2F609EF-5033-AC47-80D9-364FFA3AB5C8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8296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D4047F6-8B7A-9245-A366-B0CDA151D59E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70596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165100"/>
            <a:ext cx="3048000" cy="5930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65100"/>
            <a:ext cx="8940800" cy="5930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0BF1C7A-98AC-BA41-BFCC-6703EB0A0627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286070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100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85E8931-1E45-9B43-9D5F-D6AD46F994F3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810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57EA450-ECE8-8A42-907E-27CA7E861725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023434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100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C632058-59DB-DB42-9704-C69E49314283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638008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100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33451EB-291F-564C-A6FF-CB9CA623D240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673551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100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9FD5FC0-E4A9-B04F-98E5-0B77DCD896D4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957070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58115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89788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934364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77303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91678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07493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D1A9377-58E8-4F42-8800-CDDB8753755F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19133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2F609EF-5033-AC47-80D9-364FFA3AB5C8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818871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57EA450-ECE8-8A42-907E-27CA7E861725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159782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2F609EF-5033-AC47-80D9-364FFA3AB5C8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029120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D4047F6-8B7A-9245-A366-B0CDA151D59E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41582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165100"/>
            <a:ext cx="3048000" cy="5930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65100"/>
            <a:ext cx="8940800" cy="5930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0BF1C7A-98AC-BA41-BFCC-6703EB0A0627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027526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100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85E8931-1E45-9B43-9D5F-D6AD46F994F3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193822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100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C632058-59DB-DB42-9704-C69E49314283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870004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100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33451EB-291F-564C-A6FF-CB9CA623D240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044483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100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9FD5FC0-E4A9-B04F-98E5-0B77DCD896D4}" type="slidenum">
              <a:rPr lang="en-US" sz="2400">
                <a:solidFill>
                  <a:srgbClr val="000000"/>
                </a:solidFill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smtClean="0">
                <a:solidFill>
                  <a:srgbClr val="000000"/>
                </a:solidFill>
              </a:rPr>
              <a:t>1-כימיה ומדידות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684586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 userDrawn="1"/>
        </p:nvSpPr>
        <p:spPr bwMode="auto">
          <a:xfrm>
            <a:off x="0" y="0"/>
            <a:ext cx="12236451" cy="6858000"/>
          </a:xfrm>
          <a:prstGeom prst="rect">
            <a:avLst/>
          </a:prstGeom>
          <a:solidFill>
            <a:srgbClr val="DDDDDD"/>
          </a:solidFill>
          <a:ln>
            <a:noFill/>
          </a:ln>
          <a:extLst/>
        </p:spPr>
        <p:txBody>
          <a:bodyPr wrap="none" anchor="ctr"/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990000"/>
              </a:solidFill>
            </a:endParaRPr>
          </a:p>
        </p:txBody>
      </p:sp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0" y="1"/>
            <a:ext cx="12236451" cy="938213"/>
          </a:xfrm>
          <a:prstGeom prst="rect">
            <a:avLst/>
          </a:prstGeom>
          <a:solidFill>
            <a:srgbClr val="6690AB"/>
          </a:solidFill>
          <a:ln>
            <a:noFill/>
          </a:ln>
          <a:extLst/>
        </p:spPr>
        <p:txBody>
          <a:bodyPr wrap="none" anchor="ctr"/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/>
          </a:p>
        </p:txBody>
      </p:sp>
      <p:sp>
        <p:nvSpPr>
          <p:cNvPr id="5" name="Rectangle 1034"/>
          <p:cNvSpPr>
            <a:spLocks noChangeArrowheads="1"/>
          </p:cNvSpPr>
          <p:nvPr userDrawn="1"/>
        </p:nvSpPr>
        <p:spPr bwMode="auto">
          <a:xfrm>
            <a:off x="3517901" y="1066801"/>
            <a:ext cx="28775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0" i="0" dirty="0" smtClean="0">
                <a:solidFill>
                  <a:srgbClr val="990000"/>
                </a:solidFill>
                <a:latin typeface="Arial" panose="020B0604020202020204" pitchFamily="34" charset="0"/>
              </a:rPr>
              <a:t>William L Masterton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0" i="0" dirty="0" smtClean="0">
                <a:solidFill>
                  <a:srgbClr val="990000"/>
                </a:solidFill>
                <a:latin typeface="Arial" panose="020B0604020202020204" pitchFamily="34" charset="0"/>
              </a:rPr>
              <a:t>Cecile N. Hurley</a:t>
            </a:r>
          </a:p>
        </p:txBody>
      </p:sp>
      <p:sp>
        <p:nvSpPr>
          <p:cNvPr id="7" name="Rectangle 1038"/>
          <p:cNvSpPr>
            <a:spLocks noGrp="1" noChangeArrowheads="1"/>
          </p:cNvSpPr>
          <p:nvPr userDrawn="1"/>
        </p:nvSpPr>
        <p:spPr bwMode="auto">
          <a:xfrm>
            <a:off x="1748367" y="601980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000" b="0" dirty="0" smtClean="0">
              <a:solidFill>
                <a:srgbClr val="2F3F99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96975" name="Rectangle 1039"/>
          <p:cNvSpPr>
            <a:spLocks noGrp="1" noChangeArrowheads="1"/>
          </p:cNvSpPr>
          <p:nvPr>
            <p:ph type="ctrTitle"/>
          </p:nvPr>
        </p:nvSpPr>
        <p:spPr>
          <a:xfrm>
            <a:off x="345018" y="3200400"/>
            <a:ext cx="11550649" cy="1143000"/>
          </a:xfrm>
        </p:spPr>
        <p:txBody>
          <a:bodyPr/>
          <a:lstStyle>
            <a:lvl1pPr algn="ctr">
              <a:defRPr>
                <a:solidFill>
                  <a:srgbClr val="990000"/>
                </a:solidFill>
              </a:defRPr>
            </a:lvl1pPr>
          </a:lstStyle>
          <a:p>
            <a:r>
              <a:rPr lang="en-US" dirty="0"/>
              <a:t>Chapter 1</a:t>
            </a:r>
            <a:br>
              <a:rPr lang="en-US" dirty="0"/>
            </a:br>
            <a:r>
              <a:rPr lang="en-US" dirty="0"/>
              <a:t> Matter and Measurements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44" y="62484"/>
            <a:ext cx="3106101" cy="298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577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10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28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46.xml"/><Relationship Id="rId16" Type="http://schemas.openxmlformats.org/officeDocument/2006/relationships/theme" Target="../theme/theme13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slideLayout" Target="../slideLayouts/slideLayout15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theme" Target="../theme/theme14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13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13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12" Type="http://schemas.openxmlformats.org/officeDocument/2006/relationships/slideLayout" Target="../slideLayouts/slideLayout194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13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7.xml"/><Relationship Id="rId2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Relationship Id="rId1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6.xml"/><Relationship Id="rId13" Type="http://schemas.openxmlformats.org/officeDocument/2006/relationships/slideLayout" Target="../slideLayouts/slideLayout221.xml"/><Relationship Id="rId3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215.xml"/><Relationship Id="rId12" Type="http://schemas.openxmlformats.org/officeDocument/2006/relationships/slideLayout" Target="../slideLayouts/slideLayout220.xml"/><Relationship Id="rId2" Type="http://schemas.openxmlformats.org/officeDocument/2006/relationships/slideLayout" Target="../slideLayouts/slideLayout210.xml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1" Type="http://schemas.openxmlformats.org/officeDocument/2006/relationships/slideLayout" Target="../slideLayouts/slideLayout219.xml"/><Relationship Id="rId5" Type="http://schemas.openxmlformats.org/officeDocument/2006/relationships/slideLayout" Target="../slideLayouts/slideLayout213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8.xml"/><Relationship Id="rId4" Type="http://schemas.openxmlformats.org/officeDocument/2006/relationships/slideLayout" Target="../slideLayouts/slideLayout212.xml"/><Relationship Id="rId9" Type="http://schemas.openxmlformats.org/officeDocument/2006/relationships/slideLayout" Target="../slideLayouts/slideLayout217.xml"/><Relationship Id="rId1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slideLayout" Target="../slideLayouts/slideLayout233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Relationship Id="rId1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2.xml"/><Relationship Id="rId13" Type="http://schemas.openxmlformats.org/officeDocument/2006/relationships/slideLayout" Target="../slideLayouts/slideLayout247.xml"/><Relationship Id="rId3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41.xml"/><Relationship Id="rId12" Type="http://schemas.openxmlformats.org/officeDocument/2006/relationships/slideLayout" Target="../slideLayouts/slideLayout246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36.xml"/><Relationship Id="rId16" Type="http://schemas.openxmlformats.org/officeDocument/2006/relationships/theme" Target="../theme/theme20.xml"/><Relationship Id="rId1" Type="http://schemas.openxmlformats.org/officeDocument/2006/relationships/slideLayout" Target="../slideLayouts/slideLayout235.xml"/><Relationship Id="rId6" Type="http://schemas.openxmlformats.org/officeDocument/2006/relationships/slideLayout" Target="../slideLayouts/slideLayout240.xml"/><Relationship Id="rId11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39.xml"/><Relationship Id="rId15" Type="http://schemas.openxmlformats.org/officeDocument/2006/relationships/slideLayout" Target="../slideLayouts/slideLayout249.xml"/><Relationship Id="rId10" Type="http://schemas.openxmlformats.org/officeDocument/2006/relationships/slideLayout" Target="../slideLayouts/slideLayout244.xml"/><Relationship Id="rId4" Type="http://schemas.openxmlformats.org/officeDocument/2006/relationships/slideLayout" Target="../slideLayouts/slideLayout238.xml"/><Relationship Id="rId9" Type="http://schemas.openxmlformats.org/officeDocument/2006/relationships/slideLayout" Target="../slideLayouts/slideLayout243.xml"/><Relationship Id="rId14" Type="http://schemas.openxmlformats.org/officeDocument/2006/relationships/slideLayout" Target="../slideLayouts/slideLayout24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54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69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84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651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2"/>
          <p:cNvGrpSpPr>
            <a:grpSpLocks/>
          </p:cNvGrpSpPr>
          <p:nvPr userDrawn="1"/>
        </p:nvGrpSpPr>
        <p:grpSpPr bwMode="auto">
          <a:xfrm>
            <a:off x="10526181" y="5619750"/>
            <a:ext cx="1651000" cy="1238250"/>
            <a:chOff x="4973" y="3540"/>
            <a:chExt cx="780" cy="780"/>
          </a:xfrm>
        </p:grpSpPr>
        <p:pic>
          <p:nvPicPr>
            <p:cNvPr id="1030" name="Picture 10" descr="Triangle--Gray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973" y="3540"/>
              <a:ext cx="780" cy="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3" name="Rectangle 8"/>
            <p:cNvSpPr>
              <a:spLocks noChangeArrowheads="1"/>
            </p:cNvSpPr>
            <p:nvPr userDrawn="1"/>
          </p:nvSpPr>
          <p:spPr bwMode="auto">
            <a:xfrm>
              <a:off x="5069" y="3718"/>
              <a:ext cx="604" cy="4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>
                  <a:solidFill>
                    <a:srgbClr val="000000"/>
                  </a:solidFill>
                </a:rPr>
                <a:t>Matter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>
                  <a:solidFill>
                    <a:srgbClr val="000000"/>
                  </a:solidFill>
                </a:rPr>
                <a:t>And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>
                  <a:solidFill>
                    <a:srgbClr val="000000"/>
                  </a:solidFill>
                </a:rPr>
                <a:t>Measurement</a:t>
              </a:r>
            </a:p>
          </p:txBody>
        </p:sp>
      </p:grpSp>
      <p:sp>
        <p:nvSpPr>
          <p:cNvPr id="10" name="Text Box 2"/>
          <p:cNvSpPr txBox="1">
            <a:spLocks noChangeArrowheads="1"/>
          </p:cNvSpPr>
          <p:nvPr userDrawn="1"/>
        </p:nvSpPr>
        <p:spPr bwMode="auto">
          <a:xfrm>
            <a:off x="486833" y="6580189"/>
            <a:ext cx="109728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73738C"/>
                </a:solidFill>
              </a:rPr>
              <a:t>© 2015 Pearson Education</a:t>
            </a:r>
            <a:endParaRPr lang="en-US" sz="2400" b="1" dirty="0" smtClean="0">
              <a:solidFill>
                <a:srgbClr val="7373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552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ＭＳ Ｐゴシック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6833" y="1141413"/>
            <a:ext cx="10972800" cy="228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gray">
          <a:xfrm>
            <a:off x="421218" y="6553200"/>
            <a:ext cx="719878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dirty="0">
                <a:solidFill>
                  <a:srgbClr val="000000"/>
                </a:solidFill>
                <a:cs typeface="Arial" charset="0"/>
              </a:rPr>
              <a:t>© </a:t>
            </a:r>
            <a:r>
              <a:rPr lang="en-GB" sz="1000" dirty="0" smtClean="0">
                <a:solidFill>
                  <a:srgbClr val="000000"/>
                </a:solidFill>
                <a:cs typeface="Arial" charset="0"/>
              </a:rPr>
              <a:t>2017 </a:t>
            </a:r>
            <a:r>
              <a:rPr lang="en-GB" sz="1000" dirty="0">
                <a:solidFill>
                  <a:srgbClr val="000000"/>
                </a:solidFill>
                <a:cs typeface="Arial" charset="0"/>
              </a:rPr>
              <a:t>Pearson Education, </a:t>
            </a:r>
            <a:r>
              <a:rPr lang="en-GB" sz="1000" dirty="0" smtClean="0">
                <a:solidFill>
                  <a:srgbClr val="000000"/>
                </a:solidFill>
                <a:cs typeface="Arial" charset="0"/>
              </a:rPr>
              <a:t>Ltd.</a:t>
            </a:r>
            <a:endParaRPr lang="en-GB" sz="10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26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</p:sldLayoutIdLst>
  <p:hf hdr="0" dt="0"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FFFFCC"/>
          </a:solidFill>
          <a:latin typeface="+mj-lt"/>
          <a:ea typeface="ヒラギノ角ゴ Pro W3" charset="0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FFFFCC"/>
          </a:solidFill>
          <a:latin typeface="Arial" pitchFamily="34" charset="0"/>
          <a:ea typeface="ヒラギノ角ゴ Pro W3" charset="0"/>
          <a:cs typeface="Times New Roman" pitchFamily="18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FFFFCC"/>
          </a:solidFill>
          <a:latin typeface="Arial" pitchFamily="34" charset="0"/>
          <a:ea typeface="ヒラギノ角ゴ Pro W3" charset="0"/>
          <a:cs typeface="Times New Roman" pitchFamily="18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FFFFCC"/>
          </a:solidFill>
          <a:latin typeface="Arial" pitchFamily="34" charset="0"/>
          <a:ea typeface="ヒラギノ角ゴ Pro W3" charset="0"/>
          <a:cs typeface="Times New Roman" pitchFamily="18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FFFFCC"/>
          </a:solidFill>
          <a:latin typeface="Arial" pitchFamily="34" charset="0"/>
          <a:ea typeface="ヒラギノ角ゴ Pro W3" charset="0"/>
          <a:cs typeface="Times New Roman" pitchFamily="18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Times New Roman" pitchFamily="18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Times New Roman" pitchFamily="18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Times New Roman" pitchFamily="18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651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2"/>
          <p:cNvGrpSpPr>
            <a:grpSpLocks/>
          </p:cNvGrpSpPr>
          <p:nvPr userDrawn="1"/>
        </p:nvGrpSpPr>
        <p:grpSpPr bwMode="auto">
          <a:xfrm>
            <a:off x="10526181" y="5619750"/>
            <a:ext cx="1651000" cy="1238250"/>
            <a:chOff x="4973" y="3540"/>
            <a:chExt cx="780" cy="780"/>
          </a:xfrm>
        </p:grpSpPr>
        <p:pic>
          <p:nvPicPr>
            <p:cNvPr id="1030" name="Picture 10" descr="Triangle--Gray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973" y="3540"/>
              <a:ext cx="780" cy="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3" name="Rectangle 8"/>
            <p:cNvSpPr>
              <a:spLocks noChangeArrowheads="1"/>
            </p:cNvSpPr>
            <p:nvPr userDrawn="1"/>
          </p:nvSpPr>
          <p:spPr bwMode="auto">
            <a:xfrm>
              <a:off x="5069" y="3718"/>
              <a:ext cx="604" cy="4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>
                  <a:solidFill>
                    <a:srgbClr val="000000"/>
                  </a:solidFill>
                </a:rPr>
                <a:t>Matter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>
                  <a:solidFill>
                    <a:srgbClr val="000000"/>
                  </a:solidFill>
                </a:rPr>
                <a:t>And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>
                  <a:solidFill>
                    <a:srgbClr val="000000"/>
                  </a:solidFill>
                </a:rPr>
                <a:t>Measurement</a:t>
              </a:r>
            </a:p>
          </p:txBody>
        </p:sp>
      </p:grpSp>
      <p:sp>
        <p:nvSpPr>
          <p:cNvPr id="10" name="Text Box 2"/>
          <p:cNvSpPr txBox="1">
            <a:spLocks noChangeArrowheads="1"/>
          </p:cNvSpPr>
          <p:nvPr userDrawn="1"/>
        </p:nvSpPr>
        <p:spPr bwMode="auto">
          <a:xfrm>
            <a:off x="486833" y="6580189"/>
            <a:ext cx="109728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73738C"/>
                </a:solidFill>
              </a:rPr>
              <a:t>© 2015 Pearson Education</a:t>
            </a:r>
            <a:endParaRPr lang="en-US" sz="2400" b="1" dirty="0" smtClean="0">
              <a:solidFill>
                <a:srgbClr val="7373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00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ＭＳ Ｐゴシック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6833" y="1141413"/>
            <a:ext cx="10972800" cy="228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gray">
          <a:xfrm>
            <a:off x="421218" y="6553200"/>
            <a:ext cx="719878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dirty="0">
                <a:solidFill>
                  <a:srgbClr val="000000"/>
                </a:solidFill>
                <a:cs typeface="Arial" charset="0"/>
              </a:rPr>
              <a:t>© </a:t>
            </a:r>
            <a:r>
              <a:rPr lang="en-GB" sz="1000" dirty="0" smtClean="0">
                <a:solidFill>
                  <a:srgbClr val="000000"/>
                </a:solidFill>
                <a:cs typeface="Arial" charset="0"/>
              </a:rPr>
              <a:t>2017 </a:t>
            </a:r>
            <a:r>
              <a:rPr lang="en-GB" sz="1000" dirty="0">
                <a:solidFill>
                  <a:srgbClr val="000000"/>
                </a:solidFill>
                <a:cs typeface="Arial" charset="0"/>
              </a:rPr>
              <a:t>Pearson Education, </a:t>
            </a:r>
            <a:r>
              <a:rPr lang="en-GB" sz="1000" dirty="0" smtClean="0">
                <a:solidFill>
                  <a:srgbClr val="000000"/>
                </a:solidFill>
                <a:cs typeface="Arial" charset="0"/>
              </a:rPr>
              <a:t>Ltd.</a:t>
            </a:r>
            <a:endParaRPr lang="en-GB" sz="10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98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</p:sldLayoutIdLst>
  <p:hf hdr="0" dt="0"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FFFFCC"/>
          </a:solidFill>
          <a:latin typeface="+mj-lt"/>
          <a:ea typeface="ヒラギノ角ゴ Pro W3" charset="0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FFFFCC"/>
          </a:solidFill>
          <a:latin typeface="Arial" pitchFamily="34" charset="0"/>
          <a:ea typeface="ヒラギノ角ゴ Pro W3" charset="0"/>
          <a:cs typeface="Times New Roman" pitchFamily="18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FFFFCC"/>
          </a:solidFill>
          <a:latin typeface="Arial" pitchFamily="34" charset="0"/>
          <a:ea typeface="ヒラギノ角ゴ Pro W3" charset="0"/>
          <a:cs typeface="Times New Roman" pitchFamily="18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FFFFCC"/>
          </a:solidFill>
          <a:latin typeface="Arial" pitchFamily="34" charset="0"/>
          <a:ea typeface="ヒラギノ角ゴ Pro W3" charset="0"/>
          <a:cs typeface="Times New Roman" pitchFamily="18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FFFFCC"/>
          </a:solidFill>
          <a:latin typeface="Arial" pitchFamily="34" charset="0"/>
          <a:ea typeface="ヒラギノ角ゴ Pro W3" charset="0"/>
          <a:cs typeface="Times New Roman" pitchFamily="18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Times New Roman" pitchFamily="18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Times New Roman" pitchFamily="18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Times New Roman" pitchFamily="18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651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2"/>
          <p:cNvGrpSpPr>
            <a:grpSpLocks/>
          </p:cNvGrpSpPr>
          <p:nvPr userDrawn="1"/>
        </p:nvGrpSpPr>
        <p:grpSpPr bwMode="auto">
          <a:xfrm>
            <a:off x="10526181" y="5619750"/>
            <a:ext cx="1651000" cy="1238250"/>
            <a:chOff x="4973" y="3540"/>
            <a:chExt cx="780" cy="780"/>
          </a:xfrm>
        </p:grpSpPr>
        <p:pic>
          <p:nvPicPr>
            <p:cNvPr id="1030" name="Picture 10" descr="Triangle--Gray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973" y="3540"/>
              <a:ext cx="780" cy="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3" name="Rectangle 8"/>
            <p:cNvSpPr>
              <a:spLocks noChangeArrowheads="1"/>
            </p:cNvSpPr>
            <p:nvPr userDrawn="1"/>
          </p:nvSpPr>
          <p:spPr bwMode="auto">
            <a:xfrm>
              <a:off x="5069" y="3718"/>
              <a:ext cx="604" cy="4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>
                  <a:solidFill>
                    <a:srgbClr val="000000"/>
                  </a:solidFill>
                </a:rPr>
                <a:t>Matter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>
                  <a:solidFill>
                    <a:srgbClr val="000000"/>
                  </a:solidFill>
                </a:rPr>
                <a:t>And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>
                  <a:solidFill>
                    <a:srgbClr val="000000"/>
                  </a:solidFill>
                </a:rPr>
                <a:t>Measurement</a:t>
              </a:r>
            </a:p>
          </p:txBody>
        </p:sp>
      </p:grpSp>
      <p:sp>
        <p:nvSpPr>
          <p:cNvPr id="10" name="Text Box 2"/>
          <p:cNvSpPr txBox="1">
            <a:spLocks noChangeArrowheads="1"/>
          </p:cNvSpPr>
          <p:nvPr userDrawn="1"/>
        </p:nvSpPr>
        <p:spPr bwMode="auto">
          <a:xfrm>
            <a:off x="486833" y="6580189"/>
            <a:ext cx="109728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73738C"/>
                </a:solidFill>
              </a:rPr>
              <a:t>© 2015 Pearson Education</a:t>
            </a:r>
            <a:endParaRPr lang="en-US" sz="2400" b="1" dirty="0" smtClean="0">
              <a:solidFill>
                <a:srgbClr val="7373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38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ＭＳ Ｐゴシック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Rectangle 56"/>
          <p:cNvSpPr>
            <a:spLocks noChangeArrowheads="1"/>
          </p:cNvSpPr>
          <p:nvPr userDrawn="1"/>
        </p:nvSpPr>
        <p:spPr bwMode="auto">
          <a:xfrm>
            <a:off x="0" y="0"/>
            <a:ext cx="12236451" cy="6858000"/>
          </a:xfrm>
          <a:prstGeom prst="rect">
            <a:avLst/>
          </a:prstGeom>
          <a:solidFill>
            <a:srgbClr val="FFFFEF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i="1">
              <a:solidFill>
                <a:srgbClr val="3333CC"/>
              </a:solidFill>
            </a:endParaRPr>
          </a:p>
        </p:txBody>
      </p:sp>
      <p:sp>
        <p:nvSpPr>
          <p:cNvPr id="1079" name="Rectangle 55"/>
          <p:cNvSpPr>
            <a:spLocks noChangeArrowheads="1"/>
          </p:cNvSpPr>
          <p:nvPr userDrawn="1"/>
        </p:nvSpPr>
        <p:spPr bwMode="auto">
          <a:xfrm>
            <a:off x="1" y="1"/>
            <a:ext cx="12189884" cy="911225"/>
          </a:xfrm>
          <a:prstGeom prst="rect">
            <a:avLst/>
          </a:prstGeom>
          <a:solidFill>
            <a:srgbClr val="4BBD7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i="1">
              <a:solidFill>
                <a:srgbClr val="3333CC"/>
              </a:solidFill>
            </a:endParaRPr>
          </a:p>
        </p:txBody>
      </p:sp>
      <p:sp>
        <p:nvSpPr>
          <p:cNvPr id="1077" name="Rectangle 53"/>
          <p:cNvSpPr>
            <a:spLocks noChangeArrowheads="1"/>
          </p:cNvSpPr>
          <p:nvPr userDrawn="1"/>
        </p:nvSpPr>
        <p:spPr bwMode="auto">
          <a:xfrm>
            <a:off x="1" y="1"/>
            <a:ext cx="12189884" cy="911225"/>
          </a:xfrm>
          <a:prstGeom prst="rect">
            <a:avLst/>
          </a:prstGeom>
          <a:solidFill>
            <a:srgbClr val="194E9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i="1">
              <a:solidFill>
                <a:srgbClr val="3333CC"/>
              </a:solidFill>
            </a:endParaRPr>
          </a:p>
        </p:txBody>
      </p:sp>
      <p:sp>
        <p:nvSpPr>
          <p:cNvPr id="1062" name="Rectangle 38"/>
          <p:cNvSpPr>
            <a:spLocks noGrp="1" noChangeArrowheads="1"/>
          </p:cNvSpPr>
          <p:nvPr>
            <p:ph type="title"/>
          </p:nvPr>
        </p:nvSpPr>
        <p:spPr bwMode="auto">
          <a:xfrm>
            <a:off x="107952" y="76200"/>
            <a:ext cx="11779249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066800"/>
            <a:ext cx="11988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044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0">
          <a:solidFill>
            <a:schemeClr val="bg1"/>
          </a:solidFill>
          <a:latin typeface="Cambria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itchFamily="2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itchFamily="2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itchFamily="2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itchFamily="2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itchFamily="2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itchFamily="2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itchFamily="2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itchFamily="28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lr>
          <a:srgbClr val="194E9D"/>
        </a:buClr>
        <a:buSzPct val="85000"/>
        <a:buFont typeface="Arial" charset="0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Clr>
          <a:srgbClr val="194E9D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94E9D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94E9D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94E9D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194E9D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194E9D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194E9D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194E9D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 userDrawn="1"/>
        </p:nvSpPr>
        <p:spPr bwMode="auto">
          <a:xfrm>
            <a:off x="0" y="0"/>
            <a:ext cx="12236451" cy="6858000"/>
          </a:xfrm>
          <a:prstGeom prst="rect">
            <a:avLst/>
          </a:prstGeom>
          <a:solidFill>
            <a:srgbClr val="DDDDDD"/>
          </a:solidFill>
          <a:ln>
            <a:noFill/>
          </a:ln>
          <a:extLst/>
        </p:spPr>
        <p:txBody>
          <a:bodyPr wrap="none" anchor="ctr"/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/>
          </a:p>
        </p:txBody>
      </p:sp>
      <p:sp>
        <p:nvSpPr>
          <p:cNvPr id="1027" name="Rectangle 12"/>
          <p:cNvSpPr>
            <a:spLocks noChangeArrowheads="1"/>
          </p:cNvSpPr>
          <p:nvPr userDrawn="1"/>
        </p:nvSpPr>
        <p:spPr bwMode="auto">
          <a:xfrm>
            <a:off x="0" y="0"/>
            <a:ext cx="12236451" cy="990600"/>
          </a:xfrm>
          <a:prstGeom prst="rect">
            <a:avLst/>
          </a:prstGeom>
          <a:solidFill>
            <a:srgbClr val="6690AB"/>
          </a:solidFill>
          <a:ln>
            <a:noFill/>
          </a:ln>
          <a:extLst/>
        </p:spPr>
        <p:txBody>
          <a:bodyPr wrap="none" anchor="ctr"/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2767" y="4762"/>
            <a:ext cx="10814051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768" y="990601"/>
            <a:ext cx="11866033" cy="569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31" name="TextBox 1"/>
          <p:cNvSpPr txBox="1">
            <a:spLocks noChangeArrowheads="1"/>
          </p:cNvSpPr>
          <p:nvPr userDrawn="1"/>
        </p:nvSpPr>
        <p:spPr bwMode="auto">
          <a:xfrm>
            <a:off x="3352800" y="6505576"/>
            <a:ext cx="558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0" i="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Copyright ©2016 Cengage Learning. All Rights Reserved.</a:t>
            </a:r>
            <a:endParaRPr lang="en-IN" altLang="en-US" sz="1200" b="0" i="0" dirty="0" smtClean="0">
              <a:solidFill>
                <a:srgbClr val="00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8" t="33333" r="17096" b="37778"/>
          <a:stretch/>
        </p:blipFill>
        <p:spPr>
          <a:xfrm>
            <a:off x="10712451" y="4762"/>
            <a:ext cx="15240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7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Osaka" pitchFamily="4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Osaka" pitchFamily="4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Osaka" pitchFamily="4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Osaka" pitchFamily="4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Osaka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Osaka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Osaka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Osaka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pitchFamily="48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pitchFamily="48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pitchFamily="48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pitchFamily="48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 userDrawn="1"/>
        </p:nvSpPr>
        <p:spPr bwMode="auto">
          <a:xfrm>
            <a:off x="0" y="0"/>
            <a:ext cx="12236451" cy="6858000"/>
          </a:xfrm>
          <a:prstGeom prst="rect">
            <a:avLst/>
          </a:prstGeom>
          <a:solidFill>
            <a:srgbClr val="DDDDDD"/>
          </a:solidFill>
          <a:ln>
            <a:noFill/>
          </a:ln>
          <a:extLst/>
        </p:spPr>
        <p:txBody>
          <a:bodyPr wrap="none" anchor="ctr"/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/>
          </a:p>
        </p:txBody>
      </p:sp>
      <p:sp>
        <p:nvSpPr>
          <p:cNvPr id="1027" name="Rectangle 12"/>
          <p:cNvSpPr>
            <a:spLocks noChangeArrowheads="1"/>
          </p:cNvSpPr>
          <p:nvPr userDrawn="1"/>
        </p:nvSpPr>
        <p:spPr bwMode="auto">
          <a:xfrm>
            <a:off x="0" y="0"/>
            <a:ext cx="12236451" cy="990600"/>
          </a:xfrm>
          <a:prstGeom prst="rect">
            <a:avLst/>
          </a:prstGeom>
          <a:solidFill>
            <a:srgbClr val="6690AB"/>
          </a:solidFill>
          <a:ln>
            <a:noFill/>
          </a:ln>
          <a:extLst/>
        </p:spPr>
        <p:txBody>
          <a:bodyPr wrap="none" anchor="ctr"/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2767" y="4762"/>
            <a:ext cx="10814051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768" y="990601"/>
            <a:ext cx="11866033" cy="569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31" name="TextBox 1"/>
          <p:cNvSpPr txBox="1">
            <a:spLocks noChangeArrowheads="1"/>
          </p:cNvSpPr>
          <p:nvPr userDrawn="1"/>
        </p:nvSpPr>
        <p:spPr bwMode="auto">
          <a:xfrm>
            <a:off x="3352800" y="6505576"/>
            <a:ext cx="558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0" i="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Copyright ©2016 Cengage Learning. All Rights Reserved.</a:t>
            </a:r>
            <a:endParaRPr lang="en-IN" altLang="en-US" sz="1200" b="0" i="0" dirty="0" smtClean="0">
              <a:solidFill>
                <a:srgbClr val="00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8" t="33333" r="17096" b="37778"/>
          <a:stretch/>
        </p:blipFill>
        <p:spPr>
          <a:xfrm>
            <a:off x="10712451" y="4762"/>
            <a:ext cx="15240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7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Osaka" pitchFamily="4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Osaka" pitchFamily="4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Osaka" pitchFamily="4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Osaka" pitchFamily="4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Osaka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Osaka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Osaka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Osaka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pitchFamily="48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pitchFamily="48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pitchFamily="48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pitchFamily="48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 userDrawn="1"/>
        </p:nvSpPr>
        <p:spPr bwMode="auto">
          <a:xfrm>
            <a:off x="0" y="0"/>
            <a:ext cx="12236451" cy="6858000"/>
          </a:xfrm>
          <a:prstGeom prst="rect">
            <a:avLst/>
          </a:prstGeom>
          <a:solidFill>
            <a:srgbClr val="DDDDDD"/>
          </a:solidFill>
          <a:ln>
            <a:noFill/>
          </a:ln>
          <a:extLst/>
        </p:spPr>
        <p:txBody>
          <a:bodyPr wrap="none" anchor="ctr"/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/>
          </a:p>
        </p:txBody>
      </p:sp>
      <p:sp>
        <p:nvSpPr>
          <p:cNvPr id="1027" name="Rectangle 12"/>
          <p:cNvSpPr>
            <a:spLocks noChangeArrowheads="1"/>
          </p:cNvSpPr>
          <p:nvPr userDrawn="1"/>
        </p:nvSpPr>
        <p:spPr bwMode="auto">
          <a:xfrm>
            <a:off x="0" y="0"/>
            <a:ext cx="12236451" cy="990600"/>
          </a:xfrm>
          <a:prstGeom prst="rect">
            <a:avLst/>
          </a:prstGeom>
          <a:solidFill>
            <a:srgbClr val="6690AB"/>
          </a:solidFill>
          <a:ln>
            <a:noFill/>
          </a:ln>
          <a:extLst/>
        </p:spPr>
        <p:txBody>
          <a:bodyPr wrap="none" anchor="ctr"/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2767" y="4762"/>
            <a:ext cx="10814051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768" y="990601"/>
            <a:ext cx="11866033" cy="569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31" name="TextBox 1"/>
          <p:cNvSpPr txBox="1">
            <a:spLocks noChangeArrowheads="1"/>
          </p:cNvSpPr>
          <p:nvPr userDrawn="1"/>
        </p:nvSpPr>
        <p:spPr bwMode="auto">
          <a:xfrm>
            <a:off x="3352800" y="6505576"/>
            <a:ext cx="558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0" i="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Copyright ©2016 Cengage Learning. All Rights Reserved.</a:t>
            </a:r>
            <a:endParaRPr lang="en-IN" altLang="en-US" sz="1200" b="0" i="0" dirty="0" smtClean="0">
              <a:solidFill>
                <a:srgbClr val="00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8" t="33333" r="17096" b="37778"/>
          <a:stretch/>
        </p:blipFill>
        <p:spPr>
          <a:xfrm>
            <a:off x="10712451" y="4762"/>
            <a:ext cx="15240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83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Osaka" pitchFamily="4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Osaka" pitchFamily="4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Osaka" pitchFamily="4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Osaka" pitchFamily="4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Osaka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Osaka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Osaka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Osaka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pitchFamily="48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pitchFamily="48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pitchFamily="48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pitchFamily="48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 userDrawn="1"/>
        </p:nvSpPr>
        <p:spPr bwMode="auto">
          <a:xfrm>
            <a:off x="0" y="0"/>
            <a:ext cx="12236451" cy="6858000"/>
          </a:xfrm>
          <a:prstGeom prst="rect">
            <a:avLst/>
          </a:prstGeom>
          <a:solidFill>
            <a:srgbClr val="DDDDDD"/>
          </a:solidFill>
          <a:ln>
            <a:noFill/>
          </a:ln>
          <a:extLst/>
        </p:spPr>
        <p:txBody>
          <a:bodyPr wrap="none" anchor="ctr"/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/>
          </a:p>
        </p:txBody>
      </p:sp>
      <p:sp>
        <p:nvSpPr>
          <p:cNvPr id="1027" name="Rectangle 12"/>
          <p:cNvSpPr>
            <a:spLocks noChangeArrowheads="1"/>
          </p:cNvSpPr>
          <p:nvPr userDrawn="1"/>
        </p:nvSpPr>
        <p:spPr bwMode="auto">
          <a:xfrm>
            <a:off x="0" y="0"/>
            <a:ext cx="12236451" cy="990600"/>
          </a:xfrm>
          <a:prstGeom prst="rect">
            <a:avLst/>
          </a:prstGeom>
          <a:solidFill>
            <a:srgbClr val="6690AB"/>
          </a:solidFill>
          <a:ln>
            <a:noFill/>
          </a:ln>
          <a:extLst/>
        </p:spPr>
        <p:txBody>
          <a:bodyPr wrap="none" anchor="ctr"/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2767" y="4762"/>
            <a:ext cx="10814051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768" y="990601"/>
            <a:ext cx="11866033" cy="569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31" name="TextBox 1"/>
          <p:cNvSpPr txBox="1">
            <a:spLocks noChangeArrowheads="1"/>
          </p:cNvSpPr>
          <p:nvPr userDrawn="1"/>
        </p:nvSpPr>
        <p:spPr bwMode="auto">
          <a:xfrm>
            <a:off x="3352800" y="6505576"/>
            <a:ext cx="558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0" i="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Copyright ©2016 Cengage Learning. All Rights Reserved.</a:t>
            </a:r>
            <a:endParaRPr lang="en-IN" altLang="en-US" sz="1200" b="0" i="0" dirty="0" smtClean="0">
              <a:solidFill>
                <a:srgbClr val="00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8" t="33333" r="17096" b="37778"/>
          <a:stretch/>
        </p:blipFill>
        <p:spPr>
          <a:xfrm>
            <a:off x="10712451" y="4762"/>
            <a:ext cx="15240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7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Osaka" pitchFamily="4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Osaka" pitchFamily="4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Osaka" pitchFamily="4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Osaka" pitchFamily="4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Osaka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Osaka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Osaka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Osaka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pitchFamily="48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pitchFamily="48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pitchFamily="48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pitchFamily="48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 userDrawn="1"/>
        </p:nvSpPr>
        <p:spPr bwMode="auto">
          <a:xfrm>
            <a:off x="0" y="0"/>
            <a:ext cx="12236451" cy="6858000"/>
          </a:xfrm>
          <a:prstGeom prst="rect">
            <a:avLst/>
          </a:prstGeom>
          <a:solidFill>
            <a:srgbClr val="DDDDDD"/>
          </a:solidFill>
          <a:ln>
            <a:noFill/>
          </a:ln>
          <a:extLst/>
        </p:spPr>
        <p:txBody>
          <a:bodyPr wrap="none" anchor="ctr"/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/>
          </a:p>
        </p:txBody>
      </p:sp>
      <p:sp>
        <p:nvSpPr>
          <p:cNvPr id="1027" name="Rectangle 12"/>
          <p:cNvSpPr>
            <a:spLocks noChangeArrowheads="1"/>
          </p:cNvSpPr>
          <p:nvPr userDrawn="1"/>
        </p:nvSpPr>
        <p:spPr bwMode="auto">
          <a:xfrm>
            <a:off x="0" y="0"/>
            <a:ext cx="12236451" cy="990600"/>
          </a:xfrm>
          <a:prstGeom prst="rect">
            <a:avLst/>
          </a:prstGeom>
          <a:solidFill>
            <a:srgbClr val="6690AB"/>
          </a:solidFill>
          <a:ln>
            <a:noFill/>
          </a:ln>
          <a:extLst/>
        </p:spPr>
        <p:txBody>
          <a:bodyPr wrap="none" anchor="ctr"/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2767" y="4762"/>
            <a:ext cx="10814051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768" y="990601"/>
            <a:ext cx="11866033" cy="569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31" name="TextBox 1"/>
          <p:cNvSpPr txBox="1">
            <a:spLocks noChangeArrowheads="1"/>
          </p:cNvSpPr>
          <p:nvPr userDrawn="1"/>
        </p:nvSpPr>
        <p:spPr bwMode="auto">
          <a:xfrm>
            <a:off x="3352800" y="6505576"/>
            <a:ext cx="558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0" i="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Copyright ©2016 Cengage Learning. All Rights Reserved.</a:t>
            </a:r>
            <a:endParaRPr lang="en-IN" altLang="en-US" sz="1200" b="0" i="0" dirty="0" smtClean="0">
              <a:solidFill>
                <a:srgbClr val="00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8" t="33333" r="17096" b="37778"/>
          <a:stretch/>
        </p:blipFill>
        <p:spPr>
          <a:xfrm>
            <a:off x="10712451" y="4762"/>
            <a:ext cx="15240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4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Osaka" pitchFamily="4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Osaka" pitchFamily="4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Osaka" pitchFamily="4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Osaka" pitchFamily="4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Osaka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Osaka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Osaka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Osaka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pitchFamily="48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pitchFamily="48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pitchFamily="48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pitchFamily="48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651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2"/>
          <p:cNvGrpSpPr>
            <a:grpSpLocks/>
          </p:cNvGrpSpPr>
          <p:nvPr userDrawn="1"/>
        </p:nvGrpSpPr>
        <p:grpSpPr bwMode="auto">
          <a:xfrm>
            <a:off x="10526181" y="5619750"/>
            <a:ext cx="1651000" cy="1238250"/>
            <a:chOff x="4973" y="3540"/>
            <a:chExt cx="780" cy="780"/>
          </a:xfrm>
        </p:grpSpPr>
        <p:pic>
          <p:nvPicPr>
            <p:cNvPr id="1030" name="Picture 10" descr="Triangle--Gray"/>
            <p:cNvPicPr>
              <a:picLocks noChangeAspect="1" noChangeArrowheads="1"/>
            </p:cNvPicPr>
            <p:nvPr userDrawn="1"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973" y="3540"/>
              <a:ext cx="780" cy="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3" name="Rectangle 8"/>
            <p:cNvSpPr>
              <a:spLocks noChangeArrowheads="1"/>
            </p:cNvSpPr>
            <p:nvPr userDrawn="1"/>
          </p:nvSpPr>
          <p:spPr bwMode="auto">
            <a:xfrm>
              <a:off x="5069" y="3718"/>
              <a:ext cx="604" cy="4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>
                  <a:solidFill>
                    <a:srgbClr val="000000"/>
                  </a:solidFill>
                </a:rPr>
                <a:t>Matter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>
                  <a:solidFill>
                    <a:srgbClr val="000000"/>
                  </a:solidFill>
                </a:rPr>
                <a:t>And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>
                  <a:solidFill>
                    <a:srgbClr val="000000"/>
                  </a:solidFill>
                </a:rPr>
                <a:t>Measurement</a:t>
              </a:r>
            </a:p>
          </p:txBody>
        </p:sp>
      </p:grpSp>
      <p:sp>
        <p:nvSpPr>
          <p:cNvPr id="10" name="Text Box 2"/>
          <p:cNvSpPr txBox="1">
            <a:spLocks noChangeArrowheads="1"/>
          </p:cNvSpPr>
          <p:nvPr userDrawn="1"/>
        </p:nvSpPr>
        <p:spPr bwMode="auto">
          <a:xfrm>
            <a:off x="486833" y="6580189"/>
            <a:ext cx="109728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73738C"/>
                </a:solidFill>
              </a:rPr>
              <a:t>© 2015 Pearson Education</a:t>
            </a:r>
            <a:endParaRPr lang="en-US" sz="2400" b="1" dirty="0" smtClean="0">
              <a:solidFill>
                <a:srgbClr val="7373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04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ＭＳ Ｐゴシック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651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2"/>
          <p:cNvGrpSpPr>
            <a:grpSpLocks/>
          </p:cNvGrpSpPr>
          <p:nvPr userDrawn="1"/>
        </p:nvGrpSpPr>
        <p:grpSpPr bwMode="auto">
          <a:xfrm>
            <a:off x="10526181" y="5619750"/>
            <a:ext cx="1651000" cy="1238250"/>
            <a:chOff x="4973" y="3540"/>
            <a:chExt cx="780" cy="780"/>
          </a:xfrm>
        </p:grpSpPr>
        <p:pic>
          <p:nvPicPr>
            <p:cNvPr id="1030" name="Picture 10" descr="Triangle--Gray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973" y="3540"/>
              <a:ext cx="780" cy="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3" name="Rectangle 8"/>
            <p:cNvSpPr>
              <a:spLocks noChangeArrowheads="1"/>
            </p:cNvSpPr>
            <p:nvPr userDrawn="1"/>
          </p:nvSpPr>
          <p:spPr bwMode="auto">
            <a:xfrm>
              <a:off x="5069" y="3718"/>
              <a:ext cx="604" cy="4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>
                  <a:solidFill>
                    <a:srgbClr val="000000"/>
                  </a:solidFill>
                </a:rPr>
                <a:t>Matter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>
                  <a:solidFill>
                    <a:srgbClr val="000000"/>
                  </a:solidFill>
                </a:rPr>
                <a:t>And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>
                  <a:solidFill>
                    <a:srgbClr val="000000"/>
                  </a:solidFill>
                </a:rPr>
                <a:t>Measurement</a:t>
              </a:r>
            </a:p>
          </p:txBody>
        </p:sp>
      </p:grpSp>
      <p:sp>
        <p:nvSpPr>
          <p:cNvPr id="10" name="Text Box 2"/>
          <p:cNvSpPr txBox="1">
            <a:spLocks noChangeArrowheads="1"/>
          </p:cNvSpPr>
          <p:nvPr userDrawn="1"/>
        </p:nvSpPr>
        <p:spPr bwMode="auto">
          <a:xfrm>
            <a:off x="486833" y="6580189"/>
            <a:ext cx="109728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73738C"/>
                </a:solidFill>
              </a:rPr>
              <a:t>© 2015 Pearson Education</a:t>
            </a:r>
            <a:endParaRPr lang="en-US" sz="2400" b="1" dirty="0" smtClean="0">
              <a:solidFill>
                <a:srgbClr val="7373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41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ＭＳ Ｐゴシック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99CC">
                <a:alpha val="40000"/>
              </a:srgbClr>
            </a:gs>
            <a:gs pos="46000">
              <a:srgbClr val="92D050">
                <a:alpha val="40000"/>
              </a:srgbClr>
            </a:gs>
            <a:gs pos="100000">
              <a:schemeClr val="accent1">
                <a:lumMod val="60000"/>
                <a:alpha val="4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gradFill flip="none" rotWithShape="1">
            <a:gsLst>
              <a:gs pos="0">
                <a:srgbClr val="0099CC"/>
              </a:gs>
              <a:gs pos="46000">
                <a:srgbClr val="92D050"/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121920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0"/>
            <a:ext cx="10972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</p:txBody>
      </p:sp>
      <p:sp>
        <p:nvSpPr>
          <p:cNvPr id="17920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 algn="l" rtl="0" fontAlgn="base">
              <a:spcAft>
                <a:spcPct val="0"/>
              </a:spcAft>
              <a:defRPr/>
            </a:pPr>
            <a:r>
              <a:rPr lang="he-IL" smtClean="0">
                <a:solidFill>
                  <a:srgbClr val="000000"/>
                </a:solidFill>
              </a:rPr>
              <a:t>1-כימיה ומדידות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920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553201"/>
            <a:ext cx="2844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D2F0CFE6-CC64-4AD9-ADDA-E0C16E9B8EAA}" type="slidenum">
              <a:rPr lang="en-US" alt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274638"/>
          </a:xfrm>
          <a:prstGeom prst="rect">
            <a:avLst/>
          </a:prstGeom>
          <a:gradFill flip="none" rotWithShape="1">
            <a:gsLst>
              <a:gs pos="0">
                <a:srgbClr val="0099CC"/>
              </a:gs>
              <a:gs pos="46000">
                <a:srgbClr val="92D050"/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610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609600" indent="-609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5334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6833" y="1141413"/>
            <a:ext cx="10972800" cy="228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gray">
          <a:xfrm>
            <a:off x="421218" y="6553200"/>
            <a:ext cx="719878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dirty="0">
                <a:solidFill>
                  <a:srgbClr val="000000"/>
                </a:solidFill>
                <a:cs typeface="Arial" charset="0"/>
              </a:rPr>
              <a:t>© </a:t>
            </a:r>
            <a:r>
              <a:rPr lang="en-GB" sz="1000" dirty="0" smtClean="0">
                <a:solidFill>
                  <a:srgbClr val="000000"/>
                </a:solidFill>
                <a:cs typeface="Arial" charset="0"/>
              </a:rPr>
              <a:t>2017 </a:t>
            </a:r>
            <a:r>
              <a:rPr lang="en-GB" sz="1000" dirty="0">
                <a:solidFill>
                  <a:srgbClr val="000000"/>
                </a:solidFill>
                <a:cs typeface="Arial" charset="0"/>
              </a:rPr>
              <a:t>Pearson Education, </a:t>
            </a:r>
            <a:r>
              <a:rPr lang="en-GB" sz="1000" dirty="0" smtClean="0">
                <a:solidFill>
                  <a:srgbClr val="000000"/>
                </a:solidFill>
                <a:cs typeface="Arial" charset="0"/>
              </a:rPr>
              <a:t>Ltd.</a:t>
            </a:r>
            <a:endParaRPr lang="en-GB" sz="10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8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dt="0"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FFFFCC"/>
          </a:solidFill>
          <a:latin typeface="+mj-lt"/>
          <a:ea typeface="ヒラギノ角ゴ Pro W3" charset="0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FFFFCC"/>
          </a:solidFill>
          <a:latin typeface="Arial" pitchFamily="34" charset="0"/>
          <a:ea typeface="ヒラギノ角ゴ Pro W3" charset="0"/>
          <a:cs typeface="Times New Roman" pitchFamily="18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FFFFCC"/>
          </a:solidFill>
          <a:latin typeface="Arial" pitchFamily="34" charset="0"/>
          <a:ea typeface="ヒラギノ角ゴ Pro W3" charset="0"/>
          <a:cs typeface="Times New Roman" pitchFamily="18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FFFFCC"/>
          </a:solidFill>
          <a:latin typeface="Arial" pitchFamily="34" charset="0"/>
          <a:ea typeface="ヒラギノ角ゴ Pro W3" charset="0"/>
          <a:cs typeface="Times New Roman" pitchFamily="18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FFFFCC"/>
          </a:solidFill>
          <a:latin typeface="Arial" pitchFamily="34" charset="0"/>
          <a:ea typeface="ヒラギノ角ゴ Pro W3" charset="0"/>
          <a:cs typeface="Times New Roman" pitchFamily="18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Times New Roman" pitchFamily="18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Times New Roman" pitchFamily="18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Times New Roman" pitchFamily="18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651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2"/>
          <p:cNvGrpSpPr>
            <a:grpSpLocks/>
          </p:cNvGrpSpPr>
          <p:nvPr userDrawn="1"/>
        </p:nvGrpSpPr>
        <p:grpSpPr bwMode="auto">
          <a:xfrm>
            <a:off x="10526181" y="5619750"/>
            <a:ext cx="1651000" cy="1238250"/>
            <a:chOff x="4973" y="3540"/>
            <a:chExt cx="780" cy="780"/>
          </a:xfrm>
        </p:grpSpPr>
        <p:pic>
          <p:nvPicPr>
            <p:cNvPr id="1030" name="Picture 10" descr="Triangle--Gray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973" y="3540"/>
              <a:ext cx="780" cy="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3" name="Rectangle 8"/>
            <p:cNvSpPr>
              <a:spLocks noChangeArrowheads="1"/>
            </p:cNvSpPr>
            <p:nvPr userDrawn="1"/>
          </p:nvSpPr>
          <p:spPr bwMode="auto">
            <a:xfrm>
              <a:off x="5069" y="3718"/>
              <a:ext cx="604" cy="4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>
                  <a:solidFill>
                    <a:srgbClr val="000000"/>
                  </a:solidFill>
                </a:rPr>
                <a:t>Matter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>
                  <a:solidFill>
                    <a:srgbClr val="000000"/>
                  </a:solidFill>
                </a:rPr>
                <a:t>And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>
                  <a:solidFill>
                    <a:srgbClr val="000000"/>
                  </a:solidFill>
                </a:rPr>
                <a:t>Measurement</a:t>
              </a:r>
            </a:p>
          </p:txBody>
        </p:sp>
      </p:grpSp>
      <p:sp>
        <p:nvSpPr>
          <p:cNvPr id="10" name="Text Box 2"/>
          <p:cNvSpPr txBox="1">
            <a:spLocks noChangeArrowheads="1"/>
          </p:cNvSpPr>
          <p:nvPr userDrawn="1"/>
        </p:nvSpPr>
        <p:spPr bwMode="auto">
          <a:xfrm>
            <a:off x="486833" y="6580189"/>
            <a:ext cx="109728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73738C"/>
                </a:solidFill>
              </a:rPr>
              <a:t>© 2015 Pearson Education</a:t>
            </a:r>
            <a:endParaRPr lang="en-US" sz="2400" b="1" dirty="0" smtClean="0">
              <a:solidFill>
                <a:srgbClr val="7373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99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ＭＳ Ｐゴシック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651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2"/>
          <p:cNvGrpSpPr>
            <a:grpSpLocks/>
          </p:cNvGrpSpPr>
          <p:nvPr userDrawn="1"/>
        </p:nvGrpSpPr>
        <p:grpSpPr bwMode="auto">
          <a:xfrm>
            <a:off x="10526181" y="5619750"/>
            <a:ext cx="1651000" cy="1238250"/>
            <a:chOff x="4973" y="3540"/>
            <a:chExt cx="780" cy="780"/>
          </a:xfrm>
        </p:grpSpPr>
        <p:pic>
          <p:nvPicPr>
            <p:cNvPr id="1030" name="Picture 10" descr="Triangle--Gray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973" y="3540"/>
              <a:ext cx="780" cy="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3" name="Rectangle 8"/>
            <p:cNvSpPr>
              <a:spLocks noChangeArrowheads="1"/>
            </p:cNvSpPr>
            <p:nvPr userDrawn="1"/>
          </p:nvSpPr>
          <p:spPr bwMode="auto">
            <a:xfrm>
              <a:off x="5069" y="3718"/>
              <a:ext cx="604" cy="4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>
                  <a:solidFill>
                    <a:srgbClr val="000000"/>
                  </a:solidFill>
                </a:rPr>
                <a:t>Matter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>
                  <a:solidFill>
                    <a:srgbClr val="000000"/>
                  </a:solidFill>
                </a:rPr>
                <a:t>And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>
                  <a:solidFill>
                    <a:srgbClr val="000000"/>
                  </a:solidFill>
                </a:rPr>
                <a:t>Measurement</a:t>
              </a:r>
            </a:p>
          </p:txBody>
        </p:sp>
      </p:grpSp>
      <p:sp>
        <p:nvSpPr>
          <p:cNvPr id="10" name="Text Box 2"/>
          <p:cNvSpPr txBox="1">
            <a:spLocks noChangeArrowheads="1"/>
          </p:cNvSpPr>
          <p:nvPr userDrawn="1"/>
        </p:nvSpPr>
        <p:spPr bwMode="auto">
          <a:xfrm>
            <a:off x="486833" y="6580189"/>
            <a:ext cx="109728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73738C"/>
                </a:solidFill>
              </a:rPr>
              <a:t>© 2015 Pearson Education</a:t>
            </a:r>
            <a:endParaRPr lang="en-US" sz="2400" b="1" dirty="0" smtClean="0">
              <a:solidFill>
                <a:srgbClr val="7373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537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ＭＳ Ｐゴシック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651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2"/>
          <p:cNvGrpSpPr>
            <a:grpSpLocks/>
          </p:cNvGrpSpPr>
          <p:nvPr userDrawn="1"/>
        </p:nvGrpSpPr>
        <p:grpSpPr bwMode="auto">
          <a:xfrm>
            <a:off x="10526181" y="5619750"/>
            <a:ext cx="1651000" cy="1238250"/>
            <a:chOff x="4973" y="3540"/>
            <a:chExt cx="780" cy="780"/>
          </a:xfrm>
        </p:grpSpPr>
        <p:pic>
          <p:nvPicPr>
            <p:cNvPr id="1030" name="Picture 10" descr="Triangle--Gray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973" y="3540"/>
              <a:ext cx="780" cy="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3" name="Rectangle 8"/>
            <p:cNvSpPr>
              <a:spLocks noChangeArrowheads="1"/>
            </p:cNvSpPr>
            <p:nvPr userDrawn="1"/>
          </p:nvSpPr>
          <p:spPr bwMode="auto">
            <a:xfrm>
              <a:off x="5069" y="3718"/>
              <a:ext cx="604" cy="4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>
                  <a:solidFill>
                    <a:srgbClr val="000000"/>
                  </a:solidFill>
                </a:rPr>
                <a:t>Matter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>
                  <a:solidFill>
                    <a:srgbClr val="000000"/>
                  </a:solidFill>
                </a:rPr>
                <a:t>And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>
                  <a:solidFill>
                    <a:srgbClr val="000000"/>
                  </a:solidFill>
                </a:rPr>
                <a:t>Measurement</a:t>
              </a:r>
            </a:p>
          </p:txBody>
        </p:sp>
      </p:grpSp>
      <p:sp>
        <p:nvSpPr>
          <p:cNvPr id="10" name="Text Box 2"/>
          <p:cNvSpPr txBox="1">
            <a:spLocks noChangeArrowheads="1"/>
          </p:cNvSpPr>
          <p:nvPr userDrawn="1"/>
        </p:nvSpPr>
        <p:spPr bwMode="auto">
          <a:xfrm>
            <a:off x="486833" y="6580189"/>
            <a:ext cx="109728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73738C"/>
                </a:solidFill>
              </a:rPr>
              <a:t>© 2015 Pearson Education</a:t>
            </a:r>
            <a:endParaRPr lang="en-US" sz="2400" b="1" dirty="0" smtClean="0">
              <a:solidFill>
                <a:srgbClr val="7373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750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ＭＳ Ｐゴシック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 userDrawn="1"/>
        </p:nvSpPr>
        <p:spPr bwMode="auto">
          <a:xfrm>
            <a:off x="0" y="0"/>
            <a:ext cx="12236451" cy="6858000"/>
          </a:xfrm>
          <a:prstGeom prst="rect">
            <a:avLst/>
          </a:prstGeom>
          <a:solidFill>
            <a:srgbClr val="DDDDDD"/>
          </a:solidFill>
          <a:ln>
            <a:noFill/>
          </a:ln>
          <a:extLst/>
        </p:spPr>
        <p:txBody>
          <a:bodyPr wrap="none" anchor="ctr"/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/>
          </a:p>
        </p:txBody>
      </p:sp>
      <p:sp>
        <p:nvSpPr>
          <p:cNvPr id="1027" name="Rectangle 12"/>
          <p:cNvSpPr>
            <a:spLocks noChangeArrowheads="1"/>
          </p:cNvSpPr>
          <p:nvPr userDrawn="1"/>
        </p:nvSpPr>
        <p:spPr bwMode="auto">
          <a:xfrm>
            <a:off x="0" y="0"/>
            <a:ext cx="12236451" cy="990600"/>
          </a:xfrm>
          <a:prstGeom prst="rect">
            <a:avLst/>
          </a:prstGeom>
          <a:solidFill>
            <a:srgbClr val="6690AB"/>
          </a:solidFill>
          <a:ln>
            <a:noFill/>
          </a:ln>
          <a:extLst/>
        </p:spPr>
        <p:txBody>
          <a:bodyPr wrap="none" anchor="ctr"/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2767" y="4762"/>
            <a:ext cx="10814051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768" y="990601"/>
            <a:ext cx="11866033" cy="569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31" name="TextBox 1"/>
          <p:cNvSpPr txBox="1">
            <a:spLocks noChangeArrowheads="1"/>
          </p:cNvSpPr>
          <p:nvPr userDrawn="1"/>
        </p:nvSpPr>
        <p:spPr bwMode="auto">
          <a:xfrm>
            <a:off x="3352800" y="6505576"/>
            <a:ext cx="558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0" i="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Copyright ©2016 Cengage Learning. All Rights Reserved.</a:t>
            </a:r>
            <a:endParaRPr lang="en-IN" altLang="en-US" sz="1200" b="0" i="0" dirty="0" smtClean="0">
              <a:solidFill>
                <a:srgbClr val="00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8" t="33333" r="17096" b="37778"/>
          <a:stretch/>
        </p:blipFill>
        <p:spPr>
          <a:xfrm>
            <a:off x="10712451" y="4762"/>
            <a:ext cx="15240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0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Osaka" pitchFamily="4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Osaka" pitchFamily="4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Osaka" pitchFamily="4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Osaka" pitchFamily="4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Osaka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Osaka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Osaka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Osaka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pitchFamily="48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pitchFamily="48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pitchFamily="48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pitchFamily="48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 userDrawn="1"/>
        </p:nvSpPr>
        <p:spPr bwMode="auto">
          <a:xfrm>
            <a:off x="0" y="0"/>
            <a:ext cx="12236451" cy="6858000"/>
          </a:xfrm>
          <a:prstGeom prst="rect">
            <a:avLst/>
          </a:prstGeom>
          <a:solidFill>
            <a:srgbClr val="DDDDDD"/>
          </a:solidFill>
          <a:ln>
            <a:noFill/>
          </a:ln>
          <a:extLst/>
        </p:spPr>
        <p:txBody>
          <a:bodyPr wrap="none" anchor="ctr"/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/>
          </a:p>
        </p:txBody>
      </p:sp>
      <p:sp>
        <p:nvSpPr>
          <p:cNvPr id="1027" name="Rectangle 12"/>
          <p:cNvSpPr>
            <a:spLocks noChangeArrowheads="1"/>
          </p:cNvSpPr>
          <p:nvPr userDrawn="1"/>
        </p:nvSpPr>
        <p:spPr bwMode="auto">
          <a:xfrm>
            <a:off x="0" y="0"/>
            <a:ext cx="12236451" cy="990600"/>
          </a:xfrm>
          <a:prstGeom prst="rect">
            <a:avLst/>
          </a:prstGeom>
          <a:solidFill>
            <a:srgbClr val="6690AB"/>
          </a:solidFill>
          <a:ln>
            <a:noFill/>
          </a:ln>
          <a:extLst/>
        </p:spPr>
        <p:txBody>
          <a:bodyPr wrap="none" anchor="ctr"/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2767" y="4762"/>
            <a:ext cx="10814051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768" y="990601"/>
            <a:ext cx="11866033" cy="569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31" name="TextBox 1"/>
          <p:cNvSpPr txBox="1">
            <a:spLocks noChangeArrowheads="1"/>
          </p:cNvSpPr>
          <p:nvPr userDrawn="1"/>
        </p:nvSpPr>
        <p:spPr bwMode="auto">
          <a:xfrm>
            <a:off x="3352800" y="6505576"/>
            <a:ext cx="558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0" i="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Copyright ©2016 Cengage Learning. All Rights Reserved.</a:t>
            </a:r>
            <a:endParaRPr lang="en-IN" altLang="en-US" sz="1200" b="0" i="0" dirty="0" smtClean="0">
              <a:solidFill>
                <a:srgbClr val="00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8" t="33333" r="17096" b="37778"/>
          <a:stretch/>
        </p:blipFill>
        <p:spPr>
          <a:xfrm>
            <a:off x="10712451" y="4762"/>
            <a:ext cx="15240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Osaka" pitchFamily="4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Osaka" pitchFamily="4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Osaka" pitchFamily="4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Osaka" pitchFamily="4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Osaka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Osaka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Osaka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Osaka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pitchFamily="48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pitchFamily="48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pitchFamily="48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pitchFamily="48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6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61.xml"/><Relationship Id="rId1" Type="http://schemas.openxmlformats.org/officeDocument/2006/relationships/tags" Target="../tags/tag1.xml"/><Relationship Id="rId4" Type="http://schemas.openxmlformats.org/officeDocument/2006/relationships/image" Target="../media/image2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7.xml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35.wmf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36.wmf"/><Relationship Id="rId2" Type="http://schemas.openxmlformats.org/officeDocument/2006/relationships/slideLayout" Target="../slideLayouts/slideLayout236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5" Type="http://schemas.openxmlformats.org/officeDocument/2006/relationships/oleObject" Target="../embeddings/oleObject7.bin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3.wmf"/><Relationship Id="rId14" Type="http://schemas.openxmlformats.org/officeDocument/2006/relationships/oleObject" Target="../embeddings/oleObject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.png"/><Relationship Id="rId5" Type="http://schemas.openxmlformats.org/officeDocument/2006/relationships/image" Target="../media/image37.wmf"/><Relationship Id="rId4" Type="http://schemas.openxmlformats.org/officeDocument/2006/relationships/oleObject" Target="../embeddings/oleObject9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7744" y="597885"/>
            <a:ext cx="12192000" cy="868362"/>
          </a:xfrm>
        </p:spPr>
        <p:txBody>
          <a:bodyPr>
            <a:normAutofit fontScale="90000"/>
          </a:bodyPr>
          <a:lstStyle/>
          <a:p>
            <a:pPr algn="ctr" rtl="1"/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כימיה כללית ופיזיקלית</a:t>
            </a:r>
            <a:b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ד"ר חג' יחיא ענאן ( נייד: 0522938182)</a:t>
            </a:r>
            <a:b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דואר אלקטרוני: </a:t>
            </a:r>
            <a:r>
              <a:rPr lang="en-US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ananaris@zahav.net.il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A55B1D-B42B-4DB7-A58E-83E0F281B440}" type="slidenum">
              <a:rPr lang="he-IL" smtClean="0"/>
              <a:t>1</a:t>
            </a:fld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e-IL" smtClean="0"/>
              <a:t>1-כימיה ומדידות</a:t>
            </a:r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1737360" y="1938528"/>
            <a:ext cx="10314432" cy="49859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b="1" dirty="0"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ספרי לימוד: </a:t>
            </a:r>
            <a:endParaRPr lang="he-IL" sz="4000" b="1" dirty="0" smtClean="0">
              <a:latin typeface="David" panose="020E0502060401010101" pitchFamily="34" charset="-79"/>
              <a:ea typeface="+mj-ea"/>
              <a:cs typeface="David" panose="020E0502060401010101" pitchFamily="34" charset="-79"/>
            </a:endParaRPr>
          </a:p>
          <a:p>
            <a:pPr algn="l" rtl="0"/>
            <a:r>
              <a:rPr lang="en-US" sz="2000" b="1" dirty="0" smtClean="0"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1. Chemistry ,</a:t>
            </a:r>
            <a:r>
              <a:rPr lang="en-US" sz="2000" b="1" dirty="0"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 </a:t>
            </a:r>
            <a:r>
              <a:rPr lang="en-US" sz="2000" b="1" dirty="0" smtClean="0"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Steven S. </a:t>
            </a:r>
            <a:r>
              <a:rPr lang="en-US" sz="2000" b="1" dirty="0" err="1" smtClean="0"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Zumdahl</a:t>
            </a:r>
            <a:r>
              <a:rPr lang="en-US" sz="2000" b="1" dirty="0" smtClean="0"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  , Susan A. </a:t>
            </a:r>
            <a:r>
              <a:rPr lang="en-US" sz="2000" b="1" dirty="0" err="1" smtClean="0"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Zumdahl</a:t>
            </a:r>
            <a:r>
              <a:rPr lang="en-US" sz="2000" b="1" dirty="0" smtClean="0"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. </a:t>
            </a:r>
          </a:p>
          <a:p>
            <a:pPr algn="l" rtl="0"/>
            <a:r>
              <a:rPr lang="en-US" sz="2000" b="1" dirty="0" smtClean="0"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2. General Chemistry: Principles and Modern, Ralph H. </a:t>
            </a:r>
            <a:r>
              <a:rPr lang="en-US" sz="2000" b="1" dirty="0" err="1" smtClean="0"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Petrucci</a:t>
            </a:r>
            <a:r>
              <a:rPr lang="en-US" sz="2000" b="1" dirty="0" smtClean="0"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 , F. Geoffrey Herring , Jeffry D. Madura , Carey </a:t>
            </a:r>
            <a:r>
              <a:rPr lang="en-US" sz="2000" b="1" dirty="0" err="1" smtClean="0"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Bissonnette</a:t>
            </a:r>
            <a:r>
              <a:rPr lang="en-US" sz="2000" b="1" dirty="0" smtClean="0"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.</a:t>
            </a:r>
          </a:p>
          <a:p>
            <a:pPr algn="l" rtl="0"/>
            <a:r>
              <a:rPr lang="en-US" sz="2000" b="1" dirty="0" smtClean="0"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3. General Chemistry, Darrell Ebbing , Steven D. Gammon.</a:t>
            </a:r>
          </a:p>
          <a:p>
            <a:pPr algn="l" rtl="0"/>
            <a:r>
              <a:rPr lang="en-US" sz="2000" b="1" dirty="0" smtClean="0"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4. Chemistry , John E. </a:t>
            </a:r>
            <a:r>
              <a:rPr lang="en-US" sz="2000" b="1" dirty="0" err="1" smtClean="0"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McMurry</a:t>
            </a:r>
            <a:r>
              <a:rPr lang="en-US" sz="2000" b="1" dirty="0" smtClean="0"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 , Robert C. Fay  , Jill Kirsten Robinson.</a:t>
            </a:r>
          </a:p>
          <a:p>
            <a:pPr algn="l" rtl="0"/>
            <a:r>
              <a:rPr lang="en-US" sz="2000" b="1" dirty="0" smtClean="0"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5. Principles of Chemistry: A Molecular Approach, </a:t>
            </a:r>
            <a:r>
              <a:rPr lang="en-US" sz="2000" b="1" dirty="0" err="1" smtClean="0"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Nivaldo</a:t>
            </a:r>
            <a:r>
              <a:rPr lang="en-US" sz="2000" b="1" dirty="0" smtClean="0"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 J. </a:t>
            </a:r>
            <a:r>
              <a:rPr lang="en-US" sz="2000" b="1" dirty="0" err="1" smtClean="0"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Tro</a:t>
            </a:r>
            <a:r>
              <a:rPr lang="en-US" sz="2000" b="1" dirty="0" smtClean="0"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.</a:t>
            </a:r>
          </a:p>
          <a:p>
            <a:pPr algn="l" rtl="0"/>
            <a:r>
              <a:rPr lang="en-US" sz="2000" b="1" dirty="0" smtClean="0"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6. Chemistry: The Molecular Science ,John W. Moore, Conrad L. </a:t>
            </a:r>
            <a:r>
              <a:rPr lang="en-US" sz="2000" b="1" dirty="0" err="1" smtClean="0"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Stanitski</a:t>
            </a:r>
            <a:r>
              <a:rPr lang="en-US" sz="2000" b="1" dirty="0" smtClean="0"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.</a:t>
            </a:r>
          </a:p>
          <a:p>
            <a:pPr algn="l" rtl="0"/>
            <a:r>
              <a:rPr lang="en-US" sz="2000" b="1" dirty="0" smtClean="0"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7. Chemistry: The Central Science, Theodore E. Brown , H. Eugene </a:t>
            </a:r>
            <a:r>
              <a:rPr lang="en-US" sz="2000" b="1" dirty="0" err="1" smtClean="0"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LeMay</a:t>
            </a:r>
            <a:r>
              <a:rPr lang="en-US" sz="2000" b="1" dirty="0" smtClean="0"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 , Bruce E. </a:t>
            </a:r>
            <a:r>
              <a:rPr lang="en-US" sz="2000" b="1" dirty="0" err="1" smtClean="0"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Bursten</a:t>
            </a:r>
            <a:r>
              <a:rPr lang="en-US" sz="2000" b="1" dirty="0" smtClean="0"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 , Catherine Murphy, Patrick Woodward , Matthew E. </a:t>
            </a:r>
            <a:r>
              <a:rPr lang="en-US" sz="2000" b="1" dirty="0" err="1" smtClean="0"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Stoltzfus</a:t>
            </a:r>
            <a:r>
              <a:rPr lang="en-US" sz="2000" b="1" dirty="0" smtClean="0"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.</a:t>
            </a:r>
          </a:p>
          <a:p>
            <a:pPr algn="l" rtl="0"/>
            <a:r>
              <a:rPr lang="en-US" sz="2000" b="1" dirty="0" smtClean="0"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8. Chemistry: Principles and Reactions, William L. Masterton , Cecile N. Hurley.</a:t>
            </a:r>
            <a:endParaRPr lang="ar-SA" sz="2000" b="1" dirty="0" smtClean="0">
              <a:latin typeface="David" panose="020E0502060401010101" pitchFamily="34" charset="-79"/>
              <a:ea typeface="+mj-ea"/>
              <a:cs typeface="David" panose="020E0502060401010101" pitchFamily="34" charset="-79"/>
            </a:endParaRPr>
          </a:p>
          <a:p>
            <a:r>
              <a:rPr lang="he-IL" sz="2000" b="1" dirty="0" smtClean="0"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ציון קורס= ציון בחינה סופית. </a:t>
            </a:r>
          </a:p>
          <a:p>
            <a:r>
              <a:rPr lang="he-IL" sz="2000" b="1" dirty="0" smtClean="0"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חומר עזר לבחינה: דפי סיכום( 10 עמודים, התלמיד מכין).</a:t>
            </a:r>
          </a:p>
          <a:p>
            <a:pPr algn="l" rtl="0"/>
            <a:endParaRPr lang="en-US" sz="2000" b="1" dirty="0" smtClean="0">
              <a:latin typeface="David" panose="020E0502060401010101" pitchFamily="34" charset="-79"/>
              <a:ea typeface="+mj-ea"/>
              <a:cs typeface="David" panose="020E0502060401010101" pitchFamily="34" charset="-79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1367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/>
              <a:t>Compounds and Composition</a:t>
            </a:r>
          </a:p>
        </p:txBody>
      </p:sp>
      <p:sp>
        <p:nvSpPr>
          <p:cNvPr id="44035" name="Text Placeholder 8"/>
          <p:cNvSpPr>
            <a:spLocks noGrp="1"/>
          </p:cNvSpPr>
          <p:nvPr>
            <p:ph idx="1"/>
          </p:nvPr>
        </p:nvSpPr>
        <p:spPr>
          <a:xfrm>
            <a:off x="1763713" y="1109664"/>
            <a:ext cx="8693150" cy="3025775"/>
          </a:xfrm>
        </p:spPr>
        <p:txBody>
          <a:bodyPr/>
          <a:lstStyle/>
          <a:p>
            <a:r>
              <a:rPr lang="en-US" sz="2600"/>
              <a:t>Compounds have a definite composition. That means that the relative number of atoms of each element that makes up the compound is the same in any sample.</a:t>
            </a:r>
          </a:p>
          <a:p>
            <a:r>
              <a:rPr lang="en-US" sz="2600"/>
              <a:t>This is </a:t>
            </a:r>
            <a:r>
              <a:rPr lang="en-US" sz="2600" b="1"/>
              <a:t>The Law of Constant Composition </a:t>
            </a:r>
            <a:r>
              <a:rPr lang="en-US" sz="2600"/>
              <a:t>(or </a:t>
            </a:r>
            <a:r>
              <a:rPr lang="en-US" sz="2600" b="1"/>
              <a:t>The Law of Definite Proportions</a:t>
            </a:r>
            <a:r>
              <a:rPr lang="en-US" sz="2600"/>
              <a:t>).</a:t>
            </a:r>
          </a:p>
          <a:p>
            <a:endParaRPr lang="en-US" sz="2600"/>
          </a:p>
        </p:txBody>
      </p:sp>
      <p:pic>
        <p:nvPicPr>
          <p:cNvPr id="2" name="Picture 1" descr="01_Pg9_UnFigure_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" t="-14530" r="-298" b="14530"/>
          <a:stretch/>
        </p:blipFill>
        <p:spPr>
          <a:xfrm>
            <a:off x="1854200" y="3871905"/>
            <a:ext cx="8534400" cy="11765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3008" y="6031468"/>
            <a:ext cx="2845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1-כימיה </a:t>
            </a:r>
            <a:r>
              <a:rPr lang="he-IL" dirty="0" smtClean="0"/>
              <a:t>ומדידות        10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51315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</a:rPr>
              <a:t>Classification of Matter—Mixtures</a:t>
            </a:r>
            <a:endParaRPr lang="en-US" dirty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2139950" y="1235075"/>
            <a:ext cx="7772400" cy="4114800"/>
          </a:xfrm>
        </p:spPr>
        <p:txBody>
          <a:bodyPr/>
          <a:lstStyle/>
          <a:p>
            <a:pPr eaLnBrk="1" hangingPunct="1"/>
            <a:r>
              <a:rPr lang="en-US" b="1"/>
              <a:t>Mixtures</a:t>
            </a:r>
            <a:r>
              <a:rPr lang="en-US"/>
              <a:t> exhibit the properties of the substances that make them up.</a:t>
            </a:r>
          </a:p>
          <a:p>
            <a:pPr eaLnBrk="1" hangingPunct="1"/>
            <a:r>
              <a:rPr lang="en-US"/>
              <a:t>Mixtures can vary in composition throughout a sample (</a:t>
            </a:r>
            <a:r>
              <a:rPr lang="en-US" b="1"/>
              <a:t>heterogeneous</a:t>
            </a:r>
            <a:r>
              <a:rPr lang="en-US"/>
              <a:t>) or can have the same composition throughout the sample (</a:t>
            </a:r>
            <a:r>
              <a:rPr lang="en-US" b="1"/>
              <a:t>homogeneous</a:t>
            </a:r>
            <a:r>
              <a:rPr lang="en-US"/>
              <a:t>).</a:t>
            </a:r>
          </a:p>
          <a:p>
            <a:pPr eaLnBrk="1" hangingPunct="1"/>
            <a:r>
              <a:rPr lang="en-US"/>
              <a:t>Another name for a homogeneous mixture is </a:t>
            </a:r>
            <a:r>
              <a:rPr lang="en-US" b="1"/>
              <a:t>solution</a:t>
            </a:r>
            <a:r>
              <a:rPr lang="en-US"/>
              <a:t>.</a:t>
            </a:r>
          </a:p>
          <a:p>
            <a:pPr eaLnBrk="1" hangingPunct="1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73008" y="6031468"/>
            <a:ext cx="2845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1-כימיה </a:t>
            </a:r>
            <a:r>
              <a:rPr lang="he-IL" dirty="0" smtClean="0"/>
              <a:t>ומדידות        11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91762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en-US" altLang="en-US" sz="2800" dirty="0" smtClean="0"/>
              <a:t>Mixture </a:t>
            </a:r>
            <a:r>
              <a:rPr lang="en-US" altLang="en-US" sz="2800" dirty="0"/>
              <a:t>of Copper Sulfate and Sand</a:t>
            </a:r>
          </a:p>
        </p:txBody>
      </p:sp>
      <p:pic>
        <p:nvPicPr>
          <p:cNvPr id="2" name="Picture 1" descr="79373_01_F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405" y="1248284"/>
            <a:ext cx="6208286" cy="51525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611536" y="6488668"/>
            <a:ext cx="2845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1-כימיה </a:t>
            </a:r>
            <a:r>
              <a:rPr lang="he-IL" dirty="0" smtClean="0"/>
              <a:t>ומדידות        12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3829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Two </a:t>
            </a:r>
            <a:r>
              <a:rPr lang="en-US" altLang="en-US" dirty="0"/>
              <a:t>Mixtures</a:t>
            </a:r>
          </a:p>
        </p:txBody>
      </p:sp>
      <p:pic>
        <p:nvPicPr>
          <p:cNvPr id="2" name="Picture 1" descr="79373_01_F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295400"/>
            <a:ext cx="6175204" cy="51525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02976" y="6488668"/>
            <a:ext cx="2845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1-כימיה </a:t>
            </a:r>
            <a:r>
              <a:rPr lang="he-IL" dirty="0" smtClean="0"/>
              <a:t>ומדידות        13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540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1889125" y="806595"/>
            <a:ext cx="8229600" cy="892552"/>
          </a:xfrm>
        </p:spPr>
        <p:txBody>
          <a:bodyPr/>
          <a:lstStyle/>
          <a:p>
            <a:pPr eaLnBrk="1" hangingPunct="1"/>
            <a:r>
              <a:rPr lang="en-US" sz="2600" dirty="0">
                <a:latin typeface="Arial" charset="0"/>
              </a:rPr>
              <a:t>Matter can also be classified according to its composition: elements, compounds, and mixtures.</a:t>
            </a:r>
          </a:p>
        </p:txBody>
      </p:sp>
      <p:sp>
        <p:nvSpPr>
          <p:cNvPr id="50177" name="Title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579438"/>
          </a:xfrm>
          <a:prstGeom prst="rect">
            <a:avLst/>
          </a:prstGeom>
          <a:solidFill>
            <a:srgbClr val="FFFFFF"/>
          </a:solidFill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ED6B06"/>
                </a:solidFill>
                <a:latin typeface="Arial" charset="0"/>
                <a:cs typeface="Arial" charset="0"/>
              </a:rPr>
              <a:t>The Classification of Matter by Components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1"/>
          <a:stretch/>
        </p:blipFill>
        <p:spPr>
          <a:xfrm>
            <a:off x="2856131" y="1819656"/>
            <a:ext cx="6479739" cy="46817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10752" y="6501384"/>
            <a:ext cx="2845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1-כימיה </a:t>
            </a:r>
            <a:r>
              <a:rPr lang="he-IL" dirty="0" smtClean="0"/>
              <a:t>ומדידות        14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6237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</a:rPr>
              <a:t>Classification of Matter</a:t>
            </a:r>
            <a:endParaRPr lang="en-US" dirty="0"/>
          </a:p>
        </p:txBody>
      </p:sp>
      <p:pic>
        <p:nvPicPr>
          <p:cNvPr id="34820" name="Picture 5" descr="01_05_Figure.jpg"/>
          <p:cNvPicPr>
            <a:picLocks noChangeAspect="1"/>
          </p:cNvPicPr>
          <p:nvPr/>
        </p:nvPicPr>
        <p:blipFill>
          <a:blip r:embed="rId3" cstate="print"/>
          <a:srcRect b="3783"/>
          <a:stretch>
            <a:fillRect/>
          </a:stretch>
        </p:blipFill>
        <p:spPr bwMode="auto">
          <a:xfrm>
            <a:off x="2246313" y="2601914"/>
            <a:ext cx="7700962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673008" y="6031468"/>
            <a:ext cx="2845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1-כימיה </a:t>
            </a:r>
            <a:r>
              <a:rPr lang="he-IL" dirty="0" smtClean="0"/>
              <a:t>ומדידות        15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661056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609600" y="1306005"/>
            <a:ext cx="10972800" cy="29361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dirty="0">
                <a:latin typeface="Arial" charset="0"/>
              </a:rPr>
              <a:t>Physical Change</a:t>
            </a:r>
            <a:r>
              <a:rPr lang="en-US" sz="2800" dirty="0">
                <a:latin typeface="Arial" charset="0"/>
              </a:rPr>
              <a:t>:</a:t>
            </a:r>
          </a:p>
          <a:p>
            <a:pPr eaLnBrk="1" hangingPunct="1"/>
            <a:r>
              <a:rPr lang="en-US" sz="2800" dirty="0">
                <a:latin typeface="Arial" charset="0"/>
              </a:rPr>
              <a:t>Changes that alter only the state or appearance of a substance, but not composition, are </a:t>
            </a:r>
            <a:r>
              <a:rPr lang="en-US" sz="2800" b="1" dirty="0">
                <a:latin typeface="Arial" charset="0"/>
              </a:rPr>
              <a:t>physical changes</a:t>
            </a:r>
            <a:r>
              <a:rPr lang="en-US" sz="2800" dirty="0">
                <a:latin typeface="Arial" charset="0"/>
              </a:rPr>
              <a:t>.</a:t>
            </a:r>
          </a:p>
          <a:p>
            <a:pPr eaLnBrk="1" hangingPunct="1"/>
            <a:endParaRPr lang="en-US" sz="2800" dirty="0">
              <a:latin typeface="Arial" charset="0"/>
            </a:endParaRPr>
          </a:p>
          <a:p>
            <a:pPr eaLnBrk="1" hangingPunct="1"/>
            <a:r>
              <a:rPr lang="en-US" sz="2800" dirty="0">
                <a:latin typeface="Arial" charset="0"/>
              </a:rPr>
              <a:t>The atoms or molecules that compose a substance </a:t>
            </a:r>
            <a:r>
              <a:rPr lang="en-US" sz="2800" i="1" dirty="0">
                <a:latin typeface="Arial" charset="0"/>
              </a:rPr>
              <a:t>do not change</a:t>
            </a:r>
            <a:r>
              <a:rPr lang="en-US" sz="2800" dirty="0">
                <a:latin typeface="Arial" charset="0"/>
              </a:rPr>
              <a:t> their identity during a physical change.</a:t>
            </a:r>
          </a:p>
        </p:txBody>
      </p:sp>
      <p:sp>
        <p:nvSpPr>
          <p:cNvPr id="70657" name="Title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579438"/>
          </a:xfrm>
          <a:prstGeom prst="rect">
            <a:avLst/>
          </a:prstGeom>
          <a:solidFill>
            <a:srgbClr val="FFFFFF"/>
          </a:solidFill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ED6B06"/>
                </a:solidFill>
                <a:latin typeface="Arial" charset="0"/>
                <a:cs typeface="Arial" charset="0"/>
              </a:rPr>
              <a:t>Physical and Chemical Changes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3008" y="6031468"/>
            <a:ext cx="2845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1-כימיה </a:t>
            </a:r>
            <a:r>
              <a:rPr lang="he-IL" dirty="0" smtClean="0"/>
              <a:t>ומדידות        16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9733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ontent Placeholder 4"/>
          <p:cNvSpPr>
            <a:spLocks noGrp="1"/>
          </p:cNvSpPr>
          <p:nvPr>
            <p:ph idx="1"/>
          </p:nvPr>
        </p:nvSpPr>
        <p:spPr>
          <a:xfrm>
            <a:off x="1889126" y="1141414"/>
            <a:ext cx="3745057" cy="4893647"/>
          </a:xfrm>
        </p:spPr>
        <p:txBody>
          <a:bodyPr/>
          <a:lstStyle/>
          <a:p>
            <a:pPr eaLnBrk="1" hangingPunct="1"/>
            <a:r>
              <a:rPr lang="en-US" sz="3000" dirty="0">
                <a:latin typeface="Arial" charset="0"/>
              </a:rPr>
              <a:t>When water boils, it changes its state from a liquid to </a:t>
            </a:r>
            <a:br>
              <a:rPr lang="en-US" sz="3000" dirty="0">
                <a:latin typeface="Arial" charset="0"/>
              </a:rPr>
            </a:br>
            <a:r>
              <a:rPr lang="en-US" sz="3000" dirty="0">
                <a:latin typeface="Arial" charset="0"/>
              </a:rPr>
              <a:t>a gas.</a:t>
            </a:r>
          </a:p>
          <a:p>
            <a:pPr eaLnBrk="1" hangingPunct="1">
              <a:buFontTx/>
              <a:buNone/>
            </a:pPr>
            <a:endParaRPr lang="en-US" sz="3000" dirty="0">
              <a:latin typeface="Arial" charset="0"/>
            </a:endParaRPr>
          </a:p>
          <a:p>
            <a:pPr eaLnBrk="1" hangingPunct="1"/>
            <a:r>
              <a:rPr lang="en-US" sz="3000" dirty="0">
                <a:latin typeface="Arial" charset="0"/>
              </a:rPr>
              <a:t>The gas remains composed of water molecules, so this is a physical change.</a:t>
            </a:r>
          </a:p>
        </p:txBody>
      </p:sp>
      <p:sp>
        <p:nvSpPr>
          <p:cNvPr id="72705" name="Title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579438"/>
          </a:xfrm>
          <a:prstGeom prst="rect">
            <a:avLst/>
          </a:prstGeom>
          <a:solidFill>
            <a:srgbClr val="FFFFFF"/>
          </a:solidFill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ED6B06"/>
                </a:solidFill>
                <a:latin typeface="Arial" charset="0"/>
                <a:cs typeface="Arial" charset="0"/>
              </a:rPr>
              <a:t>Physical Change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5"/>
          <a:stretch/>
        </p:blipFill>
        <p:spPr>
          <a:xfrm>
            <a:off x="5923280" y="1671320"/>
            <a:ext cx="4534376" cy="34472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3008" y="6031468"/>
            <a:ext cx="2845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1-כימיה </a:t>
            </a:r>
            <a:r>
              <a:rPr lang="he-IL" dirty="0" smtClean="0"/>
              <a:t>ומדידות        17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1731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Content Placeholder 4"/>
          <p:cNvSpPr>
            <a:spLocks noGrp="1"/>
          </p:cNvSpPr>
          <p:nvPr>
            <p:ph idx="1"/>
          </p:nvPr>
        </p:nvSpPr>
        <p:spPr>
          <a:xfrm>
            <a:off x="1889125" y="1141414"/>
            <a:ext cx="4784148" cy="5213735"/>
          </a:xfrm>
        </p:spPr>
        <p:txBody>
          <a:bodyPr/>
          <a:lstStyle/>
          <a:p>
            <a:pPr eaLnBrk="1" hangingPunct="1"/>
            <a:r>
              <a:rPr lang="en-US" sz="2600" dirty="0">
                <a:latin typeface="Arial" charset="0"/>
              </a:rPr>
              <a:t>Changes that alter the composition of matter are </a:t>
            </a:r>
            <a:r>
              <a:rPr lang="en-US" sz="2600" b="1" dirty="0">
                <a:latin typeface="Arial" charset="0"/>
              </a:rPr>
              <a:t>chemical changes</a:t>
            </a:r>
            <a:r>
              <a:rPr lang="en-US" sz="2600" dirty="0">
                <a:latin typeface="Arial" charset="0"/>
              </a:rPr>
              <a:t>.</a:t>
            </a:r>
          </a:p>
          <a:p>
            <a:pPr eaLnBrk="1" hangingPunct="1">
              <a:buFontTx/>
              <a:buNone/>
            </a:pPr>
            <a:endParaRPr lang="en-US" sz="2600" dirty="0">
              <a:latin typeface="Arial" charset="0"/>
            </a:endParaRPr>
          </a:p>
          <a:p>
            <a:pPr eaLnBrk="1" hangingPunct="1"/>
            <a:r>
              <a:rPr lang="en-US" sz="2600" dirty="0">
                <a:latin typeface="Arial" charset="0"/>
              </a:rPr>
              <a:t>During a chemical change, atoms rearrange, transforming the original substances into different substances.</a:t>
            </a:r>
          </a:p>
          <a:p>
            <a:pPr eaLnBrk="1" hangingPunct="1"/>
            <a:endParaRPr lang="en-US" sz="2600" dirty="0">
              <a:latin typeface="Arial" charset="0"/>
            </a:endParaRPr>
          </a:p>
          <a:p>
            <a:pPr eaLnBrk="1" hangingPunct="1"/>
            <a:r>
              <a:rPr lang="en-US" sz="2600" dirty="0">
                <a:latin typeface="Arial" charset="0"/>
              </a:rPr>
              <a:t>Rusting of iron is a chemical change.</a:t>
            </a:r>
          </a:p>
        </p:txBody>
      </p:sp>
      <p:sp>
        <p:nvSpPr>
          <p:cNvPr id="74753" name="Title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579438"/>
          </a:xfrm>
          <a:prstGeom prst="rect">
            <a:avLst/>
          </a:prstGeom>
          <a:solidFill>
            <a:srgbClr val="FFFFFF"/>
          </a:solidFill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ED6B06"/>
                </a:solidFill>
                <a:latin typeface="Arial" charset="0"/>
                <a:cs typeface="Arial" charset="0"/>
              </a:rPr>
              <a:t>Chemical Change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4"/>
          <a:stretch/>
        </p:blipFill>
        <p:spPr>
          <a:xfrm>
            <a:off x="7030720" y="340360"/>
            <a:ext cx="3535680" cy="60022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64448" y="6355149"/>
            <a:ext cx="2845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1-כימיה </a:t>
            </a:r>
            <a:r>
              <a:rPr lang="he-IL" dirty="0" smtClean="0"/>
              <a:t>ומדידות        18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269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579438"/>
          </a:xfrm>
          <a:prstGeom prst="rect">
            <a:avLst/>
          </a:prstGeom>
          <a:solidFill>
            <a:srgbClr val="FFFFFF"/>
          </a:solidFill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ED6B06"/>
                </a:solidFill>
                <a:latin typeface="Arial" charset="0"/>
                <a:cs typeface="Arial" charset="0"/>
              </a:rPr>
              <a:t>Physical and Chemical Changes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2"/>
          <a:stretch/>
        </p:blipFill>
        <p:spPr>
          <a:xfrm>
            <a:off x="3835420" y="670242"/>
            <a:ext cx="4521158" cy="59486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73007" y="6488668"/>
            <a:ext cx="2845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1-כימיה </a:t>
            </a:r>
            <a:r>
              <a:rPr lang="he-IL" dirty="0" smtClean="0"/>
              <a:t>ומדידות        19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4907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Chemistry</a:t>
            </a:r>
          </a:p>
        </p:txBody>
      </p:sp>
      <p:sp>
        <p:nvSpPr>
          <p:cNvPr id="32771" name="Rectangle 4"/>
          <p:cNvSpPr>
            <a:spLocks noGrp="1" noChangeArrowheads="1"/>
          </p:cNvSpPr>
          <p:nvPr>
            <p:ph idx="1"/>
          </p:nvPr>
        </p:nvSpPr>
        <p:spPr>
          <a:xfrm>
            <a:off x="6584951" y="1562101"/>
            <a:ext cx="3914775" cy="3178175"/>
          </a:xfrm>
        </p:spPr>
        <p:txBody>
          <a:bodyPr/>
          <a:lstStyle/>
          <a:p>
            <a:pPr eaLnBrk="1" hangingPunct="1"/>
            <a:r>
              <a:rPr lang="en-US" sz="2600" dirty="0"/>
              <a:t>Chemistry is the study of the </a:t>
            </a:r>
            <a:r>
              <a:rPr lang="en-US" sz="2600" b="1" dirty="0"/>
              <a:t>properties</a:t>
            </a:r>
            <a:r>
              <a:rPr lang="en-US" sz="2600" dirty="0"/>
              <a:t> and </a:t>
            </a:r>
            <a:r>
              <a:rPr lang="en-US" sz="2600" b="1" dirty="0"/>
              <a:t>behavior</a:t>
            </a:r>
            <a:r>
              <a:rPr lang="en-US" sz="2600" dirty="0"/>
              <a:t> of </a:t>
            </a:r>
            <a:r>
              <a:rPr lang="en-US" sz="2600" b="1" dirty="0"/>
              <a:t>matter</a:t>
            </a:r>
            <a:r>
              <a:rPr lang="en-US" sz="2600" dirty="0"/>
              <a:t>.</a:t>
            </a:r>
          </a:p>
          <a:p>
            <a:pPr eaLnBrk="1" hangingPunct="1"/>
            <a:r>
              <a:rPr lang="en-US" sz="2600" dirty="0"/>
              <a:t>It is central to our fundamental understanding of many science-related fields.</a:t>
            </a:r>
          </a:p>
        </p:txBody>
      </p:sp>
      <p:pic>
        <p:nvPicPr>
          <p:cNvPr id="32772" name="Picture 5" descr="01_02_Figur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1505" y="1889056"/>
            <a:ext cx="4503738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360423" y="1181170"/>
            <a:ext cx="422452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האור שנפלט מהחרק </a:t>
            </a:r>
          </a:p>
          <a:p>
            <a:r>
              <a:rPr 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כתוצאה מתגובה כימית</a:t>
            </a:r>
            <a:endParaRPr lang="he-IL" sz="20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13713" y="1488946"/>
            <a:ext cx="42245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לוח סולארי עשוי מסיליקון</a:t>
            </a:r>
            <a:endParaRPr lang="he-IL" sz="20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786381" y="4927630"/>
            <a:ext cx="576986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דיודה פולטת </a:t>
            </a:r>
            <a:r>
              <a:rPr 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אור עשויה מהיסודות</a:t>
            </a:r>
          </a:p>
          <a:p>
            <a:r>
              <a:rPr 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גליום, ארסן וזרחן.</a:t>
            </a:r>
          </a:p>
          <a:p>
            <a:r>
              <a:rPr lang="he-IL" sz="2000" b="1" dirty="0" smtClean="0"/>
              <a:t> </a:t>
            </a:r>
            <a:r>
              <a:rPr lang="en-US" sz="2000" b="1" dirty="0" smtClean="0"/>
              <a:t>(LED – Light Emitting Diode)</a:t>
            </a:r>
            <a:endParaRPr lang="he-IL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11410" y="4967289"/>
            <a:ext cx="422452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צינורות ומחברים לשימוש רפואי עשויים מחומר פלסטי עמיד</a:t>
            </a:r>
            <a:endParaRPr lang="he-IL" sz="20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83483" y="6380726"/>
            <a:ext cx="2845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1-כימיה </a:t>
            </a:r>
            <a:r>
              <a:rPr lang="he-IL" dirty="0" smtClean="0"/>
              <a:t>ומדידות        2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048365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Separating Mixtures</a:t>
            </a:r>
          </a:p>
        </p:txBody>
      </p:sp>
      <p:sp>
        <p:nvSpPr>
          <p:cNvPr id="55299" name="Content Placeholder 8"/>
          <p:cNvSpPr>
            <a:spLocks noGrp="1"/>
          </p:cNvSpPr>
          <p:nvPr>
            <p:ph idx="1"/>
          </p:nvPr>
        </p:nvSpPr>
        <p:spPr>
          <a:xfrm>
            <a:off x="2139950" y="1503363"/>
            <a:ext cx="7772400" cy="4114800"/>
          </a:xfrm>
        </p:spPr>
        <p:txBody>
          <a:bodyPr/>
          <a:lstStyle/>
          <a:p>
            <a:pPr eaLnBrk="1" hangingPunct="1"/>
            <a:r>
              <a:rPr lang="en-US"/>
              <a:t>Mixtures can be separated based on physical properties of the components of the mixture. Some methods used are</a:t>
            </a:r>
          </a:p>
          <a:p>
            <a:pPr eaLnBrk="1" hangingPunct="1">
              <a:buFontTx/>
              <a:buNone/>
            </a:pPr>
            <a:endParaRPr lang="en-US"/>
          </a:p>
          <a:p>
            <a:pPr lvl="1" eaLnBrk="1" hangingPunct="1">
              <a:buFont typeface="Wingdings" pitchFamily="-104" charset="2"/>
              <a:buChar char="Ø"/>
            </a:pPr>
            <a:r>
              <a:rPr lang="en-US" sz="3000"/>
              <a:t>filtration.</a:t>
            </a:r>
          </a:p>
          <a:p>
            <a:pPr lvl="1" eaLnBrk="1" hangingPunct="1">
              <a:buFont typeface="Wingdings" pitchFamily="-104" charset="2"/>
              <a:buChar char="Ø"/>
            </a:pPr>
            <a:r>
              <a:rPr lang="en-US" sz="3000"/>
              <a:t>distillation.</a:t>
            </a:r>
          </a:p>
          <a:p>
            <a:pPr lvl="1" eaLnBrk="1" hangingPunct="1">
              <a:buFont typeface="Wingdings" pitchFamily="-104" charset="2"/>
              <a:buChar char="Ø"/>
            </a:pPr>
            <a:r>
              <a:rPr lang="en-US" sz="3000"/>
              <a:t>chromatography.</a:t>
            </a:r>
          </a:p>
        </p:txBody>
      </p:sp>
      <p:sp>
        <p:nvSpPr>
          <p:cNvPr id="4" name="Rectangle 3"/>
          <p:cNvSpPr/>
          <p:nvPr/>
        </p:nvSpPr>
        <p:spPr>
          <a:xfrm>
            <a:off x="4603158" y="6351508"/>
            <a:ext cx="2845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1-כימיה </a:t>
            </a:r>
            <a:r>
              <a:rPr lang="he-IL" dirty="0" smtClean="0"/>
              <a:t>ומדידות        </a:t>
            </a:r>
            <a:r>
              <a:rPr lang="he-IL" dirty="0" smtClean="0"/>
              <a:t>20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24122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Filtration</a:t>
            </a:r>
          </a:p>
        </p:txBody>
      </p:sp>
      <p:pic>
        <p:nvPicPr>
          <p:cNvPr id="56324" name="Picture 5" descr="01_12_Figur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8014" y="1965326"/>
            <a:ext cx="4664075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727571" y="413434"/>
            <a:ext cx="21579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סינון</a:t>
            </a: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6683098" y="1981200"/>
            <a:ext cx="4594502" cy="317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800" kern="0" dirty="0" smtClean="0">
                <a:latin typeface="Arial" charset="0"/>
              </a:rPr>
              <a:t>A mixture of an insoluble solid and a liquid can be separated by </a:t>
            </a:r>
            <a:r>
              <a:rPr lang="en-US" sz="2800" b="1" kern="0" dirty="0" smtClean="0">
                <a:latin typeface="Arial" charset="0"/>
              </a:rPr>
              <a:t>filtration</a:t>
            </a:r>
            <a:r>
              <a:rPr lang="en-US" sz="2800" kern="0" dirty="0" smtClean="0">
                <a:latin typeface="Arial" charset="0"/>
              </a:rPr>
              <a:t>—a process in which the mixture is poured through filter paper in a funnel.</a:t>
            </a:r>
            <a:endParaRPr lang="en-US" sz="2800" kern="0" dirty="0"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635" y="4455082"/>
            <a:ext cx="21579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משפך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3007" y="6488668"/>
            <a:ext cx="2845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1-כימיה </a:t>
            </a:r>
            <a:r>
              <a:rPr lang="he-IL" dirty="0" smtClean="0"/>
              <a:t>ומדידות        </a:t>
            </a:r>
            <a:r>
              <a:rPr lang="he-IL" dirty="0" smtClean="0"/>
              <a:t>21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383401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Distillation</a:t>
            </a:r>
          </a:p>
        </p:txBody>
      </p:sp>
      <p:sp>
        <p:nvSpPr>
          <p:cNvPr id="58371" name="Rectangle 7"/>
          <p:cNvSpPr>
            <a:spLocks noGrp="1" noChangeArrowheads="1"/>
          </p:cNvSpPr>
          <p:nvPr>
            <p:ph idx="1"/>
          </p:nvPr>
        </p:nvSpPr>
        <p:spPr>
          <a:xfrm>
            <a:off x="6645276" y="1420814"/>
            <a:ext cx="3825875" cy="3292475"/>
          </a:xfrm>
        </p:spPr>
        <p:txBody>
          <a:bodyPr/>
          <a:lstStyle/>
          <a:p>
            <a:pPr eaLnBrk="1" hangingPunct="1"/>
            <a:r>
              <a:rPr lang="en-US" sz="2600"/>
              <a:t>Distillation uses differences in the boiling points of substances to separate a homogeneous mixture into its components.</a:t>
            </a:r>
          </a:p>
        </p:txBody>
      </p:sp>
      <p:pic>
        <p:nvPicPr>
          <p:cNvPr id="58372" name="Picture 5" descr="01_13_Figure.jpg"/>
          <p:cNvPicPr>
            <a:picLocks noChangeAspect="1"/>
          </p:cNvPicPr>
          <p:nvPr/>
        </p:nvPicPr>
        <p:blipFill>
          <a:blip r:embed="rId3" cstate="print"/>
          <a:srcRect b="2533"/>
          <a:stretch>
            <a:fillRect/>
          </a:stretch>
        </p:blipFill>
        <p:spPr bwMode="auto">
          <a:xfrm>
            <a:off x="1766889" y="1651001"/>
            <a:ext cx="4776787" cy="351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901878" y="422393"/>
            <a:ext cx="172034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זיקוק</a:t>
            </a: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3007" y="6488668"/>
            <a:ext cx="2845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1-כימיה </a:t>
            </a:r>
            <a:r>
              <a:rPr lang="he-IL" dirty="0" smtClean="0"/>
              <a:t>ומדידות        </a:t>
            </a:r>
            <a:r>
              <a:rPr lang="he-IL" dirty="0" smtClean="0"/>
              <a:t>22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05197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Chromatography</a:t>
            </a:r>
          </a:p>
        </p:txBody>
      </p:sp>
      <p:sp>
        <p:nvSpPr>
          <p:cNvPr id="60419" name="Rectangle 4"/>
          <p:cNvSpPr>
            <a:spLocks noGrp="1" noChangeArrowheads="1"/>
          </p:cNvSpPr>
          <p:nvPr>
            <p:ph idx="1"/>
          </p:nvPr>
        </p:nvSpPr>
        <p:spPr>
          <a:xfrm>
            <a:off x="2139951" y="1220789"/>
            <a:ext cx="8050213" cy="1565275"/>
          </a:xfrm>
        </p:spPr>
        <p:txBody>
          <a:bodyPr/>
          <a:lstStyle/>
          <a:p>
            <a:pPr eaLnBrk="1" hangingPunct="1"/>
            <a:r>
              <a:rPr lang="en-US" sz="2600" dirty="0"/>
              <a:t>This technique separates substances on the basis of differences in the ability of substances to adhere to the solid </a:t>
            </a:r>
            <a:r>
              <a:rPr lang="en-US" sz="2600" dirty="0" smtClean="0"/>
              <a:t>surface.</a:t>
            </a:r>
            <a:endParaRPr lang="en-US" sz="2600" dirty="0"/>
          </a:p>
        </p:txBody>
      </p:sp>
      <p:pic>
        <p:nvPicPr>
          <p:cNvPr id="60420" name="Picture 5" descr="01_14_Figure.jpg"/>
          <p:cNvPicPr>
            <a:picLocks noChangeAspect="1"/>
          </p:cNvPicPr>
          <p:nvPr/>
        </p:nvPicPr>
        <p:blipFill>
          <a:blip r:embed="rId3" cstate="print"/>
          <a:srcRect b="3261"/>
          <a:stretch>
            <a:fillRect/>
          </a:stretch>
        </p:blipFill>
        <p:spPr bwMode="auto">
          <a:xfrm>
            <a:off x="5397755" y="2952624"/>
            <a:ext cx="5497513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chr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3346" y="3195511"/>
            <a:ext cx="43053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673007" y="6488668"/>
            <a:ext cx="2845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1-כימיה </a:t>
            </a:r>
            <a:r>
              <a:rPr lang="he-IL" dirty="0" smtClean="0"/>
              <a:t>ומדידות        </a:t>
            </a:r>
            <a:r>
              <a:rPr lang="he-IL" dirty="0" smtClean="0"/>
              <a:t>23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362463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81163" y="1066801"/>
            <a:ext cx="8831262" cy="2093913"/>
          </a:xfrm>
          <a:noFill/>
          <a:ln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indent="0">
              <a:tabLst>
                <a:tab pos="347663" algn="l"/>
              </a:tabLst>
            </a:pPr>
            <a:r>
              <a:rPr lang="en-US"/>
              <a:t>Mixtures can be separated by physical methods.</a:t>
            </a:r>
          </a:p>
          <a:p>
            <a:pPr marL="0" indent="0">
              <a:tabLst>
                <a:tab pos="347663" algn="l"/>
              </a:tabLst>
            </a:pPr>
            <a:endParaRPr lang="en-US"/>
          </a:p>
          <a:p>
            <a:pPr marL="0" indent="0">
              <a:tabLst>
                <a:tab pos="347663" algn="l"/>
              </a:tabLst>
            </a:pPr>
            <a:r>
              <a:rPr lang="en-US"/>
              <a:t>e.g. magnetic separation of iron filings from sulfur powder.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Separation </a:t>
            </a:r>
            <a:r>
              <a:rPr lang="en-US" dirty="0" smtClean="0"/>
              <a:t>&amp; </a:t>
            </a:r>
            <a:r>
              <a:rPr lang="en-US" dirty="0"/>
              <a:t>Purification</a:t>
            </a:r>
          </a:p>
        </p:txBody>
      </p:sp>
      <p:pic>
        <p:nvPicPr>
          <p:cNvPr id="10" name="Picture 9" descr="01p017_f12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045" y="3352190"/>
            <a:ext cx="8525910" cy="25520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3007" y="6488668"/>
            <a:ext cx="2845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1-כימיה </a:t>
            </a:r>
            <a:r>
              <a:rPr lang="he-IL" dirty="0" smtClean="0"/>
              <a:t>ומדידות        </a:t>
            </a:r>
            <a:r>
              <a:rPr lang="he-IL" dirty="0" smtClean="0"/>
              <a:t>24</a:t>
            </a:r>
            <a:endParaRPr lang="he-I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300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Metric </a:t>
            </a:r>
            <a:r>
              <a:rPr lang="en-US" altLang="en-US" dirty="0"/>
              <a:t>Prefixes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638" y="2408786"/>
            <a:ext cx="8312727" cy="21632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07247" y="5990187"/>
            <a:ext cx="2845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1-כימיה </a:t>
            </a:r>
            <a:r>
              <a:rPr lang="he-IL" dirty="0" smtClean="0"/>
              <a:t>ומדידות        </a:t>
            </a:r>
            <a:r>
              <a:rPr lang="he-IL" dirty="0" smtClean="0"/>
              <a:t>25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8861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Mass</a:t>
            </a:r>
            <a:endParaRPr lang="en-US" altLang="en-US" dirty="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122767" y="990599"/>
            <a:ext cx="11866033" cy="569753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Mass - Measure of the amount of matter in an object </a:t>
            </a:r>
          </a:p>
          <a:p>
            <a:pPr eaLnBrk="1" hangingPunct="1"/>
            <a:r>
              <a:rPr lang="en-US" altLang="en-US" dirty="0" smtClean="0"/>
              <a:t>Expressed in</a:t>
            </a:r>
          </a:p>
          <a:p>
            <a:pPr lvl="1" eaLnBrk="1" hangingPunct="1"/>
            <a:r>
              <a:rPr lang="en-US" altLang="en-US" dirty="0" smtClean="0"/>
              <a:t>Grams (1 g = 10</a:t>
            </a:r>
            <a:r>
              <a:rPr lang="en-US" altLang="en-US" baseline="30000" dirty="0" smtClean="0"/>
              <a:t>–3 </a:t>
            </a:r>
            <a:r>
              <a:rPr lang="en-US" altLang="en-US" dirty="0" smtClean="0"/>
              <a:t>kg)</a:t>
            </a:r>
          </a:p>
          <a:p>
            <a:pPr lvl="1" eaLnBrk="1" hangingPunct="1"/>
            <a:r>
              <a:rPr lang="en-US" altLang="en-US" dirty="0" smtClean="0"/>
              <a:t>Kilograms </a:t>
            </a:r>
          </a:p>
          <a:p>
            <a:pPr lvl="1" eaLnBrk="1" hangingPunct="1"/>
            <a:r>
              <a:rPr lang="en-US" altLang="en-US" dirty="0" smtClean="0"/>
              <a:t>Milligrams (1 mg = 10</a:t>
            </a:r>
            <a:r>
              <a:rPr lang="en-US" altLang="en-US" baseline="30000" dirty="0" smtClean="0"/>
              <a:t>–3 </a:t>
            </a:r>
            <a:r>
              <a:rPr lang="en-US" altLang="en-US" dirty="0" smtClean="0"/>
              <a:t>g)</a:t>
            </a:r>
          </a:p>
        </p:txBody>
      </p:sp>
      <p:pic>
        <p:nvPicPr>
          <p:cNvPr id="4" name="Picture 3" descr="79373_01_F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164" y="1567544"/>
            <a:ext cx="5624033" cy="48966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2767" y="4497356"/>
            <a:ext cx="4572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בקורס זה גם כשמשתמשים במושג משקל מתכוונים למסה.</a:t>
            </a:r>
            <a:endParaRPr lang="he-IL" sz="2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98188" y="6503470"/>
            <a:ext cx="2845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1-כימיה </a:t>
            </a:r>
            <a:r>
              <a:rPr lang="he-IL" dirty="0" smtClean="0"/>
              <a:t>ומדידות        </a:t>
            </a:r>
            <a:r>
              <a:rPr lang="he-IL" dirty="0" smtClean="0"/>
              <a:t>26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3706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Length</a:t>
            </a:r>
            <a:endParaRPr lang="en-US" altLang="en-US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122767" y="990599"/>
            <a:ext cx="11866033" cy="569753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Standard unit is meter (m)</a:t>
            </a:r>
          </a:p>
          <a:p>
            <a:pPr eaLnBrk="1" hangingPunct="1"/>
            <a:r>
              <a:rPr lang="en-US" altLang="en-US" dirty="0" smtClean="0"/>
              <a:t>Other units</a:t>
            </a:r>
          </a:p>
          <a:p>
            <a:pPr lvl="1" eaLnBrk="1" hangingPunct="1"/>
            <a:r>
              <a:rPr lang="en-US" altLang="en-US" dirty="0" smtClean="0"/>
              <a:t>Centimeter </a:t>
            </a:r>
            <a:r>
              <a:rPr lang="en-US" altLang="en-US" dirty="0" smtClean="0"/>
              <a:t>(1 cm =10</a:t>
            </a:r>
            <a:r>
              <a:rPr lang="en-US" altLang="en-US" baseline="30000" dirty="0" smtClean="0"/>
              <a:t>–2 </a:t>
            </a:r>
            <a:r>
              <a:rPr lang="en-US" altLang="en-US" dirty="0" smtClean="0"/>
              <a:t>m)</a:t>
            </a:r>
          </a:p>
          <a:p>
            <a:pPr lvl="1" eaLnBrk="1" hangingPunct="1"/>
            <a:r>
              <a:rPr lang="en-US" altLang="en-US" dirty="0" smtClean="0"/>
              <a:t>Millimeter (1 mm = 10</a:t>
            </a:r>
            <a:r>
              <a:rPr lang="en-US" altLang="en-US" baseline="30000" dirty="0" smtClean="0"/>
              <a:t>–3</a:t>
            </a:r>
            <a:r>
              <a:rPr lang="en-US" altLang="en-US" dirty="0" smtClean="0"/>
              <a:t> m)</a:t>
            </a:r>
          </a:p>
          <a:p>
            <a:pPr lvl="1" eaLnBrk="1" hangingPunct="1"/>
            <a:r>
              <a:rPr lang="en-US" altLang="en-US" dirty="0" smtClean="0"/>
              <a:t>Kilometer (1 km = 10</a:t>
            </a:r>
            <a:r>
              <a:rPr lang="en-US" altLang="en-US" baseline="30000" dirty="0" smtClean="0"/>
              <a:t>3</a:t>
            </a:r>
            <a:r>
              <a:rPr lang="en-US" altLang="en-US" dirty="0" smtClean="0"/>
              <a:t> m)</a:t>
            </a:r>
          </a:p>
          <a:p>
            <a:pPr lvl="1" eaLnBrk="1" hangingPunct="1"/>
            <a:r>
              <a:rPr lang="en-US" altLang="en-US" dirty="0" smtClean="0"/>
              <a:t>Nanometer (1 nm </a:t>
            </a:r>
            <a:r>
              <a:rPr lang="en-US" altLang="en-US" dirty="0" smtClean="0"/>
              <a:t>= </a:t>
            </a:r>
            <a:r>
              <a:rPr lang="en-US" altLang="en-US" dirty="0" smtClean="0"/>
              <a:t>10</a:t>
            </a:r>
            <a:r>
              <a:rPr lang="en-US" altLang="en-US" baseline="30000" dirty="0" smtClean="0"/>
              <a:t>–9 </a:t>
            </a:r>
            <a:r>
              <a:rPr lang="en-US" altLang="en-US" dirty="0" smtClean="0"/>
              <a:t>m</a:t>
            </a:r>
            <a:r>
              <a:rPr lang="en-US" altLang="en-US" dirty="0" smtClean="0"/>
              <a:t>)</a:t>
            </a:r>
          </a:p>
          <a:p>
            <a:pPr marL="0" lvl="0" indent="0" eaLnBrk="1" hangingPunct="1">
              <a:buNone/>
            </a:pPr>
            <a:endParaRPr lang="en-IN" altLang="en-US" sz="3600" b="1" dirty="0" smtClean="0">
              <a:solidFill>
                <a:srgbClr val="000000"/>
              </a:solidFill>
              <a:ea typeface="ＭＳ Ｐゴシック"/>
              <a:cs typeface="Arial" panose="020B0604020202020204" pitchFamily="34" charset="0"/>
            </a:endParaRPr>
          </a:p>
          <a:p>
            <a:pPr marL="0" lvl="0" indent="0" eaLnBrk="1" hangingPunct="1">
              <a:buNone/>
            </a:pPr>
            <a:r>
              <a:rPr lang="en-IN" altLang="en-US" b="1" dirty="0" smtClean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Angstrom </a:t>
            </a:r>
            <a:r>
              <a:rPr lang="en-IN" altLang="en-US" b="1" dirty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(Å) </a:t>
            </a:r>
          </a:p>
          <a:p>
            <a:pPr marL="0" lvl="0" indent="0" eaLnBrk="1" hangingPunct="1">
              <a:buNone/>
            </a:pPr>
            <a:r>
              <a:rPr lang="en-IN" altLang="en-US" dirty="0" smtClean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Non-SI </a:t>
            </a:r>
            <a:r>
              <a:rPr lang="en-IN" altLang="en-US" dirty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unit traditionally used in measuring small lengths</a:t>
            </a:r>
          </a:p>
          <a:p>
            <a:pPr marL="0" lvl="0" indent="0" eaLnBrk="1" hangingPunct="1">
              <a:buNone/>
            </a:pPr>
            <a:r>
              <a:rPr lang="en-IN" altLang="en-US" dirty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Is equal to 10</a:t>
            </a:r>
            <a:r>
              <a:rPr lang="en-IN" altLang="en-US" baseline="30000" dirty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-10</a:t>
            </a:r>
            <a:r>
              <a:rPr lang="en-IN" altLang="en-US" dirty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 m</a:t>
            </a:r>
            <a:endParaRPr lang="en-US" altLang="en-US" dirty="0">
              <a:solidFill>
                <a:srgbClr val="000000"/>
              </a:solidFill>
              <a:ea typeface="ＭＳ Ｐゴシック"/>
              <a:cs typeface="Arial" panose="020B0604020202020204" pitchFamily="34" charset="0"/>
            </a:endParaRPr>
          </a:p>
          <a:p>
            <a:pPr marL="457200" lvl="1" indent="0" eaLnBrk="1" hangingPunct="1">
              <a:buNone/>
            </a:pPr>
            <a:endParaRPr lang="en-US" alt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7006748" y="6488668"/>
            <a:ext cx="2845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1-כימיה </a:t>
            </a:r>
            <a:r>
              <a:rPr lang="he-IL" dirty="0" smtClean="0"/>
              <a:t>ומדידות        </a:t>
            </a:r>
            <a:r>
              <a:rPr lang="he-IL" dirty="0" smtClean="0"/>
              <a:t>27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182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Volume</a:t>
            </a:r>
            <a:endParaRPr lang="en-IN" altLang="en-US" dirty="0" smtClean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Expressed in</a:t>
            </a:r>
          </a:p>
          <a:p>
            <a:pPr lvl="1" eaLnBrk="1" hangingPunct="1"/>
            <a:r>
              <a:rPr lang="en-US" altLang="en-US" dirty="0" smtClean="0"/>
              <a:t>Cubic centimeters		</a:t>
            </a:r>
          </a:p>
          <a:p>
            <a:pPr lvl="2" eaLnBrk="1" hangingPunct="1"/>
            <a:r>
              <a:rPr lang="en-US" altLang="en-US" dirty="0" smtClean="0"/>
              <a:t>1cm</a:t>
            </a:r>
            <a:r>
              <a:rPr lang="en-US" altLang="en-US" baseline="30000" dirty="0" smtClean="0"/>
              <a:t>3</a:t>
            </a:r>
            <a:r>
              <a:rPr lang="en-US" altLang="en-US" dirty="0" smtClean="0"/>
              <a:t> = (10</a:t>
            </a:r>
            <a:r>
              <a:rPr lang="en-US" altLang="en-US" baseline="30000" dirty="0" smtClean="0"/>
              <a:t>–2 </a:t>
            </a:r>
            <a:r>
              <a:rPr lang="en-US" altLang="en-US" dirty="0" smtClean="0"/>
              <a:t>m)</a:t>
            </a:r>
            <a:r>
              <a:rPr lang="en-US" altLang="en-US" baseline="30000" dirty="0" smtClean="0"/>
              <a:t>3</a:t>
            </a:r>
            <a:r>
              <a:rPr lang="en-US" altLang="en-US" dirty="0" smtClean="0"/>
              <a:t> = 10</a:t>
            </a:r>
            <a:r>
              <a:rPr lang="en-US" altLang="en-US" baseline="30000" dirty="0" smtClean="0"/>
              <a:t>–6</a:t>
            </a:r>
            <a:r>
              <a:rPr lang="en-US" altLang="en-US" dirty="0" smtClean="0"/>
              <a:t> m</a:t>
            </a:r>
            <a:r>
              <a:rPr lang="en-US" altLang="en-US" baseline="30000" dirty="0" smtClean="0"/>
              <a:t>3</a:t>
            </a:r>
          </a:p>
          <a:p>
            <a:pPr lvl="1" eaLnBrk="1" hangingPunct="1"/>
            <a:r>
              <a:rPr lang="en-US" altLang="en-US" dirty="0" smtClean="0"/>
              <a:t>Liters (L)			</a:t>
            </a:r>
          </a:p>
          <a:p>
            <a:pPr lvl="2" eaLnBrk="1" hangingPunct="1"/>
            <a:r>
              <a:rPr lang="en-US" altLang="en-US" dirty="0" smtClean="0"/>
              <a:t>1 L = 10</a:t>
            </a:r>
            <a:r>
              <a:rPr lang="en-US" altLang="en-US" baseline="30000" dirty="0" smtClean="0"/>
              <a:t>–3 </a:t>
            </a:r>
            <a:r>
              <a:rPr lang="en-US" altLang="en-US" dirty="0" smtClean="0"/>
              <a:t>m</a:t>
            </a:r>
            <a:r>
              <a:rPr lang="en-US" altLang="en-US" baseline="30000" dirty="0" smtClean="0"/>
              <a:t>3</a:t>
            </a:r>
            <a:r>
              <a:rPr lang="en-US" altLang="en-US" dirty="0" smtClean="0"/>
              <a:t> = 10</a:t>
            </a:r>
            <a:r>
              <a:rPr lang="en-US" altLang="en-US" baseline="30000" dirty="0" smtClean="0"/>
              <a:t>3 </a:t>
            </a:r>
            <a:r>
              <a:rPr lang="en-US" altLang="en-US" dirty="0" smtClean="0"/>
              <a:t>cm</a:t>
            </a:r>
            <a:r>
              <a:rPr lang="en-US" altLang="en-US" baseline="30000" dirty="0" smtClean="0"/>
              <a:t>3</a:t>
            </a:r>
          </a:p>
          <a:p>
            <a:pPr lvl="1" eaLnBrk="1" hangingPunct="1"/>
            <a:r>
              <a:rPr lang="en-US" altLang="en-US" dirty="0" smtClean="0"/>
              <a:t>Milliliters (mL)		</a:t>
            </a:r>
          </a:p>
          <a:p>
            <a:pPr lvl="2" eaLnBrk="1" hangingPunct="1"/>
            <a:r>
              <a:rPr lang="en-US" altLang="en-US" dirty="0" smtClean="0"/>
              <a:t>1mL = 10</a:t>
            </a:r>
            <a:r>
              <a:rPr lang="en-US" altLang="en-US" baseline="30000" dirty="0" smtClean="0"/>
              <a:t>–3</a:t>
            </a:r>
            <a:r>
              <a:rPr lang="en-US" altLang="en-US" dirty="0" smtClean="0"/>
              <a:t> L = 10</a:t>
            </a:r>
            <a:r>
              <a:rPr lang="en-US" altLang="en-US" baseline="30000" dirty="0" smtClean="0"/>
              <a:t>–6</a:t>
            </a:r>
            <a:r>
              <a:rPr lang="en-US" altLang="en-US" dirty="0" smtClean="0"/>
              <a:t> m</a:t>
            </a:r>
            <a:r>
              <a:rPr lang="en-US" altLang="en-US" baseline="30000" dirty="0" smtClean="0"/>
              <a:t>3</a:t>
            </a:r>
            <a:r>
              <a:rPr lang="en-US" altLang="en-US" dirty="0" smtClean="0"/>
              <a:t> </a:t>
            </a:r>
          </a:p>
          <a:p>
            <a:pPr lvl="2" eaLnBrk="1" hangingPunct="1"/>
            <a:r>
              <a:rPr lang="en-US" altLang="en-US" dirty="0" smtClean="0"/>
              <a:t>Also, 1 mL = 1 cm</a:t>
            </a:r>
            <a:r>
              <a:rPr lang="en-US" altLang="en-US" baseline="30000" dirty="0" smtClean="0"/>
              <a:t>3</a:t>
            </a:r>
          </a:p>
          <a:p>
            <a:pPr eaLnBrk="1" hangingPunct="1"/>
            <a:r>
              <a:rPr lang="en-US" altLang="en-US" dirty="0" smtClean="0"/>
              <a:t>Measuring volume</a:t>
            </a:r>
          </a:p>
          <a:p>
            <a:pPr lvl="1" eaLnBrk="1" hangingPunct="1"/>
            <a:r>
              <a:rPr lang="en-US" altLang="en-US" dirty="0" smtClean="0"/>
              <a:t>Commonly used device - Graduated cylinder</a:t>
            </a:r>
          </a:p>
          <a:p>
            <a:pPr lvl="1" eaLnBrk="1" hangingPunct="1"/>
            <a:r>
              <a:rPr lang="en-US" altLang="en-US" dirty="0" smtClean="0"/>
              <a:t>Pipet or </a:t>
            </a:r>
            <a:r>
              <a:rPr lang="en-US" altLang="en-US" dirty="0" err="1" smtClean="0"/>
              <a:t>buret</a:t>
            </a:r>
            <a:endParaRPr lang="en-US" altLang="en-US" dirty="0" smtClean="0"/>
          </a:p>
          <a:p>
            <a:pPr lvl="2" eaLnBrk="1" hangingPunct="1"/>
            <a:r>
              <a:rPr lang="en-US" altLang="en-US" dirty="0" smtClean="0"/>
              <a:t>Used when greater accuracy is required</a:t>
            </a:r>
          </a:p>
          <a:p>
            <a:pPr eaLnBrk="1" hangingPunct="1"/>
            <a:endParaRPr lang="en-US" altLang="en-US" dirty="0" smtClean="0"/>
          </a:p>
          <a:p>
            <a:endParaRPr lang="en-IN" altLang="en-US" dirty="0" smtClean="0"/>
          </a:p>
        </p:txBody>
      </p:sp>
      <p:pic>
        <p:nvPicPr>
          <p:cNvPr id="4" name="Picture 5" descr="01_18_Figure.jpg"/>
          <p:cNvPicPr>
            <a:picLocks noChangeAspect="1"/>
          </p:cNvPicPr>
          <p:nvPr/>
        </p:nvPicPr>
        <p:blipFill>
          <a:blip r:embed="rId3" cstate="print"/>
          <a:srcRect b="2220"/>
          <a:stretch>
            <a:fillRect/>
          </a:stretch>
        </p:blipFill>
        <p:spPr bwMode="auto">
          <a:xfrm>
            <a:off x="8285925" y="1447292"/>
            <a:ext cx="31178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098188" y="6503470"/>
            <a:ext cx="2845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1-כימיה </a:t>
            </a:r>
            <a:r>
              <a:rPr lang="he-IL" dirty="0" smtClean="0"/>
              <a:t>ומדידות        </a:t>
            </a:r>
            <a:r>
              <a:rPr lang="he-IL" dirty="0" smtClean="0"/>
              <a:t>28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5199888" y="1654649"/>
            <a:ext cx="2819400" cy="36988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dirty="0">
                <a:solidFill>
                  <a:srgbClr val="000000"/>
                </a:solidFill>
                <a:latin typeface="David" pitchFamily="34" charset="-79"/>
                <a:cs typeface="David" pitchFamily="34" charset="-79"/>
              </a:rPr>
              <a:t>1 מ"ל = 1 סמ"ק = </a:t>
            </a:r>
            <a:r>
              <a:rPr lang="en-US" dirty="0">
                <a:solidFill>
                  <a:srgbClr val="000000"/>
                </a:solidFill>
                <a:latin typeface="David" pitchFamily="34" charset="-79"/>
                <a:cs typeface="David" pitchFamily="34" charset="-79"/>
              </a:rPr>
              <a:t>1cc= 1cm</a:t>
            </a:r>
            <a:r>
              <a:rPr lang="en-US" baseline="30000" dirty="0">
                <a:solidFill>
                  <a:srgbClr val="000000"/>
                </a:solidFill>
                <a:latin typeface="David" pitchFamily="34" charset="-79"/>
                <a:cs typeface="David" pitchFamily="34" charset="-79"/>
              </a:rPr>
              <a:t>3</a:t>
            </a:r>
            <a:endParaRPr lang="he-IL" dirty="0">
              <a:solidFill>
                <a:srgbClr val="0000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14088" y="1143474"/>
            <a:ext cx="3657600" cy="3698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1 L= 1000cm</a:t>
            </a:r>
            <a:r>
              <a:rPr lang="en-US" baseline="30000" dirty="0">
                <a:solidFill>
                  <a:srgbClr val="000000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 = 1000mL= 1000cc</a:t>
            </a:r>
            <a:endParaRPr lang="he-IL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61888" y="3559649"/>
            <a:ext cx="2057400" cy="3698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dirty="0">
                <a:solidFill>
                  <a:srgbClr val="000000"/>
                </a:solidFill>
                <a:latin typeface="David" pitchFamily="34" charset="-79"/>
                <a:cs typeface="David" pitchFamily="34" charset="-79"/>
              </a:rPr>
              <a:t>1 קוב = 1000 ליטר</a:t>
            </a:r>
          </a:p>
        </p:txBody>
      </p:sp>
    </p:spTree>
    <p:extLst>
      <p:ext uri="{BB962C8B-B14F-4D97-AF65-F5344CB8AC3E}">
        <p14:creationId xmlns:p14="http://schemas.microsoft.com/office/powerpoint/2010/main" val="42515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Measuring </a:t>
            </a:r>
            <a:r>
              <a:rPr lang="en-US" altLang="en-US" dirty="0"/>
              <a:t>Volume</a:t>
            </a:r>
          </a:p>
        </p:txBody>
      </p:sp>
      <p:pic>
        <p:nvPicPr>
          <p:cNvPr id="2" name="Picture 1" descr="79373_01_F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705" y="1284860"/>
            <a:ext cx="4962295" cy="5152516"/>
          </a:xfrm>
          <a:prstGeom prst="rect">
            <a:avLst/>
          </a:prstGeom>
        </p:spPr>
      </p:pic>
      <p:pic>
        <p:nvPicPr>
          <p:cNvPr id="4" name="Picture 3" descr="01_08_Figur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5"/>
          <a:stretch/>
        </p:blipFill>
        <p:spPr>
          <a:xfrm>
            <a:off x="0" y="1092792"/>
            <a:ext cx="7112000" cy="53445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599724" y="3765084"/>
            <a:ext cx="768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פּיפֶּטַה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0472" y="1344168"/>
            <a:ext cx="10058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משורה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3392" y="2798538"/>
            <a:ext cx="18105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בקבוק מדידה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35330" y="2798538"/>
            <a:ext cx="817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 err="1">
                <a:latin typeface="David" panose="020E0502060401010101" pitchFamily="34" charset="-79"/>
                <a:cs typeface="David" panose="020E0502060401010101" pitchFamily="34" charset="-79"/>
              </a:rPr>
              <a:t>ביורטה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03610" y="1704830"/>
            <a:ext cx="817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 err="1">
                <a:latin typeface="David" panose="020E0502060401010101" pitchFamily="34" charset="-79"/>
                <a:cs typeface="David" panose="020E0502060401010101" pitchFamily="34" charset="-79"/>
              </a:rPr>
              <a:t>ביורטה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98188" y="6503470"/>
            <a:ext cx="2845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1-כימיה </a:t>
            </a:r>
            <a:r>
              <a:rPr lang="he-IL" dirty="0" smtClean="0"/>
              <a:t>ומדידות        </a:t>
            </a:r>
            <a:r>
              <a:rPr lang="he-IL" dirty="0" smtClean="0"/>
              <a:t>29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7592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-622725" y="-105190"/>
            <a:ext cx="12192000" cy="1143000"/>
          </a:xfrm>
        </p:spPr>
        <p:txBody>
          <a:bodyPr/>
          <a:lstStyle/>
          <a:p>
            <a:pPr eaLnBrk="1" hangingPunct="1"/>
            <a:r>
              <a:rPr lang="en-US" dirty="0"/>
              <a:t>Matter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5819998" y="2439292"/>
            <a:ext cx="3703637" cy="4416425"/>
          </a:xfrm>
        </p:spPr>
        <p:txBody>
          <a:bodyPr/>
          <a:lstStyle/>
          <a:p>
            <a:pPr eaLnBrk="1" hangingPunct="1"/>
            <a:r>
              <a:rPr lang="en-US" sz="2600" b="1" dirty="0"/>
              <a:t>Atoms</a:t>
            </a:r>
            <a:r>
              <a:rPr lang="en-US" sz="2600" dirty="0"/>
              <a:t> are the building blocks of matter.</a:t>
            </a:r>
          </a:p>
          <a:p>
            <a:pPr eaLnBrk="1" hangingPunct="1"/>
            <a:r>
              <a:rPr lang="en-US" sz="2600" dirty="0"/>
              <a:t>Each </a:t>
            </a:r>
            <a:r>
              <a:rPr lang="en-US" sz="2600" b="1" dirty="0"/>
              <a:t>element</a:t>
            </a:r>
            <a:r>
              <a:rPr lang="en-US" sz="2600" dirty="0"/>
              <a:t> is made of a unique kind of atom.</a:t>
            </a:r>
          </a:p>
          <a:p>
            <a:pPr eaLnBrk="1" hangingPunct="1"/>
            <a:r>
              <a:rPr lang="en-US" sz="2600" dirty="0"/>
              <a:t>A </a:t>
            </a:r>
            <a:r>
              <a:rPr lang="en-US" sz="2600" b="1" dirty="0"/>
              <a:t>compound</a:t>
            </a:r>
            <a:r>
              <a:rPr lang="en-US" sz="2600" dirty="0"/>
              <a:t> is made of two or more different kinds of elements.</a:t>
            </a:r>
          </a:p>
          <a:p>
            <a:pPr eaLnBrk="1" hangingPunct="1"/>
            <a:endParaRPr lang="en-US" sz="2600" dirty="0"/>
          </a:p>
        </p:txBody>
      </p:sp>
      <p:sp>
        <p:nvSpPr>
          <p:cNvPr id="36868" name="TextBox 1"/>
          <p:cNvSpPr txBox="1">
            <a:spLocks noChangeArrowheads="1"/>
          </p:cNvSpPr>
          <p:nvPr/>
        </p:nvSpPr>
        <p:spPr bwMode="auto">
          <a:xfrm>
            <a:off x="531337" y="4531519"/>
            <a:ext cx="42005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Note:  Balls of different colors are used to represent atoms of different elements. Attached balls represent connections between atoms that are seen in nature. These groups of atoms are called </a:t>
            </a:r>
            <a:r>
              <a:rPr lang="en-US" sz="2000" b="1" dirty="0">
                <a:solidFill>
                  <a:srgbClr val="000000"/>
                </a:solidFill>
              </a:rPr>
              <a:t>molecules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36869" name="Picture 6" descr="01_01_Figure.jpg"/>
          <p:cNvPicPr>
            <a:picLocks noChangeAspect="1"/>
          </p:cNvPicPr>
          <p:nvPr/>
        </p:nvPicPr>
        <p:blipFill>
          <a:blip r:embed="rId3" cstate="print"/>
          <a:srcRect b="3426"/>
          <a:stretch>
            <a:fillRect/>
          </a:stretch>
        </p:blipFill>
        <p:spPr bwMode="auto">
          <a:xfrm>
            <a:off x="498000" y="1813633"/>
            <a:ext cx="4233862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09727" y="697394"/>
            <a:ext cx="11987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kern="0" dirty="0">
                <a:solidFill>
                  <a:srgbClr val="000000"/>
                </a:solidFill>
                <a:latin typeface="Arial" charset="0"/>
              </a:rPr>
              <a:t>Matter </a:t>
            </a:r>
            <a:r>
              <a:rPr lang="en-US" sz="2400" kern="0" dirty="0">
                <a:solidFill>
                  <a:srgbClr val="000000"/>
                </a:solidFill>
                <a:latin typeface="Arial" charset="0"/>
              </a:rPr>
              <a:t>is anything that occupies space </a:t>
            </a:r>
            <a:r>
              <a:rPr lang="en-US" sz="2400" kern="0" dirty="0" smtClean="0">
                <a:solidFill>
                  <a:srgbClr val="000000"/>
                </a:solidFill>
                <a:latin typeface="Arial" charset="0"/>
              </a:rPr>
              <a:t>and has </a:t>
            </a:r>
            <a:r>
              <a:rPr lang="en-US" sz="2400" kern="0" dirty="0">
                <a:solidFill>
                  <a:srgbClr val="000000"/>
                </a:solidFill>
                <a:latin typeface="Arial" charset="0"/>
              </a:rPr>
              <a:t>mass</a:t>
            </a:r>
            <a:r>
              <a:rPr lang="en-US" sz="2400" kern="0" dirty="0" smtClean="0">
                <a:solidFill>
                  <a:srgbClr val="000000"/>
                </a:solidFill>
                <a:latin typeface="Arial" charset="0"/>
              </a:rPr>
              <a:t>.</a:t>
            </a:r>
            <a:r>
              <a:rPr lang="en-US" sz="2400" kern="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400" kern="0" dirty="0">
                <a:solidFill>
                  <a:srgbClr val="000000"/>
                </a:solidFill>
                <a:latin typeface="Arial" charset="0"/>
              </a:rPr>
            </a:br>
            <a:r>
              <a:rPr lang="en-US" sz="2400" kern="0" dirty="0" smtClean="0">
                <a:solidFill>
                  <a:srgbClr val="000000"/>
                </a:solidFill>
                <a:latin typeface="Arial" charset="0"/>
              </a:rPr>
              <a:t>Your </a:t>
            </a:r>
            <a:r>
              <a:rPr lang="en-US" sz="2400" kern="0" dirty="0">
                <a:solidFill>
                  <a:srgbClr val="000000"/>
                </a:solidFill>
                <a:latin typeface="Arial" charset="0"/>
              </a:rPr>
              <a:t>textbook, your desk, your chair, and even your body are all composed of matter.</a:t>
            </a:r>
          </a:p>
        </p:txBody>
      </p:sp>
      <p:sp>
        <p:nvSpPr>
          <p:cNvPr id="7" name="Rectangle 6"/>
          <p:cNvSpPr/>
          <p:nvPr/>
        </p:nvSpPr>
        <p:spPr>
          <a:xfrm>
            <a:off x="3308870" y="6515981"/>
            <a:ext cx="2845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1-כימיה </a:t>
            </a:r>
            <a:r>
              <a:rPr lang="he-IL" dirty="0" smtClean="0"/>
              <a:t>ומדידות        3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262016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12"/>
            <a:ext cx="12192000" cy="1143000"/>
          </a:xfrm>
        </p:spPr>
        <p:txBody>
          <a:bodyPr/>
          <a:lstStyle/>
          <a:p>
            <a:pPr eaLnBrk="1" hangingPunct="1"/>
            <a:r>
              <a:rPr lang="en-US" dirty="0"/>
              <a:t>Temperature</a:t>
            </a:r>
          </a:p>
        </p:txBody>
      </p:sp>
      <p:sp>
        <p:nvSpPr>
          <p:cNvPr id="71683" name="Rectangle 4"/>
          <p:cNvSpPr>
            <a:spLocks noGrp="1" noChangeArrowheads="1"/>
          </p:cNvSpPr>
          <p:nvPr>
            <p:ph idx="1"/>
          </p:nvPr>
        </p:nvSpPr>
        <p:spPr>
          <a:xfrm>
            <a:off x="7907909" y="846018"/>
            <a:ext cx="4040188" cy="4816475"/>
          </a:xfrm>
          <a:ln cmpd="sng">
            <a:solidFill>
              <a:schemeClr val="accent4">
                <a:alpha val="50000"/>
              </a:schemeClr>
            </a:solidFill>
          </a:ln>
        </p:spPr>
        <p:txBody>
          <a:bodyPr/>
          <a:lstStyle/>
          <a:p>
            <a:pPr eaLnBrk="1" hangingPunct="1">
              <a:buFont typeface="Wingdings" pitchFamily="-104" charset="2"/>
              <a:buChar char="q"/>
            </a:pPr>
            <a:r>
              <a:rPr lang="en-US" sz="2400" dirty="0"/>
              <a:t>In general usage, </a:t>
            </a:r>
            <a:r>
              <a:rPr lang="en-US" sz="2400" b="1" dirty="0"/>
              <a:t>temperature</a:t>
            </a:r>
            <a:r>
              <a:rPr lang="en-US" sz="2400" dirty="0"/>
              <a:t> is considered the “hotness and coldness” of an object that determines the direction of heat flow.</a:t>
            </a:r>
          </a:p>
          <a:p>
            <a:pPr eaLnBrk="1" hangingPunct="1">
              <a:buFont typeface="Wingdings" pitchFamily="-104" charset="2"/>
              <a:buChar char="q"/>
            </a:pPr>
            <a:r>
              <a:rPr lang="en-US" sz="2400" dirty="0"/>
              <a:t>Heat flows spontaneously from an object with a higher temperature to an object with a lower temperature.</a:t>
            </a:r>
          </a:p>
        </p:txBody>
      </p:sp>
      <p:sp>
        <p:nvSpPr>
          <p:cNvPr id="2" name="Rectangle 1"/>
          <p:cNvSpPr/>
          <p:nvPr/>
        </p:nvSpPr>
        <p:spPr>
          <a:xfrm>
            <a:off x="433983" y="100349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Finding Kelvin temperature from Celsius temperature:</a:t>
            </a:r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956846"/>
              </p:ext>
            </p:extLst>
          </p:nvPr>
        </p:nvGraphicFramePr>
        <p:xfrm>
          <a:off x="531589" y="1997087"/>
          <a:ext cx="41370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" name="Equation" r:id="rId4" imgW="1803240" imgH="431640" progId="Equation.DSMT4">
                  <p:embed/>
                </p:oleObj>
              </mc:Choice>
              <mc:Fallback>
                <p:oleObj name="Equation" r:id="rId4" imgW="1803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589" y="1997087"/>
                        <a:ext cx="4137025" cy="9906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accent4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40122" y="3063240"/>
            <a:ext cx="18937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אם נתון:  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058945"/>
              </p:ext>
            </p:extLst>
          </p:nvPr>
        </p:nvGraphicFramePr>
        <p:xfrm>
          <a:off x="3955046" y="3121488"/>
          <a:ext cx="1968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" name="Equation" r:id="rId6" imgW="787058" imgH="215806" progId="Equation.DSMT4">
                  <p:embed/>
                </p:oleObj>
              </mc:Choice>
              <mc:Fallback>
                <p:oleObj name="Equation" r:id="rId6" imgW="787058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046" y="3121488"/>
                        <a:ext cx="1968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-670993" y="3145803"/>
            <a:ext cx="45518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e-IL" sz="2800" b="1" dirty="0" smtClean="0">
                <a:solidFill>
                  <a:srgbClr val="000000"/>
                </a:solidFill>
                <a:latin typeface="David" pitchFamily="34" charset="-79"/>
                <a:cs typeface="David" pitchFamily="34" charset="-79"/>
              </a:rPr>
              <a:t>אזי הטמפרטורה בקלווין:</a:t>
            </a:r>
            <a:endParaRPr lang="he-IL" sz="2800" b="1" dirty="0" smtClean="0">
              <a:solidFill>
                <a:srgbClr val="000000"/>
              </a:solidFill>
              <a:latin typeface="David" pitchFamily="34" charset="-79"/>
              <a:cs typeface="David" pitchFamily="34" charset="-79"/>
            </a:endParaRPr>
          </a:p>
        </p:txBody>
      </p:sp>
      <p:graphicFrame>
        <p:nvGraphicFramePr>
          <p:cNvPr id="13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023139"/>
              </p:ext>
            </p:extLst>
          </p:nvPr>
        </p:nvGraphicFramePr>
        <p:xfrm>
          <a:off x="2376996" y="7132142"/>
          <a:ext cx="2349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" name="Equation" r:id="rId8" imgW="939392" imgH="215806" progId="Equation.3">
                  <p:embed/>
                </p:oleObj>
              </mc:Choice>
              <mc:Fallback>
                <p:oleObj name="Equation" r:id="rId8" imgW="939392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996" y="7132142"/>
                        <a:ext cx="2349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127289"/>
              </p:ext>
            </p:extLst>
          </p:nvPr>
        </p:nvGraphicFramePr>
        <p:xfrm>
          <a:off x="2378583" y="7898904"/>
          <a:ext cx="176371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" name="Equation" r:id="rId10" imgW="698197" imgH="203112" progId="Equation.3">
                  <p:embed/>
                </p:oleObj>
              </mc:Choice>
              <mc:Fallback>
                <p:oleObj name="Equation" r:id="rId10" imgW="69819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8583" y="7898904"/>
                        <a:ext cx="1763713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33"/>
          <p:cNvSpPr>
            <a:spLocks noChangeArrowheads="1"/>
          </p:cNvSpPr>
          <p:nvPr/>
        </p:nvSpPr>
        <p:spPr bwMode="auto">
          <a:xfrm>
            <a:off x="2273808" y="7829054"/>
            <a:ext cx="1905000" cy="609600"/>
          </a:xfrm>
          <a:prstGeom prst="rect">
            <a:avLst/>
          </a:prstGeom>
          <a:noFill/>
          <a:ln w="50800">
            <a:solidFill>
              <a:srgbClr val="0099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1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851811"/>
              </p:ext>
            </p:extLst>
          </p:nvPr>
        </p:nvGraphicFramePr>
        <p:xfrm>
          <a:off x="1418145" y="4587352"/>
          <a:ext cx="368458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" name="Equation" r:id="rId12" imgW="1473200" imgH="215900" progId="Equation.3">
                  <p:embed/>
                </p:oleObj>
              </mc:Choice>
              <mc:Fallback>
                <p:oleObj name="Equation" r:id="rId12" imgW="14732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8145" y="4587352"/>
                        <a:ext cx="3684587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224784"/>
              </p:ext>
            </p:extLst>
          </p:nvPr>
        </p:nvGraphicFramePr>
        <p:xfrm>
          <a:off x="1699988" y="5175440"/>
          <a:ext cx="2349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" name="Equation" r:id="rId14" imgW="939392" imgH="215806" progId="Equation.3">
                  <p:embed/>
                </p:oleObj>
              </mc:Choice>
              <mc:Fallback>
                <p:oleObj name="Equation" r:id="rId14" imgW="939392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9988" y="5175440"/>
                        <a:ext cx="2349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095012"/>
              </p:ext>
            </p:extLst>
          </p:nvPr>
        </p:nvGraphicFramePr>
        <p:xfrm>
          <a:off x="1948463" y="5918841"/>
          <a:ext cx="176371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" name="Equation" r:id="rId15" imgW="698197" imgH="203112" progId="Equation.3">
                  <p:embed/>
                </p:oleObj>
              </mc:Choice>
              <mc:Fallback>
                <p:oleObj name="Equation" r:id="rId15" imgW="69819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8463" y="5918841"/>
                        <a:ext cx="1763713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33"/>
          <p:cNvSpPr>
            <a:spLocks noChangeArrowheads="1"/>
          </p:cNvSpPr>
          <p:nvPr/>
        </p:nvSpPr>
        <p:spPr bwMode="auto">
          <a:xfrm>
            <a:off x="1843688" y="5848991"/>
            <a:ext cx="1905000" cy="609600"/>
          </a:xfrm>
          <a:prstGeom prst="rect">
            <a:avLst/>
          </a:prstGeom>
          <a:noFill/>
          <a:ln w="50800">
            <a:solidFill>
              <a:srgbClr val="0099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2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403187"/>
              </p:ext>
            </p:extLst>
          </p:nvPr>
        </p:nvGraphicFramePr>
        <p:xfrm>
          <a:off x="922844" y="3646973"/>
          <a:ext cx="4675188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" name="Equation" r:id="rId16" imgW="2057400" imgH="431800" progId="Equation.DSMT4">
                  <p:embed/>
                </p:oleObj>
              </mc:Choice>
              <mc:Fallback>
                <p:oleObj name="Equation" r:id="rId16" imgW="2057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844" y="3646973"/>
                        <a:ext cx="4675188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4373276" y="6273925"/>
            <a:ext cx="2845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1-כימיה </a:t>
            </a:r>
            <a:r>
              <a:rPr lang="he-IL" dirty="0" smtClean="0"/>
              <a:t>ומדידות        </a:t>
            </a:r>
            <a:r>
              <a:rPr lang="he-IL" dirty="0" smtClean="0"/>
              <a:t>30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796082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18872" y="384366"/>
            <a:ext cx="12192000" cy="868362"/>
          </a:xfrm>
        </p:spPr>
        <p:txBody>
          <a:bodyPr/>
          <a:lstStyle/>
          <a:p>
            <a:pPr lvl="0"/>
            <a:r>
              <a:rPr lang="en-US" altLang="en-US" dirty="0">
                <a:solidFill>
                  <a:srgbClr val="000000"/>
                </a:solidFill>
              </a:rPr>
              <a:t>Density</a:t>
            </a:r>
            <a:br>
              <a:rPr lang="en-US" altLang="en-US" dirty="0">
                <a:solidFill>
                  <a:srgbClr val="000000"/>
                </a:solidFill>
              </a:rPr>
            </a:b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he-IL" sz="1200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1-כימיה ומדידות</a:t>
            </a:r>
            <a:endParaRPr lang="en-US" sz="1200" dirty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810752" y="6570853"/>
            <a:ext cx="2844800" cy="244475"/>
          </a:xfrm>
        </p:spPr>
        <p:txBody>
          <a:bodyPr/>
          <a:lstStyle/>
          <a:p>
            <a:pPr>
              <a:defRPr/>
            </a:pPr>
            <a:r>
              <a:rPr lang="en-US" altLang="en-US" sz="1200" b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 | </a:t>
            </a:r>
            <a:fld id="{5BB9AE76-BC0D-4BEC-AFB6-C2AB3E85B652}" type="slidenum">
              <a:rPr lang="en-US" altLang="en-US" sz="1200" b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pPr>
                <a:defRPr/>
              </a:pPr>
              <a:t>31</a:t>
            </a:fld>
            <a:endParaRPr lang="en-US" altLang="en-US" sz="1200" b="1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8224" y="581234"/>
            <a:ext cx="3745992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fontAlgn="base">
              <a:spcBef>
                <a:spcPct val="20000"/>
              </a:spcBef>
              <a:spcAft>
                <a:spcPct val="0"/>
              </a:spcAft>
            </a:pPr>
            <a:endParaRPr lang="en-US" altLang="en-US" sz="2800" kern="0" dirty="0">
              <a:solidFill>
                <a:srgbClr val="000000"/>
              </a:solidFill>
            </a:endParaRPr>
          </a:p>
          <a:p>
            <a:pPr lvl="0" algn="l" rtl="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kern="0" dirty="0">
                <a:solidFill>
                  <a:srgbClr val="000000"/>
                </a:solidFill>
              </a:rPr>
              <a:t>Mass per unit volume: </a:t>
            </a:r>
          </a:p>
          <a:p>
            <a:pPr lvl="0" algn="l" rtl="0" fontAlgn="base">
              <a:spcBef>
                <a:spcPct val="20000"/>
              </a:spcBef>
              <a:spcAft>
                <a:spcPct val="0"/>
              </a:spcAft>
            </a:pPr>
            <a:endParaRPr lang="en-US" altLang="en-US" sz="2800" kern="0" dirty="0">
              <a:solidFill>
                <a:srgbClr val="000000"/>
              </a:solidFill>
            </a:endParaRPr>
          </a:p>
          <a:p>
            <a:pPr lvl="0" algn="l" rtl="0" fontAlgn="base">
              <a:spcBef>
                <a:spcPct val="20000"/>
              </a:spcBef>
              <a:spcAft>
                <a:spcPct val="0"/>
              </a:spcAft>
            </a:pPr>
            <a:endParaRPr lang="en-US" altLang="en-US" sz="2800" kern="0" dirty="0">
              <a:solidFill>
                <a:srgbClr val="000000"/>
              </a:solidFill>
            </a:endParaRPr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359149"/>
              </p:ext>
            </p:extLst>
          </p:nvPr>
        </p:nvGraphicFramePr>
        <p:xfrm>
          <a:off x="4126992" y="938784"/>
          <a:ext cx="1092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4" imgW="457002" imgH="393529" progId="Equation.3">
                  <p:embed/>
                </p:oleObj>
              </mc:Choice>
              <mc:Fallback>
                <p:oleObj name="Equation" r:id="rId4" imgW="45700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6992" y="938784"/>
                        <a:ext cx="10922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46304" y="2032892"/>
            <a:ext cx="115092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דוגמא: חשב </a:t>
            </a: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את </a:t>
            </a:r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נפח של  </a:t>
            </a:r>
            <a:r>
              <a:rPr lang="he-IL" sz="2800" b="1" dirty="0" err="1">
                <a:latin typeface="David" panose="020E0502060401010101" pitchFamily="34" charset="-79"/>
                <a:cs typeface="David" panose="020E0502060401010101" pitchFamily="34" charset="-79"/>
              </a:rPr>
              <a:t>איזופרופיל</a:t>
            </a: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אלכוהול שצפיפותו 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0.785g/ml</a:t>
            </a:r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 ומסתו 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43.7 </a:t>
            </a:r>
            <a:r>
              <a:rPr lang="en-US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g</a:t>
            </a:r>
            <a:r>
              <a:rPr lang="he-IL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.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1163" y="2911575"/>
            <a:ext cx="3981033" cy="268247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917684" y="2649965"/>
            <a:ext cx="11795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פתרון: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1344" y="320358"/>
            <a:ext cx="20081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(צפיפות)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3678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Density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 | </a:t>
            </a:r>
            <a:fld id="{5BB9AE76-BC0D-4BEC-AFB6-C2AB3E85B652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1-כימיה ומדידות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79373_01_F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719" y="1110222"/>
            <a:ext cx="3465409" cy="51525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56832" y="1325880"/>
            <a:ext cx="543153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חומר שצפיפותו קטנה ממים צף על פני מים. וחומר שצפיפותו גדולה ממים שוקע במים.</a:t>
            </a:r>
            <a:endParaRPr lang="he-IL" sz="20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573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Types of Properties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 | </a:t>
            </a:r>
            <a:fld id="{5BB9AE76-BC0D-4BEC-AFB6-C2AB3E85B652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1-כימיה ומדידות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310384" y="1492884"/>
            <a:ext cx="7772400" cy="4114800"/>
          </a:xfrm>
          <a:prstGeom prst="rect">
            <a:avLst/>
          </a:prstGeom>
        </p:spPr>
        <p:txBody>
          <a:bodyPr/>
          <a:lstStyle>
            <a:lvl1pPr marL="6096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3716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b="1" kern="0" dirty="0" smtClean="0"/>
              <a:t>Intensive Properties </a:t>
            </a:r>
            <a:r>
              <a:rPr lang="en-US" kern="0" dirty="0" smtClean="0"/>
              <a:t>are independent of the amount of the substance that is present.</a:t>
            </a:r>
          </a:p>
          <a:p>
            <a:pPr lvl="2" eaLnBrk="1" hangingPunct="1">
              <a:buFont typeface="Arial" pitchFamily="-104" charset="0"/>
              <a:buChar char="◦"/>
            </a:pPr>
            <a:r>
              <a:rPr lang="en-US" kern="0" dirty="0" smtClean="0"/>
              <a:t>Examples include density, boiling point, </a:t>
            </a:r>
            <a:br>
              <a:rPr lang="en-US" kern="0" dirty="0" smtClean="0"/>
            </a:br>
            <a:r>
              <a:rPr lang="en-US" kern="0" dirty="0" smtClean="0"/>
              <a:t>or color.</a:t>
            </a:r>
          </a:p>
          <a:p>
            <a:pPr eaLnBrk="1" hangingPunct="1"/>
            <a:r>
              <a:rPr lang="en-US" b="1" kern="0" dirty="0" smtClean="0"/>
              <a:t>Extensive Properties </a:t>
            </a:r>
            <a:r>
              <a:rPr lang="en-US" kern="0" dirty="0" smtClean="0"/>
              <a:t>depend upon the amount of the substance present.</a:t>
            </a:r>
          </a:p>
          <a:p>
            <a:pPr lvl="2" eaLnBrk="1" hangingPunct="1">
              <a:buFont typeface="Arial" pitchFamily="-104" charset="0"/>
              <a:buChar char="◦"/>
            </a:pPr>
            <a:r>
              <a:rPr lang="en-US" kern="0" dirty="0" smtClean="0"/>
              <a:t>Examples include mass, volume, or energy.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5391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1889125" y="3704504"/>
            <a:ext cx="8229600" cy="22606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</a:rPr>
              <a:t>Liquid water is composed of water </a:t>
            </a:r>
            <a:r>
              <a:rPr lang="en-US" sz="2800" b="1" dirty="0">
                <a:latin typeface="Arial" charset="0"/>
              </a:rPr>
              <a:t>molecules</a:t>
            </a:r>
            <a:r>
              <a:rPr lang="en-US" sz="2800" dirty="0">
                <a:latin typeface="Arial" charset="0"/>
              </a:rPr>
              <a:t>.</a:t>
            </a:r>
          </a:p>
          <a:p>
            <a:pPr eaLnBrk="1" hangingPunct="1">
              <a:buFontTx/>
              <a:buNone/>
            </a:pPr>
            <a:endParaRPr lang="en-US" sz="2800" b="1" dirty="0">
              <a:latin typeface="Arial" charset="0"/>
            </a:endParaRPr>
          </a:p>
          <a:p>
            <a:pPr eaLnBrk="1" hangingPunct="1"/>
            <a:r>
              <a:rPr lang="en-US" sz="2800" dirty="0">
                <a:latin typeface="Arial" charset="0"/>
              </a:rPr>
              <a:t>Each molecule contains two hydrogen </a:t>
            </a:r>
            <a:r>
              <a:rPr lang="en-US" sz="2800" b="1" dirty="0">
                <a:latin typeface="Arial" charset="0"/>
              </a:rPr>
              <a:t>atoms </a:t>
            </a:r>
            <a:r>
              <a:rPr lang="en-US" sz="2800" dirty="0">
                <a:latin typeface="Arial" charset="0"/>
              </a:rPr>
              <a:t>and an oxygen </a:t>
            </a:r>
            <a:r>
              <a:rPr lang="en-US" sz="2800" b="1" dirty="0">
                <a:latin typeface="Arial" charset="0"/>
              </a:rPr>
              <a:t>atom</a:t>
            </a:r>
            <a:r>
              <a:rPr lang="en-US" sz="2800" dirty="0">
                <a:latin typeface="Arial" charset="0"/>
              </a:rPr>
              <a:t> held together by a chemical bond.</a:t>
            </a:r>
          </a:p>
        </p:txBody>
      </p:sp>
      <p:sp>
        <p:nvSpPr>
          <p:cNvPr id="11265" name="Title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64633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dirty="0">
                <a:solidFill>
                  <a:srgbClr val="ED6B06"/>
                </a:solidFill>
                <a:latin typeface="Arial" charset="0"/>
                <a:cs typeface="Arial" charset="0"/>
              </a:rPr>
              <a:t>Atoms and Molecules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7"/>
          <a:stretch/>
        </p:blipFill>
        <p:spPr>
          <a:xfrm>
            <a:off x="5005867" y="765810"/>
            <a:ext cx="2180267" cy="2743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90782" y="6382517"/>
            <a:ext cx="2845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1-כימיה </a:t>
            </a:r>
            <a:r>
              <a:rPr lang="he-IL" dirty="0" smtClean="0"/>
              <a:t>ומדידות        4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1233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</a:rPr>
              <a:t>States of Matter</a:t>
            </a:r>
            <a:endParaRPr lang="en-US"/>
          </a:p>
        </p:txBody>
      </p:sp>
      <p:sp>
        <p:nvSpPr>
          <p:cNvPr id="39939" name="Content Placeholder 6"/>
          <p:cNvSpPr>
            <a:spLocks noGrp="1"/>
          </p:cNvSpPr>
          <p:nvPr>
            <p:ph idx="1"/>
          </p:nvPr>
        </p:nvSpPr>
        <p:spPr>
          <a:xfrm>
            <a:off x="6419850" y="1012825"/>
            <a:ext cx="3576638" cy="5126038"/>
          </a:xfrm>
        </p:spPr>
        <p:txBody>
          <a:bodyPr/>
          <a:lstStyle/>
          <a:p>
            <a:pPr eaLnBrk="1" hangingPunct="1">
              <a:buFont typeface="Wingdings" pitchFamily="-104" charset="2"/>
              <a:buChar char="Ø"/>
            </a:pPr>
            <a:r>
              <a:rPr lang="en-US"/>
              <a:t>The three states of matter are</a:t>
            </a:r>
          </a:p>
          <a:p>
            <a:pPr marL="914400" lvl="1" indent="-514350" eaLnBrk="1" hangingPunct="1">
              <a:buFontTx/>
              <a:buAutoNum type="arabicParenR"/>
            </a:pPr>
            <a:r>
              <a:rPr lang="en-US">
                <a:solidFill>
                  <a:srgbClr val="FF0000"/>
                </a:solidFill>
              </a:rPr>
              <a:t>solid.</a:t>
            </a:r>
          </a:p>
          <a:p>
            <a:pPr marL="914400" lvl="1" indent="-514350" eaLnBrk="1" hangingPunct="1">
              <a:buFontTx/>
              <a:buAutoNum type="arabicParenR"/>
            </a:pPr>
            <a:r>
              <a:rPr lang="en-US">
                <a:solidFill>
                  <a:srgbClr val="00B050"/>
                </a:solidFill>
              </a:rPr>
              <a:t>liquid.</a:t>
            </a:r>
          </a:p>
          <a:p>
            <a:pPr marL="914400" lvl="1" indent="-514350" eaLnBrk="1" hangingPunct="1">
              <a:buFontTx/>
              <a:buAutoNum type="arabicParenR"/>
            </a:pPr>
            <a:r>
              <a:rPr lang="en-US">
                <a:solidFill>
                  <a:srgbClr val="416BB3"/>
                </a:solidFill>
              </a:rPr>
              <a:t>gas.</a:t>
            </a:r>
          </a:p>
          <a:p>
            <a:pPr eaLnBrk="1" hangingPunct="1">
              <a:buFont typeface="Wingdings" pitchFamily="-104" charset="2"/>
              <a:buChar char="Ø"/>
            </a:pPr>
            <a:r>
              <a:rPr lang="en-US"/>
              <a:t>In this figure, those states are </a:t>
            </a:r>
            <a:r>
              <a:rPr lang="en-US">
                <a:solidFill>
                  <a:srgbClr val="FF0000"/>
                </a:solidFill>
              </a:rPr>
              <a:t>ice</a:t>
            </a:r>
            <a:r>
              <a:rPr lang="en-US"/>
              <a:t>, </a:t>
            </a:r>
            <a:r>
              <a:rPr lang="en-US">
                <a:solidFill>
                  <a:srgbClr val="00B050"/>
                </a:solidFill>
              </a:rPr>
              <a:t>liquid water</a:t>
            </a:r>
            <a:r>
              <a:rPr lang="en-US"/>
              <a:t>, and </a:t>
            </a:r>
            <a:r>
              <a:rPr lang="en-US">
                <a:solidFill>
                  <a:srgbClr val="416BB3"/>
                </a:solidFill>
              </a:rPr>
              <a:t>water vapor</a:t>
            </a:r>
            <a:r>
              <a:rPr lang="en-US"/>
              <a:t>.</a:t>
            </a:r>
          </a:p>
        </p:txBody>
      </p:sp>
      <p:pic>
        <p:nvPicPr>
          <p:cNvPr id="39940" name="Picture 5" descr="01_04_Figure.jpg"/>
          <p:cNvPicPr>
            <a:picLocks noChangeAspect="1"/>
          </p:cNvPicPr>
          <p:nvPr/>
        </p:nvPicPr>
        <p:blipFill>
          <a:blip r:embed="rId2" cstate="print"/>
          <a:srcRect b="2409"/>
          <a:stretch>
            <a:fillRect/>
          </a:stretch>
        </p:blipFill>
        <p:spPr bwMode="auto">
          <a:xfrm>
            <a:off x="2139951" y="1308101"/>
            <a:ext cx="4151313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890782" y="6382517"/>
            <a:ext cx="2845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1-כימיה </a:t>
            </a:r>
            <a:r>
              <a:rPr lang="he-IL" dirty="0" smtClean="0"/>
              <a:t>ומדידות        5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73891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</a:rPr>
              <a:t>1 | </a:t>
            </a:r>
            <a:fld id="{37A3AD90-FD3A-4799-A1B2-DC5AD9B46CC3}" type="slidenum">
              <a:rPr lang="en-US" altLang="en-US" sz="10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1-כימיה ומדידות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81200" y="457200"/>
            <a:ext cx="8229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3716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altLang="en-US" sz="3600" b="1" kern="0" dirty="0">
                <a:solidFill>
                  <a:srgbClr val="000000"/>
                </a:solidFill>
              </a:rPr>
              <a:t>States of Matter</a:t>
            </a:r>
          </a:p>
          <a:p>
            <a:pPr marL="0" indent="0" eaLnBrk="1" hangingPunct="1">
              <a:buNone/>
              <a:defRPr/>
            </a:pPr>
            <a:endParaRPr lang="en-US" altLang="en-US" b="1" kern="0" dirty="0">
              <a:solidFill>
                <a:srgbClr val="000000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altLang="en-US" b="1" kern="0" dirty="0">
                <a:solidFill>
                  <a:srgbClr val="000000"/>
                </a:solidFill>
              </a:rPr>
              <a:t>Solid</a:t>
            </a:r>
            <a:r>
              <a:rPr lang="en-US" altLang="en-US" kern="0" dirty="0">
                <a:solidFill>
                  <a:srgbClr val="000000"/>
                </a:solidFill>
              </a:rPr>
              <a:t>: Characterized by rigidity; fixed shape and volume</a:t>
            </a:r>
          </a:p>
          <a:p>
            <a:pPr marL="0" indent="0" eaLnBrk="1" hangingPunct="1">
              <a:buNone/>
              <a:defRPr/>
            </a:pPr>
            <a:endParaRPr lang="en-US" altLang="en-US" kern="0" dirty="0">
              <a:solidFill>
                <a:srgbClr val="000000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altLang="en-US" b="1" kern="0" dirty="0">
                <a:solidFill>
                  <a:srgbClr val="000000"/>
                </a:solidFill>
              </a:rPr>
              <a:t>Liquid</a:t>
            </a:r>
            <a:r>
              <a:rPr lang="en-US" altLang="en-US" kern="0" dirty="0">
                <a:solidFill>
                  <a:srgbClr val="000000"/>
                </a:solidFill>
              </a:rPr>
              <a:t>: Relatively incompressible fluid; fixed volume, no fixed shape</a:t>
            </a:r>
          </a:p>
          <a:p>
            <a:pPr marL="0" indent="0" eaLnBrk="1" hangingPunct="1">
              <a:buNone/>
              <a:defRPr/>
            </a:pPr>
            <a:endParaRPr lang="en-US" altLang="en-US" kern="0" dirty="0">
              <a:solidFill>
                <a:srgbClr val="000000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altLang="en-US" b="1" kern="0" dirty="0">
                <a:solidFill>
                  <a:srgbClr val="000000"/>
                </a:solidFill>
              </a:rPr>
              <a:t>Gas</a:t>
            </a:r>
            <a:r>
              <a:rPr lang="en-US" altLang="en-US" kern="0" dirty="0">
                <a:solidFill>
                  <a:srgbClr val="000000"/>
                </a:solidFill>
              </a:rPr>
              <a:t>: Compressible fluid; no fixed volume, no fixed shape</a:t>
            </a:r>
          </a:p>
          <a:p>
            <a:pPr marL="0" indent="0" eaLnBrk="1" hangingPunct="1">
              <a:buNone/>
              <a:defRPr/>
            </a:pPr>
            <a:r>
              <a:rPr lang="en-US" altLang="en-US" kern="0" dirty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3008" y="6031468"/>
            <a:ext cx="2845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1-כימיה </a:t>
            </a:r>
            <a:r>
              <a:rPr lang="he-IL" dirty="0" smtClean="0"/>
              <a:t>ומדידות        6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9478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4"/>
          <p:cNvSpPr>
            <a:spLocks noGrp="1"/>
          </p:cNvSpPr>
          <p:nvPr>
            <p:ph idx="1"/>
          </p:nvPr>
        </p:nvSpPr>
        <p:spPr>
          <a:xfrm>
            <a:off x="1889126" y="1141414"/>
            <a:ext cx="4368510" cy="4745915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</a:rPr>
              <a:t>In </a:t>
            </a:r>
            <a:r>
              <a:rPr lang="en-US" sz="2800" b="1" dirty="0">
                <a:latin typeface="Arial" charset="0"/>
              </a:rPr>
              <a:t>gaseous matter</a:t>
            </a:r>
            <a:r>
              <a:rPr lang="en-US" sz="2800" dirty="0">
                <a:latin typeface="Arial" charset="0"/>
              </a:rPr>
              <a:t>, atoms or molecules have a lot of space between them.</a:t>
            </a:r>
          </a:p>
          <a:p>
            <a:pPr eaLnBrk="1" hangingPunct="1"/>
            <a:endParaRPr lang="en-US" sz="2800" dirty="0">
              <a:latin typeface="Arial" charset="0"/>
            </a:endParaRPr>
          </a:p>
          <a:p>
            <a:pPr eaLnBrk="1" hangingPunct="1"/>
            <a:r>
              <a:rPr lang="en-US" sz="2800" dirty="0">
                <a:latin typeface="Arial" charset="0"/>
              </a:rPr>
              <a:t>They are free to move relative to one another.</a:t>
            </a:r>
          </a:p>
          <a:p>
            <a:pPr eaLnBrk="1" hangingPunct="1"/>
            <a:endParaRPr lang="en-US" sz="2800" dirty="0">
              <a:latin typeface="Arial" charset="0"/>
            </a:endParaRPr>
          </a:p>
          <a:p>
            <a:pPr eaLnBrk="1" hangingPunct="1"/>
            <a:r>
              <a:rPr lang="en-US" sz="2800" dirty="0">
                <a:latin typeface="Arial" charset="0"/>
              </a:rPr>
              <a:t>These qualities make gases </a:t>
            </a:r>
            <a:r>
              <a:rPr lang="en-US" sz="2800" b="1" dirty="0">
                <a:latin typeface="Arial" charset="0"/>
              </a:rPr>
              <a:t>compressible</a:t>
            </a:r>
            <a:r>
              <a:rPr lang="en-US" sz="2800" dirty="0">
                <a:latin typeface="Arial" charset="0"/>
              </a:rPr>
              <a:t>.</a:t>
            </a:r>
          </a:p>
        </p:txBody>
      </p:sp>
      <p:sp>
        <p:nvSpPr>
          <p:cNvPr id="48129" name="Title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579438"/>
          </a:xfrm>
          <a:prstGeom prst="rect">
            <a:avLst/>
          </a:prstGeom>
          <a:solidFill>
            <a:srgbClr val="FFFFFF"/>
          </a:solidFill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ED6B06"/>
                </a:solidFill>
                <a:latin typeface="Arial" charset="0"/>
                <a:cs typeface="Arial" charset="0"/>
              </a:rPr>
              <a:t>Gaseous Matter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4"/>
          <a:stretch/>
        </p:blipFill>
        <p:spPr>
          <a:xfrm>
            <a:off x="6435777" y="1529080"/>
            <a:ext cx="3995189" cy="35295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90782" y="6382517"/>
            <a:ext cx="2845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1-כימיה </a:t>
            </a:r>
            <a:r>
              <a:rPr lang="he-IL" dirty="0" smtClean="0"/>
              <a:t>ומדידות        7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3035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Classification of Matter </a:t>
            </a:r>
            <a:br>
              <a:rPr lang="en-US"/>
            </a:br>
            <a:r>
              <a:rPr lang="en-US"/>
              <a:t>Based on Composition</a:t>
            </a:r>
          </a:p>
        </p:txBody>
      </p:sp>
      <p:sp>
        <p:nvSpPr>
          <p:cNvPr id="40964" name="TextBox 1"/>
          <p:cNvSpPr txBox="1">
            <a:spLocks noChangeArrowheads="1"/>
          </p:cNvSpPr>
          <p:nvPr/>
        </p:nvSpPr>
        <p:spPr bwMode="auto">
          <a:xfrm>
            <a:off x="7699375" y="1366839"/>
            <a:ext cx="28003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00"/>
              </a:buClr>
              <a:buFont typeface="Wingdings" pitchFamily="-104" charset="2"/>
              <a:buChar char="v"/>
            </a:pPr>
            <a:r>
              <a:rPr lang="en-US" sz="2400">
                <a:solidFill>
                  <a:srgbClr val="000000"/>
                </a:solidFill>
              </a:rPr>
              <a:t>If you follow this scheme, you can determine how to classify any type of matter. </a:t>
            </a:r>
          </a:p>
          <a:p>
            <a: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00"/>
              </a:buClr>
              <a:buFont typeface="Wingdings" pitchFamily="-104" charset="2"/>
              <a:buChar char="Ø"/>
            </a:pPr>
            <a:r>
              <a:rPr lang="en-US" sz="2400">
                <a:solidFill>
                  <a:srgbClr val="000000"/>
                </a:solidFill>
              </a:rPr>
              <a:t>Homogeneous mixture</a:t>
            </a:r>
          </a:p>
          <a:p>
            <a: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00"/>
              </a:buClr>
              <a:buFont typeface="Wingdings" pitchFamily="-104" charset="2"/>
              <a:buChar char="Ø"/>
            </a:pPr>
            <a:r>
              <a:rPr lang="en-US" sz="2400">
                <a:solidFill>
                  <a:srgbClr val="000000"/>
                </a:solidFill>
              </a:rPr>
              <a:t>Heterogeneous mixture</a:t>
            </a:r>
          </a:p>
          <a:p>
            <a: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00"/>
              </a:buClr>
              <a:buFont typeface="Wingdings" pitchFamily="-104" charset="2"/>
              <a:buChar char="Ø"/>
            </a:pPr>
            <a:r>
              <a:rPr lang="en-US" sz="2400">
                <a:solidFill>
                  <a:srgbClr val="000000"/>
                </a:solidFill>
              </a:rPr>
              <a:t>Element</a:t>
            </a:r>
          </a:p>
          <a:p>
            <a: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00"/>
              </a:buClr>
              <a:buFont typeface="Wingdings" pitchFamily="-104" charset="2"/>
              <a:buChar char="Ø"/>
            </a:pPr>
            <a:r>
              <a:rPr lang="en-US" sz="2400">
                <a:solidFill>
                  <a:srgbClr val="000000"/>
                </a:solidFill>
              </a:rPr>
              <a:t>Compound</a:t>
            </a:r>
          </a:p>
        </p:txBody>
      </p:sp>
      <p:pic>
        <p:nvPicPr>
          <p:cNvPr id="40965" name="Picture 8" descr="01_09_Figure.jpg"/>
          <p:cNvPicPr>
            <a:picLocks noChangeAspect="1"/>
          </p:cNvPicPr>
          <p:nvPr/>
        </p:nvPicPr>
        <p:blipFill>
          <a:blip r:embed="rId3" cstate="print"/>
          <a:srcRect b="2599"/>
          <a:stretch>
            <a:fillRect/>
          </a:stretch>
        </p:blipFill>
        <p:spPr bwMode="auto">
          <a:xfrm>
            <a:off x="1922464" y="1619250"/>
            <a:ext cx="5583237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673008" y="6300788"/>
            <a:ext cx="2845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1-כימיה </a:t>
            </a:r>
            <a:r>
              <a:rPr lang="he-IL" dirty="0" smtClean="0"/>
              <a:t>ומדידות        8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0136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Classification of Matter—Substances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2270126" y="1216026"/>
            <a:ext cx="7934325" cy="4837113"/>
          </a:xfrm>
        </p:spPr>
        <p:txBody>
          <a:bodyPr/>
          <a:lstStyle/>
          <a:p>
            <a:pPr eaLnBrk="1" hangingPunct="1"/>
            <a:r>
              <a:rPr lang="en-US" dirty="0"/>
              <a:t>A </a:t>
            </a:r>
            <a:r>
              <a:rPr lang="en-US" b="1" dirty="0"/>
              <a:t>substance</a:t>
            </a:r>
            <a:r>
              <a:rPr lang="en-US" dirty="0"/>
              <a:t> has distinct properties and a composition that does not vary from sample to sample.</a:t>
            </a:r>
          </a:p>
          <a:p>
            <a:pPr eaLnBrk="1" hangingPunct="1"/>
            <a:r>
              <a:rPr lang="en-US" dirty="0"/>
              <a:t>The two types of substances are </a:t>
            </a:r>
            <a:r>
              <a:rPr lang="en-US" b="1" dirty="0"/>
              <a:t>elements</a:t>
            </a:r>
            <a:r>
              <a:rPr lang="en-US" dirty="0"/>
              <a:t> and </a:t>
            </a:r>
            <a:r>
              <a:rPr lang="en-US" b="1" dirty="0"/>
              <a:t>compounds</a:t>
            </a:r>
            <a:r>
              <a:rPr lang="en-US" dirty="0"/>
              <a:t>.</a:t>
            </a:r>
          </a:p>
          <a:p>
            <a:pPr eaLnBrk="1" hangingPunct="1">
              <a:buClr>
                <a:srgbClr val="002060"/>
              </a:buClr>
              <a:buFont typeface="Wingdings" pitchFamily="-104" charset="2"/>
              <a:buChar char="Ø"/>
            </a:pPr>
            <a:r>
              <a:rPr lang="en-US" dirty="0"/>
              <a:t>An </a:t>
            </a:r>
            <a:r>
              <a:rPr lang="en-US" b="1" dirty="0"/>
              <a:t>element </a:t>
            </a:r>
            <a:r>
              <a:rPr lang="en-US" dirty="0"/>
              <a:t>is a substance which can </a:t>
            </a:r>
            <a:r>
              <a:rPr lang="en-US" i="1" dirty="0" smtClean="0"/>
              <a:t>not</a:t>
            </a:r>
            <a:r>
              <a:rPr lang="en-US" dirty="0" smtClean="0"/>
              <a:t> </a:t>
            </a:r>
            <a:r>
              <a:rPr lang="en-US" dirty="0"/>
              <a:t>be decomposed to simpler substances.</a:t>
            </a:r>
          </a:p>
          <a:p>
            <a:pPr eaLnBrk="1" hangingPunct="1">
              <a:buClr>
                <a:srgbClr val="002060"/>
              </a:buClr>
              <a:buFont typeface="Wingdings" pitchFamily="-104" charset="2"/>
              <a:buChar char="Ø"/>
            </a:pPr>
            <a:r>
              <a:rPr lang="en-US" dirty="0"/>
              <a:t>A </a:t>
            </a:r>
            <a:r>
              <a:rPr lang="en-US" b="1" dirty="0"/>
              <a:t>compound</a:t>
            </a:r>
            <a:r>
              <a:rPr lang="en-US" dirty="0"/>
              <a:t> is a substance which </a:t>
            </a:r>
            <a:r>
              <a:rPr lang="en-US" i="1" dirty="0" smtClean="0"/>
              <a:t>can</a:t>
            </a:r>
            <a:r>
              <a:rPr lang="en-US" dirty="0" smtClean="0"/>
              <a:t> </a:t>
            </a:r>
            <a:r>
              <a:rPr lang="en-US" dirty="0"/>
              <a:t>be decomposed to simpler substances.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3008" y="6031468"/>
            <a:ext cx="2845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1-כימיה </a:t>
            </a:r>
            <a:r>
              <a:rPr lang="he-IL" dirty="0" smtClean="0"/>
              <a:t>ומדידות        9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15078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"/>
        <a:cs typeface="Times New Roman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"/>
        <a:cs typeface="Times New Roman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80FF"/>
      </a:folHlink>
    </a:clrScheme>
    <a:fontScheme name="untitled 1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C0C0C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C0C0C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0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Helvetica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Helvetica" pitchFamily="4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9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Helvetica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Helvetica" pitchFamily="4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Helvetica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Helvetica" pitchFamily="4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2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Helvetica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Helvetica" pitchFamily="4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3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Helvetica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Helvetica" pitchFamily="4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ther Resources">
  <a:themeElements>
    <a:clrScheme name="Other Resourc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ther Resourc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ther Resour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her Resourc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her Resourc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her Resourc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her Resourc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her Resourc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her Resourc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her Resourc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her Resourc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her Resourc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her Resourc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her Resourc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"/>
        <a:cs typeface="Times New Roman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Helvetica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Helvetica" pitchFamily="4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Helvetica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Helvetica" pitchFamily="4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1306</Words>
  <Application>Microsoft Office PowerPoint</Application>
  <PresentationFormat>Widescreen</PresentationFormat>
  <Paragraphs>234</Paragraphs>
  <Slides>33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66" baseType="lpstr">
      <vt:lpstr>MS PGothic</vt:lpstr>
      <vt:lpstr>MS PGothic</vt:lpstr>
      <vt:lpstr>Arial</vt:lpstr>
      <vt:lpstr>Calibri</vt:lpstr>
      <vt:lpstr>Cambria</vt:lpstr>
      <vt:lpstr>David</vt:lpstr>
      <vt:lpstr>Helvetica</vt:lpstr>
      <vt:lpstr>Osaka</vt:lpstr>
      <vt:lpstr>Times</vt:lpstr>
      <vt:lpstr>Times New Roman</vt:lpstr>
      <vt:lpstr>Wingdings</vt:lpstr>
      <vt:lpstr>ヒラギノ角ゴ Pro W3</vt:lpstr>
      <vt:lpstr>Blank Presentation</vt:lpstr>
      <vt:lpstr>1_Blank Presentation</vt:lpstr>
      <vt:lpstr>Other Resources</vt:lpstr>
      <vt:lpstr>HA5Lect_template</vt:lpstr>
      <vt:lpstr>2_Blank Presentation</vt:lpstr>
      <vt:lpstr>3_Blank Presentation</vt:lpstr>
      <vt:lpstr>4_Blank Presentation</vt:lpstr>
      <vt:lpstr>5_Blank Presentation</vt:lpstr>
      <vt:lpstr>6_Blank Presentation</vt:lpstr>
      <vt:lpstr>1_HA5Lect_template</vt:lpstr>
      <vt:lpstr>7_Blank Presentation</vt:lpstr>
      <vt:lpstr>2_HA5Lect_template</vt:lpstr>
      <vt:lpstr>8_Blank Presentation</vt:lpstr>
      <vt:lpstr>untitled 1</vt:lpstr>
      <vt:lpstr>10_Blank Presentation</vt:lpstr>
      <vt:lpstr>9_Blank Presentation</vt:lpstr>
      <vt:lpstr>11_Blank Presentation</vt:lpstr>
      <vt:lpstr>12_Blank Presentation</vt:lpstr>
      <vt:lpstr>13_Blank Presentation</vt:lpstr>
      <vt:lpstr>14_Blank Presentation</vt:lpstr>
      <vt:lpstr>Equation</vt:lpstr>
      <vt:lpstr>כימיה כללית ופיזיקלית ד"ר חג' יחיא ענאן ( נייד: 0522938182) דואר אלקטרוני: ananaris@zahav.net.il</vt:lpstr>
      <vt:lpstr>Chemistry</vt:lpstr>
      <vt:lpstr>Matter</vt:lpstr>
      <vt:lpstr>Atoms and Molecules</vt:lpstr>
      <vt:lpstr>States of Matter</vt:lpstr>
      <vt:lpstr>PowerPoint Presentation</vt:lpstr>
      <vt:lpstr>Gaseous Matter</vt:lpstr>
      <vt:lpstr>Classification of Matter  Based on Composition</vt:lpstr>
      <vt:lpstr>Classification of Matter—Substances</vt:lpstr>
      <vt:lpstr>Compounds and Composition</vt:lpstr>
      <vt:lpstr>Classification of Matter—Mixtures</vt:lpstr>
      <vt:lpstr>Mixture of Copper Sulfate and Sand</vt:lpstr>
      <vt:lpstr>Two Mixtures</vt:lpstr>
      <vt:lpstr>The Classification of Matter by Components</vt:lpstr>
      <vt:lpstr>Classification of Matter</vt:lpstr>
      <vt:lpstr>Physical and Chemical Changes</vt:lpstr>
      <vt:lpstr>Physical Change</vt:lpstr>
      <vt:lpstr>Chemical Change</vt:lpstr>
      <vt:lpstr>Physical and Chemical Changes</vt:lpstr>
      <vt:lpstr>Separating Mixtures</vt:lpstr>
      <vt:lpstr>Filtration</vt:lpstr>
      <vt:lpstr>Distillation</vt:lpstr>
      <vt:lpstr>Chromatography</vt:lpstr>
      <vt:lpstr>Separation &amp; Purification</vt:lpstr>
      <vt:lpstr>Metric Prefixes </vt:lpstr>
      <vt:lpstr>Mass</vt:lpstr>
      <vt:lpstr>Length</vt:lpstr>
      <vt:lpstr>Volume</vt:lpstr>
      <vt:lpstr>Measuring Volume</vt:lpstr>
      <vt:lpstr>Temperature</vt:lpstr>
      <vt:lpstr>Density </vt:lpstr>
      <vt:lpstr>Density</vt:lpstr>
      <vt:lpstr>Types of Properties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כימיה כללית ופיזיקלית ד"ר חג' יחיא ענאן ( נייד: 0522938182) דואר אלקטרוני: ananaris@zahav.net.il</dc:title>
  <dc:creator>user</dc:creator>
  <cp:lastModifiedBy>user</cp:lastModifiedBy>
  <cp:revision>118</cp:revision>
  <dcterms:created xsi:type="dcterms:W3CDTF">2016-08-14T07:02:22Z</dcterms:created>
  <dcterms:modified xsi:type="dcterms:W3CDTF">2016-08-15T13:23:14Z</dcterms:modified>
</cp:coreProperties>
</file>