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0F1A07E-EAEE-47A2-9B9D-AE79DAA86265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E93BF99-A424-43A5-ABB5-4D80762D34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6508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973841-DD18-42AF-BE26-FF62672F71C5}" type="slidenum">
              <a:rPr lang="he-IL"/>
              <a:pPr>
                <a:defRPr/>
              </a:pPr>
              <a:t>1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endParaRPr lang="en-US" sz="240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999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A185DE-461A-4238-9B7D-05820247151F}" type="slidenum">
              <a:rPr lang="ar-SA" smtClean="0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l" eaLnBrk="0" hangingPunct="0">
              <a:defRPr/>
            </a:pPr>
            <a:fld id="{A3C108A7-62FE-4C91-AE2A-C31C2E74BF76}" type="slidenum">
              <a:rPr lang="he-IL" sz="1200">
                <a:cs typeface="+mn-cs"/>
              </a:rPr>
              <a:pPr algn="l" eaLnBrk="0" hangingPunct="0">
                <a:defRPr/>
              </a:pPr>
              <a:t>2</a:t>
            </a:fld>
            <a:endParaRPr lang="en-US" sz="1200">
              <a:cs typeface="+mn-cs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4343400"/>
            <a:ext cx="5489575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he-IL" sz="2400" smtClean="0"/>
          </a:p>
        </p:txBody>
      </p:sp>
    </p:spTree>
    <p:extLst>
      <p:ext uri="{BB962C8B-B14F-4D97-AF65-F5344CB8AC3E}">
        <p14:creationId xmlns:p14="http://schemas.microsoft.com/office/powerpoint/2010/main" val="175546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802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94211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798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814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745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861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905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58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518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010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4726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8564B-97A9-4077-BE58-0D8A49D2D5D7}" type="datetimeFigureOut">
              <a:rPr lang="he-IL" smtClean="0"/>
              <a:t>כ"ז/טבת/תשע"ז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59B87-1542-466B-B032-92CD35636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857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כותרת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he-IL" dirty="0">
                <a:solidFill>
                  <a:srgbClr val="006600"/>
                </a:solidFill>
              </a:rPr>
              <a:t>מנגנוני תגובה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he-IL" smtClean="0"/>
              <a:t>מנגנון תגובה הוא תיאור מפורט שלב אחרי שלב של תגובה כימית.</a:t>
            </a:r>
          </a:p>
          <a:p>
            <a:pPr algn="r" rtl="1"/>
            <a:r>
              <a:rPr lang="he-IL" smtClean="0"/>
              <a:t>כל שלב במנגנון התגובה נקרא תגובה אלמנטרית.</a:t>
            </a:r>
          </a:p>
          <a:p>
            <a:pPr algn="r" rtl="1"/>
            <a:r>
              <a:rPr lang="he-IL" smtClean="0"/>
              <a:t>תכונות התגובה האלמנטרית:</a:t>
            </a:r>
          </a:p>
          <a:p>
            <a:pPr lvl="1" algn="r" rtl="1"/>
            <a:r>
              <a:rPr lang="he-IL" smtClean="0"/>
              <a:t>המקדם הסטויכיומטרי הוא גם סדר התגובה של המגיב</a:t>
            </a:r>
          </a:p>
          <a:p>
            <a:pPr lvl="1" algn="r" rtl="1"/>
            <a:r>
              <a:rPr lang="he-IL" smtClean="0"/>
              <a:t>תגובה הפיכה</a:t>
            </a:r>
          </a:p>
          <a:p>
            <a:pPr lvl="1" algn="r" rtl="1"/>
            <a:r>
              <a:rPr lang="he-IL" smtClean="0"/>
              <a:t>התגובה האלמנטרית האיטית ביותר תהיה תגובה קובעת הקצב</a:t>
            </a:r>
            <a:endParaRPr lang="en-US" smtClean="0"/>
          </a:p>
        </p:txBody>
      </p:sp>
      <p:sp>
        <p:nvSpPr>
          <p:cNvPr id="15364" name="מציין מיקום של מספר שקופית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/>
            <a:fld id="{C4D2F4EB-1F07-404C-887B-A7714E8B99E9}" type="slidenum">
              <a:rPr lang="he-IL">
                <a:solidFill>
                  <a:srgbClr val="000000"/>
                </a:solidFill>
              </a:rPr>
              <a:pPr algn="r" rtl="1" eaLnBrk="1" hangingPunct="1"/>
              <a:t>1</a:t>
            </a:fld>
            <a:endParaRPr 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46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DB4F263D-86C5-42AE-BAD9-D4A6291F8D66}" type="slidenum">
              <a:rPr lang="ar-SA" altLang="he-IL">
                <a:solidFill>
                  <a:srgbClr val="000000"/>
                </a:solidFill>
              </a:rPr>
              <a:pPr algn="ctr" eaLnBrk="1" hangingPunct="1"/>
              <a:t>10</a:t>
            </a:fld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4294967295"/>
          </p:nvPr>
        </p:nvSpPr>
        <p:spPr>
          <a:xfrm>
            <a:off x="455613" y="944563"/>
            <a:ext cx="8229600" cy="4525962"/>
          </a:xfrm>
        </p:spPr>
        <p:txBody>
          <a:bodyPr/>
          <a:lstStyle/>
          <a:p>
            <a:pPr eaLnBrk="1" hangingPunct="1"/>
            <a:r>
              <a:rPr lang="he-IL" altLang="he-IL" sz="2000" smtClean="0"/>
              <a:t>מצאו את הביטוי לקצב התגובה תחת הנחת המצב העמיד לתוצר הביניים.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he-IL" altLang="he-IL" sz="2000" smtClean="0"/>
              <a:t>תוצר מצב הביניים הוא </a:t>
            </a:r>
            <a:r>
              <a:rPr lang="en-US" altLang="he-IL" sz="2000" smtClean="0"/>
              <a:t>A</a:t>
            </a:r>
            <a:r>
              <a:rPr lang="he-IL" altLang="he-IL" sz="2000" smtClean="0"/>
              <a:t> ולכן הנחת המצב העמיד לגביו הינה: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he-IL" altLang="he-IL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he-IL" altLang="he-IL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he-IL" sz="20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he-IL" altLang="he-IL" sz="2000" smtClean="0"/>
              <a:t>מתוך המשוואה הזו נמצא: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he-IL" altLang="he-IL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he-IL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he-IL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he-IL" sz="20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he-IL" altLang="he-IL" sz="2000" smtClean="0"/>
              <a:t>גם כאן כיוון שתגובה (2) היא האיטית היא התגובה קובעת המהירות ולכן:</a:t>
            </a:r>
            <a:endParaRPr lang="en-US" altLang="he-IL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he-IL" altLang="he-IL" sz="2000" smtClean="0"/>
          </a:p>
          <a:p>
            <a:pPr eaLnBrk="1" hangingPunct="1"/>
            <a:endParaRPr lang="he-IL" altLang="he-IL" sz="2000" smtClean="0"/>
          </a:p>
          <a:p>
            <a:pPr eaLnBrk="1" hangingPunct="1"/>
            <a:endParaRPr lang="en-US" altLang="he-IL" smtClean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981200" y="1828800"/>
          <a:ext cx="455771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3" imgW="2578100" imgH="419100" progId="Equation.DSMT4">
                  <p:embed/>
                </p:oleObj>
              </mc:Choice>
              <mc:Fallback>
                <p:oleObj name="Equation" r:id="rId3" imgW="25781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828800"/>
                        <a:ext cx="4557713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05200" y="3048000"/>
          <a:ext cx="2132013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5" imgW="1206500" imgH="520700" progId="Equation.DSMT4">
                  <p:embed/>
                </p:oleObj>
              </mc:Choice>
              <mc:Fallback>
                <p:oleObj name="Equation" r:id="rId5" imgW="1206500" imgH="520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048000"/>
                        <a:ext cx="2132013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35125" y="5060950"/>
          <a:ext cx="57467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7" imgW="3251200" imgH="444500" progId="Equation.DSMT4">
                  <p:embed/>
                </p:oleObj>
              </mc:Choice>
              <mc:Fallback>
                <p:oleObj name="Equation" r:id="rId7" imgW="3251200" imgH="444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5060950"/>
                        <a:ext cx="5746750" cy="7842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Rectangle 2"/>
          <p:cNvSpPr txBox="1">
            <a:spLocks noChangeArrowheads="1"/>
          </p:cNvSpPr>
          <p:nvPr/>
        </p:nvSpPr>
        <p:spPr bwMode="auto">
          <a:xfrm>
            <a:off x="342900" y="44450"/>
            <a:ext cx="8456613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e-IL" altLang="he-IL" sz="4400" dirty="0">
                <a:solidFill>
                  <a:srgbClr val="0066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תרגיל </a:t>
            </a:r>
            <a:r>
              <a:rPr lang="he-IL" altLang="he-IL" sz="4400" dirty="0" smtClean="0">
                <a:solidFill>
                  <a:srgbClr val="0066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he-IL" altLang="he-IL" sz="4400" dirty="0">
                <a:solidFill>
                  <a:srgbClr val="0066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המשך</a:t>
            </a:r>
            <a:endParaRPr lang="en-US" altLang="he-IL" sz="4400" dirty="0">
              <a:solidFill>
                <a:srgbClr val="0066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532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44B566B-2F76-4B8E-941D-787421DC323F}" type="slidenum">
              <a:rPr lang="he-IL">
                <a:solidFill>
                  <a:srgbClr val="000000"/>
                </a:solidFill>
              </a:rPr>
              <a:pPr eaLnBrk="1" hangingPunct="1"/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387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152400"/>
            <a:ext cx="8229600" cy="762000"/>
          </a:xfrm>
        </p:spPr>
        <p:txBody>
          <a:bodyPr/>
          <a:lstStyle/>
          <a:p>
            <a:pPr algn="r" rtl="1"/>
            <a:r>
              <a:rPr lang="he-IL" dirty="0" smtClean="0">
                <a:solidFill>
                  <a:srgbClr val="006600"/>
                </a:solidFill>
              </a:rPr>
              <a:t>מנגנוני תגובה-המשך</a:t>
            </a:r>
            <a:endParaRPr lang="en-US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8991600" cy="4800600"/>
          </a:xfrm>
        </p:spPr>
        <p:txBody>
          <a:bodyPr/>
          <a:lstStyle/>
          <a:p>
            <a:pPr algn="r" rtl="1"/>
            <a:r>
              <a:rPr lang="he-IL" b="1" u="sng" dirty="0" smtClean="0"/>
              <a:t>שלושה מנגנונים אפשריים</a:t>
            </a:r>
            <a:r>
              <a:rPr lang="he-IL" dirty="0" smtClean="0"/>
              <a:t>:</a:t>
            </a:r>
          </a:p>
          <a:p>
            <a:pPr marL="971550" lvl="1" indent="-514350" algn="r" rtl="1">
              <a:buFont typeface="Calibri" pitchFamily="34" charset="0"/>
              <a:buAutoNum type="hebrew2Minus"/>
            </a:pPr>
            <a:r>
              <a:rPr lang="he-IL" sz="3200" dirty="0" smtClean="0"/>
              <a:t>התגובה האלמנטרית האיטית היא השלב הראשון בתגובה.</a:t>
            </a:r>
          </a:p>
          <a:p>
            <a:pPr marL="971550" lvl="1" indent="-514350" algn="r" rtl="1">
              <a:buFont typeface="Calibri" pitchFamily="34" charset="0"/>
              <a:buAutoNum type="hebrew2Minus"/>
            </a:pPr>
            <a:r>
              <a:rPr lang="he-IL" sz="3200" dirty="0" smtClean="0"/>
              <a:t>התגובה האלמנטרית האיטית היא השלב האחרון בתגובה.</a:t>
            </a:r>
          </a:p>
          <a:p>
            <a:pPr marL="971550" lvl="1" indent="-514350" algn="r" rtl="1">
              <a:buFont typeface="Calibri" pitchFamily="34" charset="0"/>
              <a:buAutoNum type="hebrew2Minus"/>
            </a:pPr>
            <a:r>
              <a:rPr lang="he-IL" sz="3200" dirty="0" smtClean="0"/>
              <a:t>הנחת המצב העמיד – מצב בו תוצר ביניים </a:t>
            </a:r>
            <a:r>
              <a:rPr lang="he-IL" sz="3200" dirty="0" err="1" smtClean="0"/>
              <a:t>מסויים</a:t>
            </a:r>
            <a:r>
              <a:rPr lang="he-IL" sz="3200" dirty="0" smtClean="0"/>
              <a:t> נמצא בריכוז קבוע לאורך כל התגובה, כלומר מהירות היווצרותו שווה למהירות התפרקותו.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04798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76200"/>
            <a:ext cx="8456613" cy="900113"/>
          </a:xfrm>
        </p:spPr>
        <p:txBody>
          <a:bodyPr/>
          <a:lstStyle/>
          <a:p>
            <a:pPr algn="r" rtl="1"/>
            <a:r>
              <a:rPr lang="he-IL" dirty="0" smtClean="0">
                <a:solidFill>
                  <a:srgbClr val="006600"/>
                </a:solidFill>
              </a:rPr>
              <a:t>תרגיל 1</a:t>
            </a:r>
            <a:endParaRPr lang="en-US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5125" name="מציין מיקום תוכן 2"/>
          <p:cNvSpPr>
            <a:spLocks noGrp="1"/>
          </p:cNvSpPr>
          <p:nvPr>
            <p:ph idx="1"/>
          </p:nvPr>
        </p:nvSpPr>
        <p:spPr>
          <a:xfrm>
            <a:off x="381000" y="685800"/>
            <a:ext cx="8534400" cy="59436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dirty="0" smtClean="0"/>
              <a:t>נתונה התגובה:</a:t>
            </a:r>
          </a:p>
          <a:p>
            <a:pPr marL="0" indent="0" algn="r" rtl="1">
              <a:buNone/>
            </a:pPr>
            <a:r>
              <a:rPr lang="he-IL" dirty="0" smtClean="0"/>
              <a:t>מצא\י את  קבוע הקצב בהינתן שלבי התגובה.</a:t>
            </a:r>
          </a:p>
          <a:p>
            <a:pPr marL="0" indent="0" algn="r" rtl="1">
              <a:buNone/>
            </a:pPr>
            <a:r>
              <a:rPr lang="he-IL" dirty="0" smtClean="0"/>
              <a:t>שלבי התגובה הינם:</a:t>
            </a:r>
          </a:p>
          <a:p>
            <a:pPr marL="0" indent="0" algn="r" rtl="1">
              <a:buNone/>
            </a:pPr>
            <a:endParaRPr lang="he-IL" dirty="0" smtClean="0"/>
          </a:p>
          <a:p>
            <a:pPr marL="0" indent="0" algn="r" rtl="1">
              <a:buNone/>
            </a:pPr>
            <a:endParaRPr lang="en-US" dirty="0" smtClean="0"/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endParaRPr lang="he-IL" dirty="0" smtClean="0"/>
          </a:p>
          <a:p>
            <a:pPr marL="0" indent="0" algn="r" rtl="1">
              <a:buNone/>
            </a:pPr>
            <a:r>
              <a:rPr lang="he-IL" dirty="0" smtClean="0"/>
              <a:t>התגובה האיטית היא התגובה הראשונה ולכן היא קובעת את מהירות התגובה הכללית . מכאן שקצב התגובה הכללית שווה לקצב התגובה הראשונה וקבוע הקצב של התגובה הכללית שווה לקבוע הקצב של התגובה הראשונה.</a:t>
            </a:r>
          </a:p>
          <a:p>
            <a:pPr marL="0" indent="0" algn="r" rtl="1">
              <a:buNone/>
            </a:pPr>
            <a:endParaRPr lang="en-US" dirty="0" smtClean="0"/>
          </a:p>
        </p:txBody>
      </p:sp>
      <p:sp>
        <p:nvSpPr>
          <p:cNvPr id="1030" name="מציין מיקום של מספר שקופית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/>
            <a:fld id="{2772C24B-2767-4AE8-A132-2806E3DF8B54}" type="slidenum">
              <a:rPr lang="he-IL">
                <a:solidFill>
                  <a:srgbClr val="000000"/>
                </a:solidFill>
              </a:rPr>
              <a:pPr algn="r" rtl="1" eaLnBrk="1" hangingPunct="1"/>
              <a:t>3</a:t>
            </a:fld>
            <a:endParaRPr lang="he-IL">
              <a:solidFill>
                <a:srgbClr val="00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/>
          </p:nvPr>
        </p:nvGraphicFramePr>
        <p:xfrm>
          <a:off x="26838" y="838200"/>
          <a:ext cx="61293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3467100" imgH="254000" progId="Equation.DSMT4">
                  <p:embed/>
                </p:oleObj>
              </mc:Choice>
              <mc:Fallback>
                <p:oleObj name="Equation" r:id="rId3" imgW="34671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38" y="838200"/>
                        <a:ext cx="612933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/>
          </p:nvPr>
        </p:nvGraphicFramePr>
        <p:xfrm>
          <a:off x="1357313" y="2743200"/>
          <a:ext cx="6891337" cy="143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3898900" imgH="812800" progId="Equation.DSMT4">
                  <p:embed/>
                </p:oleObj>
              </mc:Choice>
              <mc:Fallback>
                <p:oleObj name="Equation" r:id="rId5" imgW="3898900" imgH="812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2743200"/>
                        <a:ext cx="6891337" cy="143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268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מציין מיקום תוכן 2"/>
          <p:cNvSpPr>
            <a:spLocks noGrp="1"/>
          </p:cNvSpPr>
          <p:nvPr>
            <p:ph idx="1"/>
          </p:nvPr>
        </p:nvSpPr>
        <p:spPr>
          <a:xfrm>
            <a:off x="254000" y="838200"/>
            <a:ext cx="8637588" cy="5462588"/>
          </a:xfrm>
        </p:spPr>
        <p:txBody>
          <a:bodyPr/>
          <a:lstStyle/>
          <a:p>
            <a:pPr marL="0" indent="0" algn="r">
              <a:buNone/>
            </a:pPr>
            <a:r>
              <a:rPr lang="he-IL" sz="2400" dirty="0" smtClean="0"/>
              <a:t>מצא את הקשר בין קבוע הקצב הכללי שנמצא לבין </a:t>
            </a:r>
            <a:r>
              <a:rPr lang="he-IL" sz="2400" dirty="0" err="1" smtClean="0"/>
              <a:t>קבועי</a:t>
            </a:r>
            <a:r>
              <a:rPr lang="he-IL" sz="2400" dirty="0" smtClean="0"/>
              <a:t> הקצב של התגובות האלמנטריות.</a:t>
            </a:r>
          </a:p>
          <a:p>
            <a:pPr marL="0" indent="0" algn="r">
              <a:buNone/>
            </a:pPr>
            <a:r>
              <a:rPr lang="he-IL" sz="2400" dirty="0" smtClean="0"/>
              <a:t>נתונה התגובה:</a:t>
            </a:r>
          </a:p>
          <a:p>
            <a:pPr marL="0" indent="0" algn="r">
              <a:buNone/>
            </a:pPr>
            <a:endParaRPr lang="he-IL" sz="2400" dirty="0" smtClean="0"/>
          </a:p>
          <a:p>
            <a:pPr marL="0" indent="0" algn="r">
              <a:buNone/>
            </a:pPr>
            <a:endParaRPr lang="he-IL" sz="2400" dirty="0" smtClean="0"/>
          </a:p>
          <a:p>
            <a:pPr marL="0" indent="0" algn="r">
              <a:buNone/>
            </a:pPr>
            <a:r>
              <a:rPr lang="he-IL" sz="2400" dirty="0" smtClean="0"/>
              <a:t>נתונות התגובות האלמנטריות:</a:t>
            </a:r>
          </a:p>
        </p:txBody>
      </p:sp>
      <p:sp>
        <p:nvSpPr>
          <p:cNvPr id="2053" name="מציין מיקום של מספר שקופית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FCE48151-D938-4354-ABA9-9005C9DF16B9}" type="slidenum">
              <a:rPr lang="he-IL">
                <a:solidFill>
                  <a:srgbClr val="000000"/>
                </a:solidFill>
              </a:rPr>
              <a:pPr algn="r" eaLnBrk="1" hangingPunct="1"/>
              <a:t>4</a:t>
            </a:fld>
            <a:endParaRPr lang="he-IL">
              <a:solidFill>
                <a:srgbClr val="000000"/>
              </a:solidFill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/>
          </p:nvPr>
        </p:nvGraphicFramePr>
        <p:xfrm>
          <a:off x="381000" y="2286000"/>
          <a:ext cx="7072313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4000500" imgH="419100" progId="Equation.DSMT4">
                  <p:embed/>
                </p:oleObj>
              </mc:Choice>
              <mc:Fallback>
                <p:oleObj name="Equation" r:id="rId3" imgW="40005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86000"/>
                        <a:ext cx="7072313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/>
          </p:nvPr>
        </p:nvGraphicFramePr>
        <p:xfrm>
          <a:off x="228600" y="3276600"/>
          <a:ext cx="6554788" cy="363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3708400" imgH="2057400" progId="Equation.DSMT4">
                  <p:embed/>
                </p:oleObj>
              </mc:Choice>
              <mc:Fallback>
                <p:oleObj name="Equation" r:id="rId5" imgW="3708400" imgH="2057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276600"/>
                        <a:ext cx="6554788" cy="363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42900" y="44450"/>
            <a:ext cx="845661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he-IL" sz="4000" kern="0" dirty="0" smtClean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תרגיל 2</a:t>
            </a:r>
            <a:endParaRPr lang="en-US" sz="4000" kern="0" dirty="0">
              <a:solidFill>
                <a:srgbClr val="006600"/>
              </a:solidFill>
              <a:latin typeface="+mj-lt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44450"/>
            <a:ext cx="8456613" cy="900113"/>
          </a:xfrm>
        </p:spPr>
        <p:txBody>
          <a:bodyPr/>
          <a:lstStyle/>
          <a:p>
            <a:pPr algn="r"/>
            <a:r>
              <a:rPr lang="he-IL" dirty="0" smtClean="0">
                <a:solidFill>
                  <a:srgbClr val="006600"/>
                </a:solidFill>
              </a:rPr>
              <a:t>תרגיל 2 - המשך</a:t>
            </a:r>
            <a:endParaRPr lang="en-US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7172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96287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dirty="0" smtClean="0"/>
              <a:t>תגובה (3) היא התגובה האיטית ולכן היא קובעת את מהירות התגובה הכללית</a:t>
            </a:r>
            <a:r>
              <a:rPr lang="en-US" dirty="0" smtClean="0"/>
              <a:t>.</a:t>
            </a:r>
            <a:endParaRPr lang="he-IL" dirty="0" smtClean="0"/>
          </a:p>
        </p:txBody>
      </p:sp>
      <p:sp>
        <p:nvSpPr>
          <p:cNvPr id="3077" name="מציין מיקום של מספר שקופית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9D7A1815-32B6-4887-83FB-02006FB5B0A8}" type="slidenum">
              <a:rPr lang="he-IL">
                <a:solidFill>
                  <a:srgbClr val="000000"/>
                </a:solidFill>
              </a:rPr>
              <a:pPr algn="r" eaLnBrk="1" hangingPunct="1"/>
              <a:t>5</a:t>
            </a:fld>
            <a:endParaRPr 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75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44450"/>
            <a:ext cx="8456613" cy="900113"/>
          </a:xfrm>
        </p:spPr>
        <p:txBody>
          <a:bodyPr/>
          <a:lstStyle/>
          <a:p>
            <a:pPr algn="r"/>
            <a:r>
              <a:rPr lang="he-IL" dirty="0" smtClean="0">
                <a:solidFill>
                  <a:srgbClr val="006600"/>
                </a:solidFill>
              </a:rPr>
              <a:t>תרגיל 2 - המשך</a:t>
            </a:r>
            <a:endParaRPr lang="en-US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8198" name="מציין מיקום תוכן 2"/>
          <p:cNvSpPr>
            <a:spLocks noGrp="1"/>
          </p:cNvSpPr>
          <p:nvPr>
            <p:ph idx="1"/>
          </p:nvPr>
        </p:nvSpPr>
        <p:spPr>
          <a:xfrm>
            <a:off x="914400" y="1744663"/>
            <a:ext cx="7906072" cy="450373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sz="2400" dirty="0" smtClean="0"/>
              <a:t>מתוך משוואה (</a:t>
            </a:r>
            <a:r>
              <a:rPr lang="en-US" sz="2400" dirty="0" smtClean="0"/>
              <a:t>2</a:t>
            </a:r>
            <a:r>
              <a:rPr lang="he-IL" sz="2400" dirty="0" smtClean="0"/>
              <a:t>) נחלץ:</a:t>
            </a:r>
          </a:p>
          <a:p>
            <a:pPr marL="0" indent="0" algn="r" rtl="1">
              <a:buNone/>
            </a:pPr>
            <a:endParaRPr lang="he-IL" sz="2400" dirty="0" smtClean="0"/>
          </a:p>
          <a:p>
            <a:pPr marL="0" indent="0" algn="r" rtl="1">
              <a:buNone/>
            </a:pPr>
            <a:endParaRPr lang="he-IL" sz="2400" dirty="0" smtClean="0"/>
          </a:p>
          <a:p>
            <a:pPr marL="0" indent="0" algn="r" rtl="1">
              <a:buNone/>
            </a:pPr>
            <a:r>
              <a:rPr lang="he-IL" sz="2400" dirty="0" smtClean="0"/>
              <a:t>עתה נמצא ביטוי ל- </a:t>
            </a:r>
            <a:r>
              <a:rPr lang="en-US" sz="2400" dirty="0" smtClean="0"/>
              <a:t>Cl</a:t>
            </a:r>
            <a:r>
              <a:rPr lang="en-US" sz="2400" baseline="30000" dirty="0" smtClean="0"/>
              <a:t>.</a:t>
            </a:r>
            <a:r>
              <a:rPr lang="he-IL" sz="2400" dirty="0" smtClean="0"/>
              <a:t> ומתוך משוואה (</a:t>
            </a:r>
            <a:r>
              <a:rPr lang="en-US" sz="2400" dirty="0" smtClean="0"/>
              <a:t>1</a:t>
            </a:r>
            <a:r>
              <a:rPr lang="he-IL" sz="2400" dirty="0" smtClean="0"/>
              <a:t>) נחלץ:</a:t>
            </a:r>
          </a:p>
          <a:p>
            <a:pPr marL="0" indent="0" algn="r" rtl="1">
              <a:buNone/>
            </a:pPr>
            <a:r>
              <a:rPr lang="he-IL" sz="2400" dirty="0" smtClean="0"/>
              <a:t>נציב במשוואה (3), הקובעת את קצב התגובה, ונקבל:</a:t>
            </a:r>
            <a:endParaRPr lang="en-US" sz="2400" dirty="0" smtClean="0"/>
          </a:p>
          <a:p>
            <a:pPr marL="0" indent="0" algn="r" rtl="1">
              <a:buNone/>
            </a:pPr>
            <a:endParaRPr lang="en-US" sz="2400" dirty="0" smtClean="0"/>
          </a:p>
        </p:txBody>
      </p:sp>
      <p:sp>
        <p:nvSpPr>
          <p:cNvPr id="4103" name="מציין מיקום של מספר שקופית 7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C151216F-2FEB-4BAB-B4A4-A7D39BACE523}" type="slidenum">
              <a:rPr lang="he-IL">
                <a:solidFill>
                  <a:srgbClr val="000000"/>
                </a:solidFill>
              </a:rPr>
              <a:pPr algn="r" eaLnBrk="1" hangingPunct="1"/>
              <a:t>6</a:t>
            </a:fld>
            <a:endParaRPr lang="he-IL">
              <a:solidFill>
                <a:srgbClr val="000000"/>
              </a:solidFill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/>
          </p:nvPr>
        </p:nvGraphicFramePr>
        <p:xfrm>
          <a:off x="76200" y="2978150"/>
          <a:ext cx="208915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1181100" imgH="685800" progId="Equation.DSMT4">
                  <p:embed/>
                </p:oleObj>
              </mc:Choice>
              <mc:Fallback>
                <p:oleObj name="Equation" r:id="rId3" imgW="11811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978150"/>
                        <a:ext cx="208915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36513" y="1600200"/>
          <a:ext cx="5275262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5" imgW="2984500" imgH="482600" progId="Equation.DSMT4">
                  <p:embed/>
                </p:oleObj>
              </mc:Choice>
              <mc:Fallback>
                <p:oleObj name="Equation" r:id="rId5" imgW="29845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3" y="1600200"/>
                        <a:ext cx="5275262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203200" y="4570413"/>
          <a:ext cx="8689975" cy="251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7" imgW="4914900" imgH="1422400" progId="Equation.DSMT4">
                  <p:embed/>
                </p:oleObj>
              </mc:Choice>
              <mc:Fallback>
                <p:oleObj name="Equation" r:id="rId7" imgW="4914900" imgH="142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" y="4570413"/>
                        <a:ext cx="8689975" cy="251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TextBox 1"/>
          <p:cNvSpPr txBox="1">
            <a:spLocks noChangeArrowheads="1"/>
          </p:cNvSpPr>
          <p:nvPr/>
        </p:nvSpPr>
        <p:spPr bwMode="auto">
          <a:xfrm>
            <a:off x="381000" y="914400"/>
            <a:ext cx="853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/>
            <a:r>
              <a:rPr lang="he-IL" sz="2400" dirty="0"/>
              <a:t>נצטרך למצוא ביטוי עבור </a:t>
            </a:r>
            <a:r>
              <a:rPr lang="en-US" sz="2400" dirty="0" err="1"/>
              <a:t>ClCO</a:t>
            </a:r>
            <a:r>
              <a:rPr lang="en-US" sz="2400" baseline="30000" dirty="0"/>
              <a:t>.</a:t>
            </a:r>
            <a:r>
              <a:rPr lang="he-IL" sz="2400" dirty="0"/>
              <a:t> שהינו תוצר ביניים, ולכן לא יופיע במשוואת קצב:</a:t>
            </a:r>
            <a:endParaRPr lang="en-US" sz="2400" baseline="30000" dirty="0"/>
          </a:p>
        </p:txBody>
      </p:sp>
    </p:spTree>
    <p:extLst>
      <p:ext uri="{BB962C8B-B14F-4D97-AF65-F5344CB8AC3E}">
        <p14:creationId xmlns:p14="http://schemas.microsoft.com/office/powerpoint/2010/main" val="23214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>
                <a:solidFill>
                  <a:schemeClr val="accent6">
                    <a:lumMod val="50000"/>
                  </a:schemeClr>
                </a:solidFill>
              </a:rPr>
              <a:t>תרגיל 3</a:t>
            </a:r>
            <a:endParaRPr lang="he-IL" dirty="0">
              <a:solidFill>
                <a:schemeClr val="accent6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מציין מיקום תוכן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he-IL" dirty="0"/>
                  <a:t>נתונה התגובה: </a:t>
                </a:r>
                <a:endParaRPr lang="en-US" dirty="0"/>
              </a:p>
              <a:p>
                <a:pPr marL="0" indent="0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𝐶𝐻𝐶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𝐻𝐶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𝐶𝐶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he-IL" dirty="0" smtClean="0"/>
              </a:p>
              <a:p>
                <a:pPr marL="0" indent="0">
                  <a:buNone/>
                </a:pPr>
                <a:r>
                  <a:rPr lang="he-IL" dirty="0" smtClean="0"/>
                  <a:t>עבורה </a:t>
                </a:r>
                <a:r>
                  <a:rPr lang="he-IL" dirty="0"/>
                  <a:t>נמצא:</a:t>
                </a:r>
                <a:endParaRPr lang="en-US" dirty="0"/>
              </a:p>
              <a:p>
                <a:pPr marL="0" indent="0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𝐶𝐻𝐶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he-IL" dirty="0" smtClean="0"/>
              </a:p>
              <a:p>
                <a:pPr marL="0" indent="0">
                  <a:buNone/>
                </a:pPr>
                <a:r>
                  <a:rPr lang="he-IL" dirty="0" smtClean="0"/>
                  <a:t>הראו </a:t>
                </a:r>
                <a:r>
                  <a:rPr lang="he-IL" dirty="0"/>
                  <a:t>שניתן להסיק מהמנגנון להלן את מהירות התגובה </a:t>
                </a:r>
                <a:r>
                  <a:rPr lang="he-IL" dirty="0" smtClean="0"/>
                  <a:t>הנ"ל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↔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𝑓𝑎𝑠𝑡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𝑒𝑞𝑢𝑖𝑙𝑖𝑏𝑟𝑖𝑢𝑚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𝐶𝐻𝐶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𝐻𝐶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𝑠𝑙𝑜𝑤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</m:d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𝑓𝑎𝑠𝑡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he-IL" dirty="0"/>
              </a:p>
            </p:txBody>
          </p:sp>
        </mc:Choice>
        <mc:Fallback xmlns="">
          <p:sp>
            <p:nvSpPr>
              <p:cNvPr id="3" name="מציין מיקום תוכן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3361" r="-1236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6959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>
                <a:solidFill>
                  <a:schemeClr val="accent6">
                    <a:lumMod val="50000"/>
                  </a:schemeClr>
                </a:solidFill>
              </a:rPr>
              <a:t>תרגיל 3 - פתרון</a:t>
            </a:r>
            <a:endParaRPr lang="he-IL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" name="Picture 11"/>
          <p:cNvPicPr/>
          <p:nvPr/>
        </p:nvPicPr>
        <p:blipFill>
          <a:blip r:embed="rId2"/>
          <a:stretch>
            <a:fillRect/>
          </a:stretch>
        </p:blipFill>
        <p:spPr>
          <a:xfrm>
            <a:off x="1651254" y="1469136"/>
            <a:ext cx="5841492" cy="491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274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960438"/>
            <a:ext cx="8229600" cy="4754562"/>
          </a:xfrm>
        </p:spPr>
        <p:txBody>
          <a:bodyPr>
            <a:normAutofit lnSpcReduction="10000"/>
          </a:bodyPr>
          <a:lstStyle/>
          <a:p>
            <a:r>
              <a:rPr lang="he-IL" altLang="he-IL" sz="2400" smtClean="0"/>
              <a:t>נתונה התגובה:</a:t>
            </a:r>
          </a:p>
          <a:p>
            <a:r>
              <a:rPr lang="he-IL" altLang="he-IL" sz="2400" smtClean="0"/>
              <a:t>לתגובה מוצע המנגנון הבא:</a:t>
            </a:r>
          </a:p>
          <a:p>
            <a:endParaRPr lang="he-IL" altLang="he-IL" sz="2400" smtClean="0"/>
          </a:p>
          <a:p>
            <a:endParaRPr lang="he-IL" altLang="he-IL" sz="2400" smtClean="0"/>
          </a:p>
          <a:p>
            <a:endParaRPr lang="he-IL" altLang="he-IL" sz="2400" smtClean="0"/>
          </a:p>
          <a:p>
            <a:r>
              <a:rPr lang="he-IL" altLang="he-IL" sz="2400" smtClean="0"/>
              <a:t>מצאו את הביטוי לקצב התגובה תחת הנחת שיווי משקל מהיר בתגובה (1).</a:t>
            </a:r>
          </a:p>
          <a:p>
            <a:pPr>
              <a:buFontTx/>
              <a:buNone/>
            </a:pPr>
            <a:r>
              <a:rPr lang="he-IL" altLang="he-IL" sz="2400" smtClean="0"/>
              <a:t>מתוך ההנחה שתגובה (1) בשיווי משקל ניתן להגיד שקצב התגובה הישרה שווה לקצב התגובה ההפוכה:</a:t>
            </a:r>
          </a:p>
          <a:p>
            <a:pPr>
              <a:buFontTx/>
              <a:buNone/>
            </a:pPr>
            <a:endParaRPr lang="he-IL" altLang="he-IL" sz="2400" smtClean="0"/>
          </a:p>
          <a:p>
            <a:pPr>
              <a:buFontTx/>
              <a:buNone/>
            </a:pPr>
            <a:endParaRPr lang="he-IL" altLang="he-IL" sz="2400" smtClean="0"/>
          </a:p>
          <a:p>
            <a:pPr>
              <a:buFontTx/>
              <a:buNone/>
            </a:pPr>
            <a:r>
              <a:rPr lang="he-IL" altLang="he-IL" sz="2400" smtClean="0"/>
              <a:t>כיוון שתגובה (2) היא האיטית היא התגובה קובעת המהירות ולכן:</a:t>
            </a:r>
            <a:endParaRPr lang="en-US" altLang="he-IL" sz="2400" smtClean="0"/>
          </a:p>
          <a:p>
            <a:endParaRPr lang="he-IL" altLang="he-IL" sz="2800" smtClean="0"/>
          </a:p>
          <a:p>
            <a:endParaRPr lang="en-US" altLang="he-IL" smtClean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810000" y="914400"/>
          <a:ext cx="16398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927100" imgH="241300" progId="Equation.DSMT4">
                  <p:embed/>
                </p:oleObj>
              </mc:Choice>
              <mc:Fallback>
                <p:oleObj name="Equation" r:id="rId3" imgW="9271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914400"/>
                        <a:ext cx="16398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838200" y="1905000"/>
          <a:ext cx="6713538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3797300" imgH="635000" progId="Equation.DSMT4">
                  <p:embed/>
                </p:oleObj>
              </mc:Choice>
              <mc:Fallback>
                <p:oleObj name="Equation" r:id="rId5" imgW="3797300" imgH="63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6713538" cy="112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1219200" y="4800600"/>
          <a:ext cx="63309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3581400" imgH="431800" progId="Equation.DSMT4">
                  <p:embed/>
                </p:oleObj>
              </mc:Choice>
              <mc:Fallback>
                <p:oleObj name="Equation" r:id="rId7" imgW="35814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800600"/>
                        <a:ext cx="6330950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1905000" y="6108700"/>
          <a:ext cx="48720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9" imgW="2755900" imgH="431800" progId="Equation.DSMT4">
                  <p:embed/>
                </p:oleObj>
              </mc:Choice>
              <mc:Fallback>
                <p:oleObj name="Equation" r:id="rId9" imgW="27559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6108700"/>
                        <a:ext cx="4872038" cy="762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631A5D-8F37-4F97-9A27-2F0030BE98B9}" type="slidenum">
              <a:rPr lang="he-IL" altLang="he-IL">
                <a:solidFill>
                  <a:srgbClr val="898989"/>
                </a:solidFill>
              </a:rPr>
              <a:pPr eaLnBrk="1" hangingPunct="1"/>
              <a:t>9</a:t>
            </a:fld>
            <a:endParaRPr lang="he-IL" altLang="he-IL">
              <a:solidFill>
                <a:srgbClr val="898989"/>
              </a:solidFill>
            </a:endParaRPr>
          </a:p>
        </p:txBody>
      </p:sp>
      <p:sp>
        <p:nvSpPr>
          <p:cNvPr id="8200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44450"/>
            <a:ext cx="8456613" cy="900113"/>
          </a:xfrm>
        </p:spPr>
        <p:txBody>
          <a:bodyPr/>
          <a:lstStyle/>
          <a:p>
            <a:pPr algn="r" eaLnBrk="1" hangingPunct="1"/>
            <a:r>
              <a:rPr lang="he-IL" altLang="he-IL" dirty="0" smtClean="0">
                <a:solidFill>
                  <a:srgbClr val="006600"/>
                </a:solidFill>
              </a:rPr>
              <a:t>תרגיל </a:t>
            </a:r>
            <a:r>
              <a:rPr lang="he-IL" altLang="he-IL" dirty="0" smtClean="0">
                <a:solidFill>
                  <a:srgbClr val="006600"/>
                </a:solidFill>
              </a:rPr>
              <a:t>4</a:t>
            </a:r>
            <a:endParaRPr lang="en-US" altLang="he-IL" dirty="0" smtClean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489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358</Words>
  <Application>Microsoft Office PowerPoint</Application>
  <PresentationFormat>‫הצגה על המסך (4:3)</PresentationFormat>
  <Paragraphs>82</Paragraphs>
  <Slides>10</Slides>
  <Notes>2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2</vt:i4>
      </vt:variant>
      <vt:variant>
        <vt:lpstr>כותרות שקופיות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ערכת נושא Office</vt:lpstr>
      <vt:lpstr>Equation</vt:lpstr>
      <vt:lpstr>MathType 5.0 Equation</vt:lpstr>
      <vt:lpstr>מנגנוני תגובה</vt:lpstr>
      <vt:lpstr>מנגנוני תגובה-המשך</vt:lpstr>
      <vt:lpstr>תרגיל 1</vt:lpstr>
      <vt:lpstr>מצגת של PowerPoint</vt:lpstr>
      <vt:lpstr>תרגיל 2 - המשך</vt:lpstr>
      <vt:lpstr>תרגיל 2 - המשך</vt:lpstr>
      <vt:lpstr>תרגיל 3</vt:lpstr>
      <vt:lpstr>תרגיל 3 - פתרון</vt:lpstr>
      <vt:lpstr>תרגיל 4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מנגנוני תגובה</dc:title>
  <dc:creator>Sivan Fishman</dc:creator>
  <cp:lastModifiedBy>Sivan Fishman</cp:lastModifiedBy>
  <cp:revision>5</cp:revision>
  <dcterms:created xsi:type="dcterms:W3CDTF">2017-01-25T08:50:17Z</dcterms:created>
  <dcterms:modified xsi:type="dcterms:W3CDTF">2017-01-25T10:24:00Z</dcterms:modified>
</cp:coreProperties>
</file>