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2.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6.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7.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8.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9.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0.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1.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2.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4.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5.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2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27.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28.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6" r:id="rId2"/>
    <p:sldMasterId id="2147483692" r:id="rId3"/>
    <p:sldMasterId id="2147483704" r:id="rId4"/>
    <p:sldMasterId id="2147483720" r:id="rId5"/>
    <p:sldMasterId id="2147483736" r:id="rId6"/>
    <p:sldMasterId id="2147483749" r:id="rId7"/>
    <p:sldMasterId id="2147483762" r:id="rId8"/>
    <p:sldMasterId id="2147483778" r:id="rId9"/>
    <p:sldMasterId id="2147483795" r:id="rId10"/>
    <p:sldMasterId id="2147483808" r:id="rId11"/>
    <p:sldMasterId id="2147483828" r:id="rId12"/>
    <p:sldMasterId id="2147483841" r:id="rId13"/>
    <p:sldMasterId id="2147483845" r:id="rId14"/>
    <p:sldMasterId id="2147483860" r:id="rId15"/>
    <p:sldMasterId id="2147483874" r:id="rId16"/>
    <p:sldMasterId id="2147483886" r:id="rId17"/>
    <p:sldMasterId id="2147483902" r:id="rId18"/>
    <p:sldMasterId id="2147483915" r:id="rId19"/>
    <p:sldMasterId id="2147483931" r:id="rId20"/>
    <p:sldMasterId id="2147483951" r:id="rId21"/>
    <p:sldMasterId id="2147483963" r:id="rId22"/>
    <p:sldMasterId id="2147483979" r:id="rId23"/>
    <p:sldMasterId id="2147483995" r:id="rId24"/>
    <p:sldMasterId id="2147484008" r:id="rId25"/>
    <p:sldMasterId id="2147484022" r:id="rId26"/>
    <p:sldMasterId id="2147484042" r:id="rId27"/>
    <p:sldMasterId id="2147484055" r:id="rId28"/>
    <p:sldMasterId id="2147484075" r:id="rId29"/>
  </p:sldMasterIdLst>
  <p:notesMasterIdLst>
    <p:notesMasterId r:id="rId93"/>
  </p:notesMasterIdLst>
  <p:sldIdLst>
    <p:sldId id="257" r:id="rId30"/>
    <p:sldId id="259" r:id="rId31"/>
    <p:sldId id="258" r:id="rId32"/>
    <p:sldId id="260" r:id="rId33"/>
    <p:sldId id="261" r:id="rId34"/>
    <p:sldId id="262" r:id="rId35"/>
    <p:sldId id="263" r:id="rId36"/>
    <p:sldId id="294"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93" r:id="rId63"/>
    <p:sldId id="289" r:id="rId64"/>
    <p:sldId id="290" r:id="rId65"/>
    <p:sldId id="291" r:id="rId66"/>
    <p:sldId id="299" r:id="rId67"/>
    <p:sldId id="298" r:id="rId68"/>
    <p:sldId id="295" r:id="rId69"/>
    <p:sldId id="296" r:id="rId70"/>
    <p:sldId id="297" r:id="rId71"/>
    <p:sldId id="304" r:id="rId72"/>
    <p:sldId id="300" r:id="rId73"/>
    <p:sldId id="301" r:id="rId74"/>
    <p:sldId id="302" r:id="rId75"/>
    <p:sldId id="303" r:id="rId76"/>
    <p:sldId id="313" r:id="rId77"/>
    <p:sldId id="305" r:id="rId78"/>
    <p:sldId id="306" r:id="rId79"/>
    <p:sldId id="307" r:id="rId80"/>
    <p:sldId id="308" r:id="rId81"/>
    <p:sldId id="309" r:id="rId82"/>
    <p:sldId id="310" r:id="rId83"/>
    <p:sldId id="311" r:id="rId84"/>
    <p:sldId id="312" r:id="rId85"/>
    <p:sldId id="314" r:id="rId86"/>
    <p:sldId id="315" r:id="rId87"/>
    <p:sldId id="316" r:id="rId88"/>
    <p:sldId id="317" r:id="rId89"/>
    <p:sldId id="318" r:id="rId90"/>
    <p:sldId id="319" r:id="rId91"/>
    <p:sldId id="320" r:id="rId9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69" autoAdjust="0"/>
    <p:restoredTop sz="94660"/>
  </p:normalViewPr>
  <p:slideViewPr>
    <p:cSldViewPr snapToGrid="0">
      <p:cViewPr varScale="1">
        <p:scale>
          <a:sx n="84" d="100"/>
          <a:sy n="84" d="100"/>
        </p:scale>
        <p:origin x="61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slide" Target="slides/slide55.xml"/><Relationship Id="rId89" Type="http://schemas.openxmlformats.org/officeDocument/2006/relationships/slide" Target="slides/slide60.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AE6A00-C457-40C2-A4A8-68F2E836959F}" type="datetimeFigureOut">
              <a:rPr lang="he-IL" smtClean="0"/>
              <a:t>א'/חשון/תשע"ז</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497A9-2DCA-441F-A1A2-FBFE883E2E4D}" type="slidenum">
              <a:rPr lang="he-IL" smtClean="0"/>
              <a:t>‹#›</a:t>
            </a:fld>
            <a:endParaRPr lang="he-IL"/>
          </a:p>
        </p:txBody>
      </p:sp>
    </p:spTree>
    <p:extLst>
      <p:ext uri="{BB962C8B-B14F-4D97-AF65-F5344CB8AC3E}">
        <p14:creationId xmlns:p14="http://schemas.microsoft.com/office/powerpoint/2010/main" val="18439931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9F225FB9-EBCA-804C-8705-E74E990C6830}" type="slidenum">
              <a:rPr lang="en-US">
                <a:solidFill>
                  <a:srgbClr val="000000"/>
                </a:solidFill>
              </a:rPr>
              <a:pPr/>
              <a:t>1</a:t>
            </a:fld>
            <a:endParaRPr 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388244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C6E6C403-991B-4331-AF53-5E00C0A39B8A}" type="slidenum">
              <a:rPr lang="en-US" sz="4000" b="1" i="1">
                <a:solidFill>
                  <a:prstClr val="black"/>
                </a:solidFill>
                <a:latin typeface="Arial" charset="0"/>
              </a:rPr>
              <a:pPr algn="ctr" rtl="0" eaLnBrk="0" fontAlgn="base" hangingPunct="0">
                <a:spcBef>
                  <a:spcPct val="0"/>
                </a:spcBef>
                <a:spcAft>
                  <a:spcPct val="0"/>
                </a:spcAft>
              </a:pPr>
              <a:t>11</a:t>
            </a:fld>
            <a:endParaRPr lang="en-US" sz="4000" b="1" i="1">
              <a:solidFill>
                <a:prstClr val="black"/>
              </a:solidFill>
              <a:latin typeface="Arial" charset="0"/>
            </a:endParaRPr>
          </a:p>
        </p:txBody>
      </p:sp>
      <p:sp>
        <p:nvSpPr>
          <p:cNvPr id="77826" name="Rectangle 2"/>
          <p:cNvSpPr>
            <a:spLocks noGrp="1" noRot="1" noChangeAspect="1" noChangeArrowheads="1" noTextEdit="1"/>
          </p:cNvSpPr>
          <p:nvPr>
            <p:ph type="sldImg"/>
          </p:nvPr>
        </p:nvSpPr>
        <p:spPr>
          <a:xfrm>
            <a:off x="393700" y="692150"/>
            <a:ext cx="6072188" cy="3416300"/>
          </a:xfrm>
          <a:ln/>
        </p:spPr>
      </p:sp>
      <p:sp>
        <p:nvSpPr>
          <p:cNvPr id="778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033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18EBF48-6286-419D-BC22-0E70904AA94B}" type="slidenum">
              <a:rPr lang="en-US" altLang="en-US">
                <a:solidFill>
                  <a:srgbClr val="000000"/>
                </a:solidFill>
              </a:rPr>
              <a:pPr>
                <a:spcBef>
                  <a:spcPct val="0"/>
                </a:spcBef>
              </a:pPr>
              <a:t>12</a:t>
            </a:fld>
            <a:endParaRPr lang="en-US" altLang="en-US">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0327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FD19264-31EF-4F83-AEEA-5F959C3CFE72}" type="slidenum">
              <a:rPr lang="en-US" altLang="en-US">
                <a:solidFill>
                  <a:srgbClr val="000000"/>
                </a:solidFill>
              </a:rPr>
              <a:pPr>
                <a:spcBef>
                  <a:spcPct val="0"/>
                </a:spcBef>
              </a:pPr>
              <a:t>13</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292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pPr algn="ctr" rtl="0" eaLnBrk="0" fontAlgn="base" hangingPunct="0">
              <a:spcBef>
                <a:spcPct val="0"/>
              </a:spcBef>
              <a:spcAft>
                <a:spcPct val="0"/>
              </a:spcAft>
            </a:pPr>
            <a:fld id="{F2000A1F-3B5A-4F81-A60F-BF74C8CB1B2F}" type="slidenum">
              <a:rPr lang="en-US" sz="4000" b="1" i="1">
                <a:solidFill>
                  <a:srgbClr val="00AE00"/>
                </a:solidFill>
                <a:latin typeface="Arial" charset="0"/>
              </a:rPr>
              <a:pPr algn="ctr" rtl="0" eaLnBrk="0" fontAlgn="base" hangingPunct="0">
                <a:spcBef>
                  <a:spcPct val="0"/>
                </a:spcBef>
                <a:spcAft>
                  <a:spcPct val="0"/>
                </a:spcAft>
              </a:pPr>
              <a:t>14</a:t>
            </a:fld>
            <a:endParaRPr lang="en-US" sz="4000" b="1" i="1">
              <a:solidFill>
                <a:srgbClr val="00AE00"/>
              </a:solidFill>
              <a:latin typeface="Arial" charset="0"/>
            </a:endParaRPr>
          </a:p>
        </p:txBody>
      </p:sp>
      <p:sp>
        <p:nvSpPr>
          <p:cNvPr id="79874" name="Rectangle 2"/>
          <p:cNvSpPr>
            <a:spLocks noGrp="1" noRot="1" noChangeAspect="1" noChangeArrowheads="1" noTextEdit="1"/>
          </p:cNvSpPr>
          <p:nvPr>
            <p:ph type="sldImg"/>
          </p:nvPr>
        </p:nvSpPr>
        <p:spPr>
          <a:xfrm>
            <a:off x="393700" y="692150"/>
            <a:ext cx="6072188" cy="3416300"/>
          </a:xfrm>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
        <p:nvSpPr>
          <p:cNvPr id="2" name="Header Placeholder 1"/>
          <p:cNvSpPr>
            <a:spLocks noGrp="1"/>
          </p:cNvSpPr>
          <p:nvPr>
            <p:ph type="hdr" sz="quarter" idx="10"/>
          </p:nvPr>
        </p:nvSpPr>
        <p:spPr>
          <a:xfrm>
            <a:off x="1" y="0"/>
            <a:ext cx="2972421" cy="457513"/>
          </a:xfrm>
          <a:prstGeom prst="rect">
            <a:avLst/>
          </a:prstGeom>
        </p:spPr>
        <p:txBody>
          <a:bodyPr lIns="89730" tIns="44865" rIns="89730" bIns="44865"/>
          <a:lstStyle/>
          <a:p>
            <a:pPr algn="ctr" rtl="0" eaLnBrk="0" fontAlgn="base" hangingPunct="0">
              <a:spcBef>
                <a:spcPct val="0"/>
              </a:spcBef>
              <a:spcAft>
                <a:spcPct val="0"/>
              </a:spcAft>
            </a:pPr>
            <a:r>
              <a:rPr lang="en-US" sz="4000" b="1" i="1" smtClean="0">
                <a:solidFill>
                  <a:srgbClr val="00AE00"/>
                </a:solidFill>
                <a:latin typeface="Arial" charset="0"/>
              </a:rPr>
              <a:t>Chapters 1 &amp; 2</a:t>
            </a:r>
            <a:endParaRPr lang="en-US" sz="4000" b="1" i="1">
              <a:solidFill>
                <a:srgbClr val="00AE00"/>
              </a:solidFill>
              <a:latin typeface="Arial" charset="0"/>
            </a:endParaRPr>
          </a:p>
        </p:txBody>
      </p:sp>
    </p:spTree>
    <p:extLst>
      <p:ext uri="{BB962C8B-B14F-4D97-AF65-F5344CB8AC3E}">
        <p14:creationId xmlns:p14="http://schemas.microsoft.com/office/powerpoint/2010/main" val="80785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D8497A9-2DCA-441F-A1A2-FBFE883E2E4D}" type="slidenum">
              <a:rPr lang="he-IL" smtClean="0"/>
              <a:t>21</a:t>
            </a:fld>
            <a:endParaRPr lang="he-IL"/>
          </a:p>
        </p:txBody>
      </p:sp>
    </p:spTree>
    <p:extLst>
      <p:ext uri="{BB962C8B-B14F-4D97-AF65-F5344CB8AC3E}">
        <p14:creationId xmlns:p14="http://schemas.microsoft.com/office/powerpoint/2010/main" val="75004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pPr algn="ctr" rtl="0" eaLnBrk="0" fontAlgn="base" hangingPunct="0">
              <a:spcBef>
                <a:spcPct val="0"/>
              </a:spcBef>
              <a:spcAft>
                <a:spcPct val="0"/>
              </a:spcAft>
            </a:pPr>
            <a:fld id="{E10ED7AA-BF3B-462D-ADCD-33E59D57A5DE}" type="slidenum">
              <a:rPr lang="en-US" sz="4000" b="1" i="1">
                <a:solidFill>
                  <a:srgbClr val="00AE00"/>
                </a:solidFill>
                <a:latin typeface="Arial" charset="0"/>
              </a:rPr>
              <a:pPr algn="ctr" rtl="0" eaLnBrk="0" fontAlgn="base" hangingPunct="0">
                <a:spcBef>
                  <a:spcPct val="0"/>
                </a:spcBef>
                <a:spcAft>
                  <a:spcPct val="0"/>
                </a:spcAft>
              </a:pPr>
              <a:t>38</a:t>
            </a:fld>
            <a:endParaRPr lang="en-US" sz="4000" b="1" i="1">
              <a:solidFill>
                <a:srgbClr val="00AE00"/>
              </a:solidFill>
              <a:latin typeface="Arial" charset="0"/>
            </a:endParaRPr>
          </a:p>
        </p:txBody>
      </p:sp>
      <p:sp>
        <p:nvSpPr>
          <p:cNvPr id="132098" name="Rectangle 2"/>
          <p:cNvSpPr>
            <a:spLocks noGrp="1" noRot="1" noChangeAspect="1" noChangeArrowheads="1" noTextEdit="1"/>
          </p:cNvSpPr>
          <p:nvPr>
            <p:ph type="sldImg"/>
          </p:nvPr>
        </p:nvSpPr>
        <p:spPr>
          <a:xfrm>
            <a:off x="393700" y="692150"/>
            <a:ext cx="6072188" cy="3416300"/>
          </a:xfrm>
          <a:ln/>
        </p:spPr>
      </p:sp>
      <p:sp>
        <p:nvSpPr>
          <p:cNvPr id="132099" name="Rectangle 3"/>
          <p:cNvSpPr>
            <a:spLocks noGrp="1" noChangeArrowheads="1"/>
          </p:cNvSpPr>
          <p:nvPr>
            <p:ph type="body" idx="1"/>
          </p:nvPr>
        </p:nvSpPr>
        <p:spPr>
          <a:xfrm>
            <a:off x="914400" y="4343400"/>
            <a:ext cx="5029200" cy="4114800"/>
          </a:xfrm>
        </p:spPr>
        <p:txBody>
          <a:bodyPr/>
          <a:lstStyle/>
          <a:p>
            <a:endParaRPr lang="en-US" dirty="0"/>
          </a:p>
        </p:txBody>
      </p:sp>
      <p:sp>
        <p:nvSpPr>
          <p:cNvPr id="2" name="Header Placeholder 1"/>
          <p:cNvSpPr>
            <a:spLocks noGrp="1"/>
          </p:cNvSpPr>
          <p:nvPr>
            <p:ph type="hdr" sz="quarter" idx="10"/>
          </p:nvPr>
        </p:nvSpPr>
        <p:spPr>
          <a:xfrm>
            <a:off x="1" y="0"/>
            <a:ext cx="2972421" cy="457513"/>
          </a:xfrm>
          <a:prstGeom prst="rect">
            <a:avLst/>
          </a:prstGeom>
        </p:spPr>
        <p:txBody>
          <a:bodyPr lIns="89730" tIns="44865" rIns="89730" bIns="44865"/>
          <a:lstStyle/>
          <a:p>
            <a:pPr algn="ctr" rtl="0" eaLnBrk="0" fontAlgn="base" hangingPunct="0">
              <a:spcBef>
                <a:spcPct val="0"/>
              </a:spcBef>
              <a:spcAft>
                <a:spcPct val="0"/>
              </a:spcAft>
            </a:pPr>
            <a:r>
              <a:rPr lang="en-US" sz="4000" b="1" i="1" smtClean="0">
                <a:solidFill>
                  <a:srgbClr val="00AE00"/>
                </a:solidFill>
                <a:latin typeface="Arial" charset="0"/>
              </a:rPr>
              <a:t>Chapter 3</a:t>
            </a:r>
            <a:endParaRPr lang="en-US" sz="4000" b="1" i="1">
              <a:solidFill>
                <a:srgbClr val="00AE00"/>
              </a:solidFill>
              <a:latin typeface="Arial" charset="0"/>
            </a:endParaRPr>
          </a:p>
        </p:txBody>
      </p:sp>
    </p:spTree>
    <p:extLst>
      <p:ext uri="{BB962C8B-B14F-4D97-AF65-F5344CB8AC3E}">
        <p14:creationId xmlns:p14="http://schemas.microsoft.com/office/powerpoint/2010/main" val="982382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A9D18AAC-D070-6443-AC4C-46A5AD414722}" type="slidenum">
              <a:rPr lang="en-US">
                <a:solidFill>
                  <a:srgbClr val="000000"/>
                </a:solidFill>
              </a:rPr>
              <a:pPr/>
              <a:t>39</a:t>
            </a:fld>
            <a:endParaRPr lang="en-US">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582385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28976A-16F7-4ECC-80FA-3AEC728B89A7}" type="slidenum">
              <a:rPr lang="en-US" sz="1200" smtClean="0">
                <a:solidFill>
                  <a:srgbClr val="000000"/>
                </a:solidFill>
              </a:rPr>
              <a:pPr/>
              <a:t>40</a:t>
            </a:fld>
            <a:endParaRPr lang="en-US" sz="1200" smtClean="0">
              <a:solidFill>
                <a:srgbClr val="000000"/>
              </a:solidFill>
            </a:endParaRPr>
          </a:p>
        </p:txBody>
      </p:sp>
    </p:spTree>
    <p:extLst>
      <p:ext uri="{BB962C8B-B14F-4D97-AF65-F5344CB8AC3E}">
        <p14:creationId xmlns:p14="http://schemas.microsoft.com/office/powerpoint/2010/main" val="121343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28976A-16F7-4ECC-80FA-3AEC728B89A7}" type="slidenum">
              <a:rPr lang="en-US" sz="1200" smtClean="0">
                <a:solidFill>
                  <a:srgbClr val="000000"/>
                </a:solidFill>
              </a:rPr>
              <a:pPr/>
              <a:t>41</a:t>
            </a:fld>
            <a:endParaRPr lang="en-US" sz="1200" smtClean="0">
              <a:solidFill>
                <a:srgbClr val="000000"/>
              </a:solidFill>
            </a:endParaRPr>
          </a:p>
        </p:txBody>
      </p:sp>
    </p:spTree>
    <p:extLst>
      <p:ext uri="{BB962C8B-B14F-4D97-AF65-F5344CB8AC3E}">
        <p14:creationId xmlns:p14="http://schemas.microsoft.com/office/powerpoint/2010/main" val="133725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28976A-16F7-4ECC-80FA-3AEC728B89A7}" type="slidenum">
              <a:rPr lang="en-US" sz="1200" smtClean="0">
                <a:solidFill>
                  <a:srgbClr val="000000"/>
                </a:solidFill>
              </a:rPr>
              <a:pPr/>
              <a:t>42</a:t>
            </a:fld>
            <a:endParaRPr lang="en-US" sz="1200" smtClean="0">
              <a:solidFill>
                <a:srgbClr val="000000"/>
              </a:solidFill>
            </a:endParaRPr>
          </a:p>
        </p:txBody>
      </p:sp>
    </p:spTree>
    <p:extLst>
      <p:ext uri="{BB962C8B-B14F-4D97-AF65-F5344CB8AC3E}">
        <p14:creationId xmlns:p14="http://schemas.microsoft.com/office/powerpoint/2010/main" val="357007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0"/>
              </a:rPr>
              <a:t>To get a sense of scale, drop a pea into a large stadium. The nucleus is the relative size of the pea to the rest of the stadium.</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28976A-16F7-4ECC-80FA-3AEC728B89A7}" type="slidenum">
              <a:rPr lang="en-US" sz="1200" smtClean="0">
                <a:solidFill>
                  <a:srgbClr val="000000"/>
                </a:solidFill>
              </a:rPr>
              <a:pPr/>
              <a:t>2</a:t>
            </a:fld>
            <a:endParaRPr lang="en-US" sz="1200" smtClean="0">
              <a:solidFill>
                <a:srgbClr val="000000"/>
              </a:solidFill>
            </a:endParaRPr>
          </a:p>
        </p:txBody>
      </p:sp>
    </p:spTree>
    <p:extLst>
      <p:ext uri="{BB962C8B-B14F-4D97-AF65-F5344CB8AC3E}">
        <p14:creationId xmlns:p14="http://schemas.microsoft.com/office/powerpoint/2010/main" val="44382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0573BEF3-AF5F-EE40-A3CD-086AC9D258B1}" type="slidenum">
              <a:rPr lang="en-US">
                <a:solidFill>
                  <a:srgbClr val="000000"/>
                </a:solidFill>
              </a:rPr>
              <a:pPr/>
              <a:t>43</a:t>
            </a:fld>
            <a:endParaRPr lang="en-US">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3641668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624A7523-9124-9B4B-9DF9-E430A428F09E}" type="slidenum">
              <a:rPr lang="en-US">
                <a:solidFill>
                  <a:srgbClr val="000000"/>
                </a:solidFill>
              </a:rPr>
              <a:pPr/>
              <a:t>44</a:t>
            </a:fld>
            <a:endParaRPr lang="en-US">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6557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AE6A962-0294-4E5D-8D55-A0FB5835DA42}" type="slidenum">
              <a:rPr lang="en-US" altLang="en-US">
                <a:solidFill>
                  <a:srgbClr val="000000"/>
                </a:solidFill>
              </a:rPr>
              <a:pPr>
                <a:spcBef>
                  <a:spcPct val="0"/>
                </a:spcBef>
              </a:pPr>
              <a:t>45</a:t>
            </a:fld>
            <a:endParaRPr lang="en-US" alt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2984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28976A-16F7-4ECC-80FA-3AEC728B89A7}" type="slidenum">
              <a:rPr lang="en-US" sz="1200" smtClean="0">
                <a:solidFill>
                  <a:srgbClr val="000000"/>
                </a:solidFill>
              </a:rPr>
              <a:pPr/>
              <a:t>46</a:t>
            </a:fld>
            <a:endParaRPr lang="en-US" sz="1200" smtClean="0">
              <a:solidFill>
                <a:srgbClr val="000000"/>
              </a:solidFill>
            </a:endParaRPr>
          </a:p>
        </p:txBody>
      </p:sp>
    </p:spTree>
    <p:extLst>
      <p:ext uri="{BB962C8B-B14F-4D97-AF65-F5344CB8AC3E}">
        <p14:creationId xmlns:p14="http://schemas.microsoft.com/office/powerpoint/2010/main" val="3976088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5AFDE1DD-CB41-EC44-A31D-24E528BCDBC7}" type="slidenum">
              <a:rPr lang="en-US">
                <a:solidFill>
                  <a:srgbClr val="000000"/>
                </a:solidFill>
              </a:rPr>
              <a:pPr/>
              <a:t>47</a:t>
            </a:fld>
            <a:endParaRPr lang="en-US">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397585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1271B33-0FFA-4B94-B1BB-A1057E159330}" type="slidenum">
              <a:rPr lang="en-US" altLang="en-US">
                <a:solidFill>
                  <a:srgbClr val="000000"/>
                </a:solidFill>
              </a:rPr>
              <a:pPr>
                <a:spcBef>
                  <a:spcPct val="0"/>
                </a:spcBef>
              </a:pPr>
              <a:t>48</a:t>
            </a:fld>
            <a:endParaRPr lang="en-US" altLang="en-US">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Table 2.6. Page 55</a:t>
            </a:r>
          </a:p>
        </p:txBody>
      </p:sp>
    </p:spTree>
    <p:extLst>
      <p:ext uri="{BB962C8B-B14F-4D97-AF65-F5344CB8AC3E}">
        <p14:creationId xmlns:p14="http://schemas.microsoft.com/office/powerpoint/2010/main" val="85081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68F8D534-AE91-4FB0-B02C-2BF1022DFB09}" type="slidenum">
              <a:rPr lang="en-US" sz="4000" b="1" i="1">
                <a:solidFill>
                  <a:srgbClr val="00AE00"/>
                </a:solidFill>
                <a:latin typeface="Arial" charset="0"/>
              </a:rPr>
              <a:pPr algn="ctr" rtl="0" eaLnBrk="0" fontAlgn="base" hangingPunct="0">
                <a:spcBef>
                  <a:spcPct val="0"/>
                </a:spcBef>
                <a:spcAft>
                  <a:spcPct val="0"/>
                </a:spcAft>
              </a:pPr>
              <a:t>49</a:t>
            </a:fld>
            <a:endParaRPr lang="en-US" sz="4000" b="1" i="1">
              <a:solidFill>
                <a:srgbClr val="00AE00"/>
              </a:solidFill>
              <a:latin typeface="Arial" charset="0"/>
            </a:endParaRPr>
          </a:p>
        </p:txBody>
      </p:sp>
      <p:sp>
        <p:nvSpPr>
          <p:cNvPr id="79874" name="Rectangle 2"/>
          <p:cNvSpPr>
            <a:spLocks noGrp="1" noRot="1" noChangeAspect="1" noChangeArrowheads="1" noTextEdit="1"/>
          </p:cNvSpPr>
          <p:nvPr>
            <p:ph type="sldImg"/>
          </p:nvPr>
        </p:nvSpPr>
        <p:spPr>
          <a:xfrm>
            <a:off x="382588" y="685800"/>
            <a:ext cx="6096000" cy="3429000"/>
          </a:xfrm>
          <a:ln/>
        </p:spPr>
      </p:sp>
      <p:sp>
        <p:nvSpPr>
          <p:cNvPr id="79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9979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D6DC8DD7-E52E-4A18-B871-037AC92A593B}" type="slidenum">
              <a:rPr lang="en-US" sz="4000" b="1" i="1">
                <a:solidFill>
                  <a:srgbClr val="00AE00"/>
                </a:solidFill>
                <a:latin typeface="Arial" charset="0"/>
              </a:rPr>
              <a:pPr algn="ctr" rtl="0" eaLnBrk="0" fontAlgn="base" hangingPunct="0">
                <a:spcBef>
                  <a:spcPct val="0"/>
                </a:spcBef>
                <a:spcAft>
                  <a:spcPct val="0"/>
                </a:spcAft>
              </a:pPr>
              <a:t>50</a:t>
            </a:fld>
            <a:endParaRPr lang="en-US" sz="4000" b="1" i="1">
              <a:solidFill>
                <a:srgbClr val="00AE00"/>
              </a:solidFill>
              <a:latin typeface="Arial" charset="0"/>
            </a:endParaRPr>
          </a:p>
        </p:txBody>
      </p:sp>
      <p:sp>
        <p:nvSpPr>
          <p:cNvPr id="77826" name="Rectangle 2"/>
          <p:cNvSpPr>
            <a:spLocks noGrp="1" noRot="1" noChangeAspect="1" noChangeArrowheads="1" noTextEdit="1"/>
          </p:cNvSpPr>
          <p:nvPr>
            <p:ph type="sldImg"/>
          </p:nvPr>
        </p:nvSpPr>
        <p:spPr>
          <a:xfrm>
            <a:off x="393700" y="692150"/>
            <a:ext cx="6072188" cy="3416300"/>
          </a:xfrm>
          <a:ln/>
        </p:spPr>
      </p:sp>
      <p:sp>
        <p:nvSpPr>
          <p:cNvPr id="778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050545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D6DC8DD7-E52E-4A18-B871-037AC92A593B}" type="slidenum">
              <a:rPr lang="en-US" sz="4000" b="1" i="1">
                <a:solidFill>
                  <a:srgbClr val="00AE00"/>
                </a:solidFill>
                <a:latin typeface="Arial" charset="0"/>
              </a:rPr>
              <a:pPr algn="ctr" rtl="0" eaLnBrk="0" fontAlgn="base" hangingPunct="0">
                <a:spcBef>
                  <a:spcPct val="0"/>
                </a:spcBef>
                <a:spcAft>
                  <a:spcPct val="0"/>
                </a:spcAft>
              </a:pPr>
              <a:t>51</a:t>
            </a:fld>
            <a:endParaRPr lang="en-US" sz="4000" b="1" i="1">
              <a:solidFill>
                <a:srgbClr val="00AE00"/>
              </a:solidFill>
              <a:latin typeface="Arial" charset="0"/>
            </a:endParaRPr>
          </a:p>
        </p:txBody>
      </p:sp>
      <p:sp>
        <p:nvSpPr>
          <p:cNvPr id="77826" name="Rectangle 2"/>
          <p:cNvSpPr>
            <a:spLocks noGrp="1" noRot="1" noChangeAspect="1" noChangeArrowheads="1" noTextEdit="1"/>
          </p:cNvSpPr>
          <p:nvPr>
            <p:ph type="sldImg"/>
          </p:nvPr>
        </p:nvSpPr>
        <p:spPr>
          <a:xfrm>
            <a:off x="393700" y="692150"/>
            <a:ext cx="6072188" cy="3416300"/>
          </a:xfrm>
          <a:ln/>
        </p:spPr>
      </p:sp>
      <p:sp>
        <p:nvSpPr>
          <p:cNvPr id="778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88937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B90BE562-357F-4F50-83BC-97B0FA113CC8}" type="slidenum">
              <a:rPr lang="en-US" sz="4000" b="1" i="1">
                <a:solidFill>
                  <a:srgbClr val="00AE00"/>
                </a:solidFill>
                <a:latin typeface="Arial" charset="0"/>
              </a:rPr>
              <a:pPr algn="ctr" rtl="0" eaLnBrk="0" fontAlgn="base" hangingPunct="0">
                <a:spcBef>
                  <a:spcPct val="0"/>
                </a:spcBef>
                <a:spcAft>
                  <a:spcPct val="0"/>
                </a:spcAft>
              </a:pPr>
              <a:t>52</a:t>
            </a:fld>
            <a:endParaRPr lang="en-US" sz="4000" b="1" i="1">
              <a:solidFill>
                <a:srgbClr val="00AE00"/>
              </a:solidFill>
              <a:latin typeface="Arial" charset="0"/>
            </a:endParaRPr>
          </a:p>
        </p:txBody>
      </p:sp>
      <p:sp>
        <p:nvSpPr>
          <p:cNvPr id="81922" name="Rectangle 2"/>
          <p:cNvSpPr>
            <a:spLocks noGrp="1" noRot="1" noChangeAspect="1" noChangeArrowheads="1" noTextEdit="1"/>
          </p:cNvSpPr>
          <p:nvPr>
            <p:ph type="sldImg"/>
          </p:nvPr>
        </p:nvSpPr>
        <p:spPr>
          <a:xfrm>
            <a:off x="393700" y="692150"/>
            <a:ext cx="6072188" cy="3416300"/>
          </a:xfrm>
          <a:ln/>
        </p:spPr>
      </p:sp>
      <p:sp>
        <p:nvSpPr>
          <p:cNvPr id="8192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43502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48250376-ADC0-D847-B56F-557FBAB8A295}" type="slidenum">
              <a:rPr lang="en-US">
                <a:solidFill>
                  <a:srgbClr val="000000"/>
                </a:solidFill>
              </a:rPr>
              <a:pPr/>
              <a:t>3</a:t>
            </a:fld>
            <a:endParaRPr lang="en-US">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1140173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93700" y="692150"/>
            <a:ext cx="6070600" cy="3416300"/>
          </a:xfrm>
          <a:ln/>
        </p:spPr>
      </p:sp>
      <p:sp>
        <p:nvSpPr>
          <p:cNvPr id="13107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IN" altLang="en-US" smtClean="0"/>
              <a:t>(2.5) Molecules and ions</a:t>
            </a:r>
          </a:p>
          <a:p>
            <a:endParaRPr lang="en-IN" altLang="en-US" smtClean="0"/>
          </a:p>
        </p:txBody>
      </p:sp>
    </p:spTree>
    <p:extLst>
      <p:ext uri="{BB962C8B-B14F-4D97-AF65-F5344CB8AC3E}">
        <p14:creationId xmlns:p14="http://schemas.microsoft.com/office/powerpoint/2010/main" val="3363044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93700" y="692150"/>
            <a:ext cx="6070600" cy="3416300"/>
          </a:xfrm>
          <a:ln/>
        </p:spPr>
      </p:sp>
      <p:sp>
        <p:nvSpPr>
          <p:cNvPr id="13312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IN" altLang="en-US" smtClean="0"/>
              <a:t>(2.5) Molecules and ions</a:t>
            </a:r>
          </a:p>
          <a:p>
            <a:endParaRPr lang="en-IN" altLang="en-US" smtClean="0"/>
          </a:p>
        </p:txBody>
      </p:sp>
    </p:spTree>
    <p:extLst>
      <p:ext uri="{BB962C8B-B14F-4D97-AF65-F5344CB8AC3E}">
        <p14:creationId xmlns:p14="http://schemas.microsoft.com/office/powerpoint/2010/main" val="1598729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93700" y="692150"/>
            <a:ext cx="6070600" cy="3416300"/>
          </a:xfrm>
          <a:ln/>
        </p:spPr>
      </p:sp>
      <p:sp>
        <p:nvSpPr>
          <p:cNvPr id="13517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IN" altLang="en-US" smtClean="0"/>
              <a:t>(2.5) Molecules and ions</a:t>
            </a:r>
          </a:p>
          <a:p>
            <a:endParaRPr lang="en-IN" altLang="en-US" smtClean="0"/>
          </a:p>
        </p:txBody>
      </p:sp>
    </p:spTree>
    <p:extLst>
      <p:ext uri="{BB962C8B-B14F-4D97-AF65-F5344CB8AC3E}">
        <p14:creationId xmlns:p14="http://schemas.microsoft.com/office/powerpoint/2010/main" val="775027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93700" y="692150"/>
            <a:ext cx="6070600" cy="3416300"/>
          </a:xfrm>
          <a:ln/>
        </p:spPr>
      </p:sp>
      <p:sp>
        <p:nvSpPr>
          <p:cNvPr id="13721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IN" altLang="en-US" smtClean="0"/>
              <a:t>(2.5) Molecules and ions</a:t>
            </a:r>
          </a:p>
          <a:p>
            <a:endParaRPr lang="en-IN" altLang="en-US" smtClean="0"/>
          </a:p>
        </p:txBody>
      </p:sp>
    </p:spTree>
    <p:extLst>
      <p:ext uri="{BB962C8B-B14F-4D97-AF65-F5344CB8AC3E}">
        <p14:creationId xmlns:p14="http://schemas.microsoft.com/office/powerpoint/2010/main" val="1073800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FA35A998-2E5C-49DF-8379-796A824E80A3}" type="slidenum">
              <a:rPr lang="en-US" sz="4000" b="1" i="1">
                <a:solidFill>
                  <a:srgbClr val="00AE00"/>
                </a:solidFill>
                <a:latin typeface="Arial" charset="0"/>
              </a:rPr>
              <a:pPr algn="ctr" rtl="0" eaLnBrk="0" fontAlgn="base" hangingPunct="0">
                <a:spcBef>
                  <a:spcPct val="0"/>
                </a:spcBef>
                <a:spcAft>
                  <a:spcPct val="0"/>
                </a:spcAft>
              </a:pPr>
              <a:t>57</a:t>
            </a:fld>
            <a:endParaRPr lang="en-US" sz="4000" b="1" i="1">
              <a:solidFill>
                <a:srgbClr val="00AE00"/>
              </a:solidFill>
              <a:latin typeface="Arial" charset="0"/>
            </a:endParaRPr>
          </a:p>
        </p:txBody>
      </p:sp>
      <p:sp>
        <p:nvSpPr>
          <p:cNvPr id="94210" name="Rectangle 2"/>
          <p:cNvSpPr>
            <a:spLocks noGrp="1" noRot="1" noChangeAspect="1" noChangeArrowheads="1" noTextEdit="1"/>
          </p:cNvSpPr>
          <p:nvPr>
            <p:ph type="sldImg"/>
          </p:nvPr>
        </p:nvSpPr>
        <p:spPr>
          <a:xfrm>
            <a:off x="382588" y="685800"/>
            <a:ext cx="6096000" cy="3429000"/>
          </a:xfrm>
          <a:ln/>
        </p:spPr>
      </p:sp>
      <p:sp>
        <p:nvSpPr>
          <p:cNvPr id="94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0358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04BBBB-A10F-46CA-AB42-129FD1214B36}" type="slidenum">
              <a:rPr lang="en-US" altLang="en-US">
                <a:solidFill>
                  <a:srgbClr val="000000"/>
                </a:solidFill>
              </a:rPr>
              <a:pPr>
                <a:spcBef>
                  <a:spcPct val="0"/>
                </a:spcBef>
              </a:pPr>
              <a:t>58</a:t>
            </a:fld>
            <a:endParaRPr lang="en-US" altLang="en-US">
              <a:solidFill>
                <a:srgbClr val="000000"/>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47863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1D562CE-529B-4F75-BBBB-D841811D7DBD}" type="slidenum">
              <a:rPr lang="en-US" altLang="en-US">
                <a:solidFill>
                  <a:srgbClr val="000000"/>
                </a:solidFill>
              </a:rPr>
              <a:pPr>
                <a:spcBef>
                  <a:spcPct val="0"/>
                </a:spcBef>
              </a:pPr>
              <a:t>59</a:t>
            </a:fld>
            <a:endParaRPr lang="en-US" altLang="en-US">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59603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1682D7C-856E-442D-B09E-6F76C0A4FF59}" type="slidenum">
              <a:rPr lang="en-US" altLang="en-US">
                <a:solidFill>
                  <a:srgbClr val="000000"/>
                </a:solidFill>
              </a:rPr>
              <a:pPr>
                <a:spcBef>
                  <a:spcPct val="0"/>
                </a:spcBef>
              </a:pPr>
              <a:t>60</a:t>
            </a:fld>
            <a:endParaRPr lang="en-US" altLang="en-US">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73962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1FC5A3-CE52-42D3-9E47-17A43F0A69B7}" type="slidenum">
              <a:rPr lang="en-US" altLang="en-US">
                <a:solidFill>
                  <a:srgbClr val="000000"/>
                </a:solidFill>
              </a:rPr>
              <a:pPr>
                <a:spcBef>
                  <a:spcPct val="0"/>
                </a:spcBef>
              </a:pPr>
              <a:t>61</a:t>
            </a:fld>
            <a:endParaRPr lang="en-US" altLang="en-US">
              <a:solidFill>
                <a:srgbClr val="000000"/>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9699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1ACC1B1-8028-4C8C-B915-FB9D22450FF7}" type="slidenum">
              <a:rPr lang="en-US" altLang="en-US">
                <a:solidFill>
                  <a:srgbClr val="000000"/>
                </a:solidFill>
              </a:rPr>
              <a:pPr>
                <a:spcBef>
                  <a:spcPct val="0"/>
                </a:spcBef>
              </a:pPr>
              <a:t>62</a:t>
            </a:fld>
            <a:endParaRPr lang="en-US" altLang="en-US">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2311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811C6448-528D-9E43-A3E2-1A3F71158B52}" type="slidenum">
              <a:rPr lang="en-US">
                <a:solidFill>
                  <a:srgbClr val="000000"/>
                </a:solidFill>
              </a:rPr>
              <a:pPr/>
              <a:t>5</a:t>
            </a:fld>
            <a:endParaRPr lang="en-US">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2011759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58BF93D-B78A-234E-A66C-E42D71FE1715}" type="slidenum">
              <a:rPr lang="en-US" sz="1200">
                <a:solidFill>
                  <a:srgbClr val="000000"/>
                </a:solidFill>
              </a:rPr>
              <a:pPr/>
              <a:t>63</a:t>
            </a:fld>
            <a:endParaRPr lang="en-US" sz="1200">
              <a:solidFill>
                <a:srgbClr val="000000"/>
              </a:solidFill>
            </a:endParaRPr>
          </a:p>
        </p:txBody>
      </p:sp>
    </p:spTree>
    <p:extLst>
      <p:ext uri="{BB962C8B-B14F-4D97-AF65-F5344CB8AC3E}">
        <p14:creationId xmlns:p14="http://schemas.microsoft.com/office/powerpoint/2010/main" val="318684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2CAA7445-1F93-4D04-98B1-F078D4AD74C3}" type="slidenum">
              <a:rPr lang="en-US" sz="4000" b="1" i="1">
                <a:solidFill>
                  <a:prstClr val="black"/>
                </a:solidFill>
                <a:latin typeface="Arial" charset="0"/>
              </a:rPr>
              <a:pPr algn="ctr" rtl="0" eaLnBrk="0" fontAlgn="base" hangingPunct="0">
                <a:spcBef>
                  <a:spcPct val="0"/>
                </a:spcBef>
                <a:spcAft>
                  <a:spcPct val="0"/>
                </a:spcAft>
              </a:pPr>
              <a:t>6</a:t>
            </a:fld>
            <a:endParaRPr lang="en-US" sz="4000" b="1" i="1">
              <a:solidFill>
                <a:prstClr val="black"/>
              </a:solidFill>
              <a:latin typeface="Arial" charset="0"/>
            </a:endParaRPr>
          </a:p>
        </p:txBody>
      </p:sp>
      <p:sp>
        <p:nvSpPr>
          <p:cNvPr id="71682" name="Rectangle 2"/>
          <p:cNvSpPr>
            <a:spLocks noGrp="1" noRot="1" noChangeAspect="1" noChangeArrowheads="1" noTextEdit="1"/>
          </p:cNvSpPr>
          <p:nvPr>
            <p:ph type="sldImg"/>
          </p:nvPr>
        </p:nvSpPr>
        <p:spPr>
          <a:xfrm>
            <a:off x="393700" y="692150"/>
            <a:ext cx="6072188" cy="3416300"/>
          </a:xfrm>
          <a:ln/>
        </p:spPr>
      </p:sp>
      <p:sp>
        <p:nvSpPr>
          <p:cNvPr id="7168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24253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pPr algn="ctr" rtl="0" eaLnBrk="0" fontAlgn="base" hangingPunct="0">
              <a:spcBef>
                <a:spcPct val="0"/>
              </a:spcBef>
              <a:spcAft>
                <a:spcPct val="0"/>
              </a:spcAft>
            </a:pPr>
            <a:fld id="{30C0BA08-D488-43F1-8C2A-B5CF3061FA22}" type="slidenum">
              <a:rPr lang="en-US" sz="4000" b="1" i="1">
                <a:solidFill>
                  <a:srgbClr val="00AE00"/>
                </a:solidFill>
                <a:latin typeface="Arial" charset="0"/>
              </a:rPr>
              <a:pPr algn="ctr" rtl="0" eaLnBrk="0" fontAlgn="base" hangingPunct="0">
                <a:spcBef>
                  <a:spcPct val="0"/>
                </a:spcBef>
                <a:spcAft>
                  <a:spcPct val="0"/>
                </a:spcAft>
              </a:pPr>
              <a:t>7</a:t>
            </a:fld>
            <a:endParaRPr lang="en-US" sz="4000" b="1" i="1">
              <a:solidFill>
                <a:srgbClr val="00AE00"/>
              </a:solidFill>
              <a:latin typeface="Arial" charset="0"/>
            </a:endParaRPr>
          </a:p>
        </p:txBody>
      </p:sp>
      <p:sp>
        <p:nvSpPr>
          <p:cNvPr id="128002" name="Rectangle 2"/>
          <p:cNvSpPr>
            <a:spLocks noGrp="1" noRot="1" noChangeAspect="1" noChangeArrowheads="1" noTextEdit="1"/>
          </p:cNvSpPr>
          <p:nvPr>
            <p:ph type="sldImg"/>
          </p:nvPr>
        </p:nvSpPr>
        <p:spPr>
          <a:xfrm>
            <a:off x="393700" y="692150"/>
            <a:ext cx="6072188" cy="3416300"/>
          </a:xfrm>
          <a:ln/>
        </p:spPr>
      </p:sp>
      <p:sp>
        <p:nvSpPr>
          <p:cNvPr id="12800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0867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393700" y="692150"/>
            <a:ext cx="6070600" cy="3416300"/>
          </a:xfrm>
          <a:ln/>
        </p:spPr>
      </p:sp>
      <p:sp>
        <p:nvSpPr>
          <p:cNvPr id="12288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IN" altLang="en-US" smtClean="0"/>
              <a:t>(2.5) Molecules and ions</a:t>
            </a:r>
          </a:p>
          <a:p>
            <a:endParaRPr lang="en-IN" altLang="en-US" smtClean="0"/>
          </a:p>
        </p:txBody>
      </p:sp>
    </p:spTree>
    <p:extLst>
      <p:ext uri="{BB962C8B-B14F-4D97-AF65-F5344CB8AC3E}">
        <p14:creationId xmlns:p14="http://schemas.microsoft.com/office/powerpoint/2010/main" val="424672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28889643-757F-F948-B9D1-B31B925EDEDF}" type="slidenum">
              <a:rPr lang="en-US">
                <a:solidFill>
                  <a:srgbClr val="000000"/>
                </a:solidFill>
              </a:rPr>
              <a:pPr/>
              <a:t>9</a:t>
            </a:fld>
            <a:endParaRPr lang="en-US">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extLst>
      <p:ext uri="{BB962C8B-B14F-4D97-AF65-F5344CB8AC3E}">
        <p14:creationId xmlns:p14="http://schemas.microsoft.com/office/powerpoint/2010/main" val="424491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63DAFF-FEDA-4394-A667-E3D497F981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4087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10.xml"/><Relationship Id="rId4" Type="http://schemas.openxmlformats.org/officeDocument/2006/relationships/image" Target="../media/image3.jp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12.xml"/><Relationship Id="rId4" Type="http://schemas.openxmlformats.org/officeDocument/2006/relationships/image" Target="../media/image3.jp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18.xml"/><Relationship Id="rId4" Type="http://schemas.openxmlformats.org/officeDocument/2006/relationships/image" Target="../media/image3.jp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24.xml"/><Relationship Id="rId4" Type="http://schemas.openxmlformats.org/officeDocument/2006/relationships/image" Target="../media/image3.jp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27.xml"/><Relationship Id="rId4" Type="http://schemas.openxmlformats.org/officeDocument/2006/relationships/image" Target="../media/image3.jp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6.xml"/><Relationship Id="rId4" Type="http://schemas.openxmlformats.org/officeDocument/2006/relationships/image" Target="../media/image3.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7.xml"/><Relationship Id="rId4" Type="http://schemas.openxmlformats.org/officeDocument/2006/relationships/image" Target="../media/image3.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951701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06527321"/>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85974357"/>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51065362"/>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537242149"/>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91223711"/>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173312851"/>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116990919"/>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89628433"/>
      </p:ext>
    </p:extLst>
  </p:cSld>
  <p:clrMapOvr>
    <a:masterClrMapping/>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85462300"/>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725376605"/>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06537163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080522464"/>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354759830"/>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68C3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981200"/>
            <a:ext cx="12192000" cy="29718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smtClean="0">
              <a:solidFill>
                <a:srgbClr val="40458C"/>
              </a:solidFill>
              <a:latin typeface="Tahoma" pitchFamily="34" charset="0"/>
            </a:endParaRPr>
          </a:p>
        </p:txBody>
      </p:sp>
      <p:sp>
        <p:nvSpPr>
          <p:cNvPr id="80963" name="Rectangle 67"/>
          <p:cNvSpPr>
            <a:spLocks noGrp="1" noChangeArrowheads="1"/>
          </p:cNvSpPr>
          <p:nvPr>
            <p:ph type="ctrTitle" hasCustomPrompt="1"/>
          </p:nvPr>
        </p:nvSpPr>
        <p:spPr>
          <a:xfrm>
            <a:off x="6705600" y="1981200"/>
            <a:ext cx="5486400" cy="1371600"/>
          </a:xfrm>
        </p:spPr>
        <p:txBody>
          <a:bodyPr/>
          <a:lstStyle>
            <a:lvl1pPr algn="ctr">
              <a:defRPr sz="2400"/>
            </a:lvl1pPr>
          </a:lstStyle>
          <a:p>
            <a:r>
              <a:rPr lang="en-US" dirty="0" smtClean="0"/>
              <a:t>C h a p t e r  2</a:t>
            </a:r>
            <a:endParaRPr lang="en-US" dirty="0"/>
          </a:p>
        </p:txBody>
      </p:sp>
      <p:sp>
        <p:nvSpPr>
          <p:cNvPr id="80964" name="Rectangle 68" descr="Rectangle: Click to edit Master text styles&#10;Second level&#10;Third level&#10;Fourth level&#10;Fifth level"/>
          <p:cNvSpPr>
            <a:spLocks noGrp="1" noChangeArrowheads="1"/>
          </p:cNvSpPr>
          <p:nvPr>
            <p:ph type="subTitle" idx="1"/>
          </p:nvPr>
        </p:nvSpPr>
        <p:spPr>
          <a:xfrm>
            <a:off x="6705600" y="3429000"/>
            <a:ext cx="5486400" cy="1524000"/>
          </a:xfrm>
        </p:spPr>
        <p:txBody>
          <a:bodyPr/>
          <a:lstStyle>
            <a:lvl1pPr marL="0" indent="0" algn="ctr">
              <a:buFont typeface="Wingdings" pitchFamily="2" charset="2"/>
              <a:buNone/>
              <a:defRPr sz="3600" b="1"/>
            </a:lvl1pPr>
          </a:lstStyle>
          <a:p>
            <a:r>
              <a:rPr lang="en-US" dirty="0" smtClean="0"/>
              <a:t>Click to edit Master subtitle style</a:t>
            </a:r>
            <a:endParaRPr lang="en-US" dirty="0"/>
          </a:p>
        </p:txBody>
      </p:sp>
      <p:pic>
        <p:nvPicPr>
          <p:cNvPr id="5" name="Picture 4" descr="screenshot_432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69" y="365124"/>
            <a:ext cx="6328955" cy="6172200"/>
          </a:xfrm>
          <a:prstGeom prst="rect">
            <a:avLst/>
          </a:prstGeom>
        </p:spPr>
      </p:pic>
    </p:spTree>
    <p:extLst>
      <p:ext uri="{BB962C8B-B14F-4D97-AF65-F5344CB8AC3E}">
        <p14:creationId xmlns:p14="http://schemas.microsoft.com/office/powerpoint/2010/main" val="37030305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24625440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39257382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29501270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8"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9"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12267543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4"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5"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20832070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3"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4"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1784091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1607583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372543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48483082"/>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8888971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04800"/>
            <a:ext cx="26670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7797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3032429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a:endParaRPr lang="en-US">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a:r>
              <a:rPr lang="he-IL" smtClean="0">
                <a:solidFill>
                  <a:srgbClr val="40458C"/>
                </a:solidFill>
              </a:rPr>
              <a:t>2-אטומים,מולקולות ויונים</a:t>
            </a:r>
            <a:endParaRPr lang="en-US">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a:fld id="{302AA9E0-67E0-4FDC-9E40-6CF8DF1E9DC5}" type="slidenum">
              <a:rPr lang="en-US" smtClean="0">
                <a:solidFill>
                  <a:srgbClr val="40458C"/>
                </a:solidFill>
              </a:rPr>
              <a:pPr algn="l" rtl="0"/>
              <a:t>‹#›</a:t>
            </a:fld>
            <a:endParaRPr lang="en-US">
              <a:solidFill>
                <a:srgbClr val="40458C"/>
              </a:solidFill>
            </a:endParaRPr>
          </a:p>
        </p:txBody>
      </p:sp>
    </p:spTree>
    <p:extLst>
      <p:ext uri="{BB962C8B-B14F-4D97-AF65-F5344CB8AC3E}">
        <p14:creationId xmlns:p14="http://schemas.microsoft.com/office/powerpoint/2010/main" val="28500210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20800" y="609600"/>
            <a:ext cx="9550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20800" y="1981200"/>
            <a:ext cx="4673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4673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20800" y="4114800"/>
            <a:ext cx="4673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4114800"/>
            <a:ext cx="4673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07124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09600"/>
            <a:ext cx="955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20800" y="1981200"/>
            <a:ext cx="4673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4673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4673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56338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09600"/>
            <a:ext cx="955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20800" y="1981200"/>
            <a:ext cx="4673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4673600" cy="4114800"/>
          </a:xfrm>
        </p:spPr>
        <p:txBody>
          <a:bodyPr/>
          <a:lstStyle/>
          <a:p>
            <a:pPr lvl="0"/>
            <a:endParaRPr lang="en-US" noProof="0" smtClean="0"/>
          </a:p>
        </p:txBody>
      </p:sp>
    </p:spTree>
    <p:extLst>
      <p:ext uri="{BB962C8B-B14F-4D97-AF65-F5344CB8AC3E}">
        <p14:creationId xmlns:p14="http://schemas.microsoft.com/office/powerpoint/2010/main" val="49781174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20800" y="609600"/>
            <a:ext cx="9550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6145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4807749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118566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9759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043158674"/>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23126755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34453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8372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3947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85080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53170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6288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295051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483733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smtClean="0"/>
              <a:t>Click to edit Master title style</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smtClean="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sz="1000" dirty="0">
              <a:solidFill>
                <a:srgbClr val="000000"/>
              </a:solidFill>
            </a:endParaRPr>
          </a:p>
        </p:txBody>
      </p:sp>
    </p:spTree>
    <p:extLst>
      <p:ext uri="{BB962C8B-B14F-4D97-AF65-F5344CB8AC3E}">
        <p14:creationId xmlns:p14="http://schemas.microsoft.com/office/powerpoint/2010/main" val="389533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770623550"/>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91398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06349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263256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16704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7868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smtClean="0">
                <a:solidFill>
                  <a:srgbClr val="000000"/>
                </a:solidFill>
              </a:rPr>
              <a:t>2-אטומים,מולקולות ויונים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extLst>
      <p:ext uri="{BB962C8B-B14F-4D97-AF65-F5344CB8AC3E}">
        <p14:creationId xmlns:p14="http://schemas.microsoft.com/office/powerpoint/2010/main" val="351403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31126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88851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57292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600922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214406301"/>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73647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609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43696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1828800" y="457200"/>
            <a:ext cx="9753600" cy="2438400"/>
          </a:xfrm>
        </p:spPr>
        <p:txBody>
          <a:bodyPr/>
          <a:lstStyle/>
          <a:p>
            <a:pPr lvl="0"/>
            <a:endParaRPr lang="en-US" noProof="0" smtClean="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3059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57363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26353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2055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80004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9374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6849468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63008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7821668"/>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455618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12232659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25280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6873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18017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75758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06764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9303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63225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4155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932021958"/>
      </p:ext>
    </p:extLst>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gray">
          <a:xfrm>
            <a:off x="421218" y="6553200"/>
            <a:ext cx="719878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rtl="0" fontAlgn="base">
              <a:spcBef>
                <a:spcPct val="0"/>
              </a:spcBef>
              <a:spcAft>
                <a:spcPct val="0"/>
              </a:spcAft>
            </a:pPr>
            <a:r>
              <a:rPr lang="en-GB" sz="1000" dirty="0">
                <a:solidFill>
                  <a:srgbClr val="000000"/>
                </a:solidFill>
                <a:ea typeface="MS PGothic" charset="0"/>
                <a:cs typeface="MS PGothic" charset="0"/>
              </a:rPr>
              <a:t>© 2017 Pearson Education, </a:t>
            </a:r>
            <a:r>
              <a:rPr lang="en-GB" sz="1000" dirty="0" smtClean="0">
                <a:solidFill>
                  <a:srgbClr val="000000"/>
                </a:solidFill>
                <a:ea typeface="MS PGothic" charset="0"/>
                <a:cs typeface="MS PGothic" charset="0"/>
              </a:rPr>
              <a:t>Ltd.</a:t>
            </a:r>
            <a:endParaRPr lang="en-GB" sz="1000" dirty="0">
              <a:solidFill>
                <a:srgbClr val="000000"/>
              </a:solidFill>
              <a:ea typeface="MS PGothic" charset="0"/>
              <a:cs typeface="MS PGothic" charset="0"/>
            </a:endParaRPr>
          </a:p>
        </p:txBody>
      </p:sp>
      <p:sp>
        <p:nvSpPr>
          <p:cNvPr id="4" name="Rectangle 5"/>
          <p:cNvSpPr>
            <a:spLocks noChangeArrowheads="1"/>
          </p:cNvSpPr>
          <p:nvPr userDrawn="1"/>
        </p:nvSpPr>
        <p:spPr bwMode="auto">
          <a:xfrm>
            <a:off x="0" y="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7" name="Content Placeholder 6"/>
          <p:cNvSpPr>
            <a:spLocks noGrp="1"/>
          </p:cNvSpPr>
          <p:nvPr>
            <p:ph sz="quarter" idx="10"/>
          </p:nvPr>
        </p:nvSpPr>
        <p:spPr>
          <a:xfrm>
            <a:off x="487679" y="807513"/>
            <a:ext cx="11594511" cy="22837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40458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0477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6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4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5448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89C52390-D4EB-4DAC-BA8B-8BEB714594E7}"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501899416"/>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49153CB4-1BF8-4C3A-9F52-DE64E2B551BC}"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678621719"/>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DFF0D3F6-42FC-4418-AE24-82579C07E99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967831621"/>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457201"/>
            <a:ext cx="53848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44D5014A-B9CD-4D1D-99DC-BF814B7E14DC}"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687304689"/>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D7DF5963-C101-455F-81E4-DC3E4BF3FCB9}"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541645105"/>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0C3D90E3-F6B3-4B10-BC55-FFB9C297CE3E}"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015793242"/>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A202D718-576D-4D0F-8F25-21124EE96FAD}"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4759092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804134262"/>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EB4B4173-8042-4166-938A-ADFDE92420A4}"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677169404"/>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716B06A1-EE84-4613-8610-9CFF65826931}"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897755783"/>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7F5D92CD-2E52-4410-8AE0-1A315476C12D}"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905983971"/>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85EDBEE2-B2D8-4B01-8932-29FC32C97CAF}"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4063771271"/>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28F3D441-F703-4653-9782-2581534E7CD9}"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808620685"/>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7"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83F9028A-2976-412D-9BC4-1C2D1FF5FA0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518090751"/>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7"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2 | </a:t>
            </a:r>
            <a:fld id="{B0E778FB-6B98-491D-8F82-5E737263268A}"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725018677"/>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smtClean="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smtClean="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smtClean="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a:prstGeom prst="rect">
            <a:avLst/>
          </a:prstGeo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4061625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31302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3956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728509993"/>
      </p:ext>
    </p:extLst>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77684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8198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800752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1068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52002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0744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2996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23691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768" y="1008063"/>
            <a:ext cx="5831417"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57384" y="1008064"/>
            <a:ext cx="5831416" cy="2771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57384" y="3932238"/>
            <a:ext cx="5831416" cy="277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7018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768" y="1008063"/>
            <a:ext cx="5831417"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384" y="1008063"/>
            <a:ext cx="5831416"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2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0725063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93232820"/>
      </p:ext>
    </p:extLst>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ln>
            <a:noFill/>
          </a:ln>
        </p:spPr>
        <p:txBody>
          <a:bodyPr vert="horz"/>
          <a:lstStyle>
            <a:lvl1pPr>
              <a:defRPr>
                <a:ln>
                  <a:noFill/>
                </a:ln>
                <a:solidFill>
                  <a:srgbClr val="ED6B0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2853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33971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4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213574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ED6B0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62979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07123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412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21018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27925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28286" y="1141413"/>
            <a:ext cx="7731347" cy="22837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65718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79880" y="1"/>
            <a:ext cx="336092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668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673560382"/>
      </p:ext>
    </p:extLst>
  </p:cSld>
  <p:clrMapOvr>
    <a:masterClrMapping/>
  </p:clrMapOvr>
  <p:transition spd="slow"/>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rtl="0" eaLnBrk="0" fontAlgn="base" hangingPunct="0">
              <a:spcBef>
                <a:spcPct val="0"/>
              </a:spcBef>
              <a:spcAft>
                <a:spcPct val="0"/>
              </a:spcAft>
              <a:defRPr/>
            </a:pPr>
            <a:endParaRPr lang="en-US" sz="2400">
              <a:solidFill>
                <a:srgbClr val="000000"/>
              </a:solidFill>
              <a:latin typeface="Times" charset="0"/>
              <a:ea typeface="ＭＳ Ｐゴシック" charset="0"/>
            </a:endParaRPr>
          </a:p>
        </p:txBody>
      </p:sp>
      <p:sp>
        <p:nvSpPr>
          <p:cNvPr id="7" name="Content Placeholder 6"/>
          <p:cNvSpPr>
            <a:spLocks noGrp="1"/>
          </p:cNvSpPr>
          <p:nvPr>
            <p:ph sz="quarter" idx="10"/>
          </p:nvPr>
        </p:nvSpPr>
        <p:spPr>
          <a:xfrm>
            <a:off x="1727200" y="1676400"/>
            <a:ext cx="8534400" cy="22837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2712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70217745"/>
      </p:ext>
    </p:extLst>
  </p:cSld>
  <p:clrMapOvr>
    <a:masterClrMapping/>
  </p:clrMapOvr>
  <p:transition spd="slow"/>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083163380"/>
      </p:ext>
    </p:extLst>
  </p:cSld>
  <p:clrMapOvr>
    <a:masterClrMapping/>
  </p:clrMapOvr>
  <p:transition spd="slow"/>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7369507"/>
      </p:ext>
    </p:extLst>
  </p:cSld>
  <p:clrMapOvr>
    <a:masterClrMapping/>
  </p:clrMapOvr>
  <p:transition spd="slow"/>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792225458"/>
      </p:ext>
    </p:extLst>
  </p:cSld>
  <p:clrMapOvr>
    <a:masterClrMapping/>
  </p:clrMapOvr>
  <p:transition spd="slow"/>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1796925"/>
      </p:ext>
    </p:extLst>
  </p:cSld>
  <p:clrMapOvr>
    <a:masterClrMapping/>
  </p:clrMapOvr>
  <p:transition spd="slow"/>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038109440"/>
      </p:ext>
    </p:extLst>
  </p:cSld>
  <p:clrMapOvr>
    <a:masterClrMapping/>
  </p:clrMapOvr>
  <p:transition spd="slow"/>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79618529"/>
      </p:ext>
    </p:extLst>
  </p:cSld>
  <p:clrMapOvr>
    <a:masterClrMapping/>
  </p:clrMapOvr>
  <p:transition spd="slow"/>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06834268"/>
      </p:ext>
    </p:extLst>
  </p:cSld>
  <p:clrMapOvr>
    <a:masterClrMapping/>
  </p:clrMapOvr>
  <p:transition spd="slow"/>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67420773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48544146"/>
      </p:ext>
    </p:extLst>
  </p:cSld>
  <p:clrMapOvr>
    <a:masterClrMapping/>
  </p:clrMapOvr>
  <p:transition spd="slow"/>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35833774"/>
      </p:ext>
    </p:extLst>
  </p:cSld>
  <p:clrMapOvr>
    <a:masterClrMapping/>
  </p:clrMapOvr>
  <p:transition spd="slow"/>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200612547"/>
      </p:ext>
    </p:extLst>
  </p:cSld>
  <p:clrMapOvr>
    <a:masterClrMapping/>
  </p:clrMapOvr>
  <p:transition spd="slow"/>
</p:sldLayout>
</file>

<file path=ppt/slideLayouts/slideLayout2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483843853"/>
      </p:ext>
    </p:extLst>
  </p:cSld>
  <p:clrMapOvr>
    <a:masterClrMapping/>
  </p:clrMapOvr>
  <p:transition spd="slow"/>
</p:sldLayout>
</file>

<file path=ppt/slideLayouts/slideLayout2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238736650"/>
      </p:ext>
    </p:extLst>
  </p:cSld>
  <p:clrMapOvr>
    <a:masterClrMapping/>
  </p:clrMapOvr>
  <p:transition spd="slow"/>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15642257"/>
      </p:ext>
    </p:extLst>
  </p:cSld>
  <p:clrMapOvr>
    <a:masterClrMapping/>
  </p:clrMapOvr>
  <p:transition spd="slow"/>
</p:sldLayout>
</file>

<file path=ppt/slideLayouts/slideLayout2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858610477"/>
      </p:ext>
    </p:extLst>
  </p:cSld>
  <p:clrMapOvr>
    <a:masterClrMapping/>
  </p:clrMapOvr>
  <p:transition spd="slow"/>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322417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386036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9829331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3778739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903240379"/>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4188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17370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98578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76533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888090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83574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898273"/>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6991825"/>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3904496"/>
      </p:ext>
    </p:extLst>
  </p:cSld>
  <p:clrMapOvr>
    <a:masterClrMapping/>
  </p:clrMapOvr>
  <p:transition spd="slow"/>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33356551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60364275"/>
      </p:ext>
    </p:extLst>
  </p:cSld>
  <p:clrMapOvr>
    <a:masterClrMapping/>
  </p:clrMapOvr>
  <p:transition spd="slow"/>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595568263"/>
      </p:ext>
    </p:extLst>
  </p:cSld>
  <p:clrMapOvr>
    <a:masterClrMapping/>
  </p:clrMapOvr>
  <p:transition spd="slow"/>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22034190"/>
      </p:ext>
    </p:extLst>
  </p:cSld>
  <p:clrMapOvr>
    <a:masterClrMapping/>
  </p:clrMapOvr>
  <p:transition spd="slow"/>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57723878"/>
      </p:ext>
    </p:extLst>
  </p:cSld>
  <p:clrMapOvr>
    <a:masterClrMapping/>
  </p:clrMapOvr>
  <p:transition spd="slow"/>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695014982"/>
      </p:ext>
    </p:extLst>
  </p:cSld>
  <p:clrMapOvr>
    <a:masterClrMapping/>
  </p:clrMapOvr>
  <p:transition spd="slow"/>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11038004"/>
      </p:ext>
    </p:extLst>
  </p:cSld>
  <p:clrMapOvr>
    <a:masterClrMapping/>
  </p:clrMapOvr>
  <p:transition spd="slow"/>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65378265"/>
      </p:ext>
    </p:extLst>
  </p:cSld>
  <p:clrMapOvr>
    <a:masterClrMapping/>
  </p:clrMapOvr>
  <p:transition spd="slow"/>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984919924"/>
      </p:ext>
    </p:extLst>
  </p:cSld>
  <p:clrMapOvr>
    <a:masterClrMapping/>
  </p:clrMapOvr>
  <p:transition spd="slow"/>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038117471"/>
      </p:ext>
    </p:extLst>
  </p:cSld>
  <p:clrMapOvr>
    <a:masterClrMapping/>
  </p:clrMapOvr>
  <p:transition spd="slow"/>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570710070"/>
      </p:ext>
    </p:extLst>
  </p:cSld>
  <p:clrMapOvr>
    <a:masterClrMapping/>
  </p:clrMapOvr>
  <p:transition spd="slow"/>
</p:sldLayout>
</file>

<file path=ppt/slideLayouts/slideLayout2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3955221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25087066"/>
      </p:ext>
    </p:extLst>
  </p:cSld>
  <p:clrMapOvr>
    <a:masterClrMapping/>
  </p:clrMapOvr>
  <p:transition spd="slow"/>
</p:sldLayout>
</file>

<file path=ppt/slideLayouts/slideLayout25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639185973"/>
      </p:ext>
    </p:extLst>
  </p:cSld>
  <p:clrMapOvr>
    <a:masterClrMapping/>
  </p:clrMapOvr>
  <p:transition spd="slow"/>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39668199"/>
      </p:ext>
    </p:extLst>
  </p:cSld>
  <p:clrMapOvr>
    <a:masterClrMapping/>
  </p:clrMapOvr>
  <p:transition spd="slow"/>
</p:sldLayout>
</file>

<file path=ppt/slideLayouts/slideLayout25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46766352"/>
      </p:ext>
    </p:extLst>
  </p:cSld>
  <p:clrMapOvr>
    <a:masterClrMapping/>
  </p:clrMapOvr>
  <p:transition spd="slow"/>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smtClean="0"/>
              <a:t>Click to edit Master title style</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smtClean="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sz="1000" dirty="0">
              <a:solidFill>
                <a:srgbClr val="000000"/>
              </a:solidFill>
            </a:endParaRPr>
          </a:p>
        </p:txBody>
      </p:sp>
    </p:spTree>
    <p:extLst>
      <p:ext uri="{BB962C8B-B14F-4D97-AF65-F5344CB8AC3E}">
        <p14:creationId xmlns:p14="http://schemas.microsoft.com/office/powerpoint/2010/main" val="26896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853145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00274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383707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59147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43078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smtClean="0">
                <a:solidFill>
                  <a:srgbClr val="000000"/>
                </a:solidFill>
              </a:rPr>
              <a:t>2-אטומים,מולקולות ויונים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extLst>
      <p:ext uri="{BB962C8B-B14F-4D97-AF65-F5344CB8AC3E}">
        <p14:creationId xmlns:p14="http://schemas.microsoft.com/office/powerpoint/2010/main" val="317221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366582674"/>
      </p:ext>
    </p:extLst>
  </p:cSld>
  <p:clrMapOvr>
    <a:masterClrMapping/>
  </p:clrMapOvr>
  <p:transition spd="slow"/>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632737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541001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15002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56072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104771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609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51346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1828800" y="457200"/>
            <a:ext cx="9753600" cy="2438400"/>
          </a:xfrm>
        </p:spPr>
        <p:txBody>
          <a:bodyPr/>
          <a:lstStyle/>
          <a:p>
            <a:pPr lvl="0"/>
            <a:endParaRPr lang="en-US" noProof="0" smtClean="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69689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84401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67415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25182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318265943"/>
      </p:ext>
    </p:extLst>
  </p:cSld>
  <p:clrMapOvr>
    <a:masterClrMapping/>
  </p:clrMapOvr>
  <p:transition spd="slow"/>
</p:sldLayout>
</file>

<file path=ppt/slideLayouts/slideLayout2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56873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348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ln>
            <a:noFill/>
          </a:ln>
        </p:spPr>
        <p:txBody>
          <a:bodyPr vert="horz"/>
          <a:lstStyle>
            <a:lvl1pPr>
              <a:defRPr>
                <a:ln>
                  <a:noFill/>
                </a:ln>
                <a:solidFill>
                  <a:srgbClr val="ED6B0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04497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609081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4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59896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ED6B0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90458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660696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0596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31420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8750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1795002"/>
      </p:ext>
    </p:extLst>
  </p:cSld>
  <p:clrMapOvr>
    <a:masterClrMapping/>
  </p:clrMapOvr>
  <p:transition spd="slow"/>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28286" y="1141413"/>
            <a:ext cx="7731347" cy="22837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91954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79880" y="1"/>
            <a:ext cx="336092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7570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rtl="0" eaLnBrk="0" fontAlgn="base" hangingPunct="0">
              <a:spcBef>
                <a:spcPct val="0"/>
              </a:spcBef>
              <a:spcAft>
                <a:spcPct val="0"/>
              </a:spcAft>
              <a:defRPr/>
            </a:pPr>
            <a:endParaRPr lang="en-US" sz="2400">
              <a:solidFill>
                <a:srgbClr val="000000"/>
              </a:solidFill>
              <a:latin typeface="Times" charset="0"/>
              <a:ea typeface="ＭＳ Ｐゴシック" charset="0"/>
            </a:endParaRPr>
          </a:p>
        </p:txBody>
      </p:sp>
      <p:sp>
        <p:nvSpPr>
          <p:cNvPr id="7" name="Content Placeholder 6"/>
          <p:cNvSpPr>
            <a:spLocks noGrp="1"/>
          </p:cNvSpPr>
          <p:nvPr>
            <p:ph sz="quarter" idx="10"/>
          </p:nvPr>
        </p:nvSpPr>
        <p:spPr>
          <a:xfrm>
            <a:off x="1727200" y="1676400"/>
            <a:ext cx="8534400" cy="22837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073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88596254"/>
      </p:ext>
    </p:extLst>
  </p:cSld>
  <p:clrMapOvr>
    <a:masterClrMapping/>
  </p:clrMapOvr>
  <p:transition spd="slow"/>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087709567"/>
      </p:ext>
    </p:extLst>
  </p:cSld>
  <p:clrMapOvr>
    <a:masterClrMapping/>
  </p:clrMapOvr>
  <p:transition spd="slow"/>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69900176"/>
      </p:ext>
    </p:extLst>
  </p:cSld>
  <p:clrMapOvr>
    <a:masterClrMapping/>
  </p:clrMapOvr>
  <p:transition spd="slow"/>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633956431"/>
      </p:ext>
    </p:extLst>
  </p:cSld>
  <p:clrMapOvr>
    <a:masterClrMapping/>
  </p:clrMapOvr>
  <p:transition spd="slow"/>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274351296"/>
      </p:ext>
    </p:extLst>
  </p:cSld>
  <p:clrMapOvr>
    <a:masterClrMapping/>
  </p:clrMapOvr>
  <p:transition spd="slow"/>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146309395"/>
      </p:ext>
    </p:extLst>
  </p:cSld>
  <p:clrMapOvr>
    <a:masterClrMapping/>
  </p:clrMapOvr>
  <p:transition spd="slow"/>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07710501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598642077"/>
      </p:ext>
    </p:extLst>
  </p:cSld>
  <p:clrMapOvr>
    <a:masterClrMapping/>
  </p:clrMapOvr>
  <p:transition spd="slow"/>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582619527"/>
      </p:ext>
    </p:extLst>
  </p:cSld>
  <p:clrMapOvr>
    <a:masterClrMapping/>
  </p:clrMapOvr>
  <p:transition spd="slow"/>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426477241"/>
      </p:ext>
    </p:extLst>
  </p:cSld>
  <p:clrMapOvr>
    <a:masterClrMapping/>
  </p:clrMapOvr>
  <p:transition spd="slow"/>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375860856"/>
      </p:ext>
    </p:extLst>
  </p:cSld>
  <p:clrMapOvr>
    <a:masterClrMapping/>
  </p:clrMapOvr>
  <p:transition spd="slow"/>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650486231"/>
      </p:ext>
    </p:extLst>
  </p:cSld>
  <p:clrMapOvr>
    <a:masterClrMapping/>
  </p:clrMapOvr>
  <p:transition spd="slow"/>
</p:sldLayout>
</file>

<file path=ppt/slideLayouts/slideLayout29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259943531"/>
      </p:ext>
    </p:extLst>
  </p:cSld>
  <p:clrMapOvr>
    <a:masterClrMapping/>
  </p:clrMapOvr>
  <p:transition spd="slow"/>
</p:sldLayout>
</file>

<file path=ppt/slideLayouts/slideLayout29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020099832"/>
      </p:ext>
    </p:extLst>
  </p:cSld>
  <p:clrMapOvr>
    <a:masterClrMapping/>
  </p:clrMapOvr>
  <p:transition spd="slow"/>
</p:sldLayout>
</file>

<file path=ppt/slideLayouts/slideLayout2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372901714"/>
      </p:ext>
    </p:extLst>
  </p:cSld>
  <p:clrMapOvr>
    <a:masterClrMapping/>
  </p:clrMapOvr>
  <p:transition spd="slow"/>
</p:sldLayout>
</file>

<file path=ppt/slideLayouts/slideLayout29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388290593"/>
      </p:ext>
    </p:extLst>
  </p:cSld>
  <p:clrMapOvr>
    <a:masterClrMapping/>
  </p:clrMapOvr>
  <p:transition spd="slow"/>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8514901"/>
      </p:ext>
    </p:extLst>
  </p:cSld>
  <p:clrMapOvr>
    <a:masterClrMapping/>
  </p:clrMapOvr>
  <p:transition spd="slow"/>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211332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75685245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10610619"/>
      </p:ext>
    </p:extLst>
  </p:cSld>
  <p:clrMapOvr>
    <a:masterClrMapping/>
  </p:clrMapOvr>
  <p:transition spd="slow"/>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84122650"/>
      </p:ext>
    </p:extLst>
  </p:cSld>
  <p:clrMapOvr>
    <a:masterClrMapping/>
  </p:clrMapOvr>
  <p:transition spd="slow"/>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927274966"/>
      </p:ext>
    </p:extLst>
  </p:cSld>
  <p:clrMapOvr>
    <a:masterClrMapping/>
  </p:clrMapOvr>
  <p:transition spd="slow"/>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189647646"/>
      </p:ext>
    </p:extLst>
  </p:cSld>
  <p:clrMapOvr>
    <a:masterClrMapping/>
  </p:clrMapOvr>
  <p:transition spd="slow"/>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51248495"/>
      </p:ext>
    </p:extLst>
  </p:cSld>
  <p:clrMapOvr>
    <a:masterClrMapping/>
  </p:clrMapOvr>
  <p:transition spd="slow"/>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896267808"/>
      </p:ext>
    </p:extLst>
  </p:cSld>
  <p:clrMapOvr>
    <a:masterClrMapping/>
  </p:clrMapOvr>
  <p:transition spd="slow"/>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13252575"/>
      </p:ext>
    </p:extLst>
  </p:cSld>
  <p:clrMapOvr>
    <a:masterClrMapping/>
  </p:clrMapOvr>
  <p:transition spd="slow"/>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577196282"/>
      </p:ext>
    </p:extLst>
  </p:cSld>
  <p:clrMapOvr>
    <a:masterClrMapping/>
  </p:clrMapOvr>
  <p:transition spd="slow"/>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235996489"/>
      </p:ext>
    </p:extLst>
  </p:cSld>
  <p:clrMapOvr>
    <a:masterClrMapping/>
  </p:clrMapOvr>
  <p:transition spd="slow"/>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4482311"/>
      </p:ext>
    </p:extLst>
  </p:cSld>
  <p:clrMapOvr>
    <a:masterClrMapping/>
  </p:clrMapOvr>
  <p:transition spd="slow"/>
</p:sldLayout>
</file>

<file path=ppt/slideLayouts/slideLayout3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149728480"/>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ln>
            <a:noFill/>
          </a:ln>
        </p:spPr>
        <p:txBody>
          <a:bodyPr vert="horz"/>
          <a:lstStyle>
            <a:lvl1pPr>
              <a:defRPr>
                <a:ln>
                  <a:noFill/>
                </a:ln>
                <a:solidFill>
                  <a:srgbClr val="ED6B0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189138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48312024"/>
      </p:ext>
    </p:extLst>
  </p:cSld>
  <p:clrMapOvr>
    <a:masterClrMapping/>
  </p:clrMapOvr>
  <p:transition spd="slow"/>
</p:sldLayout>
</file>

<file path=ppt/slideLayouts/slideLayout3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596508345"/>
      </p:ext>
    </p:extLst>
  </p:cSld>
  <p:clrMapOvr>
    <a:masterClrMapping/>
  </p:clrMapOvr>
  <p:transition spd="slow"/>
</p:sldLayout>
</file>

<file path=ppt/slideLayouts/slideLayout3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549387236"/>
      </p:ext>
    </p:extLst>
  </p:cSld>
  <p:clrMapOvr>
    <a:masterClrMapping/>
  </p:clrMapOvr>
  <p:transition spd="slow"/>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330163251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226396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9634906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123689196"/>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564941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91377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325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423168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200675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9268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33149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493456"/>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970697"/>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smtClean="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smtClean="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smtClean="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a:prstGeom prst="rect">
            <a:avLst/>
          </a:prstGeo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417415814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04111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91859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081337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927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4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7499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4070619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82571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598756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110194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229521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39515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768" y="1008063"/>
            <a:ext cx="5831417"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57384" y="1008064"/>
            <a:ext cx="5831416" cy="2771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57384" y="3932238"/>
            <a:ext cx="5831416" cy="277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30983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768" y="1008063"/>
            <a:ext cx="5831417"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384" y="1008063"/>
            <a:ext cx="5831416"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98229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smtClean="0"/>
              <a:t>Click to edit Master title style</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smtClean="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sz="1000" dirty="0">
              <a:solidFill>
                <a:srgbClr val="000000"/>
              </a:solidFill>
            </a:endParaRPr>
          </a:p>
        </p:txBody>
      </p:sp>
    </p:spTree>
    <p:extLst>
      <p:ext uri="{BB962C8B-B14F-4D97-AF65-F5344CB8AC3E}">
        <p14:creationId xmlns:p14="http://schemas.microsoft.com/office/powerpoint/2010/main" val="144826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047705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ED6B0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39099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41021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45820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21822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0460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smtClean="0">
                <a:solidFill>
                  <a:srgbClr val="000000"/>
                </a:solidFill>
              </a:rPr>
              <a:t>2-אטומים,מולקולות ויונים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extLst>
      <p:ext uri="{BB962C8B-B14F-4D97-AF65-F5344CB8AC3E}">
        <p14:creationId xmlns:p14="http://schemas.microsoft.com/office/powerpoint/2010/main" val="233970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9613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430357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09326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383106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36759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81773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609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06686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1828800" y="457200"/>
            <a:ext cx="9753600" cy="2438400"/>
          </a:xfrm>
        </p:spPr>
        <p:txBody>
          <a:bodyPr/>
          <a:lstStyle/>
          <a:p>
            <a:pPr lvl="0"/>
            <a:endParaRPr lang="en-US" noProof="0" smtClean="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25110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444802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684001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8181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84173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5027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392894099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266009"/>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975910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90085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3086917530"/>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26355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36905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970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66373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705501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5757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620567"/>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485356"/>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smtClean="0"/>
              <a:t>Click to edit Master title style</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smtClean="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sz="1000" dirty="0">
              <a:solidFill>
                <a:srgbClr val="000000"/>
              </a:solidFill>
            </a:endParaRPr>
          </a:p>
        </p:txBody>
      </p:sp>
    </p:spTree>
    <p:extLst>
      <p:ext uri="{BB962C8B-B14F-4D97-AF65-F5344CB8AC3E}">
        <p14:creationId xmlns:p14="http://schemas.microsoft.com/office/powerpoint/2010/main" val="339707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301978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53107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890884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6651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93184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3875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smtClean="0">
                <a:solidFill>
                  <a:srgbClr val="000000"/>
                </a:solidFill>
              </a:rPr>
              <a:t>2-אטומים,מולקולות ויונים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extLst>
      <p:ext uri="{BB962C8B-B14F-4D97-AF65-F5344CB8AC3E}">
        <p14:creationId xmlns:p14="http://schemas.microsoft.com/office/powerpoint/2010/main" val="85017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111708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36752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44770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407797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520540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353194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609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9379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1828800" y="457200"/>
            <a:ext cx="9753600" cy="2438400"/>
          </a:xfrm>
        </p:spPr>
        <p:txBody>
          <a:bodyPr/>
          <a:lstStyle/>
          <a:p>
            <a:pPr lvl="0"/>
            <a:endParaRPr lang="en-US" noProof="0" smtClean="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70246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68807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222830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74387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2-אטומים,מולקולות ויונים</a:t>
            </a:r>
            <a:endParaRPr lang="en-US" dirty="0">
              <a:solidFill>
                <a:srgbClr val="000000"/>
              </a:solidFill>
            </a:endParaRPr>
          </a:p>
        </p:txBody>
      </p:sp>
    </p:spTree>
    <p:extLst>
      <p:ext uri="{BB962C8B-B14F-4D97-AF65-F5344CB8AC3E}">
        <p14:creationId xmlns:p14="http://schemas.microsoft.com/office/powerpoint/2010/main" val="166720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2-אטומים,מולקולות ויונים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413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gray">
          <a:xfrm>
            <a:off x="421218" y="6553200"/>
            <a:ext cx="719878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rtl="0" fontAlgn="base">
              <a:spcBef>
                <a:spcPct val="0"/>
              </a:spcBef>
              <a:spcAft>
                <a:spcPct val="0"/>
              </a:spcAft>
            </a:pPr>
            <a:r>
              <a:rPr lang="en-GB" sz="1000" dirty="0">
                <a:solidFill>
                  <a:srgbClr val="000000"/>
                </a:solidFill>
                <a:ea typeface="MS PGothic" charset="0"/>
                <a:cs typeface="MS PGothic" charset="0"/>
              </a:rPr>
              <a:t>© 2017 Pearson Education, </a:t>
            </a:r>
            <a:r>
              <a:rPr lang="en-GB" sz="1000" dirty="0" smtClean="0">
                <a:solidFill>
                  <a:srgbClr val="000000"/>
                </a:solidFill>
                <a:ea typeface="MS PGothic" charset="0"/>
                <a:cs typeface="MS PGothic" charset="0"/>
              </a:rPr>
              <a:t>Ltd.</a:t>
            </a:r>
            <a:endParaRPr lang="en-GB" sz="1000" dirty="0">
              <a:solidFill>
                <a:srgbClr val="000000"/>
              </a:solidFill>
              <a:ea typeface="MS PGothic" charset="0"/>
              <a:cs typeface="MS PGothic" charset="0"/>
            </a:endParaRPr>
          </a:p>
        </p:txBody>
      </p:sp>
      <p:sp>
        <p:nvSpPr>
          <p:cNvPr id="4" name="Rectangle 5"/>
          <p:cNvSpPr>
            <a:spLocks noChangeArrowheads="1"/>
          </p:cNvSpPr>
          <p:nvPr userDrawn="1"/>
        </p:nvSpPr>
        <p:spPr bwMode="auto">
          <a:xfrm>
            <a:off x="0" y="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7" name="Content Placeholder 6"/>
          <p:cNvSpPr>
            <a:spLocks noGrp="1"/>
          </p:cNvSpPr>
          <p:nvPr>
            <p:ph sz="quarter" idx="10"/>
          </p:nvPr>
        </p:nvSpPr>
        <p:spPr>
          <a:xfrm>
            <a:off x="487679" y="807513"/>
            <a:ext cx="11594511" cy="22837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016016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431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28286" y="1141413"/>
            <a:ext cx="7731347" cy="22837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949043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6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4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709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83946707"/>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79880" y="1"/>
            <a:ext cx="336092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072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rtl="0" eaLnBrk="0" fontAlgn="base" hangingPunct="0">
              <a:spcBef>
                <a:spcPct val="0"/>
              </a:spcBef>
              <a:spcAft>
                <a:spcPct val="0"/>
              </a:spcAft>
              <a:defRPr/>
            </a:pPr>
            <a:endParaRPr lang="en-US" sz="2400">
              <a:solidFill>
                <a:srgbClr val="000000"/>
              </a:solidFill>
              <a:latin typeface="Times" charset="0"/>
              <a:ea typeface="ＭＳ Ｐゴシック" charset="0"/>
            </a:endParaRPr>
          </a:p>
        </p:txBody>
      </p:sp>
      <p:sp>
        <p:nvSpPr>
          <p:cNvPr id="7" name="Content Placeholder 6"/>
          <p:cNvSpPr>
            <a:spLocks noGrp="1"/>
          </p:cNvSpPr>
          <p:nvPr>
            <p:ph sz="quarter" idx="10"/>
          </p:nvPr>
        </p:nvSpPr>
        <p:spPr>
          <a:xfrm>
            <a:off x="1727200" y="1676400"/>
            <a:ext cx="8534400" cy="22837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3749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2433394"/>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57158086"/>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044162148"/>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9272016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2248665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997062658"/>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7595783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42238880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037636409"/>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19266061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79932037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36908673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05567622"/>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12385457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178155819"/>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82785761"/>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8026008"/>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11663523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88490918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87830796"/>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871898960"/>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49FEFE2-D3F4-0A4C-970A-34D98135815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9"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85374292"/>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59501F60-E201-B249-9331-C4F3AC9099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5"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40056298"/>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142311536"/>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483863619"/>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898624098"/>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B704A5FB-54E8-A54F-87B2-8C0BDDD970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04532307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2F722CB-AC08-E74D-8567-20D3A9459F0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79014799"/>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12659C5-4783-6242-977D-07611CAEF992}"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137992270"/>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1F4A9EEA-0DF8-4944-B702-B3E3581B999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65005035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2E614A62-7F58-344E-86EE-FC7C31F016AD}"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4"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163736052"/>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C44E9CF-379E-3D4B-97B5-F995BB1A25A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810158763"/>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3A7F6A99-AA3B-4144-BCBB-4BF91B53167B}"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271595420"/>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203352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18404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11090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175489939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87848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0580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6355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097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C6B7BAF4-B563-2743-AE1F-3E1DEFB280C7}"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4190675024"/>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8129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111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63336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793593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smtClean="0">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smtClean="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0908840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699151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473307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able 2"/>
          <p:cNvGraphicFramePr>
            <a:graphicFrameLocks noGrp="1"/>
          </p:cNvGraphicFramePr>
          <p:nvPr userDrawn="1">
            <p:extLst/>
          </p:nvPr>
        </p:nvGraphicFramePr>
        <p:xfrm>
          <a:off x="1175625" y="2120359"/>
          <a:ext cx="9534737" cy="2468876"/>
        </p:xfrm>
        <a:graphic>
          <a:graphicData uri="http://schemas.openxmlformats.org/drawingml/2006/table">
            <a:tbl>
              <a:tblPr firstRow="1" bandRow="1">
                <a:solidFill>
                  <a:srgbClr val="E5F5FF"/>
                </a:solidFill>
                <a:tableStyleId>{69C7853C-536D-4A76-A0AE-DD22124D55A5}</a:tableStyleId>
              </a:tblPr>
              <a:tblGrid>
                <a:gridCol w="5814024"/>
                <a:gridCol w="1570033"/>
                <a:gridCol w="2150680"/>
              </a:tblGrid>
              <a:tr h="617219">
                <a:tc>
                  <a:txBody>
                    <a:bodyPr/>
                    <a:lstStyle/>
                    <a:p>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algn="r"/>
                      <a:r>
                        <a:rPr lang="en-US" sz="2800" b="0" i="1" dirty="0" smtClean="0">
                          <a:solidFill>
                            <a:schemeClr val="tx1"/>
                          </a:solidFill>
                        </a:rPr>
                        <a:t>T</a:t>
                      </a:r>
                      <a:r>
                        <a:rPr lang="en-US" sz="2800" b="0" i="0" dirty="0" smtClean="0">
                          <a:solidFill>
                            <a:schemeClr val="tx1"/>
                          </a:solidFill>
                        </a:rPr>
                        <a:t> (°F)</a:t>
                      </a:r>
                      <a:endParaRPr lang="en-US" sz="2800" b="0" dirty="0">
                        <a:solidFill>
                          <a:schemeClr val="tx1"/>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0" i="1" dirty="0" smtClean="0">
                          <a:solidFill>
                            <a:sysClr val="windowText" lastClr="000000"/>
                          </a:solidFill>
                        </a:rPr>
                        <a:t>T</a:t>
                      </a:r>
                      <a:r>
                        <a:rPr lang="en-US" sz="2800" b="0" i="0" dirty="0" smtClean="0">
                          <a:solidFill>
                            <a:sysClr val="windowText" lastClr="000000"/>
                          </a:solidFill>
                        </a:rPr>
                        <a:t> (°C)</a:t>
                      </a:r>
                      <a:endParaRPr lang="en-US" sz="2800" b="0" dirty="0" smtClean="0">
                        <a:solidFill>
                          <a:sysClr val="windowText" lastClr="000000"/>
                        </a:solidFill>
                      </a:endParaRPr>
                    </a:p>
                  </a:txBody>
                  <a:tcPr marL="121920" marR="121920" anchor="ctr">
                    <a:lnB w="19050" cap="flat" cmpd="sng" algn="ctr">
                      <a:solidFill>
                        <a:schemeClr val="tx1"/>
                      </a:solidFill>
                      <a:prstDash val="solid"/>
                      <a:round/>
                      <a:headEnd type="none" w="med" len="med"/>
                      <a:tailEnd type="none" w="med" len="med"/>
                    </a:lnB>
                    <a:solidFill>
                      <a:srgbClr val="99CCFF"/>
                    </a:solidFill>
                  </a:tcPr>
                </a:tc>
              </a:tr>
              <a:tr h="617219">
                <a:tc>
                  <a:txBody>
                    <a:bodyPr/>
                    <a:lstStyle/>
                    <a:p>
                      <a:r>
                        <a:rPr lang="en-US" sz="2800" dirty="0" smtClean="0"/>
                        <a:t>Water freezes</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32</a:t>
                      </a:r>
                      <a:endParaRPr lang="en-US" sz="2800" dirty="0"/>
                    </a:p>
                  </a:txBody>
                  <a:tcPr marL="121920" marR="121920" anchor="ctr">
                    <a:lnT w="19050" cap="flat" cmpd="sng" algn="ctr">
                      <a:solidFill>
                        <a:schemeClr val="tx1"/>
                      </a:solidFill>
                      <a:prstDash val="solid"/>
                      <a:round/>
                      <a:headEnd type="none" w="med" len="med"/>
                      <a:tailEnd type="none" w="med" len="med"/>
                    </a:lnT>
                  </a:tcPr>
                </a:tc>
                <a:tc>
                  <a:txBody>
                    <a:bodyPr/>
                    <a:lstStyle/>
                    <a:p>
                      <a:pPr algn="r"/>
                      <a:r>
                        <a:rPr lang="en-US" sz="2800" dirty="0" smtClean="0"/>
                        <a:t>0</a:t>
                      </a:r>
                      <a:endParaRPr lang="en-US" sz="2800" dirty="0"/>
                    </a:p>
                  </a:txBody>
                  <a:tcPr marL="121920" marR="121920" anchor="ctr">
                    <a:lnT w="19050" cap="flat" cmpd="sng" algn="ctr">
                      <a:solidFill>
                        <a:schemeClr val="tx1"/>
                      </a:solidFill>
                      <a:prstDash val="solid"/>
                      <a:round/>
                      <a:headEnd type="none" w="med" len="med"/>
                      <a:tailEnd type="none" w="med" len="med"/>
                    </a:lnT>
                  </a:tcPr>
                </a:tc>
              </a:tr>
              <a:tr h="617219">
                <a:tc>
                  <a:txBody>
                    <a:bodyPr/>
                    <a:lstStyle/>
                    <a:p>
                      <a:r>
                        <a:rPr lang="en-US" sz="2800" dirty="0" smtClean="0"/>
                        <a:t>Water boils</a:t>
                      </a:r>
                      <a:endParaRPr lang="en-US" sz="2800" dirty="0"/>
                    </a:p>
                  </a:txBody>
                  <a:tcPr marL="121920" marR="121920" anchor="ctr"/>
                </a:tc>
                <a:tc>
                  <a:txBody>
                    <a:bodyPr/>
                    <a:lstStyle/>
                    <a:p>
                      <a:pPr algn="r"/>
                      <a:r>
                        <a:rPr lang="en-US" sz="2800" dirty="0" smtClean="0"/>
                        <a:t>212</a:t>
                      </a:r>
                      <a:endParaRPr lang="en-US" sz="2800" dirty="0"/>
                    </a:p>
                  </a:txBody>
                  <a:tcPr marL="121920" marR="121920" anchor="ctr"/>
                </a:tc>
                <a:tc>
                  <a:txBody>
                    <a:bodyPr/>
                    <a:lstStyle/>
                    <a:p>
                      <a:pPr algn="r"/>
                      <a:r>
                        <a:rPr lang="en-US" sz="2800" dirty="0" smtClean="0"/>
                        <a:t>100</a:t>
                      </a:r>
                      <a:endParaRPr lang="en-US" sz="2800" dirty="0"/>
                    </a:p>
                  </a:txBody>
                  <a:tcPr marL="121920" marR="121920" anchor="ctr"/>
                </a:tc>
              </a:tr>
              <a:tr h="617219">
                <a:tc>
                  <a:txBody>
                    <a:bodyPr/>
                    <a:lstStyle/>
                    <a:p>
                      <a:r>
                        <a:rPr lang="en-US" sz="2800" dirty="0" smtClean="0"/>
                        <a:t>Normal</a:t>
                      </a:r>
                      <a:r>
                        <a:rPr lang="en-US" sz="2800" baseline="0" dirty="0" smtClean="0"/>
                        <a:t> body </a:t>
                      </a:r>
                      <a:r>
                        <a:rPr lang="en-US" sz="2800" i="1" baseline="0" dirty="0" smtClean="0"/>
                        <a:t>T</a:t>
                      </a:r>
                      <a:endParaRPr lang="en-US" sz="2800" i="1" dirty="0"/>
                    </a:p>
                  </a:txBody>
                  <a:tcPr marL="121920" marR="121920" anchor="ctr"/>
                </a:tc>
                <a:tc>
                  <a:txBody>
                    <a:bodyPr/>
                    <a:lstStyle/>
                    <a:p>
                      <a:pPr algn="r"/>
                      <a:r>
                        <a:rPr lang="en-US" sz="2800" dirty="0" smtClean="0"/>
                        <a:t>98.6</a:t>
                      </a:r>
                      <a:endParaRPr lang="en-US" sz="2800" dirty="0"/>
                    </a:p>
                  </a:txBody>
                  <a:tcPr marL="121920" marR="121920" anchor="ctr"/>
                </a:tc>
                <a:tc>
                  <a:txBody>
                    <a:bodyPr/>
                    <a:lstStyle/>
                    <a:p>
                      <a:pPr algn="r"/>
                      <a:r>
                        <a:rPr lang="en-US" sz="2800" dirty="0" smtClean="0"/>
                        <a:t>37.0</a:t>
                      </a:r>
                      <a:endParaRPr lang="en-US" sz="2800" dirty="0"/>
                    </a:p>
                  </a:txBody>
                  <a:tcPr marL="121920" marR="121920" anchor="ctr"/>
                </a:tc>
              </a:tr>
            </a:tbl>
          </a:graphicData>
        </a:graphic>
      </p:graphicFrame>
    </p:spTree>
    <p:extLst>
      <p:ext uri="{BB962C8B-B14F-4D97-AF65-F5344CB8AC3E}">
        <p14:creationId xmlns:p14="http://schemas.microsoft.com/office/powerpoint/2010/main" val="201183978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236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9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9A51C2E8-85B0-F146-B23D-9B5ABB24ADD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69699889"/>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98336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94999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468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3409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663732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95375"/>
            <a:ext cx="5689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95376"/>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3351"/>
            <a:ext cx="5689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51304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23087995"/>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0FBE51DC-E06D-4E4E-BF57-64F3DE496184}"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859866951"/>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618B0DE2-9433-BE46-A207-C75C1E979E49}"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6"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211077418"/>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endParaRPr lang="en-US" sz="2800">
              <a:solidFill>
                <a:srgbClr val="C82E32"/>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p:spPr>
        <p:txBody>
          <a:bodyPr/>
          <a:lstStyle>
            <a:lvl1pPr>
              <a:defRPr smtClean="0"/>
            </a:lvl1pPr>
          </a:lstStyle>
          <a:p>
            <a:pPr algn="l" rtl="0" eaLnBrk="0" fontAlgn="base" hangingPunct="0">
              <a:spcBef>
                <a:spcPct val="0"/>
              </a:spcBef>
              <a:spcAft>
                <a:spcPct val="0"/>
              </a:spcAft>
              <a:defRPr/>
            </a:pPr>
            <a:fld id="{DBC8E832-5063-E541-A001-02A67CF049FE}" type="slidenum">
              <a:rPr lang="en-US" sz="2800">
                <a:solidFill>
                  <a:srgbClr val="C82E32"/>
                </a:solidFill>
              </a:rPr>
              <a:pPr algn="l" rtl="0" eaLnBrk="0" fontAlgn="base" hangingPunct="0">
                <a:spcBef>
                  <a:spcPct val="0"/>
                </a:spcBef>
                <a:spcAft>
                  <a:spcPct val="0"/>
                </a:spcAft>
                <a:defRPr/>
              </a:pPr>
              <a:t>‹#›</a:t>
            </a:fld>
            <a:endParaRPr lang="en-US" sz="2800">
              <a:solidFill>
                <a:srgbClr val="C82E32"/>
              </a:solidFill>
            </a:endParaRPr>
          </a:p>
        </p:txBody>
      </p:sp>
      <p:sp>
        <p:nvSpPr>
          <p:cNvPr id="7" name="Rectangle 15"/>
          <p:cNvSpPr>
            <a:spLocks noGrp="1" noChangeArrowheads="1"/>
          </p:cNvSpPr>
          <p:nvPr>
            <p:ph type="ftr" sz="quarter" idx="12"/>
          </p:nvPr>
        </p:nvSpPr>
        <p:spPr>
          <a:xfrm>
            <a:off x="2946400" y="6248400"/>
            <a:ext cx="6299200" cy="457200"/>
          </a:xfrm>
          <a:prstGeom prst="rect">
            <a:avLst/>
          </a:prstGeom>
        </p:spPr>
        <p:txBody>
          <a:bodyPr/>
          <a:lstStyle>
            <a:lvl1pPr>
              <a:defRPr smtClean="0"/>
            </a:lvl1pPr>
          </a:lstStyle>
          <a:p>
            <a:pPr algn="l" rtl="0" eaLnBrk="0" fontAlgn="base" hangingPunct="0">
              <a:spcBef>
                <a:spcPct val="0"/>
              </a:spcBef>
              <a:spcAft>
                <a:spcPct val="0"/>
              </a:spcAft>
              <a:defRPr/>
            </a:pPr>
            <a:r>
              <a:rPr lang="he-IL" sz="2800" smtClean="0">
                <a:solidFill>
                  <a:srgbClr val="C82E32"/>
                </a:solidFill>
              </a:rPr>
              <a:t>2-אטומים,מולקולות ויונים</a:t>
            </a:r>
            <a:endParaRPr lang="en-US" sz="2800">
              <a:solidFill>
                <a:srgbClr val="C82E32"/>
              </a:solidFill>
            </a:endParaRPr>
          </a:p>
        </p:txBody>
      </p:sp>
    </p:spTree>
    <p:extLst>
      <p:ext uri="{BB962C8B-B14F-4D97-AF65-F5344CB8AC3E}">
        <p14:creationId xmlns:p14="http://schemas.microsoft.com/office/powerpoint/2010/main" val="355136453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0.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theme" Target="../theme/theme11.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2.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6" Type="http://schemas.openxmlformats.org/officeDocument/2006/relationships/image" Target="../media/image6.jpeg"/><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theme" Target="../theme/theme14.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7.jpeg"/><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6.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eg"/><Relationship Id="rId2" Type="http://schemas.openxmlformats.org/officeDocument/2006/relationships/slideLayout" Target="../slideLayouts/slideLayout212.xml"/><Relationship Id="rId16" Type="http://schemas.openxmlformats.org/officeDocument/2006/relationships/theme" Target="../theme/theme17.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image" Target="../media/image1.jpeg"/><Relationship Id="rId2" Type="http://schemas.openxmlformats.org/officeDocument/2006/relationships/slideLayout" Target="../slideLayouts/slideLayout239.xml"/><Relationship Id="rId16" Type="http://schemas.openxmlformats.org/officeDocument/2006/relationships/theme" Target="../theme/theme1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theme" Target="../theme/theme20.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1.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slideLayout" Target="../slideLayouts/slideLayout295.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17" Type="http://schemas.openxmlformats.org/officeDocument/2006/relationships/image" Target="../media/image1.jpeg"/><Relationship Id="rId2" Type="http://schemas.openxmlformats.org/officeDocument/2006/relationships/slideLayout" Target="../slideLayouts/slideLayout284.xml"/><Relationship Id="rId16" Type="http://schemas.openxmlformats.org/officeDocument/2006/relationships/theme" Target="../theme/theme22.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image" Target="../media/image1.jpeg"/><Relationship Id="rId2" Type="http://schemas.openxmlformats.org/officeDocument/2006/relationships/slideLayout" Target="../slideLayouts/slideLayout299.xml"/><Relationship Id="rId16" Type="http://schemas.openxmlformats.org/officeDocument/2006/relationships/theme" Target="../theme/theme23.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4.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5" Type="http://schemas.openxmlformats.org/officeDocument/2006/relationships/image" Target="../media/image7.jpeg"/><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theme" Target="../theme/theme26.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theme" Target="../theme/theme27.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18" Type="http://schemas.openxmlformats.org/officeDocument/2006/relationships/slideLayout" Target="../slideLayouts/slideLayout386.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17" Type="http://schemas.openxmlformats.org/officeDocument/2006/relationships/slideLayout" Target="../slideLayouts/slideLayout385.xml"/><Relationship Id="rId2" Type="http://schemas.openxmlformats.org/officeDocument/2006/relationships/slideLayout" Target="../slideLayouts/slideLayout370.xml"/><Relationship Id="rId16" Type="http://schemas.openxmlformats.org/officeDocument/2006/relationships/slideLayout" Target="../slideLayouts/slideLayout384.xml"/><Relationship Id="rId20" Type="http://schemas.openxmlformats.org/officeDocument/2006/relationships/theme" Target="../theme/theme28.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5" Type="http://schemas.openxmlformats.org/officeDocument/2006/relationships/slideLayout" Target="../slideLayouts/slideLayout383.xml"/><Relationship Id="rId10" Type="http://schemas.openxmlformats.org/officeDocument/2006/relationships/slideLayout" Target="../slideLayouts/slideLayout378.xml"/><Relationship Id="rId19" Type="http://schemas.openxmlformats.org/officeDocument/2006/relationships/slideLayout" Target="../slideLayouts/slideLayout387.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slideLayout" Target="../slideLayouts/slideLayout382.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390.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jpe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7.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jpeg"/><Relationship Id="rId2" Type="http://schemas.openxmlformats.org/officeDocument/2006/relationships/slideLayout" Target="../slideLayouts/slideLayout97.xml"/><Relationship Id="rId16" Type="http://schemas.openxmlformats.org/officeDocument/2006/relationships/theme" Target="../theme/theme8.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theme" Target="../theme/theme9.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273422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1848769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smtClean="0">
                <a:solidFill>
                  <a:srgbClr val="000000"/>
                </a:solidFill>
              </a:rPr>
              <a:t>2-אטומים,מולקולות ויונים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246572218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794112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86833" y="817563"/>
            <a:ext cx="1097280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8"/>
          <p:cNvSpPr>
            <a:spLocks noChangeArrowheads="1"/>
          </p:cNvSpPr>
          <p:nvPr userDrawn="1"/>
        </p:nvSpPr>
        <p:spPr bwMode="gray">
          <a:xfrm>
            <a:off x="421218" y="6553200"/>
            <a:ext cx="719878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rtl="0" fontAlgn="base">
              <a:spcBef>
                <a:spcPct val="0"/>
              </a:spcBef>
              <a:spcAft>
                <a:spcPct val="0"/>
              </a:spcAft>
            </a:pPr>
            <a:r>
              <a:rPr lang="en-GB" sz="1000" dirty="0">
                <a:solidFill>
                  <a:srgbClr val="000000"/>
                </a:solidFill>
                <a:ea typeface="MS PGothic" charset="0"/>
                <a:cs typeface="MS PGothic" charset="0"/>
              </a:rPr>
              <a:t>© 2017 Pearson Education, </a:t>
            </a:r>
            <a:r>
              <a:rPr lang="en-GB" sz="1000" dirty="0" smtClean="0">
                <a:solidFill>
                  <a:srgbClr val="000000"/>
                </a:solidFill>
                <a:ea typeface="MS PGothic" charset="0"/>
                <a:cs typeface="MS PGothic" charset="0"/>
              </a:rPr>
              <a:t>Ltd.</a:t>
            </a:r>
            <a:endParaRPr lang="en-GB" sz="1000" dirty="0">
              <a:solidFill>
                <a:srgbClr val="000000"/>
              </a:solidFill>
              <a:ea typeface="MS PGothic" charset="0"/>
              <a:cs typeface="MS PGothic" charset="0"/>
            </a:endParaRPr>
          </a:p>
        </p:txBody>
      </p:sp>
    </p:spTree>
    <p:extLst>
      <p:ext uri="{BB962C8B-B14F-4D97-AF65-F5344CB8AC3E}">
        <p14:creationId xmlns:p14="http://schemas.microsoft.com/office/powerpoint/2010/main" val="360342611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rgbClr val="FFFFCC"/>
          </a:solidFill>
          <a:latin typeface="+mj-lt"/>
          <a:ea typeface="ヒラギノ角ゴ Pro W3" charset="0"/>
          <a:cs typeface="+mj-cs"/>
        </a:defRPr>
      </a:lvl1pPr>
      <a:lvl2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2pPr>
      <a:lvl3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3pPr>
      <a:lvl4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4pPr>
      <a:lvl5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609600" y="457201"/>
            <a:ext cx="109728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text styles</a:t>
            </a:r>
          </a:p>
        </p:txBody>
      </p:sp>
      <p:sp>
        <p:nvSpPr>
          <p:cNvPr id="260102" name="Rectangle 6"/>
          <p:cNvSpPr>
            <a:spLocks noGrp="1" noChangeArrowheads="1"/>
          </p:cNvSpPr>
          <p:nvPr>
            <p:ph type="ftr" sz="quarter" idx="3"/>
          </p:nvPr>
        </p:nvSpPr>
        <p:spPr bwMode="auto">
          <a:xfrm>
            <a:off x="609600" y="6477000"/>
            <a:ext cx="62992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spcBef>
                <a:spcPct val="20000"/>
              </a:spcBef>
              <a:buSzPct val="75000"/>
              <a:buFont typeface="Wingdings" pitchFamily="2" charset="2"/>
              <a:buNone/>
              <a:defRPr sz="1000">
                <a:latin typeface="Arial" pitchFamily="34" charset="0"/>
                <a:ea typeface="ＭＳ Ｐゴシック" pitchFamily="34" charset="-128"/>
              </a:defRPr>
            </a:lvl1pPr>
          </a:lstStyle>
          <a:p>
            <a:pPr algn="l" rtl="0" fontAlgn="base">
              <a:spcAft>
                <a:spcPct val="0"/>
              </a:spcAft>
              <a:defRPr/>
            </a:pPr>
            <a:r>
              <a:rPr lang="he-IL" smtClean="0">
                <a:solidFill>
                  <a:srgbClr val="000000"/>
                </a:solidFill>
              </a:rPr>
              <a:t>2-אטומים,מולקולות ויונים</a:t>
            </a:r>
            <a:endParaRPr lang="en-US">
              <a:solidFill>
                <a:srgbClr val="000000"/>
              </a:solidFill>
            </a:endParaRPr>
          </a:p>
        </p:txBody>
      </p:sp>
      <p:sp>
        <p:nvSpPr>
          <p:cNvPr id="260103" name="Rectangle 7"/>
          <p:cNvSpPr>
            <a:spLocks noGrp="1" noChangeArrowheads="1"/>
          </p:cNvSpPr>
          <p:nvPr>
            <p:ph type="sldNum" sz="quarter" idx="4"/>
          </p:nvPr>
        </p:nvSpPr>
        <p:spPr bwMode="auto">
          <a:xfrm>
            <a:off x="8737600" y="64770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000"/>
            </a:lvl1pPr>
          </a:lstStyle>
          <a:p>
            <a:pPr rtl="0" fontAlgn="base">
              <a:spcBef>
                <a:spcPct val="0"/>
              </a:spcBef>
              <a:spcAft>
                <a:spcPct val="0"/>
              </a:spcAft>
            </a:pPr>
            <a:r>
              <a:rPr lang="en-US" altLang="he-IL" smtClean="0">
                <a:solidFill>
                  <a:srgbClr val="000000"/>
                </a:solidFill>
              </a:rPr>
              <a:t>2 | </a:t>
            </a:r>
            <a:fld id="{3A6D69AF-8717-488D-B963-F39052183280}" type="slidenum">
              <a:rPr lang="en-US" altLang="he-IL" smtClean="0">
                <a:solidFill>
                  <a:srgbClr val="000000"/>
                </a:solidFill>
              </a:rPr>
              <a:pPr rtl="0" fontAlgn="base">
                <a:spcBef>
                  <a:spcPct val="0"/>
                </a:spcBef>
                <a:spcAft>
                  <a:spcPct val="0"/>
                </a:spcAft>
              </a:pPr>
              <a:t>‹#›</a:t>
            </a:fld>
            <a:endParaRPr lang="en-US" altLang="he-IL" smtClean="0">
              <a:solidFill>
                <a:srgbClr val="000000"/>
              </a:solidFill>
            </a:endParaRPr>
          </a:p>
        </p:txBody>
      </p:sp>
    </p:spTree>
    <p:extLst>
      <p:ext uri="{BB962C8B-B14F-4D97-AF65-F5344CB8AC3E}">
        <p14:creationId xmlns:p14="http://schemas.microsoft.com/office/powerpoint/2010/main" val="369611682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transition spd="med"/>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9200"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90700"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6000"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81300"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8500" indent="-381000" algn="l" rtl="0" fontAlgn="base">
        <a:spcBef>
          <a:spcPct val="20000"/>
        </a:spcBef>
        <a:spcAft>
          <a:spcPct val="0"/>
        </a:spcAft>
        <a:buChar char="»"/>
        <a:defRPr sz="2000">
          <a:solidFill>
            <a:schemeClr val="tx1"/>
          </a:solidFill>
          <a:latin typeface="+mn-lt"/>
          <a:ea typeface="+mn-ea"/>
        </a:defRPr>
      </a:lvl6pPr>
      <a:lvl7pPr marL="3695700" indent="-381000" algn="l" rtl="0" fontAlgn="base">
        <a:spcBef>
          <a:spcPct val="20000"/>
        </a:spcBef>
        <a:spcAft>
          <a:spcPct val="0"/>
        </a:spcAft>
        <a:buChar char="»"/>
        <a:defRPr sz="2000">
          <a:solidFill>
            <a:schemeClr val="tx1"/>
          </a:solidFill>
          <a:latin typeface="+mn-lt"/>
          <a:ea typeface="+mn-ea"/>
        </a:defRPr>
      </a:lvl7pPr>
      <a:lvl8pPr marL="4152900" indent="-381000" algn="l" rtl="0" fontAlgn="base">
        <a:spcBef>
          <a:spcPct val="20000"/>
        </a:spcBef>
        <a:spcAft>
          <a:spcPct val="0"/>
        </a:spcAft>
        <a:buChar char="»"/>
        <a:defRPr sz="2000">
          <a:solidFill>
            <a:schemeClr val="tx1"/>
          </a:solidFill>
          <a:latin typeface="+mn-lt"/>
          <a:ea typeface="+mn-ea"/>
        </a:defRPr>
      </a:lvl8pPr>
      <a:lvl9pPr marL="46101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smtClean="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smtClean="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
        <p:nvSpPr>
          <p:cNvPr id="9"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smtClean="0"/>
              <a:t>Click to edit Master title style</a:t>
            </a:r>
          </a:p>
        </p:txBody>
      </p:sp>
    </p:spTree>
    <p:extLst>
      <p:ext uri="{BB962C8B-B14F-4D97-AF65-F5344CB8AC3E}">
        <p14:creationId xmlns:p14="http://schemas.microsoft.com/office/powerpoint/2010/main" val="101495113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dt="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86833" y="1141413"/>
            <a:ext cx="1097280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12"/>
          <p:cNvSpPr>
            <a:spLocks noChangeArrowheads="1"/>
          </p:cNvSpPr>
          <p:nvPr userDrawn="1"/>
        </p:nvSpPr>
        <p:spPr bwMode="auto">
          <a:xfrm>
            <a:off x="8026400" y="6484938"/>
            <a:ext cx="416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rtl="0" eaLnBrk="0" fontAlgn="base" hangingPunct="0">
              <a:spcBef>
                <a:spcPct val="0"/>
              </a:spcBef>
              <a:spcAft>
                <a:spcPct val="0"/>
              </a:spcAft>
              <a:defRPr/>
            </a:pPr>
            <a:r>
              <a:rPr lang="en-US" sz="900" dirty="0">
                <a:solidFill>
                  <a:srgbClr val="000000"/>
                </a:solidFill>
                <a:ea typeface="MS PGothic" pitchFamily="34" charset="-128"/>
              </a:rPr>
              <a:t> © 2016 Pearson Education, </a:t>
            </a:r>
            <a:r>
              <a:rPr lang="en-US" sz="900" dirty="0" smtClean="0">
                <a:solidFill>
                  <a:srgbClr val="000000"/>
                </a:solidFill>
                <a:ea typeface="MS PGothic" pitchFamily="34" charset="-128"/>
              </a:rPr>
              <a:t>Ltd.</a:t>
            </a:r>
            <a:endParaRPr lang="en-US" sz="900" dirty="0">
              <a:solidFill>
                <a:srgbClr val="000000"/>
              </a:solidFill>
              <a:ea typeface="MS PGothic" pitchFamily="34" charset="-128"/>
            </a:endParaRPr>
          </a:p>
        </p:txBody>
      </p:sp>
      <p:sp>
        <p:nvSpPr>
          <p:cNvPr id="6" name="Text Box 13"/>
          <p:cNvSpPr txBox="1">
            <a:spLocks noChangeArrowheads="1"/>
          </p:cNvSpPr>
          <p:nvPr userDrawn="1"/>
        </p:nvSpPr>
        <p:spPr bwMode="auto">
          <a:xfrm>
            <a:off x="1" y="6488113"/>
            <a:ext cx="8388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rtl="0" eaLnBrk="0" fontAlgn="base" hangingPunct="0">
              <a:spcBef>
                <a:spcPct val="0"/>
              </a:spcBef>
              <a:spcAft>
                <a:spcPct val="0"/>
              </a:spcAft>
            </a:pPr>
            <a:r>
              <a:rPr lang="en-US" sz="900" dirty="0" smtClean="0">
                <a:solidFill>
                  <a:srgbClr val="000000"/>
                </a:solidFill>
                <a:ea typeface="MS PGothic" charset="0"/>
                <a:cs typeface="Times New Roman" charset="0"/>
              </a:rPr>
              <a:t>Instructor’s Resource Materials (Download only) for </a:t>
            </a:r>
            <a:r>
              <a:rPr lang="en-US" sz="900" i="1" dirty="0" smtClean="0">
                <a:solidFill>
                  <a:srgbClr val="000000"/>
                </a:solidFill>
                <a:ea typeface="MS PGothic" charset="0"/>
                <a:cs typeface="Times New Roman" charset="0"/>
              </a:rPr>
              <a:t>Chemistry</a:t>
            </a:r>
            <a:r>
              <a:rPr lang="en-US" sz="900" i="1" dirty="0">
                <a:solidFill>
                  <a:srgbClr val="000000"/>
                </a:solidFill>
                <a:ea typeface="MS PGothic" charset="0"/>
                <a:cs typeface="Times New Roman" charset="0"/>
              </a:rPr>
              <a:t>, </a:t>
            </a:r>
            <a:r>
              <a:rPr lang="en-US" sz="900" dirty="0" smtClean="0">
                <a:solidFill>
                  <a:srgbClr val="000000"/>
                </a:solidFill>
                <a:ea typeface="MS PGothic" charset="0"/>
                <a:cs typeface="Times New Roman" charset="0"/>
              </a:rPr>
              <a:t>7e, Global Edition</a:t>
            </a:r>
            <a:endParaRPr lang="en-US" sz="900" dirty="0">
              <a:solidFill>
                <a:srgbClr val="000000"/>
              </a:solidFill>
              <a:ea typeface="MS PGothic" charset="0"/>
              <a:cs typeface="Times New Roman" charset="0"/>
            </a:endParaRPr>
          </a:p>
          <a:p>
            <a:pPr algn="l" rtl="0" eaLnBrk="0" fontAlgn="base" hangingPunct="0">
              <a:spcBef>
                <a:spcPct val="0"/>
              </a:spcBef>
              <a:spcAft>
                <a:spcPct val="0"/>
              </a:spcAft>
            </a:pPr>
            <a:r>
              <a:rPr lang="en-US" sz="900" dirty="0">
                <a:solidFill>
                  <a:srgbClr val="000000"/>
                </a:solidFill>
                <a:ea typeface="MS PGothic" charset="0"/>
                <a:cs typeface="Arial" charset="0"/>
              </a:rPr>
              <a:t>John E. </a:t>
            </a:r>
            <a:r>
              <a:rPr lang="en-US" sz="900" dirty="0" err="1">
                <a:solidFill>
                  <a:srgbClr val="000000"/>
                </a:solidFill>
                <a:ea typeface="MS PGothic" charset="0"/>
                <a:cs typeface="Arial" charset="0"/>
              </a:rPr>
              <a:t>McMurry</a:t>
            </a:r>
            <a:r>
              <a:rPr lang="en-US" sz="900" dirty="0">
                <a:solidFill>
                  <a:srgbClr val="000000"/>
                </a:solidFill>
                <a:ea typeface="MS PGothic" charset="0"/>
                <a:cs typeface="Arial" charset="0"/>
              </a:rPr>
              <a:t>, Robert C. Fay, Jill Robinson</a:t>
            </a:r>
          </a:p>
        </p:txBody>
      </p:sp>
    </p:spTree>
    <p:extLst>
      <p:ext uri="{BB962C8B-B14F-4D97-AF65-F5344CB8AC3E}">
        <p14:creationId xmlns:p14="http://schemas.microsoft.com/office/powerpoint/2010/main" val="47364201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chemeClr val="tx1"/>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375781711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8106790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300112907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35201108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smtClean="0">
                <a:solidFill>
                  <a:srgbClr val="000000"/>
                </a:solidFill>
              </a:rPr>
              <a:t>2-אטומים,מולקולות ויונים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300641539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86833" y="1141413"/>
            <a:ext cx="1097280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12"/>
          <p:cNvSpPr>
            <a:spLocks noChangeArrowheads="1"/>
          </p:cNvSpPr>
          <p:nvPr userDrawn="1"/>
        </p:nvSpPr>
        <p:spPr bwMode="auto">
          <a:xfrm>
            <a:off x="8026400" y="6484938"/>
            <a:ext cx="416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rtl="0" eaLnBrk="0" fontAlgn="base" hangingPunct="0">
              <a:spcBef>
                <a:spcPct val="0"/>
              </a:spcBef>
              <a:spcAft>
                <a:spcPct val="0"/>
              </a:spcAft>
              <a:defRPr/>
            </a:pPr>
            <a:r>
              <a:rPr lang="en-US" sz="900" dirty="0">
                <a:solidFill>
                  <a:srgbClr val="000000"/>
                </a:solidFill>
                <a:ea typeface="MS PGothic" pitchFamily="34" charset="-128"/>
              </a:rPr>
              <a:t> © 2016 Pearson Education, </a:t>
            </a:r>
            <a:r>
              <a:rPr lang="en-US" sz="900" dirty="0" smtClean="0">
                <a:solidFill>
                  <a:srgbClr val="000000"/>
                </a:solidFill>
                <a:ea typeface="MS PGothic" pitchFamily="34" charset="-128"/>
              </a:rPr>
              <a:t>Ltd.</a:t>
            </a:r>
            <a:endParaRPr lang="en-US" sz="900" dirty="0">
              <a:solidFill>
                <a:srgbClr val="000000"/>
              </a:solidFill>
              <a:ea typeface="MS PGothic" pitchFamily="34" charset="-128"/>
            </a:endParaRPr>
          </a:p>
        </p:txBody>
      </p:sp>
      <p:sp>
        <p:nvSpPr>
          <p:cNvPr id="6" name="Text Box 13"/>
          <p:cNvSpPr txBox="1">
            <a:spLocks noChangeArrowheads="1"/>
          </p:cNvSpPr>
          <p:nvPr userDrawn="1"/>
        </p:nvSpPr>
        <p:spPr bwMode="auto">
          <a:xfrm>
            <a:off x="1" y="6488113"/>
            <a:ext cx="8388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rtl="0" eaLnBrk="0" fontAlgn="base" hangingPunct="0">
              <a:spcBef>
                <a:spcPct val="0"/>
              </a:spcBef>
              <a:spcAft>
                <a:spcPct val="0"/>
              </a:spcAft>
            </a:pPr>
            <a:r>
              <a:rPr lang="en-US" sz="900" dirty="0" smtClean="0">
                <a:solidFill>
                  <a:srgbClr val="000000"/>
                </a:solidFill>
                <a:ea typeface="MS PGothic" charset="0"/>
                <a:cs typeface="Times New Roman" charset="0"/>
              </a:rPr>
              <a:t>Instructor’s Resource Materials (Download only) for </a:t>
            </a:r>
            <a:r>
              <a:rPr lang="en-US" sz="900" i="1" dirty="0" smtClean="0">
                <a:solidFill>
                  <a:srgbClr val="000000"/>
                </a:solidFill>
                <a:ea typeface="MS PGothic" charset="0"/>
                <a:cs typeface="Times New Roman" charset="0"/>
              </a:rPr>
              <a:t>Chemistry</a:t>
            </a:r>
            <a:r>
              <a:rPr lang="en-US" sz="900" i="1" dirty="0">
                <a:solidFill>
                  <a:srgbClr val="000000"/>
                </a:solidFill>
                <a:ea typeface="MS PGothic" charset="0"/>
                <a:cs typeface="Times New Roman" charset="0"/>
              </a:rPr>
              <a:t>, </a:t>
            </a:r>
            <a:r>
              <a:rPr lang="en-US" sz="900" dirty="0" smtClean="0">
                <a:solidFill>
                  <a:srgbClr val="000000"/>
                </a:solidFill>
                <a:ea typeface="MS PGothic" charset="0"/>
                <a:cs typeface="Times New Roman" charset="0"/>
              </a:rPr>
              <a:t>7e, Global Edition</a:t>
            </a:r>
            <a:endParaRPr lang="en-US" sz="900" dirty="0">
              <a:solidFill>
                <a:srgbClr val="000000"/>
              </a:solidFill>
              <a:ea typeface="MS PGothic" charset="0"/>
              <a:cs typeface="Times New Roman" charset="0"/>
            </a:endParaRPr>
          </a:p>
          <a:p>
            <a:pPr algn="l" rtl="0" eaLnBrk="0" fontAlgn="base" hangingPunct="0">
              <a:spcBef>
                <a:spcPct val="0"/>
              </a:spcBef>
              <a:spcAft>
                <a:spcPct val="0"/>
              </a:spcAft>
            </a:pPr>
            <a:r>
              <a:rPr lang="en-US" sz="900" dirty="0">
                <a:solidFill>
                  <a:srgbClr val="000000"/>
                </a:solidFill>
                <a:ea typeface="MS PGothic" charset="0"/>
                <a:cs typeface="Arial" charset="0"/>
              </a:rPr>
              <a:t>John E. </a:t>
            </a:r>
            <a:r>
              <a:rPr lang="en-US" sz="900" dirty="0" err="1">
                <a:solidFill>
                  <a:srgbClr val="000000"/>
                </a:solidFill>
                <a:ea typeface="MS PGothic" charset="0"/>
                <a:cs typeface="Arial" charset="0"/>
              </a:rPr>
              <a:t>McMurry</a:t>
            </a:r>
            <a:r>
              <a:rPr lang="en-US" sz="900" dirty="0">
                <a:solidFill>
                  <a:srgbClr val="000000"/>
                </a:solidFill>
                <a:ea typeface="MS PGothic" charset="0"/>
                <a:cs typeface="Arial" charset="0"/>
              </a:rPr>
              <a:t>, Robert C. Fay, Jill Robinson</a:t>
            </a:r>
          </a:p>
        </p:txBody>
      </p:sp>
    </p:spTree>
    <p:extLst>
      <p:ext uri="{BB962C8B-B14F-4D97-AF65-F5344CB8AC3E}">
        <p14:creationId xmlns:p14="http://schemas.microsoft.com/office/powerpoint/2010/main" val="4008603420"/>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chemeClr val="tx1"/>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213322346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145524567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6713423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smtClean="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smtClean="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
        <p:nvSpPr>
          <p:cNvPr id="9"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smtClean="0"/>
              <a:t>Click to edit Master title style</a:t>
            </a:r>
          </a:p>
        </p:txBody>
      </p:sp>
    </p:spTree>
    <p:extLst>
      <p:ext uri="{BB962C8B-B14F-4D97-AF65-F5344CB8AC3E}">
        <p14:creationId xmlns:p14="http://schemas.microsoft.com/office/powerpoint/2010/main" val="2126271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hf hdr="0" dt="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smtClean="0">
                <a:solidFill>
                  <a:srgbClr val="000000"/>
                </a:solidFill>
              </a:rPr>
              <a:t>2-אטומים,מולקולות ויונים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316493579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532883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smtClean="0">
                <a:solidFill>
                  <a:srgbClr val="000000"/>
                </a:solidFill>
              </a:rPr>
              <a:t>2-אטומים,מולקולות ויונים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118197631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86833" y="817563"/>
            <a:ext cx="1097280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8"/>
          <p:cNvSpPr>
            <a:spLocks noChangeArrowheads="1"/>
          </p:cNvSpPr>
          <p:nvPr userDrawn="1"/>
        </p:nvSpPr>
        <p:spPr bwMode="gray">
          <a:xfrm>
            <a:off x="421218" y="6553200"/>
            <a:ext cx="719878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rtl="0" fontAlgn="base">
              <a:spcBef>
                <a:spcPct val="0"/>
              </a:spcBef>
              <a:spcAft>
                <a:spcPct val="0"/>
              </a:spcAft>
            </a:pPr>
            <a:r>
              <a:rPr lang="en-GB" sz="1000" dirty="0">
                <a:solidFill>
                  <a:srgbClr val="000000"/>
                </a:solidFill>
                <a:ea typeface="MS PGothic" charset="0"/>
                <a:cs typeface="MS PGothic" charset="0"/>
              </a:rPr>
              <a:t>© 2017 Pearson Education, </a:t>
            </a:r>
            <a:r>
              <a:rPr lang="en-GB" sz="1000" dirty="0" smtClean="0">
                <a:solidFill>
                  <a:srgbClr val="000000"/>
                </a:solidFill>
                <a:ea typeface="MS PGothic" charset="0"/>
                <a:cs typeface="MS PGothic" charset="0"/>
              </a:rPr>
              <a:t>Ltd.</a:t>
            </a:r>
            <a:endParaRPr lang="en-GB" sz="1000" dirty="0">
              <a:solidFill>
                <a:srgbClr val="000000"/>
              </a:solidFill>
              <a:ea typeface="MS PGothic" charset="0"/>
              <a:cs typeface="MS PGothic" charset="0"/>
            </a:endParaRPr>
          </a:p>
        </p:txBody>
      </p:sp>
    </p:spTree>
    <p:extLst>
      <p:ext uri="{BB962C8B-B14F-4D97-AF65-F5344CB8AC3E}">
        <p14:creationId xmlns:p14="http://schemas.microsoft.com/office/powerpoint/2010/main" val="2703197569"/>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rgbClr val="FFFFCC"/>
          </a:solidFill>
          <a:latin typeface="+mj-lt"/>
          <a:ea typeface="ヒラギノ角ゴ Pro W3" charset="0"/>
          <a:cs typeface="+mj-cs"/>
        </a:defRPr>
      </a:lvl1pPr>
      <a:lvl2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2pPr>
      <a:lvl3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3pPr>
      <a:lvl4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4pPr>
      <a:lvl5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86833" y="1141413"/>
            <a:ext cx="1097280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12"/>
          <p:cNvSpPr>
            <a:spLocks noChangeArrowheads="1"/>
          </p:cNvSpPr>
          <p:nvPr userDrawn="1"/>
        </p:nvSpPr>
        <p:spPr bwMode="auto">
          <a:xfrm>
            <a:off x="8026400" y="6484938"/>
            <a:ext cx="416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rtl="0" eaLnBrk="0" fontAlgn="base" hangingPunct="0">
              <a:spcBef>
                <a:spcPct val="0"/>
              </a:spcBef>
              <a:spcAft>
                <a:spcPct val="0"/>
              </a:spcAft>
              <a:defRPr/>
            </a:pPr>
            <a:r>
              <a:rPr lang="en-US" sz="900" dirty="0">
                <a:solidFill>
                  <a:srgbClr val="000000"/>
                </a:solidFill>
                <a:ea typeface="MS PGothic" pitchFamily="34" charset="-128"/>
              </a:rPr>
              <a:t> © 2016 Pearson Education, Ltd.</a:t>
            </a:r>
          </a:p>
        </p:txBody>
      </p:sp>
      <p:sp>
        <p:nvSpPr>
          <p:cNvPr id="6" name="Text Box 13"/>
          <p:cNvSpPr txBox="1">
            <a:spLocks noChangeArrowheads="1"/>
          </p:cNvSpPr>
          <p:nvPr userDrawn="1"/>
        </p:nvSpPr>
        <p:spPr bwMode="auto">
          <a:xfrm>
            <a:off x="1" y="6488113"/>
            <a:ext cx="8388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rtl="0" eaLnBrk="0" fontAlgn="base" hangingPunct="0">
              <a:spcBef>
                <a:spcPct val="0"/>
              </a:spcBef>
              <a:spcAft>
                <a:spcPct val="0"/>
              </a:spcAft>
            </a:pPr>
            <a:r>
              <a:rPr lang="en-US" sz="900" dirty="0" smtClean="0">
                <a:solidFill>
                  <a:srgbClr val="000000"/>
                </a:solidFill>
                <a:ea typeface="MS PGothic" charset="0"/>
                <a:cs typeface="Times New Roman" charset="0"/>
              </a:rPr>
              <a:t>Instructor’s Resource Materials (Download only) for </a:t>
            </a:r>
            <a:r>
              <a:rPr lang="en-US" sz="900" i="1" dirty="0" smtClean="0">
                <a:solidFill>
                  <a:srgbClr val="000000"/>
                </a:solidFill>
                <a:ea typeface="MS PGothic" charset="0"/>
                <a:cs typeface="Times New Roman" charset="0"/>
              </a:rPr>
              <a:t>Chemistry</a:t>
            </a:r>
            <a:r>
              <a:rPr lang="en-US" sz="900" i="1" dirty="0">
                <a:solidFill>
                  <a:srgbClr val="000000"/>
                </a:solidFill>
                <a:ea typeface="MS PGothic" charset="0"/>
                <a:cs typeface="Times New Roman" charset="0"/>
              </a:rPr>
              <a:t>, </a:t>
            </a:r>
            <a:r>
              <a:rPr lang="en-US" sz="900" dirty="0" smtClean="0">
                <a:solidFill>
                  <a:srgbClr val="000000"/>
                </a:solidFill>
                <a:ea typeface="MS PGothic" charset="0"/>
                <a:cs typeface="Times New Roman" charset="0"/>
              </a:rPr>
              <a:t>7e, Global Edition</a:t>
            </a:r>
            <a:endParaRPr lang="en-US" sz="900" dirty="0">
              <a:solidFill>
                <a:srgbClr val="000000"/>
              </a:solidFill>
              <a:ea typeface="MS PGothic" charset="0"/>
              <a:cs typeface="Times New Roman" charset="0"/>
            </a:endParaRPr>
          </a:p>
          <a:p>
            <a:pPr algn="l" rtl="0" eaLnBrk="0" fontAlgn="base" hangingPunct="0">
              <a:spcBef>
                <a:spcPct val="0"/>
              </a:spcBef>
              <a:spcAft>
                <a:spcPct val="0"/>
              </a:spcAft>
            </a:pPr>
            <a:r>
              <a:rPr lang="en-US" sz="900" dirty="0">
                <a:solidFill>
                  <a:srgbClr val="000000"/>
                </a:solidFill>
                <a:ea typeface="MS PGothic" charset="0"/>
                <a:cs typeface="Arial" charset="0"/>
              </a:rPr>
              <a:t>John E. </a:t>
            </a:r>
            <a:r>
              <a:rPr lang="en-US" sz="900" dirty="0" err="1">
                <a:solidFill>
                  <a:srgbClr val="000000"/>
                </a:solidFill>
                <a:ea typeface="MS PGothic" charset="0"/>
                <a:cs typeface="Arial" charset="0"/>
              </a:rPr>
              <a:t>McMurry</a:t>
            </a:r>
            <a:r>
              <a:rPr lang="en-US" sz="900" dirty="0">
                <a:solidFill>
                  <a:srgbClr val="000000"/>
                </a:solidFill>
                <a:ea typeface="MS PGothic" charset="0"/>
                <a:cs typeface="Arial" charset="0"/>
              </a:rPr>
              <a:t>, Robert C. Fay, Jill Robinson</a:t>
            </a:r>
          </a:p>
        </p:txBody>
      </p:sp>
    </p:spTree>
    <p:extLst>
      <p:ext uri="{BB962C8B-B14F-4D97-AF65-F5344CB8AC3E}">
        <p14:creationId xmlns:p14="http://schemas.microsoft.com/office/powerpoint/2010/main" val="101480126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chemeClr val="tx1"/>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38654442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652001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4244505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748656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4"/>
          <p:cNvGrpSpPr>
            <a:grpSpLocks/>
          </p:cNvGrpSpPr>
          <p:nvPr userDrawn="1"/>
        </p:nvGrpSpPr>
        <p:grpSpPr bwMode="auto">
          <a:xfrm>
            <a:off x="10547352" y="5624514"/>
            <a:ext cx="1644649" cy="1233487"/>
            <a:chOff x="4983" y="3543"/>
            <a:chExt cx="777" cy="777"/>
          </a:xfrm>
        </p:grpSpPr>
        <p:pic>
          <p:nvPicPr>
            <p:cNvPr id="1030" name="Picture 12" descr="Triangle--Gray"/>
            <p:cNvPicPr>
              <a:picLocks noChangeAspect="1" noChangeArrowheads="1"/>
            </p:cNvPicPr>
            <p:nvPr userDrawn="1"/>
          </p:nvPicPr>
          <p:blipFill>
            <a:blip r:embed="rId17" cstate="print"/>
            <a:srcRect/>
            <a:stretch>
              <a:fillRect/>
            </a:stretch>
          </p:blipFill>
          <p:spPr bwMode="auto">
            <a:xfrm>
              <a:off x="4983" y="3543"/>
              <a:ext cx="777" cy="777"/>
            </a:xfrm>
            <a:prstGeom prst="rect">
              <a:avLst/>
            </a:prstGeom>
            <a:noFill/>
            <a:ln w="9525">
              <a:noFill/>
              <a:miter lim="800000"/>
              <a:headEnd/>
              <a:tailEnd/>
            </a:ln>
          </p:spPr>
        </p:pic>
        <p:sp>
          <p:nvSpPr>
            <p:cNvPr id="1033" name="Rectangle 8"/>
            <p:cNvSpPr>
              <a:spLocks noChangeArrowheads="1"/>
            </p:cNvSpPr>
            <p:nvPr userDrawn="1"/>
          </p:nvSpPr>
          <p:spPr bwMode="auto">
            <a:xfrm>
              <a:off x="5145" y="3714"/>
              <a:ext cx="492" cy="465"/>
            </a:xfrm>
            <a:prstGeom prst="rect">
              <a:avLst/>
            </a:prstGeom>
            <a:noFill/>
            <a:ln>
              <a:noFill/>
            </a:ln>
            <a:extLst/>
          </p:spPr>
          <p:txBody>
            <a:bodyPr wrap="none">
              <a:prstTxWarp prst="textNoShape">
                <a:avLst/>
              </a:prstTxWarp>
              <a:spAutoFit/>
            </a:bodyPr>
            <a:lstStyle/>
            <a:p>
              <a:pPr algn="ctr" rtl="0" eaLnBrk="0" fontAlgn="base" hangingPunct="0">
                <a:spcBef>
                  <a:spcPct val="0"/>
                </a:spcBef>
                <a:spcAft>
                  <a:spcPct val="0"/>
                </a:spcAft>
                <a:defRPr/>
              </a:pPr>
              <a:r>
                <a:rPr lang="en-US" sz="1400">
                  <a:solidFill>
                    <a:srgbClr val="000000"/>
                  </a:solidFill>
                </a:rPr>
                <a:t>Atoms,</a:t>
              </a:r>
            </a:p>
            <a:p>
              <a:pPr algn="ctr" rtl="0" eaLnBrk="0" fontAlgn="base" hangingPunct="0">
                <a:spcBef>
                  <a:spcPct val="0"/>
                </a:spcBef>
                <a:spcAft>
                  <a:spcPct val="0"/>
                </a:spcAft>
                <a:defRPr/>
              </a:pPr>
              <a:r>
                <a:rPr lang="en-US" sz="1400">
                  <a:solidFill>
                    <a:srgbClr val="000000"/>
                  </a:solidFill>
                </a:rPr>
                <a:t>Molecules,</a:t>
              </a:r>
            </a:p>
            <a:p>
              <a:pPr algn="ctr" rtl="0" eaLnBrk="0" fontAlgn="base" hangingPunct="0">
                <a:spcBef>
                  <a:spcPct val="0"/>
                </a:spcBef>
                <a:spcAft>
                  <a:spcPct val="0"/>
                </a:spcAft>
                <a:defRPr/>
              </a:pPr>
              <a:r>
                <a:rPr lang="en-US" sz="1400">
                  <a:solidFill>
                    <a:srgbClr val="000000"/>
                  </a:solidFill>
                </a:rPr>
                <a:t>and 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smtClean="0">
                <a:solidFill>
                  <a:srgbClr val="73738C"/>
                </a:solidFill>
              </a:rPr>
              <a:t>© 2015 Pearson Education</a:t>
            </a:r>
            <a:endParaRPr lang="en-US" sz="2400" b="1" dirty="0" smtClean="0">
              <a:solidFill>
                <a:srgbClr val="73738C"/>
              </a:solidFill>
            </a:endParaRPr>
          </a:p>
        </p:txBody>
      </p:sp>
    </p:spTree>
    <p:extLst>
      <p:ext uri="{BB962C8B-B14F-4D97-AF65-F5344CB8AC3E}">
        <p14:creationId xmlns:p14="http://schemas.microsoft.com/office/powerpoint/2010/main" val="320769424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6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EEED0"/>
        </a:solidFill>
        <a:effectLst/>
      </p:bgPr>
    </p:bg>
    <p:spTree>
      <p:nvGrpSpPr>
        <p:cNvPr id="1" name=""/>
        <p:cNvGrpSpPr/>
        <p:nvPr/>
      </p:nvGrpSpPr>
      <p:grpSpPr>
        <a:xfrm>
          <a:off x="0" y="0"/>
          <a:ext cx="0" cy="0"/>
          <a:chOff x="0" y="0"/>
          <a:chExt cx="0" cy="0"/>
        </a:xfrm>
      </p:grpSpPr>
      <p:sp>
        <p:nvSpPr>
          <p:cNvPr id="68" name="Rectangle 67"/>
          <p:cNvSpPr/>
          <p:nvPr userDrawn="1"/>
        </p:nvSpPr>
        <p:spPr bwMode="auto">
          <a:xfrm>
            <a:off x="0" y="4762"/>
            <a:ext cx="12192000" cy="11303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smtClean="0">
              <a:solidFill>
                <a:srgbClr val="40458C"/>
              </a:solidFill>
              <a:latin typeface="Tahoma" pitchFamily="34" charset="0"/>
            </a:endParaRPr>
          </a:p>
        </p:txBody>
      </p:sp>
      <p:sp>
        <p:nvSpPr>
          <p:cNvPr id="69" name="Rectangle 68"/>
          <p:cNvSpPr/>
          <p:nvPr userDrawn="1"/>
        </p:nvSpPr>
        <p:spPr bwMode="auto">
          <a:xfrm>
            <a:off x="0" y="0"/>
            <a:ext cx="203200" cy="10668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smtClean="0">
              <a:solidFill>
                <a:srgbClr val="40458C"/>
              </a:solidFill>
              <a:latin typeface="Tahoma" pitchFamily="34" charset="0"/>
            </a:endParaRPr>
          </a:p>
        </p:txBody>
      </p:sp>
      <p:sp>
        <p:nvSpPr>
          <p:cNvPr id="70" name="Rectangle 69"/>
          <p:cNvSpPr/>
          <p:nvPr userDrawn="1"/>
        </p:nvSpPr>
        <p:spPr bwMode="auto">
          <a:xfrm>
            <a:off x="0" y="1143000"/>
            <a:ext cx="203200" cy="5715000"/>
          </a:xfrm>
          <a:prstGeom prst="rect">
            <a:avLst/>
          </a:prstGeom>
          <a:solidFill>
            <a:srgbClr val="26462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smtClean="0">
              <a:solidFill>
                <a:srgbClr val="40458C"/>
              </a:solidFill>
              <a:latin typeface="Tahoma" pitchFamily="34" charset="0"/>
            </a:endParaRPr>
          </a:p>
        </p:txBody>
      </p:sp>
      <p:sp>
        <p:nvSpPr>
          <p:cNvPr id="1027" name="Rectangle 63"/>
          <p:cNvSpPr>
            <a:spLocks noGrp="1" noChangeArrowheads="1"/>
          </p:cNvSpPr>
          <p:nvPr>
            <p:ph type="title"/>
          </p:nvPr>
        </p:nvSpPr>
        <p:spPr bwMode="auto">
          <a:xfrm>
            <a:off x="812800" y="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12800" y="12954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23772165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hf hdr="0" dt="0"/>
  <p:txStyles>
    <p:titleStyle>
      <a:lvl1pPr algn="l" rtl="0" eaLnBrk="1" fontAlgn="base" hangingPunct="1">
        <a:spcBef>
          <a:spcPct val="0"/>
        </a:spcBef>
        <a:spcAft>
          <a:spcPct val="0"/>
        </a:spcAft>
        <a:defRPr sz="3600">
          <a:solidFill>
            <a:srgbClr val="000000"/>
          </a:solidFill>
          <a:latin typeface="Arial"/>
          <a:ea typeface="+mj-ea"/>
          <a:cs typeface="Arial"/>
        </a:defRPr>
      </a:lvl1pPr>
      <a:lvl2pPr algn="l" rtl="0" eaLnBrk="1" fontAlgn="base" hangingPunct="1">
        <a:spcBef>
          <a:spcPct val="0"/>
        </a:spcBef>
        <a:spcAft>
          <a:spcPct val="0"/>
        </a:spcAft>
        <a:defRPr sz="4400">
          <a:solidFill>
            <a:schemeClr val="tx2"/>
          </a:solidFill>
          <a:latin typeface="Arial" pitchFamily="34" charset="0"/>
        </a:defRPr>
      </a:lvl2pPr>
      <a:lvl3pPr algn="l" rtl="0" eaLnBrk="1" fontAlgn="base" hangingPunct="1">
        <a:spcBef>
          <a:spcPct val="0"/>
        </a:spcBef>
        <a:spcAft>
          <a:spcPct val="0"/>
        </a:spcAft>
        <a:defRPr sz="4400">
          <a:solidFill>
            <a:schemeClr val="tx2"/>
          </a:solidFill>
          <a:latin typeface="Arial" pitchFamily="34" charset="0"/>
        </a:defRPr>
      </a:lvl3pPr>
      <a:lvl4pPr algn="l" rtl="0" eaLnBrk="1" fontAlgn="base" hangingPunct="1">
        <a:spcBef>
          <a:spcPct val="0"/>
        </a:spcBef>
        <a:spcAft>
          <a:spcPct val="0"/>
        </a:spcAft>
        <a:defRPr sz="4400">
          <a:solidFill>
            <a:schemeClr val="tx2"/>
          </a:solidFill>
          <a:latin typeface="Arial" pitchFamily="34" charset="0"/>
        </a:defRPr>
      </a:lvl4pPr>
      <a:lvl5pPr algn="l" rtl="0" eaLnBrk="1" fontAlgn="base" hangingPunct="1">
        <a:spcBef>
          <a:spcPct val="0"/>
        </a:spcBef>
        <a:spcAft>
          <a:spcPct val="0"/>
        </a:spcAft>
        <a:defRPr sz="4400">
          <a:solidFill>
            <a:schemeClr val="tx2"/>
          </a:solidFill>
          <a:latin typeface="Arial"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rgbClr val="254620"/>
        </a:buClr>
        <a:buSzPct val="70000"/>
        <a:buFont typeface="Wingdings" charset="2"/>
        <a:buChar char="§"/>
        <a:defRPr sz="3200">
          <a:solidFill>
            <a:srgbClr val="000000"/>
          </a:solidFill>
          <a:latin typeface="Arial"/>
          <a:ea typeface="+mn-ea"/>
          <a:cs typeface="Arial"/>
        </a:defRPr>
      </a:lvl1pPr>
      <a:lvl2pPr marL="742950" indent="-285750" algn="l" rtl="0" eaLnBrk="1" fontAlgn="base" hangingPunct="1">
        <a:spcBef>
          <a:spcPct val="20000"/>
        </a:spcBef>
        <a:spcAft>
          <a:spcPct val="0"/>
        </a:spcAft>
        <a:buClr>
          <a:srgbClr val="254620"/>
        </a:buClr>
        <a:buSzPct val="70000"/>
        <a:buFont typeface="Wingdings" charset="2"/>
        <a:buChar char="§"/>
        <a:defRPr sz="2800">
          <a:solidFill>
            <a:srgbClr val="000000"/>
          </a:solidFill>
          <a:latin typeface="Arial"/>
          <a:cs typeface="Arial"/>
        </a:defRPr>
      </a:lvl2pPr>
      <a:lvl3pPr marL="1143000" indent="-228600" algn="l" rtl="0" eaLnBrk="1" fontAlgn="base" hangingPunct="1">
        <a:spcBef>
          <a:spcPct val="20000"/>
        </a:spcBef>
        <a:spcAft>
          <a:spcPct val="0"/>
        </a:spcAft>
        <a:buClr>
          <a:srgbClr val="254620"/>
        </a:buClr>
        <a:buSzPct val="70000"/>
        <a:buFont typeface="Wingdings" charset="2"/>
        <a:buChar char="§"/>
        <a:defRPr sz="2400">
          <a:solidFill>
            <a:srgbClr val="000000"/>
          </a:solidFill>
          <a:latin typeface="Arial"/>
          <a:cs typeface="Arial"/>
        </a:defRPr>
      </a:lvl3pPr>
      <a:lvl4pPr marL="1600200" indent="-228600" algn="l" rtl="0" eaLnBrk="1" fontAlgn="base" hangingPunct="1">
        <a:spcBef>
          <a:spcPct val="20000"/>
        </a:spcBef>
        <a:spcAft>
          <a:spcPct val="0"/>
        </a:spcAft>
        <a:buClr>
          <a:srgbClr val="254620"/>
        </a:buClr>
        <a:buSzPct val="70000"/>
        <a:buFont typeface="Wingdings" charset="2"/>
        <a:buChar char="§"/>
        <a:defRPr sz="2000">
          <a:solidFill>
            <a:srgbClr val="000000"/>
          </a:solidFill>
          <a:latin typeface="Arial"/>
          <a:cs typeface="Arial"/>
        </a:defRPr>
      </a:lvl4pPr>
      <a:lvl5pPr marL="2057400" indent="-228600" algn="l" rtl="0" eaLnBrk="1" fontAlgn="base" hangingPunct="1">
        <a:spcBef>
          <a:spcPct val="20000"/>
        </a:spcBef>
        <a:spcAft>
          <a:spcPct val="0"/>
        </a:spcAft>
        <a:buClr>
          <a:srgbClr val="254620"/>
        </a:buClr>
        <a:buSzPct val="70000"/>
        <a:buFont typeface="Wingdings" charset="2"/>
        <a:buChar char="§"/>
        <a:defRPr sz="2000">
          <a:solidFill>
            <a:srgbClr val="000000"/>
          </a:solidFill>
          <a:latin typeface="Arial"/>
          <a:cs typeface="Arial"/>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6.emf"/><Relationship Id="rId2" Type="http://schemas.openxmlformats.org/officeDocument/2006/relationships/slideLayout" Target="../slideLayouts/slideLayout12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emf"/><Relationship Id="rId10" Type="http://schemas.openxmlformats.org/officeDocument/2006/relationships/image" Target="../media/image18.jpeg"/><Relationship Id="rId4" Type="http://schemas.openxmlformats.org/officeDocument/2006/relationships/oleObject" Target="../embeddings/oleObject2.bin"/><Relationship Id="rId9"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9.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0.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7.xml"/><Relationship Id="rId1" Type="http://schemas.openxmlformats.org/officeDocument/2006/relationships/tags" Target="../tags/tag5.xm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0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0.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0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9.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95.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339.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314.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14.xml"/><Relationship Id="rId1" Type="http://schemas.openxmlformats.org/officeDocument/2006/relationships/tags" Target="../tags/tag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14.xml"/><Relationship Id="rId1" Type="http://schemas.openxmlformats.org/officeDocument/2006/relationships/tags" Target="../tags/tag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23.xml"/><Relationship Id="rId1" Type="http://schemas.openxmlformats.org/officeDocument/2006/relationships/tags" Target="../tags/tag8.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6.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330.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26.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2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8.xml"/><Relationship Id="rId1" Type="http://schemas.openxmlformats.org/officeDocument/2006/relationships/tags" Target="../tags/tag9.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70.xml"/><Relationship Id="rId1" Type="http://schemas.openxmlformats.org/officeDocument/2006/relationships/vmlDrawing" Target="../drawings/vmlDrawing4.vml"/><Relationship Id="rId5" Type="http://schemas.openxmlformats.org/officeDocument/2006/relationships/image" Target="../media/image42.wmf"/><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3.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70.xml"/><Relationship Id="rId1" Type="http://schemas.openxmlformats.org/officeDocument/2006/relationships/vmlDrawing" Target="../drawings/vmlDrawing5.vml"/><Relationship Id="rId5" Type="http://schemas.openxmlformats.org/officeDocument/2006/relationships/image" Target="../media/image43.wmf"/><Relationship Id="rId4" Type="http://schemas.openxmlformats.org/officeDocument/2006/relationships/oleObject" Target="../embeddings/oleObject7.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8.xml"/><Relationship Id="rId7" Type="http://schemas.openxmlformats.org/officeDocument/2006/relationships/image" Target="../media/image45.wmf"/><Relationship Id="rId2" Type="http://schemas.openxmlformats.org/officeDocument/2006/relationships/slideLayout" Target="../slideLayouts/slideLayout370.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44.wmf"/><Relationship Id="rId4" Type="http://schemas.openxmlformats.org/officeDocument/2006/relationships/oleObject" Target="../embeddings/oleObject8.bin"/><Relationship Id="rId9" Type="http://schemas.openxmlformats.org/officeDocument/2006/relationships/image" Target="../media/image46.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8.wmf"/><Relationship Id="rId2" Type="http://schemas.openxmlformats.org/officeDocument/2006/relationships/slideLayout" Target="../slideLayouts/slideLayout370.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47.wmf"/><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38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8.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0" y="0"/>
            <a:ext cx="9144000" cy="1143000"/>
          </a:xfrm>
        </p:spPr>
        <p:txBody>
          <a:bodyPr/>
          <a:lstStyle/>
          <a:p>
            <a:pPr eaLnBrk="1" hangingPunct="1"/>
            <a:r>
              <a:rPr lang="en-US" dirty="0"/>
              <a:t>Atomic structure</a:t>
            </a:r>
          </a:p>
        </p:txBody>
      </p:sp>
      <p:sp>
        <p:nvSpPr>
          <p:cNvPr id="63491" name="Rectangle 4"/>
          <p:cNvSpPr>
            <a:spLocks noGrp="1" noChangeArrowheads="1"/>
          </p:cNvSpPr>
          <p:nvPr>
            <p:ph type="body" sz="half" idx="1"/>
          </p:nvPr>
        </p:nvSpPr>
        <p:spPr>
          <a:xfrm>
            <a:off x="1719264" y="896938"/>
            <a:ext cx="4598987" cy="5491162"/>
          </a:xfrm>
        </p:spPr>
        <p:txBody>
          <a:bodyPr/>
          <a:lstStyle/>
          <a:p>
            <a:pPr eaLnBrk="1" hangingPunct="1"/>
            <a:r>
              <a:rPr lang="en-US" sz="2800"/>
              <a:t>Rutherford postulated a very small, dense nucleus with the electrons around the outside of the atom.</a:t>
            </a:r>
          </a:p>
          <a:p>
            <a:pPr eaLnBrk="1" hangingPunct="1"/>
            <a:r>
              <a:rPr lang="en-US" sz="2800"/>
              <a:t>Most of the volume is empty space.</a:t>
            </a:r>
          </a:p>
          <a:p>
            <a:pPr eaLnBrk="1" hangingPunct="1"/>
            <a:r>
              <a:rPr lang="en-US" sz="2800"/>
              <a:t>Atoms are very small;     1 – 5 Å or 100 – 500 pm.</a:t>
            </a:r>
          </a:p>
          <a:p>
            <a:pPr eaLnBrk="1" hangingPunct="1"/>
            <a:r>
              <a:rPr lang="en-US" sz="2800"/>
              <a:t>Other subatomic particles (protons and neutrons) were discovered.</a:t>
            </a:r>
          </a:p>
        </p:txBody>
      </p:sp>
      <p:pic>
        <p:nvPicPr>
          <p:cNvPr id="63492" name="Picture 5" descr="02_10_Figure.jpg"/>
          <p:cNvPicPr>
            <a:picLocks noChangeAspect="1"/>
          </p:cNvPicPr>
          <p:nvPr/>
        </p:nvPicPr>
        <p:blipFill>
          <a:blip r:embed="rId3" cstate="print"/>
          <a:srcRect b="2390"/>
          <a:stretch>
            <a:fillRect/>
          </a:stretch>
        </p:blipFill>
        <p:spPr bwMode="auto">
          <a:xfrm>
            <a:off x="6175375" y="1770063"/>
            <a:ext cx="4173538" cy="2971800"/>
          </a:xfrm>
          <a:prstGeom prst="rect">
            <a:avLst/>
          </a:prstGeom>
          <a:noFill/>
          <a:ln w="9525">
            <a:noFill/>
            <a:miter lim="800000"/>
            <a:headEnd/>
            <a:tailEnd/>
          </a:ln>
        </p:spPr>
      </p:pic>
      <p:sp>
        <p:nvSpPr>
          <p:cNvPr id="3" name="Footer Placeholder 2"/>
          <p:cNvSpPr>
            <a:spLocks noGrp="1"/>
          </p:cNvSpPr>
          <p:nvPr>
            <p:ph type="ftr" sz="quarter" idx="12"/>
          </p:nvPr>
        </p:nvSpPr>
        <p:spPr>
          <a:xfrm>
            <a:off x="3025775" y="6372860"/>
            <a:ext cx="6299200" cy="457200"/>
          </a:xfrm>
        </p:spPr>
        <p:txBody>
          <a:bodyPr/>
          <a:lstStyle/>
          <a:p>
            <a:pPr algn="l" rtl="0" eaLnBrk="0" fontAlgn="base" hangingPunct="0">
              <a:spcBef>
                <a:spcPct val="0"/>
              </a:spcBef>
              <a:spcAft>
                <a:spcPct val="0"/>
              </a:spcAft>
              <a:defRPr/>
            </a:pPr>
            <a:r>
              <a:rPr lang="he-IL" sz="1600" b="1" dirty="0"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
        <p:nvSpPr>
          <p:cNvPr id="4" name="Slide Number Placeholder 3"/>
          <p:cNvSpPr>
            <a:spLocks noGrp="1"/>
          </p:cNvSpPr>
          <p:nvPr>
            <p:ph type="sldNum" sz="quarter" idx="11"/>
          </p:nvPr>
        </p:nvSpPr>
        <p:spPr/>
        <p:txBody>
          <a:bodyPr/>
          <a:lstStyle/>
          <a:p>
            <a:pPr algn="l" rtl="0" eaLnBrk="0" fontAlgn="base" hangingPunct="0">
              <a:spcBef>
                <a:spcPct val="0"/>
              </a:spcBef>
              <a:spcAft>
                <a:spcPct val="0"/>
              </a:spcAft>
              <a:defRPr/>
            </a:pPr>
            <a:fld id="{DC44E9CF-379E-3D4B-97B5-F995BB1A25AE}"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1</a:t>
            </a:fld>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9653076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2133600" y="1430275"/>
            <a:ext cx="4191000" cy="4816703"/>
          </a:xfrm>
          <a:prstGeom prst="rect">
            <a:avLst/>
          </a:prstGeom>
          <a:solidFill>
            <a:schemeClr val="bg1"/>
          </a:solidFill>
          <a:ln>
            <a:noFill/>
          </a:ln>
          <a:effectLst>
            <a:innerShdw blurRad="63500" dist="50800" dir="2700000">
              <a:prstClr val="black">
                <a:alpha val="50000"/>
              </a:prstClr>
            </a:innerShdw>
          </a:effectLst>
          <a:scene3d>
            <a:camera prst="orthographicFront">
              <a:rot lat="0" lon="0" rev="0"/>
            </a:camera>
            <a:lightRig rig="contrasting" dir="t">
              <a:rot lat="0" lon="0" rev="7800000"/>
            </a:lightRig>
          </a:scene3d>
          <a:sp3d>
            <a:bevelT w="139700" h="139700"/>
          </a:sp3d>
          <a:extLst/>
        </p:spPr>
        <p:txBody>
          <a:bodyPr wrap="square">
            <a:spAutoFit/>
          </a:bodyPr>
          <a:lstStyle/>
          <a:p>
            <a:pPr algn="l" rtl="0" eaLnBrk="0" hangingPunct="0">
              <a:spcAft>
                <a:spcPct val="50000"/>
              </a:spcAft>
              <a:defRPr/>
            </a:pPr>
            <a:r>
              <a:rPr lang="en-US" dirty="0">
                <a:solidFill>
                  <a:srgbClr val="40458C"/>
                </a:solidFill>
                <a:latin typeface="Arial" charset="0"/>
                <a:ea typeface="ＭＳ Ｐゴシック" charset="0"/>
              </a:rPr>
              <a:t>Hydrogen has 3 isotopes</a:t>
            </a:r>
          </a:p>
          <a:p>
            <a:pPr algn="l" rtl="0" eaLnBrk="0" hangingPunct="0">
              <a:spcAft>
                <a:spcPct val="50000"/>
              </a:spcAft>
              <a:defRPr/>
            </a:pPr>
            <a:endParaRPr lang="en-US" dirty="0">
              <a:solidFill>
                <a:srgbClr val="40458C"/>
              </a:solidFill>
              <a:latin typeface="Arial" charset="0"/>
              <a:ea typeface="ＭＳ Ｐゴシック" charset="0"/>
            </a:endParaRPr>
          </a:p>
          <a:p>
            <a:pPr algn="l" rtl="0" eaLnBrk="0" hangingPunct="0">
              <a:spcAft>
                <a:spcPct val="50000"/>
              </a:spcAft>
              <a:defRPr/>
            </a:pPr>
            <a:endParaRPr lang="en-US" dirty="0">
              <a:solidFill>
                <a:srgbClr val="40458C"/>
              </a:solidFill>
              <a:latin typeface="Arial" charset="0"/>
              <a:ea typeface="ＭＳ Ｐゴシック" charset="0"/>
            </a:endParaRPr>
          </a:p>
          <a:p>
            <a:pPr lvl="2" algn="l" rtl="0" eaLnBrk="0" hangingPunct="0">
              <a:spcAft>
                <a:spcPct val="50000"/>
              </a:spcAft>
              <a:buSzPct val="100000"/>
              <a:defRPr/>
            </a:pPr>
            <a:r>
              <a:rPr lang="en-US" sz="1600" dirty="0">
                <a:solidFill>
                  <a:srgbClr val="40458C"/>
                </a:solidFill>
                <a:latin typeface="Arial" charset="0"/>
                <a:ea typeface="ＭＳ Ｐゴシック" charset="0"/>
              </a:rPr>
              <a:t>1 proton and 0 neutrons, </a:t>
            </a:r>
            <a:r>
              <a:rPr lang="en-US" sz="1600" dirty="0" err="1">
                <a:solidFill>
                  <a:srgbClr val="CF0E30"/>
                </a:solidFill>
                <a:latin typeface="Arial" charset="0"/>
                <a:ea typeface="ＭＳ Ｐゴシック" charset="0"/>
              </a:rPr>
              <a:t>protium</a:t>
            </a:r>
            <a:endParaRPr lang="en-US" sz="1600" dirty="0">
              <a:solidFill>
                <a:srgbClr val="CF0E30"/>
              </a:solidFill>
              <a:latin typeface="Arial" charset="0"/>
              <a:ea typeface="ＭＳ Ｐゴシック" charset="0"/>
            </a:endParaRPr>
          </a:p>
          <a:p>
            <a:pPr lvl="2" algn="l" rtl="0" eaLnBrk="0" hangingPunct="0">
              <a:spcAft>
                <a:spcPct val="50000"/>
              </a:spcAft>
              <a:buSzPct val="100000"/>
              <a:defRPr/>
            </a:pPr>
            <a:endParaRPr lang="en-US" dirty="0">
              <a:solidFill>
                <a:srgbClr val="CF0E30"/>
              </a:solidFill>
              <a:latin typeface="Arial" charset="0"/>
              <a:ea typeface="ＭＳ Ｐゴシック" charset="0"/>
            </a:endParaRPr>
          </a:p>
          <a:p>
            <a:pPr lvl="2" algn="l" rtl="0" eaLnBrk="0" hangingPunct="0">
              <a:spcAft>
                <a:spcPct val="50000"/>
              </a:spcAft>
              <a:buSzPct val="100000"/>
              <a:defRPr/>
            </a:pPr>
            <a:endParaRPr lang="en-US" dirty="0">
              <a:solidFill>
                <a:srgbClr val="CF0E30"/>
              </a:solidFill>
              <a:latin typeface="Arial" charset="0"/>
              <a:ea typeface="ＭＳ Ｐゴシック" charset="0"/>
            </a:endParaRPr>
          </a:p>
          <a:p>
            <a:pPr lvl="2" algn="l" rtl="0" eaLnBrk="0" hangingPunct="0">
              <a:spcAft>
                <a:spcPct val="50000"/>
              </a:spcAft>
              <a:buSzPct val="100000"/>
              <a:defRPr/>
            </a:pPr>
            <a:endParaRPr lang="en-US" dirty="0">
              <a:solidFill>
                <a:srgbClr val="CF0E30"/>
              </a:solidFill>
              <a:latin typeface="Arial" charset="0"/>
              <a:ea typeface="ＭＳ Ｐゴシック" charset="0"/>
            </a:endParaRPr>
          </a:p>
          <a:p>
            <a:pPr lvl="2" algn="l" rtl="0" eaLnBrk="0" hangingPunct="0">
              <a:spcAft>
                <a:spcPct val="50000"/>
              </a:spcAft>
              <a:buSzPct val="100000"/>
              <a:defRPr/>
            </a:pPr>
            <a:r>
              <a:rPr lang="en-US" sz="1600" dirty="0">
                <a:solidFill>
                  <a:srgbClr val="40458C"/>
                </a:solidFill>
                <a:latin typeface="Arial" charset="0"/>
                <a:ea typeface="ＭＳ Ｐゴシック" charset="0"/>
              </a:rPr>
              <a:t>1 proton and 1 neutron, </a:t>
            </a:r>
            <a:r>
              <a:rPr lang="en-US" sz="1600" dirty="0">
                <a:solidFill>
                  <a:srgbClr val="CF0E30"/>
                </a:solidFill>
                <a:latin typeface="Arial" charset="0"/>
                <a:ea typeface="ＭＳ Ｐゴシック" charset="0"/>
              </a:rPr>
              <a:t>deuterium</a:t>
            </a:r>
          </a:p>
          <a:p>
            <a:pPr lvl="2" algn="l" rtl="0" eaLnBrk="0" hangingPunct="0">
              <a:spcAft>
                <a:spcPct val="50000"/>
              </a:spcAft>
              <a:buSzPct val="100000"/>
              <a:defRPr/>
            </a:pPr>
            <a:endParaRPr lang="en-US" dirty="0">
              <a:solidFill>
                <a:srgbClr val="CF0E30"/>
              </a:solidFill>
              <a:latin typeface="Arial" charset="0"/>
              <a:ea typeface="ＭＳ Ｐゴシック" charset="0"/>
            </a:endParaRPr>
          </a:p>
          <a:p>
            <a:pPr lvl="2" algn="l" rtl="0" eaLnBrk="0" hangingPunct="0">
              <a:spcAft>
                <a:spcPct val="50000"/>
              </a:spcAft>
              <a:buSzPct val="100000"/>
              <a:defRPr/>
            </a:pPr>
            <a:endParaRPr lang="en-US" dirty="0">
              <a:solidFill>
                <a:srgbClr val="CF0E30"/>
              </a:solidFill>
              <a:latin typeface="Arial" charset="0"/>
              <a:ea typeface="ＭＳ Ｐゴシック" charset="0"/>
            </a:endParaRPr>
          </a:p>
          <a:p>
            <a:pPr lvl="2" algn="l" rtl="0" eaLnBrk="0" hangingPunct="0">
              <a:spcAft>
                <a:spcPct val="50000"/>
              </a:spcAft>
              <a:buSzPct val="100000"/>
              <a:defRPr/>
            </a:pPr>
            <a:endParaRPr lang="en-US" dirty="0">
              <a:solidFill>
                <a:srgbClr val="CF0E30"/>
              </a:solidFill>
              <a:latin typeface="Arial" charset="0"/>
              <a:ea typeface="ＭＳ Ｐゴシック" charset="0"/>
            </a:endParaRPr>
          </a:p>
          <a:p>
            <a:pPr lvl="2" algn="l" rtl="0" eaLnBrk="0" hangingPunct="0">
              <a:spcAft>
                <a:spcPct val="50000"/>
              </a:spcAft>
              <a:defRPr/>
            </a:pPr>
            <a:r>
              <a:rPr lang="en-US" sz="1600" dirty="0">
                <a:solidFill>
                  <a:srgbClr val="40458C"/>
                </a:solidFill>
                <a:latin typeface="Arial" charset="0"/>
                <a:ea typeface="ＭＳ Ｐゴシック" charset="0"/>
              </a:rPr>
              <a:t>1 proton and 2 neutrons, </a:t>
            </a:r>
            <a:r>
              <a:rPr lang="en-US" sz="1600" dirty="0">
                <a:solidFill>
                  <a:srgbClr val="CF0E30"/>
                </a:solidFill>
                <a:latin typeface="Arial" charset="0"/>
                <a:ea typeface="ＭＳ Ｐゴシック" charset="0"/>
              </a:rPr>
              <a:t>tritium</a:t>
            </a:r>
            <a:endParaRPr lang="en-US" sz="1600" dirty="0">
              <a:solidFill>
                <a:srgbClr val="40458C"/>
              </a:solidFill>
              <a:latin typeface="Arial" charset="0"/>
              <a:ea typeface="ＭＳ Ｐゴシック" charset="0"/>
            </a:endParaRPr>
          </a:p>
        </p:txBody>
      </p:sp>
      <p:graphicFrame>
        <p:nvGraphicFramePr>
          <p:cNvPr id="1026" name="Object 44"/>
          <p:cNvGraphicFramePr>
            <a:graphicFrameLocks noGrp="1" noChangeAspect="1"/>
          </p:cNvGraphicFramePr>
          <p:nvPr>
            <p:ph sz="quarter" idx="3"/>
            <p:extLst/>
          </p:nvPr>
        </p:nvGraphicFramePr>
        <p:xfrm>
          <a:off x="2514600" y="2533650"/>
          <a:ext cx="441158" cy="596900"/>
        </p:xfrm>
        <a:graphic>
          <a:graphicData uri="http://schemas.openxmlformats.org/presentationml/2006/ole">
            <mc:AlternateContent xmlns:mc="http://schemas.openxmlformats.org/markup-compatibility/2006">
              <mc:Choice xmlns:v="urn:schemas-microsoft-com:vml" Requires="v">
                <p:oleObj spid="_x0000_s1398" name="Equation" r:id="rId4" imgW="447840" imgH="585000" progId="Equation.DSMT4">
                  <p:embed/>
                </p:oleObj>
              </mc:Choice>
              <mc:Fallback>
                <p:oleObj name="Equation" r:id="rId4" imgW="447840" imgH="585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33650"/>
                        <a:ext cx="441158" cy="596900"/>
                      </a:xfrm>
                      <a:prstGeom prst="rect">
                        <a:avLst/>
                      </a:prstGeom>
                      <a:effectLst/>
                      <a:extLst/>
                    </p:spPr>
                  </p:pic>
                </p:oleObj>
              </mc:Fallback>
            </mc:AlternateContent>
          </a:graphicData>
        </a:graphic>
      </p:graphicFrame>
      <p:graphicFrame>
        <p:nvGraphicFramePr>
          <p:cNvPr id="1027" name="Object 46"/>
          <p:cNvGraphicFramePr>
            <a:graphicFrameLocks noGrp="1" noChangeAspect="1"/>
          </p:cNvGraphicFramePr>
          <p:nvPr>
            <p:ph sz="quarter" idx="4"/>
            <p:extLst/>
          </p:nvPr>
        </p:nvGraphicFramePr>
        <p:xfrm>
          <a:off x="2438401" y="5734050"/>
          <a:ext cx="485581" cy="590550"/>
        </p:xfrm>
        <a:graphic>
          <a:graphicData uri="http://schemas.openxmlformats.org/presentationml/2006/ole">
            <mc:AlternateContent xmlns:mc="http://schemas.openxmlformats.org/markup-compatibility/2006">
              <mc:Choice xmlns:v="urn:schemas-microsoft-com:vml" Requires="v">
                <p:oleObj spid="_x0000_s1399" name="Equation" r:id="rId6" imgW="493560" imgH="585000" progId="Equation.DSMT4">
                  <p:embed/>
                </p:oleObj>
              </mc:Choice>
              <mc:Fallback>
                <p:oleObj name="Equation" r:id="rId6" imgW="493560" imgH="585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5734050"/>
                        <a:ext cx="485581" cy="590550"/>
                      </a:xfrm>
                      <a:prstGeom prst="rect">
                        <a:avLst/>
                      </a:prstGeom>
                      <a:noFill/>
                      <a:ln>
                        <a:noFill/>
                      </a:ln>
                      <a:effectLst/>
                      <a:extLst/>
                    </p:spPr>
                  </p:pic>
                </p:oleObj>
              </mc:Fallback>
            </mc:AlternateContent>
          </a:graphicData>
        </a:graphic>
      </p:graphicFrame>
      <p:graphicFrame>
        <p:nvGraphicFramePr>
          <p:cNvPr id="1028" name="Object 48"/>
          <p:cNvGraphicFramePr>
            <a:graphicFrameLocks noChangeAspect="1"/>
          </p:cNvGraphicFramePr>
          <p:nvPr>
            <p:extLst/>
          </p:nvPr>
        </p:nvGraphicFramePr>
        <p:xfrm>
          <a:off x="2438401" y="4133850"/>
          <a:ext cx="490175" cy="596900"/>
        </p:xfrm>
        <a:graphic>
          <a:graphicData uri="http://schemas.openxmlformats.org/presentationml/2006/ole">
            <mc:AlternateContent xmlns:mc="http://schemas.openxmlformats.org/markup-compatibility/2006">
              <mc:Choice xmlns:v="urn:schemas-microsoft-com:vml" Requires="v">
                <p:oleObj spid="_x0000_s1400" name="Equation" r:id="rId8" imgW="493560" imgH="585000" progId="Equation.DSMT4">
                  <p:embed/>
                </p:oleObj>
              </mc:Choice>
              <mc:Fallback>
                <p:oleObj name="Equation" r:id="rId8" imgW="493560" imgH="58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1" y="4133850"/>
                        <a:ext cx="490175" cy="596900"/>
                      </a:xfrm>
                      <a:prstGeom prst="rect">
                        <a:avLst/>
                      </a:prstGeom>
                      <a:noFill/>
                      <a:ln>
                        <a:noFill/>
                      </a:ln>
                      <a:effectLst/>
                      <a:extLst/>
                    </p:spPr>
                  </p:pic>
                </p:oleObj>
              </mc:Fallback>
            </mc:AlternateContent>
          </a:graphicData>
        </a:graphic>
      </p:graphicFrame>
      <p:sp>
        <p:nvSpPr>
          <p:cNvPr id="10" name="Title 14"/>
          <p:cNvSpPr>
            <a:spLocks noGrp="1"/>
          </p:cNvSpPr>
          <p:nvPr>
            <p:ph type="title"/>
          </p:nvPr>
        </p:nvSpPr>
        <p:spPr>
          <a:xfrm>
            <a:off x="2133600" y="236538"/>
            <a:ext cx="8153400" cy="906462"/>
          </a:xfrm>
        </p:spPr>
        <p:txBody>
          <a:bodyPr/>
          <a:lstStyle/>
          <a:p>
            <a:pPr>
              <a:spcBef>
                <a:spcPct val="5000"/>
              </a:spcBef>
              <a:spcAft>
                <a:spcPct val="5000"/>
              </a:spcAft>
              <a:defRPr/>
            </a:pPr>
            <a:r>
              <a:rPr lang="en-US" dirty="0" smtClean="0"/>
              <a:t>Hydrogen Isotopes</a:t>
            </a:r>
            <a:endParaRPr lang="en-US" dirty="0"/>
          </a:p>
        </p:txBody>
      </p:sp>
      <p:pic>
        <p:nvPicPr>
          <p:cNvPr id="3" name="Picture 2" descr="02p0048_f02.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7000" y="1676400"/>
            <a:ext cx="3962806" cy="4267200"/>
          </a:xfrm>
          <a:prstGeom prst="rect">
            <a:avLst/>
          </a:prstGeom>
        </p:spPr>
      </p:pic>
      <p:sp>
        <p:nvSpPr>
          <p:cNvPr id="2" name="TextBox 1"/>
          <p:cNvSpPr txBox="1"/>
          <p:nvPr/>
        </p:nvSpPr>
        <p:spPr>
          <a:xfrm>
            <a:off x="5408676" y="3933795"/>
            <a:ext cx="448056" cy="400110"/>
          </a:xfrm>
          <a:prstGeom prst="rect">
            <a:avLst/>
          </a:prstGeom>
          <a:noFill/>
        </p:spPr>
        <p:txBody>
          <a:bodyPr wrap="square" rtlCol="1">
            <a:spAutoFit/>
          </a:bodyPr>
          <a:lstStyle/>
          <a:p>
            <a:r>
              <a:rPr lang="en-US" sz="2000" b="1" dirty="0" smtClean="0">
                <a:solidFill>
                  <a:srgbClr val="000000"/>
                </a:solidFill>
              </a:rPr>
              <a:t>D</a:t>
            </a:r>
            <a:endParaRPr lang="he-IL" sz="2000" b="1" dirty="0">
              <a:solidFill>
                <a:srgbClr val="000000"/>
              </a:solidFill>
            </a:endParaRPr>
          </a:p>
        </p:txBody>
      </p:sp>
      <p:sp>
        <p:nvSpPr>
          <p:cNvPr id="9" name="TextBox 8"/>
          <p:cNvSpPr txBox="1"/>
          <p:nvPr/>
        </p:nvSpPr>
        <p:spPr>
          <a:xfrm>
            <a:off x="5312664" y="5543490"/>
            <a:ext cx="448056" cy="400110"/>
          </a:xfrm>
          <a:prstGeom prst="rect">
            <a:avLst/>
          </a:prstGeom>
          <a:noFill/>
        </p:spPr>
        <p:txBody>
          <a:bodyPr wrap="square" rtlCol="1">
            <a:spAutoFit/>
          </a:bodyPr>
          <a:lstStyle/>
          <a:p>
            <a:r>
              <a:rPr lang="en-US" sz="2000" b="1" dirty="0">
                <a:solidFill>
                  <a:srgbClr val="000000"/>
                </a:solidFill>
              </a:rPr>
              <a:t>T</a:t>
            </a:r>
            <a:endParaRPr lang="he-IL" sz="2000" b="1" dirty="0">
              <a:solidFill>
                <a:srgbClr val="000000"/>
              </a:solidFill>
            </a:endParaRPr>
          </a:p>
        </p:txBody>
      </p:sp>
      <p:sp>
        <p:nvSpPr>
          <p:cNvPr id="11"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10</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2"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dirty="0"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23402184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Rectangle 7"/>
          <p:cNvSpPr>
            <a:spLocks noGrp="1" noChangeArrowheads="1"/>
          </p:cNvSpPr>
          <p:nvPr>
            <p:ph type="title"/>
          </p:nvPr>
        </p:nvSpPr>
        <p:spPr/>
        <p:txBody>
          <a:bodyPr/>
          <a:lstStyle/>
          <a:p>
            <a:r>
              <a:rPr lang="en-US" dirty="0"/>
              <a:t>Isotopes &amp; Atomic Weight</a:t>
            </a:r>
          </a:p>
        </p:txBody>
      </p:sp>
      <p:sp>
        <p:nvSpPr>
          <p:cNvPr id="76802" name="Rectangle 2"/>
          <p:cNvSpPr>
            <a:spLocks noGrp="1" noChangeArrowheads="1"/>
          </p:cNvSpPr>
          <p:nvPr>
            <p:ph idx="1"/>
          </p:nvPr>
        </p:nvSpPr>
        <p:spPr>
          <a:xfrm>
            <a:off x="1641020" y="971081"/>
            <a:ext cx="8991600" cy="614480"/>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marL="0" indent="0"/>
            <a:r>
              <a:rPr lang="en-US" dirty="0"/>
              <a:t>Most elements occur as a mixture of isotopes.</a:t>
            </a:r>
          </a:p>
        </p:txBody>
      </p:sp>
      <p:sp>
        <p:nvSpPr>
          <p:cNvPr id="76803" name="Rectangle 3"/>
          <p:cNvSpPr>
            <a:spLocks noChangeArrowheads="1"/>
          </p:cNvSpPr>
          <p:nvPr/>
        </p:nvSpPr>
        <p:spPr bwMode="auto">
          <a:xfrm>
            <a:off x="1679425" y="1547156"/>
            <a:ext cx="5645150" cy="53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285750" indent="-285750" algn="l" rtl="0" fontAlgn="base">
              <a:spcBef>
                <a:spcPct val="20000"/>
              </a:spcBef>
              <a:spcAft>
                <a:spcPct val="0"/>
              </a:spcAft>
            </a:pPr>
            <a:r>
              <a:rPr lang="en-US" sz="2800" dirty="0">
                <a:solidFill>
                  <a:srgbClr val="000000"/>
                </a:solidFill>
              </a:rPr>
              <a:t>Magnesium is a mixture of:</a:t>
            </a:r>
          </a:p>
        </p:txBody>
      </p:sp>
      <p:sp>
        <p:nvSpPr>
          <p:cNvPr id="8" name="Text Box 5"/>
          <p:cNvSpPr txBox="1">
            <a:spLocks noChangeArrowheads="1"/>
          </p:cNvSpPr>
          <p:nvPr/>
        </p:nvSpPr>
        <p:spPr bwMode="auto">
          <a:xfrm>
            <a:off x="1752600" y="5025836"/>
            <a:ext cx="8418970" cy="643766"/>
          </a:xfrm>
          <a:prstGeom prst="rect">
            <a:avLst/>
          </a:prstGeom>
          <a:noFill/>
          <a:ln w="28575" algn="ctr">
            <a:noFill/>
            <a:miter lim="800000"/>
            <a:headEnd/>
            <a:tailEnd/>
          </a:ln>
          <a:effectLst/>
        </p:spPr>
        <p:txBody>
          <a:bodyPr wrap="none" lIns="90487" tIns="44450" rIns="90487" bIns="44450">
            <a:spAutoFit/>
          </a:bodyPr>
          <a:lstStyle/>
          <a:p>
            <a:pPr algn="ctr" rtl="0" eaLnBrk="0" fontAlgn="base" hangingPunct="0">
              <a:spcBef>
                <a:spcPct val="0"/>
              </a:spcBef>
              <a:spcAft>
                <a:spcPct val="0"/>
              </a:spcAft>
            </a:pPr>
            <a:r>
              <a:rPr lang="en-US" sz="2800" dirty="0">
                <a:solidFill>
                  <a:srgbClr val="000000"/>
                </a:solidFill>
              </a:rPr>
              <a:t>Atomic wt = </a:t>
            </a:r>
            <a:r>
              <a:rPr lang="el-GR" sz="3600" dirty="0">
                <a:solidFill>
                  <a:srgbClr val="000000"/>
                </a:solidFill>
              </a:rPr>
              <a:t>∑</a:t>
            </a:r>
            <a:r>
              <a:rPr lang="en-US" sz="2800" dirty="0">
                <a:solidFill>
                  <a:srgbClr val="000000"/>
                </a:solidFill>
              </a:rPr>
              <a:t>(fractional abundance)(isotope mass)</a:t>
            </a:r>
          </a:p>
        </p:txBody>
      </p:sp>
      <p:sp>
        <p:nvSpPr>
          <p:cNvPr id="9" name="Rounded Rectangular Callout 8"/>
          <p:cNvSpPr/>
          <p:nvPr/>
        </p:nvSpPr>
        <p:spPr bwMode="auto">
          <a:xfrm>
            <a:off x="4381500" y="5978337"/>
            <a:ext cx="1752600" cy="715089"/>
          </a:xfrm>
          <a:prstGeom prst="wedgeRoundRectCallout">
            <a:avLst>
              <a:gd name="adj1" fmla="val -18924"/>
              <a:gd name="adj2" fmla="val -101239"/>
              <a:gd name="adj3" fmla="val 16667"/>
            </a:avLst>
          </a:prstGeom>
          <a:solidFill>
            <a:srgbClr val="E5F5FF"/>
          </a:solidFill>
          <a:ln w="9525"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rtl="0" fontAlgn="base">
              <a:spcBef>
                <a:spcPct val="0"/>
              </a:spcBef>
              <a:spcAft>
                <a:spcPct val="0"/>
              </a:spcAft>
            </a:pPr>
            <a:r>
              <a:rPr lang="en-US" dirty="0">
                <a:solidFill>
                  <a:srgbClr val="000000"/>
                </a:solidFill>
                <a:cs typeface="Arial" charset="0"/>
              </a:rPr>
              <a:t>fraction of each isotope</a:t>
            </a:r>
          </a:p>
        </p:txBody>
      </p:sp>
      <p:sp>
        <p:nvSpPr>
          <p:cNvPr id="10" name="Rounded Rectangular Callout 9"/>
          <p:cNvSpPr/>
          <p:nvPr/>
        </p:nvSpPr>
        <p:spPr bwMode="auto">
          <a:xfrm>
            <a:off x="2781300" y="5902137"/>
            <a:ext cx="1295400" cy="408623"/>
          </a:xfrm>
          <a:prstGeom prst="wedgeRoundRectCallout">
            <a:avLst>
              <a:gd name="adj1" fmla="val 35234"/>
              <a:gd name="adj2" fmla="val -101239"/>
              <a:gd name="adj3" fmla="val 16667"/>
            </a:avLst>
          </a:prstGeom>
          <a:solidFill>
            <a:srgbClr val="E5F5FF"/>
          </a:solidFill>
          <a:ln w="9525"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rtl="0" fontAlgn="base">
              <a:spcBef>
                <a:spcPct val="0"/>
              </a:spcBef>
              <a:spcAft>
                <a:spcPct val="0"/>
              </a:spcAft>
            </a:pPr>
            <a:r>
              <a:rPr lang="en-US" dirty="0">
                <a:solidFill>
                  <a:srgbClr val="000000"/>
                </a:solidFill>
                <a:cs typeface="Arial" charset="0"/>
              </a:rPr>
              <a:t>Sum of…</a:t>
            </a:r>
          </a:p>
        </p:txBody>
      </p:sp>
      <p:graphicFrame>
        <p:nvGraphicFramePr>
          <p:cNvPr id="11" name="Table 10"/>
          <p:cNvGraphicFramePr>
            <a:graphicFrameLocks noGrp="1"/>
          </p:cNvGraphicFramePr>
          <p:nvPr>
            <p:extLst/>
          </p:nvPr>
        </p:nvGraphicFramePr>
        <p:xfrm>
          <a:off x="2090250" y="2218340"/>
          <a:ext cx="8066088" cy="2743200"/>
        </p:xfrm>
        <a:graphic>
          <a:graphicData uri="http://schemas.openxmlformats.org/drawingml/2006/table">
            <a:tbl>
              <a:tblPr firstRow="1">
                <a:tableStyleId>{5C22544A-7EE6-4342-B048-85BDC9FD1C3A}</a:tableStyleId>
              </a:tblPr>
              <a:tblGrid>
                <a:gridCol w="2151994"/>
                <a:gridCol w="1881050"/>
                <a:gridCol w="2016522"/>
                <a:gridCol w="2016522"/>
              </a:tblGrid>
              <a:tr h="370840">
                <a:tc>
                  <a:txBody>
                    <a:bodyPr/>
                    <a:lstStyle/>
                    <a:p>
                      <a:endParaRPr lang="en-US" sz="2400" dirty="0"/>
                    </a:p>
                  </a:txBody>
                  <a:tcPr>
                    <a:solidFill>
                      <a:srgbClr val="194E9D"/>
                    </a:solidFill>
                  </a:tcPr>
                </a:tc>
                <a:tc>
                  <a:txBody>
                    <a:bodyPr/>
                    <a:lstStyle/>
                    <a:p>
                      <a:pPr algn="ctr"/>
                      <a:r>
                        <a:rPr lang="en-US" sz="2400" baseline="30000" dirty="0" smtClean="0"/>
                        <a:t>24</a:t>
                      </a:r>
                      <a:r>
                        <a:rPr lang="en-US" sz="2400" dirty="0" smtClean="0"/>
                        <a:t>Mg</a:t>
                      </a:r>
                      <a:endParaRPr lang="en-US" sz="2400" dirty="0"/>
                    </a:p>
                  </a:txBody>
                  <a:tcPr>
                    <a:solidFill>
                      <a:srgbClr val="194E9D"/>
                    </a:solidFill>
                  </a:tcPr>
                </a:tc>
                <a:tc>
                  <a:txBody>
                    <a:bodyPr/>
                    <a:lstStyle/>
                    <a:p>
                      <a:pPr algn="ctr"/>
                      <a:r>
                        <a:rPr lang="en-US" sz="2400" baseline="30000" dirty="0" smtClean="0"/>
                        <a:t>25</a:t>
                      </a:r>
                      <a:r>
                        <a:rPr lang="en-US" sz="2400" dirty="0" smtClean="0"/>
                        <a:t>Mg</a:t>
                      </a:r>
                      <a:endParaRPr lang="en-US" sz="2400" dirty="0"/>
                    </a:p>
                  </a:txBody>
                  <a:tcPr>
                    <a:solidFill>
                      <a:srgbClr val="194E9D"/>
                    </a:solidFill>
                  </a:tcPr>
                </a:tc>
                <a:tc>
                  <a:txBody>
                    <a:bodyPr/>
                    <a:lstStyle/>
                    <a:p>
                      <a:pPr algn="ctr"/>
                      <a:r>
                        <a:rPr lang="en-US" sz="2400" baseline="30000" dirty="0" smtClean="0"/>
                        <a:t>26</a:t>
                      </a:r>
                      <a:r>
                        <a:rPr lang="en-US" sz="2400" dirty="0" smtClean="0"/>
                        <a:t>Mg</a:t>
                      </a:r>
                      <a:endParaRPr lang="en-US" sz="2400" dirty="0"/>
                    </a:p>
                  </a:txBody>
                  <a:tcPr>
                    <a:solidFill>
                      <a:srgbClr val="194E9D"/>
                    </a:solidFill>
                  </a:tcPr>
                </a:tc>
              </a:tr>
              <a:tr h="370840">
                <a:tc>
                  <a:txBody>
                    <a:bodyPr/>
                    <a:lstStyle/>
                    <a:p>
                      <a:r>
                        <a:rPr lang="en-US" sz="2400" dirty="0" smtClean="0"/>
                        <a:t>Number of p</a:t>
                      </a:r>
                      <a:r>
                        <a:rPr lang="en-US" sz="2400" baseline="30000" dirty="0" smtClean="0"/>
                        <a:t>+</a:t>
                      </a:r>
                      <a:endParaRPr lang="en-US" sz="2400" baseline="30000" dirty="0"/>
                    </a:p>
                  </a:txBody>
                  <a:tcPr>
                    <a:solidFill>
                      <a:srgbClr val="E5F5FF"/>
                    </a:solidFill>
                  </a:tcPr>
                </a:tc>
                <a:tc>
                  <a:txBody>
                    <a:bodyPr/>
                    <a:lstStyle/>
                    <a:p>
                      <a:pPr algn="ctr"/>
                      <a:r>
                        <a:rPr lang="en-US" sz="2400" dirty="0" smtClean="0"/>
                        <a:t>12</a:t>
                      </a:r>
                      <a:endParaRPr lang="en-US" sz="2400" dirty="0"/>
                    </a:p>
                  </a:txBody>
                  <a:tcPr>
                    <a:solidFill>
                      <a:srgbClr val="E5F5FF"/>
                    </a:solidFill>
                  </a:tcPr>
                </a:tc>
                <a:tc>
                  <a:txBody>
                    <a:bodyPr/>
                    <a:lstStyle/>
                    <a:p>
                      <a:pPr algn="ctr"/>
                      <a:r>
                        <a:rPr lang="en-US" sz="2400" dirty="0" smtClean="0"/>
                        <a:t>12</a:t>
                      </a:r>
                      <a:endParaRPr lang="en-US" sz="2400" dirty="0"/>
                    </a:p>
                  </a:txBody>
                  <a:tcPr>
                    <a:solidFill>
                      <a:srgbClr val="E5F5FF"/>
                    </a:solidFill>
                  </a:tcPr>
                </a:tc>
                <a:tc>
                  <a:txBody>
                    <a:bodyPr/>
                    <a:lstStyle/>
                    <a:p>
                      <a:pPr algn="ctr"/>
                      <a:r>
                        <a:rPr lang="en-US" sz="2400" dirty="0" smtClean="0"/>
                        <a:t>12</a:t>
                      </a:r>
                      <a:endParaRPr lang="en-US" sz="2400" dirty="0"/>
                    </a:p>
                  </a:txBody>
                  <a:tcPr>
                    <a:solidFill>
                      <a:srgbClr val="E5F5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Number of n</a:t>
                      </a:r>
                      <a:r>
                        <a:rPr lang="en-US" sz="2400" baseline="30000" dirty="0" smtClean="0"/>
                        <a:t>0</a:t>
                      </a:r>
                    </a:p>
                  </a:txBody>
                  <a:tcPr>
                    <a:solidFill>
                      <a:srgbClr val="E5F5FF"/>
                    </a:solidFill>
                  </a:tcPr>
                </a:tc>
                <a:tc>
                  <a:txBody>
                    <a:bodyPr/>
                    <a:lstStyle/>
                    <a:p>
                      <a:pPr algn="ctr"/>
                      <a:r>
                        <a:rPr lang="en-US" sz="2400" dirty="0" smtClean="0"/>
                        <a:t>12</a:t>
                      </a:r>
                      <a:endParaRPr lang="en-US" sz="2400" dirty="0"/>
                    </a:p>
                  </a:txBody>
                  <a:tcPr>
                    <a:solidFill>
                      <a:srgbClr val="E5F5FF"/>
                    </a:solidFill>
                  </a:tcPr>
                </a:tc>
                <a:tc>
                  <a:txBody>
                    <a:bodyPr/>
                    <a:lstStyle/>
                    <a:p>
                      <a:pPr algn="ctr"/>
                      <a:r>
                        <a:rPr lang="en-US" sz="2400" dirty="0" smtClean="0"/>
                        <a:t>13</a:t>
                      </a:r>
                      <a:endParaRPr lang="en-US" sz="2400" dirty="0"/>
                    </a:p>
                  </a:txBody>
                  <a:tcPr>
                    <a:solidFill>
                      <a:srgbClr val="E5F5FF"/>
                    </a:solidFill>
                  </a:tcPr>
                </a:tc>
                <a:tc>
                  <a:txBody>
                    <a:bodyPr/>
                    <a:lstStyle/>
                    <a:p>
                      <a:pPr algn="ctr"/>
                      <a:r>
                        <a:rPr lang="en-US" sz="2400" dirty="0" smtClean="0"/>
                        <a:t>14</a:t>
                      </a:r>
                      <a:endParaRPr lang="en-US" sz="2400" dirty="0"/>
                    </a:p>
                  </a:txBody>
                  <a:tcPr>
                    <a:solidFill>
                      <a:srgbClr val="E5F5FF"/>
                    </a:solidFill>
                  </a:tcPr>
                </a:tc>
              </a:tr>
              <a:tr h="370840">
                <a:tc>
                  <a:txBody>
                    <a:bodyPr/>
                    <a:lstStyle/>
                    <a:p>
                      <a:r>
                        <a:rPr lang="en-US" sz="2400" dirty="0" smtClean="0"/>
                        <a:t>Mass (amu)</a:t>
                      </a:r>
                      <a:endParaRPr lang="en-US" sz="2400" dirty="0"/>
                    </a:p>
                  </a:txBody>
                  <a:tcPr>
                    <a:solidFill>
                      <a:srgbClr val="E5F5FF"/>
                    </a:solidFill>
                  </a:tcPr>
                </a:tc>
                <a:tc>
                  <a:txBody>
                    <a:bodyPr/>
                    <a:lstStyle/>
                    <a:p>
                      <a:pPr algn="ctr"/>
                      <a:r>
                        <a:rPr lang="en-US" sz="2400" dirty="0" smtClean="0"/>
                        <a:t>23.985</a:t>
                      </a:r>
                      <a:endParaRPr lang="en-US" sz="2400" dirty="0"/>
                    </a:p>
                  </a:txBody>
                  <a:tcPr>
                    <a:solidFill>
                      <a:srgbClr val="E5F5FF"/>
                    </a:solidFill>
                  </a:tcPr>
                </a:tc>
                <a:tc>
                  <a:txBody>
                    <a:bodyPr/>
                    <a:lstStyle/>
                    <a:p>
                      <a:pPr algn="ctr"/>
                      <a:r>
                        <a:rPr lang="en-US" sz="2400" dirty="0" smtClean="0"/>
                        <a:t>24.986</a:t>
                      </a:r>
                      <a:endParaRPr lang="en-US" sz="2400" dirty="0"/>
                    </a:p>
                  </a:txBody>
                  <a:tcPr>
                    <a:solidFill>
                      <a:srgbClr val="E5F5FF"/>
                    </a:solidFill>
                  </a:tcPr>
                </a:tc>
                <a:tc>
                  <a:txBody>
                    <a:bodyPr/>
                    <a:lstStyle/>
                    <a:p>
                      <a:pPr algn="ctr"/>
                      <a:r>
                        <a:rPr lang="en-US" sz="2400" dirty="0" smtClean="0"/>
                        <a:t>25.983</a:t>
                      </a:r>
                      <a:endParaRPr lang="en-US" sz="2400" dirty="0"/>
                    </a:p>
                  </a:txBody>
                  <a:tcPr>
                    <a:solidFill>
                      <a:srgbClr val="E5F5FF"/>
                    </a:solidFill>
                  </a:tcPr>
                </a:tc>
              </a:tr>
              <a:tr h="370840">
                <a:tc>
                  <a:txBody>
                    <a:bodyPr/>
                    <a:lstStyle/>
                    <a:p>
                      <a:r>
                        <a:rPr lang="en-US" sz="2400" dirty="0" smtClean="0"/>
                        <a:t>Abundance</a:t>
                      </a:r>
                      <a:endParaRPr lang="en-US" sz="2400" dirty="0"/>
                    </a:p>
                  </a:txBody>
                  <a:tcPr>
                    <a:solidFill>
                      <a:srgbClr val="E5F5FF"/>
                    </a:solidFill>
                  </a:tcPr>
                </a:tc>
                <a:tc>
                  <a:txBody>
                    <a:bodyPr/>
                    <a:lstStyle/>
                    <a:p>
                      <a:pPr algn="ctr"/>
                      <a:r>
                        <a:rPr lang="en-US" sz="2400" dirty="0" smtClean="0"/>
                        <a:t>79 %</a:t>
                      </a:r>
                      <a:endParaRPr lang="en-US" sz="2400" dirty="0"/>
                    </a:p>
                  </a:txBody>
                  <a:tcPr>
                    <a:solidFill>
                      <a:srgbClr val="E5F5FF"/>
                    </a:solidFill>
                  </a:tcPr>
                </a:tc>
                <a:tc>
                  <a:txBody>
                    <a:bodyPr/>
                    <a:lstStyle/>
                    <a:p>
                      <a:pPr algn="ctr"/>
                      <a:r>
                        <a:rPr lang="en-US" sz="2400" dirty="0" smtClean="0"/>
                        <a:t>10 %</a:t>
                      </a:r>
                      <a:endParaRPr lang="en-US" sz="2400" dirty="0"/>
                    </a:p>
                  </a:txBody>
                  <a:tcPr>
                    <a:solidFill>
                      <a:srgbClr val="E5F5FF"/>
                    </a:solidFill>
                  </a:tcPr>
                </a:tc>
                <a:tc>
                  <a:txBody>
                    <a:bodyPr/>
                    <a:lstStyle/>
                    <a:p>
                      <a:pPr algn="ctr"/>
                      <a:r>
                        <a:rPr lang="en-US" sz="2400" dirty="0" smtClean="0"/>
                        <a:t>11 %</a:t>
                      </a:r>
                      <a:endParaRPr lang="en-US" sz="2400" dirty="0"/>
                    </a:p>
                  </a:txBody>
                  <a:tcPr>
                    <a:solidFill>
                      <a:srgbClr val="E5F5FF"/>
                    </a:solidFill>
                  </a:tcPr>
                </a:tc>
              </a:tr>
              <a:tr h="370840">
                <a:tc>
                  <a:txBody>
                    <a:bodyPr/>
                    <a:lstStyle/>
                    <a:p>
                      <a:r>
                        <a:rPr lang="en-US" sz="2400" dirty="0" smtClean="0"/>
                        <a:t>Atomic</a:t>
                      </a:r>
                      <a:r>
                        <a:rPr lang="en-US" sz="2400" baseline="0" dirty="0" smtClean="0"/>
                        <a:t> weight</a:t>
                      </a:r>
                      <a:endParaRPr lang="en-US" sz="2400" dirty="0"/>
                    </a:p>
                  </a:txBody>
                  <a:tcPr>
                    <a:solidFill>
                      <a:srgbClr val="E5F5FF"/>
                    </a:solidFill>
                  </a:tcPr>
                </a:tc>
                <a:tc gridSpan="3">
                  <a:txBody>
                    <a:bodyPr/>
                    <a:lstStyle/>
                    <a:p>
                      <a:pPr algn="ctr"/>
                      <a:r>
                        <a:rPr lang="en-US" sz="2400" dirty="0" smtClean="0"/>
                        <a:t>24.305</a:t>
                      </a:r>
                      <a:endParaRPr lang="en-US" sz="2400" dirty="0"/>
                    </a:p>
                  </a:txBody>
                  <a:tcPr>
                    <a:solidFill>
                      <a:srgbClr val="E5F5FF"/>
                    </a:solidFill>
                  </a:tcPr>
                </a:tc>
                <a:tc hMerge="1">
                  <a:txBody>
                    <a:bodyPr/>
                    <a:lstStyle/>
                    <a:p>
                      <a:pPr algn="ctr"/>
                      <a:endParaRPr lang="en-US" sz="2400" dirty="0"/>
                    </a:p>
                  </a:txBody>
                  <a:tcPr/>
                </a:tc>
                <a:tc hMerge="1">
                  <a:txBody>
                    <a:bodyPr/>
                    <a:lstStyle/>
                    <a:p>
                      <a:pPr algn="ctr"/>
                      <a:endParaRPr lang="en-US" sz="2400" dirty="0"/>
                    </a:p>
                  </a:txBody>
                  <a:tcPr/>
                </a:tc>
              </a:tr>
            </a:tbl>
          </a:graphicData>
        </a:graphic>
      </p:graphicFrame>
      <p:sp>
        <p:nvSpPr>
          <p:cNvPr id="12"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11</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3" name="Footer Placeholder 2"/>
          <p:cNvSpPr txBox="1">
            <a:spLocks/>
          </p:cNvSpPr>
          <p:nvPr/>
        </p:nvSpPr>
        <p:spPr>
          <a:xfrm>
            <a:off x="779272" y="6357217"/>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dirty="0"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214934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3"/>
          <p:cNvSpPr>
            <a:spLocks noGrp="1" noChangeArrowheads="1"/>
          </p:cNvSpPr>
          <p:nvPr>
            <p:ph idx="1"/>
          </p:nvPr>
        </p:nvSpPr>
        <p:spPr>
          <a:xfrm>
            <a:off x="2089264" y="1125306"/>
            <a:ext cx="7892760" cy="1530350"/>
          </a:xfrm>
        </p:spPr>
        <p:txBody>
          <a:bodyPr/>
          <a:lstStyle/>
          <a:p>
            <a:pPr marL="0" indent="0" eaLnBrk="1" hangingPunct="1">
              <a:buNone/>
            </a:pPr>
            <a:r>
              <a:rPr lang="en-US" altLang="en-US" dirty="0"/>
              <a:t>Chromium, Cr, has the following isotopic masses and fractional abundances</a:t>
            </a:r>
            <a:r>
              <a:rPr lang="en-US" altLang="en-US" dirty="0" smtClean="0"/>
              <a:t>:</a:t>
            </a: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smtClean="0"/>
              <a:t>Determine </a:t>
            </a:r>
            <a:r>
              <a:rPr lang="en-US" altLang="en-US" dirty="0"/>
              <a:t>the atomic weight of chromium. </a:t>
            </a:r>
          </a:p>
        </p:txBody>
      </p:sp>
      <p:sp>
        <p:nvSpPr>
          <p:cNvPr id="870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000000"/>
                </a:solidFill>
                <a:latin typeface="David" panose="020E0502060401010101" pitchFamily="34" charset="-79"/>
                <a:cs typeface="David" panose="020E0502060401010101" pitchFamily="34" charset="-79"/>
              </a:rPr>
              <a:t>2 | </a:t>
            </a:r>
            <a:fld id="{2AE05637-794C-4C0A-A397-EF21619AB501}"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12</a:t>
            </a:fld>
            <a:endParaRPr lang="en-US" altLang="en-US" sz="1600" b="1" dirty="0">
              <a:solidFill>
                <a:srgbClr val="000000"/>
              </a:solidFill>
              <a:latin typeface="David" panose="020E0502060401010101" pitchFamily="34" charset="-79"/>
              <a:cs typeface="David" panose="020E0502060401010101" pitchFamily="34" charset="-79"/>
            </a:endParaRPr>
          </a:p>
        </p:txBody>
      </p:sp>
      <p:graphicFrame>
        <p:nvGraphicFramePr>
          <p:cNvPr id="379908" name="Group 4" descr="This table lists the mass number, isotopic mass number, and fractional abundance of the isotopes of chromium. &#10;The table has five rows and three columns. On row one, the first column reads mass number, the second column reads isotopic mass (amu), and the third column reads fractional abundance. On row two, the first column reads 50, the second column reads 49.9461, and the third column reads 0.0435. On row three, the first column reads 52, the second column reads 51.9405, and the third column reads 0.8379. On row four, the first column reads 53, the second column reads 52.9407, and the third column reads 0.0950. On row five, the first column reads 54, the second column reads 53.9389, and the third column reads 0.0236.&#10;" title="Mass number, isotopic mass, and fractional abundance of chromium. "/>
          <p:cNvGraphicFramePr>
            <a:graphicFrameLocks noGrp="1"/>
          </p:cNvGraphicFramePr>
          <p:nvPr>
            <p:extLst>
              <p:ext uri="{D42A27DB-BD31-4B8C-83A1-F6EECF244321}">
                <p14:modId xmlns:p14="http://schemas.microsoft.com/office/powerpoint/2010/main" val="3935594550"/>
              </p:ext>
            </p:extLst>
          </p:nvPr>
        </p:nvGraphicFramePr>
        <p:xfrm>
          <a:off x="2454869" y="2125051"/>
          <a:ext cx="6830644" cy="3509860"/>
        </p:xfrm>
        <a:graphic>
          <a:graphicData uri="http://schemas.openxmlformats.org/drawingml/2006/table">
            <a:tbl>
              <a:tblPr/>
              <a:tblGrid>
                <a:gridCol w="2062302"/>
                <a:gridCol w="2062302"/>
                <a:gridCol w="2706040"/>
              </a:tblGrid>
              <a:tr h="8963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ＭＳ Ｐゴシック" charset="0"/>
                        </a:rPr>
                        <a:t>Mass number</a:t>
                      </a:r>
                      <a:endParaRPr kumimoji="0" lang="en-US" sz="2800" b="1" i="0" u="none" strike="noStrike" cap="none" normalizeH="0" baseline="0" dirty="0">
                        <a:ln>
                          <a:noFill/>
                        </a:ln>
                        <a:solidFill>
                          <a:schemeClr val="tx1"/>
                        </a:solidFill>
                        <a:effectLst/>
                        <a:latin typeface="Arial"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ＭＳ Ｐゴシック" charset="0"/>
                        </a:rPr>
                        <a:t>Isotopic Mass (</a:t>
                      </a:r>
                      <a:r>
                        <a:rPr kumimoji="0" lang="en-US" sz="2800" b="1" i="0" u="none" strike="noStrike" cap="none" normalizeH="0" baseline="0" dirty="0" err="1" smtClean="0">
                          <a:ln>
                            <a:noFill/>
                          </a:ln>
                          <a:solidFill>
                            <a:schemeClr val="tx1"/>
                          </a:solidFill>
                          <a:effectLst/>
                          <a:latin typeface="Arial" charset="0"/>
                          <a:ea typeface="ＭＳ Ｐゴシック" charset="0"/>
                        </a:rPr>
                        <a:t>amu</a:t>
                      </a:r>
                      <a:r>
                        <a:rPr kumimoji="0" lang="en-US" sz="2800" b="1" i="0" u="none" strike="noStrike" cap="none" normalizeH="0" baseline="0" dirty="0" smtClean="0">
                          <a:ln>
                            <a:noFill/>
                          </a:ln>
                          <a:solidFill>
                            <a:schemeClr val="tx1"/>
                          </a:solidFill>
                          <a:effectLst/>
                          <a:latin typeface="Arial" charset="0"/>
                          <a:ea typeface="ＭＳ Ｐゴシック" charset="0"/>
                        </a:rPr>
                        <a:t>)</a:t>
                      </a:r>
                      <a:endParaRPr kumimoji="0" lang="en-US" sz="2800" b="1"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ＭＳ Ｐゴシック" charset="0"/>
                        </a:rPr>
                        <a:t>Fractional Abundance</a:t>
                      </a:r>
                      <a:endParaRPr kumimoji="0" lang="en-US" sz="2800" b="1"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49.9461</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0.0435</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52</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51.9405</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0.8379</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53</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52.9407</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0.0950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54</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53.9389</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0.0236</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3873697" y="304346"/>
            <a:ext cx="3482364"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a:t>Atomic Weight</a:t>
            </a:r>
            <a:endParaRPr lang="he-IL" sz="4000" dirty="0"/>
          </a:p>
        </p:txBody>
      </p:sp>
      <p:sp>
        <p:nvSpPr>
          <p:cNvPr id="3" name="Footer Placeholder 2"/>
          <p:cNvSpPr>
            <a:spLocks noGrp="1"/>
          </p:cNvSpPr>
          <p:nvPr>
            <p:ph type="ftr" sz="quarter" idx="3"/>
          </p:nvPr>
        </p:nvSpPr>
        <p:spPr/>
        <p:txBody>
          <a:bodyPr/>
          <a:lstStyle/>
          <a:p>
            <a:pPr>
              <a:defRPr/>
            </a:pPr>
            <a:r>
              <a:rPr lang="he-IL" sz="1600" b="1"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394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1981200" y="274638"/>
            <a:ext cx="8229600" cy="110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dirty="0">
                <a:cs typeface="Arial" panose="020B0604020202020204" pitchFamily="34" charset="0"/>
              </a:rPr>
              <a:t>Multiplying each isotopic mass by its fractional abundance and summing up the products </a:t>
            </a:r>
          </a:p>
        </p:txBody>
      </p:sp>
      <p:sp>
        <p:nvSpPr>
          <p:cNvPr id="89091"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000000"/>
                </a:solidFill>
                <a:latin typeface="David" panose="020E0502060401010101" pitchFamily="34" charset="-79"/>
                <a:cs typeface="David" panose="020E0502060401010101" pitchFamily="34" charset="-79"/>
              </a:rPr>
              <a:t>2 | </a:t>
            </a:r>
            <a:fld id="{3442AFB1-1582-4299-B2D7-975B33244A6C}"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13</a:t>
            </a:fld>
            <a:endParaRPr lang="en-US" altLang="en-US" sz="1600" b="1" dirty="0">
              <a:solidFill>
                <a:srgbClr val="000000"/>
              </a:solidFill>
              <a:latin typeface="David" panose="020E0502060401010101" pitchFamily="34" charset="-79"/>
              <a:cs typeface="David" panose="020E0502060401010101" pitchFamily="34" charset="-79"/>
            </a:endParaRPr>
          </a:p>
        </p:txBody>
      </p:sp>
      <p:sp>
        <p:nvSpPr>
          <p:cNvPr id="89093" name="Rectangle 3"/>
          <p:cNvSpPr>
            <a:spLocks noChangeArrowheads="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400">
              <a:solidFill>
                <a:srgbClr val="000000"/>
              </a:solidFill>
            </a:endParaRPr>
          </a:p>
        </p:txBody>
      </p:sp>
      <p:sp>
        <p:nvSpPr>
          <p:cNvPr id="89094" name="Rectangle 4"/>
          <p:cNvSpPr>
            <a:spLocks noChangeArrowheads="1"/>
          </p:cNvSpPr>
          <p:nvPr/>
        </p:nvSpPr>
        <p:spPr bwMode="auto">
          <a:xfrm>
            <a:off x="4648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0" fontAlgn="base">
              <a:spcBef>
                <a:spcPct val="0"/>
              </a:spcBef>
              <a:spcAft>
                <a:spcPct val="0"/>
              </a:spcAft>
              <a:buFontTx/>
              <a:buNone/>
            </a:pPr>
            <a:endParaRPr lang="en-US" altLang="en-US" sz="1400">
              <a:solidFill>
                <a:srgbClr val="000000"/>
              </a:solidFill>
            </a:endParaRPr>
          </a:p>
        </p:txBody>
      </p:sp>
      <p:sp>
        <p:nvSpPr>
          <p:cNvPr id="163940" name="Text Box 100"/>
          <p:cNvSpPr txBox="1">
            <a:spLocks noChangeArrowheads="1"/>
          </p:cNvSpPr>
          <p:nvPr/>
        </p:nvSpPr>
        <p:spPr bwMode="auto">
          <a:xfrm>
            <a:off x="2286000" y="5165725"/>
            <a:ext cx="762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dirty="0">
                <a:solidFill>
                  <a:srgbClr val="000000"/>
                </a:solidFill>
              </a:rPr>
              <a:t>The atomic weight of chromium is 51.99 </a:t>
            </a:r>
            <a:r>
              <a:rPr lang="en-US" altLang="en-US" dirty="0" err="1">
                <a:solidFill>
                  <a:srgbClr val="000000"/>
                </a:solidFill>
              </a:rPr>
              <a:t>amu</a:t>
            </a:r>
            <a:r>
              <a:rPr lang="en-US" altLang="en-US" dirty="0">
                <a:solidFill>
                  <a:srgbClr val="000000"/>
                </a:solidFill>
              </a:rPr>
              <a:t>. </a:t>
            </a:r>
          </a:p>
        </p:txBody>
      </p:sp>
      <p:graphicFrame>
        <p:nvGraphicFramePr>
          <p:cNvPr id="3" name="Object 2"/>
          <p:cNvGraphicFramePr>
            <a:graphicFrameLocks noChangeAspect="1"/>
          </p:cNvGraphicFramePr>
          <p:nvPr/>
        </p:nvGraphicFramePr>
        <p:xfrm>
          <a:off x="2528888" y="1987550"/>
          <a:ext cx="5962650" cy="2832100"/>
        </p:xfrm>
        <a:graphic>
          <a:graphicData uri="http://schemas.openxmlformats.org/presentationml/2006/ole">
            <mc:AlternateContent xmlns:mc="http://schemas.openxmlformats.org/markup-compatibility/2006">
              <mc:Choice xmlns:v="urn:schemas-microsoft-com:vml" Requires="v">
                <p:oleObj spid="_x0000_s2169" name="Equation" r:id="rId4" imgW="2298600" imgH="1091880" progId="Equation.DSMT4">
                  <p:embed/>
                </p:oleObj>
              </mc:Choice>
              <mc:Fallback>
                <p:oleObj name="Equation" r:id="rId4" imgW="2298600" imgH="1091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1987550"/>
                        <a:ext cx="59626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AutoShape 6"/>
          <p:cNvSpPr>
            <a:spLocks noChangeArrowheads="1"/>
          </p:cNvSpPr>
          <p:nvPr/>
        </p:nvSpPr>
        <p:spPr bwMode="auto">
          <a:xfrm>
            <a:off x="7723188" y="5165725"/>
            <a:ext cx="1897062" cy="522288"/>
          </a:xfrm>
          <a:prstGeom prst="roundRect">
            <a:avLst>
              <a:gd name="adj" fmla="val 16667"/>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a:solidFill>
                <a:srgbClr val="000000"/>
              </a:solidFill>
            </a:endParaRPr>
          </a:p>
        </p:txBody>
      </p:sp>
      <p:sp>
        <p:nvSpPr>
          <p:cNvPr id="2" name="Footer Placeholder 1"/>
          <p:cNvSpPr>
            <a:spLocks noGrp="1"/>
          </p:cNvSpPr>
          <p:nvPr>
            <p:ph type="ftr" sz="quarter" idx="3"/>
          </p:nvPr>
        </p:nvSpPr>
        <p:spPr/>
        <p:txBody>
          <a:bodyPr/>
          <a:lstStyle/>
          <a:p>
            <a:pPr>
              <a:defRPr/>
            </a:pPr>
            <a:r>
              <a:rPr lang="he-IL" sz="1600" b="1" dirty="0"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4197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Average Atomic Mass</a:t>
            </a:r>
            <a:endParaRPr lang="en-US" dirty="0"/>
          </a:p>
        </p:txBody>
      </p:sp>
      <p:sp>
        <p:nvSpPr>
          <p:cNvPr id="78852" name="Rectangle 4"/>
          <p:cNvSpPr>
            <a:spLocks noChangeArrowheads="1"/>
          </p:cNvSpPr>
          <p:nvPr/>
        </p:nvSpPr>
        <p:spPr bwMode="auto">
          <a:xfrm>
            <a:off x="1638300" y="894271"/>
            <a:ext cx="8877300" cy="960125"/>
          </a:xfrm>
          <a:prstGeom prst="rect">
            <a:avLst/>
          </a:prstGeom>
          <a:noFill/>
          <a:ln w="9525">
            <a:noFill/>
            <a:miter lim="800000"/>
            <a:headEnd/>
            <a:tailEnd/>
          </a:ln>
          <a:effectLst/>
        </p:spPr>
        <p:txBody>
          <a:bodyPr/>
          <a:lstStyle/>
          <a:p>
            <a:pPr algn="l" rtl="0" eaLnBrk="0" fontAlgn="base" hangingPunct="0">
              <a:spcBef>
                <a:spcPct val="20000"/>
              </a:spcBef>
              <a:spcAft>
                <a:spcPct val="0"/>
              </a:spcAft>
            </a:pPr>
            <a:r>
              <a:rPr lang="en-US" sz="2800" dirty="0">
                <a:solidFill>
                  <a:srgbClr val="000000"/>
                </a:solidFill>
              </a:rPr>
              <a:t>Boron contains </a:t>
            </a:r>
            <a:r>
              <a:rPr lang="en-US" sz="2800" baseline="30000" dirty="0">
                <a:solidFill>
                  <a:srgbClr val="000000"/>
                </a:solidFill>
              </a:rPr>
              <a:t>10</a:t>
            </a:r>
            <a:r>
              <a:rPr lang="en-US" sz="2800" dirty="0">
                <a:solidFill>
                  <a:srgbClr val="000000"/>
                </a:solidFill>
              </a:rPr>
              <a:t>B and </a:t>
            </a:r>
            <a:r>
              <a:rPr lang="en-US" sz="2800" baseline="30000" dirty="0">
                <a:solidFill>
                  <a:srgbClr val="000000"/>
                </a:solidFill>
              </a:rPr>
              <a:t>11</a:t>
            </a:r>
            <a:r>
              <a:rPr lang="en-US" sz="2800" dirty="0">
                <a:solidFill>
                  <a:srgbClr val="000000"/>
                </a:solidFill>
              </a:rPr>
              <a:t>B (10.0129; 11.0093 u).  </a:t>
            </a:r>
            <a:r>
              <a:rPr lang="en-US" sz="2800" baseline="30000" dirty="0">
                <a:solidFill>
                  <a:srgbClr val="000000"/>
                </a:solidFill>
              </a:rPr>
              <a:t>10</a:t>
            </a:r>
            <a:r>
              <a:rPr lang="en-US" sz="2800" dirty="0">
                <a:solidFill>
                  <a:srgbClr val="000000"/>
                </a:solidFill>
              </a:rPr>
              <a:t>B is 19.91% abundant. Calculate the atomic mass of B.</a:t>
            </a:r>
          </a:p>
        </p:txBody>
      </p:sp>
      <p:sp>
        <p:nvSpPr>
          <p:cNvPr id="6" name="Text Box 3"/>
          <p:cNvSpPr txBox="1">
            <a:spLocks noChangeArrowheads="1"/>
          </p:cNvSpPr>
          <p:nvPr/>
        </p:nvSpPr>
        <p:spPr bwMode="auto">
          <a:xfrm>
            <a:off x="2001081" y="5662375"/>
            <a:ext cx="6078908" cy="1031051"/>
          </a:xfrm>
          <a:prstGeom prst="rect">
            <a:avLst/>
          </a:prstGeom>
          <a:noFill/>
          <a:ln w="12700">
            <a:noFill/>
            <a:miter lim="800000"/>
            <a:headEnd/>
            <a:tailEnd/>
          </a:ln>
          <a:effectLst/>
        </p:spPr>
        <p:txBody>
          <a:bodyPr wrap="none">
            <a:spAutoFit/>
          </a:bodyPr>
          <a:lstStyle/>
          <a:p>
            <a:pPr algn="ctr" rtl="0" eaLnBrk="0" fontAlgn="base" hangingPunct="0">
              <a:spcBef>
                <a:spcPts val="600"/>
              </a:spcBef>
              <a:spcAft>
                <a:spcPct val="0"/>
              </a:spcAft>
            </a:pPr>
            <a:r>
              <a:rPr lang="en-US" sz="2800" dirty="0">
                <a:solidFill>
                  <a:srgbClr val="000000"/>
                </a:solidFill>
              </a:rPr>
              <a:t>Atomic weight of B = 1.994 + 8.817 u</a:t>
            </a:r>
          </a:p>
          <a:p>
            <a:pPr algn="ctr" rtl="0" eaLnBrk="0" fontAlgn="base" hangingPunct="0">
              <a:spcBef>
                <a:spcPts val="600"/>
              </a:spcBef>
              <a:spcAft>
                <a:spcPct val="0"/>
              </a:spcAft>
            </a:pPr>
            <a:r>
              <a:rPr lang="en-US" sz="2800" dirty="0">
                <a:solidFill>
                  <a:srgbClr val="000000"/>
                </a:solidFill>
              </a:rPr>
              <a:t>		= 10.811 u</a:t>
            </a:r>
          </a:p>
        </p:txBody>
      </p:sp>
      <p:sp>
        <p:nvSpPr>
          <p:cNvPr id="18" name="Text Box 16"/>
          <p:cNvSpPr txBox="1">
            <a:spLocks noChangeArrowheads="1"/>
          </p:cNvSpPr>
          <p:nvPr/>
        </p:nvSpPr>
        <p:spPr bwMode="auto">
          <a:xfrm>
            <a:off x="1656390" y="3429000"/>
            <a:ext cx="7686591" cy="523220"/>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2800" dirty="0">
                <a:solidFill>
                  <a:srgbClr val="000000"/>
                </a:solidFill>
              </a:rPr>
              <a:t>Abundance of </a:t>
            </a:r>
            <a:r>
              <a:rPr lang="en-US" sz="2800" baseline="30000" dirty="0">
                <a:solidFill>
                  <a:srgbClr val="000000"/>
                </a:solidFill>
              </a:rPr>
              <a:t>11</a:t>
            </a:r>
            <a:r>
              <a:rPr lang="en-US" sz="2800" dirty="0">
                <a:solidFill>
                  <a:srgbClr val="000000"/>
                </a:solidFill>
              </a:rPr>
              <a:t>B = 100% - 19.91% = 80.09%</a:t>
            </a:r>
          </a:p>
        </p:txBody>
      </p:sp>
      <p:grpSp>
        <p:nvGrpSpPr>
          <p:cNvPr id="31" name="Group 30"/>
          <p:cNvGrpSpPr/>
          <p:nvPr/>
        </p:nvGrpSpPr>
        <p:grpSpPr>
          <a:xfrm>
            <a:off x="2283414" y="1981202"/>
            <a:ext cx="5991225" cy="1118234"/>
            <a:chOff x="646113" y="1981202"/>
            <a:chExt cx="5991225" cy="1118234"/>
          </a:xfrm>
        </p:grpSpPr>
        <p:grpSp>
          <p:nvGrpSpPr>
            <p:cNvPr id="12" name="Group 10"/>
            <p:cNvGrpSpPr>
              <a:grpSpLocks/>
            </p:cNvGrpSpPr>
            <p:nvPr/>
          </p:nvGrpSpPr>
          <p:grpSpPr bwMode="auto">
            <a:xfrm>
              <a:off x="646113" y="1981202"/>
              <a:ext cx="5991225" cy="954088"/>
              <a:chOff x="407" y="1918"/>
              <a:chExt cx="3774" cy="601"/>
            </a:xfrm>
          </p:grpSpPr>
          <p:sp>
            <p:nvSpPr>
              <p:cNvPr id="13" name="Text Box 11"/>
              <p:cNvSpPr txBox="1">
                <a:spLocks noChangeArrowheads="1"/>
              </p:cNvSpPr>
              <p:nvPr/>
            </p:nvSpPr>
            <p:spPr bwMode="auto">
              <a:xfrm>
                <a:off x="1793" y="2015"/>
                <a:ext cx="1277" cy="330"/>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dirty="0">
                    <a:solidFill>
                      <a:srgbClr val="000000"/>
                    </a:solidFill>
                  </a:rPr>
                  <a:t>(10.0129 u)</a:t>
                </a:r>
              </a:p>
            </p:txBody>
          </p:sp>
          <p:sp>
            <p:nvSpPr>
              <p:cNvPr id="14" name="Text Box 12"/>
              <p:cNvSpPr txBox="1">
                <a:spLocks noChangeArrowheads="1"/>
              </p:cNvSpPr>
              <p:nvPr/>
            </p:nvSpPr>
            <p:spPr bwMode="auto">
              <a:xfrm>
                <a:off x="407" y="2035"/>
                <a:ext cx="448" cy="330"/>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baseline="30000" dirty="0">
                    <a:solidFill>
                      <a:srgbClr val="000000"/>
                    </a:solidFill>
                  </a:rPr>
                  <a:t>10</a:t>
                </a:r>
                <a:r>
                  <a:rPr lang="en-US" sz="2800" dirty="0">
                    <a:solidFill>
                      <a:srgbClr val="000000"/>
                    </a:solidFill>
                  </a:rPr>
                  <a:t>B</a:t>
                </a:r>
              </a:p>
            </p:txBody>
          </p:sp>
          <p:sp>
            <p:nvSpPr>
              <p:cNvPr id="15" name="Text Box 13"/>
              <p:cNvSpPr txBox="1">
                <a:spLocks noChangeArrowheads="1"/>
              </p:cNvSpPr>
              <p:nvPr/>
            </p:nvSpPr>
            <p:spPr bwMode="auto">
              <a:xfrm>
                <a:off x="1232" y="1918"/>
                <a:ext cx="684" cy="601"/>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dirty="0">
                    <a:solidFill>
                      <a:srgbClr val="000000"/>
                    </a:solidFill>
                  </a:rPr>
                  <a:t>19.91</a:t>
                </a:r>
              </a:p>
              <a:p>
                <a:pPr algn="ctr" rtl="0" eaLnBrk="0" fontAlgn="base" hangingPunct="0">
                  <a:spcBef>
                    <a:spcPct val="0"/>
                  </a:spcBef>
                  <a:spcAft>
                    <a:spcPct val="0"/>
                  </a:spcAft>
                </a:pPr>
                <a:r>
                  <a:rPr lang="en-US" sz="2800" dirty="0">
                    <a:solidFill>
                      <a:srgbClr val="000000"/>
                    </a:solidFill>
                  </a:rPr>
                  <a:t>100</a:t>
                </a:r>
              </a:p>
            </p:txBody>
          </p:sp>
          <p:sp>
            <p:nvSpPr>
              <p:cNvPr id="16" name="Line 14"/>
              <p:cNvSpPr>
                <a:spLocks noChangeShapeType="1"/>
              </p:cNvSpPr>
              <p:nvPr/>
            </p:nvSpPr>
            <p:spPr bwMode="auto">
              <a:xfrm>
                <a:off x="1308" y="2223"/>
                <a:ext cx="508" cy="0"/>
              </a:xfrm>
              <a:prstGeom prst="line">
                <a:avLst/>
              </a:prstGeom>
              <a:noFill/>
              <a:ln w="28575">
                <a:solidFill>
                  <a:schemeClr val="tx1"/>
                </a:solidFill>
                <a:round/>
                <a:headEnd/>
                <a:tailEnd/>
              </a:ln>
              <a:effectLst/>
            </p:spPr>
            <p:txBody>
              <a:bodyPr wrap="square">
                <a:spAutoFit/>
              </a:bodyPr>
              <a:lstStyle/>
              <a:p>
                <a:pPr algn="ctr" rtl="0" eaLnBrk="0" fontAlgn="base" hangingPunct="0">
                  <a:spcBef>
                    <a:spcPct val="0"/>
                  </a:spcBef>
                  <a:spcAft>
                    <a:spcPct val="0"/>
                  </a:spcAft>
                </a:pPr>
                <a:endParaRPr lang="en-US" sz="4000">
                  <a:solidFill>
                    <a:srgbClr val="000000"/>
                  </a:solidFill>
                </a:endParaRPr>
              </a:p>
            </p:txBody>
          </p:sp>
          <p:sp>
            <p:nvSpPr>
              <p:cNvPr id="17" name="Text Box 15"/>
              <p:cNvSpPr txBox="1">
                <a:spLocks noChangeArrowheads="1"/>
              </p:cNvSpPr>
              <p:nvPr/>
            </p:nvSpPr>
            <p:spPr bwMode="auto">
              <a:xfrm>
                <a:off x="3051" y="2040"/>
                <a:ext cx="1130" cy="330"/>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dirty="0">
                    <a:solidFill>
                      <a:srgbClr val="000000"/>
                    </a:solidFill>
                  </a:rPr>
                  <a:t>= 1.994 u </a:t>
                </a:r>
              </a:p>
            </p:txBody>
          </p:sp>
        </p:grpSp>
        <p:sp>
          <p:nvSpPr>
            <p:cNvPr id="19" name="AutoShape 20"/>
            <p:cNvSpPr>
              <a:spLocks noChangeArrowheads="1"/>
            </p:cNvSpPr>
            <p:nvPr/>
          </p:nvSpPr>
          <p:spPr bwMode="auto">
            <a:xfrm>
              <a:off x="1038740" y="2660900"/>
              <a:ext cx="1074738" cy="408623"/>
            </a:xfrm>
            <a:prstGeom prst="wedgeRoundRectCallout">
              <a:avLst>
                <a:gd name="adj1" fmla="val 46616"/>
                <a:gd name="adj2" fmla="val -72081"/>
                <a:gd name="adj3" fmla="val 16667"/>
              </a:avLst>
            </a:prstGeom>
            <a:solidFill>
              <a:srgbClr val="E5F5FF"/>
            </a:solidFill>
            <a:ln w="9525">
              <a:solidFill>
                <a:srgbClr val="C0C0C0"/>
              </a:solidFill>
              <a:miter lim="800000"/>
              <a:headEnd/>
              <a:tailEnd/>
            </a:ln>
            <a:effectLst/>
          </p:spPr>
          <p:txBody>
            <a:bodyPr>
              <a:spAutoFit/>
            </a:bodyPr>
            <a:lstStyle/>
            <a:p>
              <a:pPr algn="ctr" rtl="0" eaLnBrk="0" fontAlgn="base" hangingPunct="0">
                <a:spcBef>
                  <a:spcPct val="0"/>
                </a:spcBef>
                <a:spcAft>
                  <a:spcPct val="0"/>
                </a:spcAft>
              </a:pPr>
              <a:r>
                <a:rPr lang="en-US" dirty="0">
                  <a:solidFill>
                    <a:srgbClr val="000000"/>
                  </a:solidFill>
                </a:rPr>
                <a:t>fraction</a:t>
              </a:r>
            </a:p>
          </p:txBody>
        </p:sp>
        <p:sp>
          <p:nvSpPr>
            <p:cNvPr id="20" name="AutoShape 21"/>
            <p:cNvSpPr>
              <a:spLocks noChangeArrowheads="1"/>
            </p:cNvSpPr>
            <p:nvPr/>
          </p:nvSpPr>
          <p:spPr bwMode="auto">
            <a:xfrm>
              <a:off x="3729005" y="2690813"/>
              <a:ext cx="1018591" cy="408623"/>
            </a:xfrm>
            <a:prstGeom prst="wedgeRoundRectCallout">
              <a:avLst>
                <a:gd name="adj1" fmla="val 6583"/>
                <a:gd name="adj2" fmla="val -85262"/>
                <a:gd name="adj3" fmla="val 16667"/>
              </a:avLst>
            </a:prstGeom>
            <a:solidFill>
              <a:srgbClr val="E5F5FF"/>
            </a:solidFill>
            <a:ln w="9525">
              <a:solidFill>
                <a:srgbClr val="C0C0C0"/>
              </a:solidFill>
              <a:miter lim="800000"/>
              <a:headEnd/>
              <a:tailEnd/>
            </a:ln>
            <a:effectLst/>
          </p:spPr>
          <p:txBody>
            <a:bodyPr wrap="square">
              <a:spAutoFit/>
            </a:bodyPr>
            <a:lstStyle/>
            <a:p>
              <a:pPr algn="ctr" rtl="0" eaLnBrk="0" fontAlgn="base" hangingPunct="0">
                <a:spcBef>
                  <a:spcPct val="0"/>
                </a:spcBef>
                <a:spcAft>
                  <a:spcPct val="0"/>
                </a:spcAft>
              </a:pPr>
              <a:r>
                <a:rPr lang="en-US" dirty="0">
                  <a:solidFill>
                    <a:srgbClr val="000000"/>
                  </a:solidFill>
                </a:rPr>
                <a:t>mass</a:t>
              </a:r>
            </a:p>
          </p:txBody>
        </p:sp>
      </p:grpSp>
      <p:grpSp>
        <p:nvGrpSpPr>
          <p:cNvPr id="32" name="Group 31"/>
          <p:cNvGrpSpPr/>
          <p:nvPr/>
        </p:nvGrpSpPr>
        <p:grpSpPr>
          <a:xfrm>
            <a:off x="2286001" y="4235508"/>
            <a:ext cx="5922963" cy="1155565"/>
            <a:chOff x="762000" y="4305302"/>
            <a:chExt cx="5922963" cy="1155565"/>
          </a:xfrm>
        </p:grpSpPr>
        <p:grpSp>
          <p:nvGrpSpPr>
            <p:cNvPr id="7" name="Group 5"/>
            <p:cNvGrpSpPr>
              <a:grpSpLocks/>
            </p:cNvGrpSpPr>
            <p:nvPr/>
          </p:nvGrpSpPr>
          <p:grpSpPr bwMode="auto">
            <a:xfrm>
              <a:off x="762000" y="4305302"/>
              <a:ext cx="5922963" cy="954088"/>
              <a:chOff x="485" y="2935"/>
              <a:chExt cx="3731" cy="601"/>
            </a:xfrm>
          </p:grpSpPr>
          <p:sp>
            <p:nvSpPr>
              <p:cNvPr id="8" name="Text Box 6"/>
              <p:cNvSpPr txBox="1">
                <a:spLocks noChangeArrowheads="1"/>
              </p:cNvSpPr>
              <p:nvPr/>
            </p:nvSpPr>
            <p:spPr bwMode="auto">
              <a:xfrm>
                <a:off x="1942" y="3031"/>
                <a:ext cx="2274" cy="330"/>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dirty="0">
                    <a:solidFill>
                      <a:srgbClr val="000000"/>
                    </a:solidFill>
                  </a:rPr>
                  <a:t>(11.0093 u) = 8.817 u</a:t>
                </a:r>
              </a:p>
            </p:txBody>
          </p:sp>
          <p:sp>
            <p:nvSpPr>
              <p:cNvPr id="9" name="Text Box 7"/>
              <p:cNvSpPr txBox="1">
                <a:spLocks noChangeArrowheads="1"/>
              </p:cNvSpPr>
              <p:nvPr/>
            </p:nvSpPr>
            <p:spPr bwMode="auto">
              <a:xfrm>
                <a:off x="485" y="3042"/>
                <a:ext cx="434" cy="327"/>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baseline="30000">
                    <a:solidFill>
                      <a:srgbClr val="000000"/>
                    </a:solidFill>
                  </a:rPr>
                  <a:t>11</a:t>
                </a:r>
                <a:r>
                  <a:rPr lang="en-US" sz="2800">
                    <a:solidFill>
                      <a:srgbClr val="000000"/>
                    </a:solidFill>
                  </a:rPr>
                  <a:t>B</a:t>
                </a:r>
              </a:p>
            </p:txBody>
          </p:sp>
          <p:sp>
            <p:nvSpPr>
              <p:cNvPr id="10" name="Text Box 8"/>
              <p:cNvSpPr txBox="1">
                <a:spLocks noChangeArrowheads="1"/>
              </p:cNvSpPr>
              <p:nvPr/>
            </p:nvSpPr>
            <p:spPr bwMode="auto">
              <a:xfrm>
                <a:off x="1334" y="2935"/>
                <a:ext cx="684" cy="601"/>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2800" dirty="0">
                    <a:solidFill>
                      <a:srgbClr val="000000"/>
                    </a:solidFill>
                  </a:rPr>
                  <a:t>80.09</a:t>
                </a:r>
              </a:p>
              <a:p>
                <a:pPr algn="ctr" rtl="0" eaLnBrk="0" fontAlgn="base" hangingPunct="0">
                  <a:spcBef>
                    <a:spcPct val="0"/>
                  </a:spcBef>
                  <a:spcAft>
                    <a:spcPct val="0"/>
                  </a:spcAft>
                </a:pPr>
                <a:r>
                  <a:rPr lang="en-US" sz="2800" dirty="0">
                    <a:solidFill>
                      <a:srgbClr val="000000"/>
                    </a:solidFill>
                  </a:rPr>
                  <a:t>100</a:t>
                </a:r>
              </a:p>
            </p:txBody>
          </p:sp>
          <p:sp>
            <p:nvSpPr>
              <p:cNvPr id="11" name="Line 9"/>
              <p:cNvSpPr>
                <a:spLocks noChangeShapeType="1"/>
              </p:cNvSpPr>
              <p:nvPr/>
            </p:nvSpPr>
            <p:spPr bwMode="auto">
              <a:xfrm>
                <a:off x="1361" y="3232"/>
                <a:ext cx="605" cy="0"/>
              </a:xfrm>
              <a:prstGeom prst="line">
                <a:avLst/>
              </a:prstGeom>
              <a:noFill/>
              <a:ln w="28575">
                <a:solidFill>
                  <a:schemeClr val="tx1"/>
                </a:solidFill>
                <a:round/>
                <a:headEnd/>
                <a:tailEnd/>
              </a:ln>
              <a:effectLst/>
            </p:spPr>
            <p:txBody>
              <a:bodyPr wrap="none">
                <a:spAutoFit/>
              </a:bodyPr>
              <a:lstStyle/>
              <a:p>
                <a:pPr algn="ctr" rtl="0" eaLnBrk="0" fontAlgn="base" hangingPunct="0">
                  <a:spcBef>
                    <a:spcPct val="0"/>
                  </a:spcBef>
                  <a:spcAft>
                    <a:spcPct val="0"/>
                  </a:spcAft>
                </a:pPr>
                <a:endParaRPr lang="en-US" sz="4000">
                  <a:solidFill>
                    <a:srgbClr val="000000"/>
                  </a:solidFill>
                </a:endParaRPr>
              </a:p>
            </p:txBody>
          </p:sp>
        </p:grpSp>
        <p:sp>
          <p:nvSpPr>
            <p:cNvPr id="21" name="AutoShape 22"/>
            <p:cNvSpPr>
              <a:spLocks noChangeArrowheads="1"/>
            </p:cNvSpPr>
            <p:nvPr/>
          </p:nvSpPr>
          <p:spPr bwMode="auto">
            <a:xfrm>
              <a:off x="1166812" y="5039359"/>
              <a:ext cx="1074737" cy="408623"/>
            </a:xfrm>
            <a:prstGeom prst="wedgeRoundRectCallout">
              <a:avLst>
                <a:gd name="adj1" fmla="val 38185"/>
                <a:gd name="adj2" fmla="val -78046"/>
                <a:gd name="adj3" fmla="val 16667"/>
              </a:avLst>
            </a:prstGeom>
            <a:solidFill>
              <a:srgbClr val="E5F5FF"/>
            </a:solidFill>
            <a:ln w="9525">
              <a:solidFill>
                <a:srgbClr val="C0C0C0"/>
              </a:solidFill>
              <a:miter lim="800000"/>
              <a:headEnd/>
              <a:tailEnd/>
            </a:ln>
            <a:effectLst/>
          </p:spPr>
          <p:txBody>
            <a:bodyPr>
              <a:spAutoFit/>
            </a:bodyPr>
            <a:lstStyle/>
            <a:p>
              <a:pPr algn="ctr" rtl="0" eaLnBrk="0" fontAlgn="base" hangingPunct="0">
                <a:spcBef>
                  <a:spcPct val="0"/>
                </a:spcBef>
                <a:spcAft>
                  <a:spcPct val="0"/>
                </a:spcAft>
              </a:pPr>
              <a:r>
                <a:rPr lang="en-US" dirty="0">
                  <a:solidFill>
                    <a:srgbClr val="000000"/>
                  </a:solidFill>
                </a:rPr>
                <a:t>fraction</a:t>
              </a:r>
            </a:p>
          </p:txBody>
        </p:sp>
        <p:sp>
          <p:nvSpPr>
            <p:cNvPr id="22" name="AutoShape 23"/>
            <p:cNvSpPr>
              <a:spLocks noChangeArrowheads="1"/>
            </p:cNvSpPr>
            <p:nvPr/>
          </p:nvSpPr>
          <p:spPr bwMode="auto">
            <a:xfrm>
              <a:off x="4039437" y="5078280"/>
              <a:ext cx="980314" cy="382587"/>
            </a:xfrm>
            <a:prstGeom prst="wedgeRoundRectCallout">
              <a:avLst>
                <a:gd name="adj1" fmla="val 1731"/>
                <a:gd name="adj2" fmla="val -113486"/>
                <a:gd name="adj3" fmla="val 16667"/>
              </a:avLst>
            </a:prstGeom>
            <a:solidFill>
              <a:srgbClr val="E5F5FF"/>
            </a:solidFill>
            <a:ln w="9525">
              <a:solidFill>
                <a:srgbClr val="C0C0C0"/>
              </a:solidFill>
              <a:miter lim="800000"/>
              <a:headEnd/>
              <a:tailEnd/>
            </a:ln>
            <a:effectLst/>
          </p:spPr>
          <p:txBody>
            <a:bodyPr/>
            <a:lstStyle/>
            <a:p>
              <a:pPr algn="ctr" rtl="0" eaLnBrk="0" fontAlgn="base" hangingPunct="0">
                <a:spcBef>
                  <a:spcPct val="0"/>
                </a:spcBef>
                <a:spcAft>
                  <a:spcPct val="0"/>
                </a:spcAft>
              </a:pPr>
              <a:r>
                <a:rPr lang="en-US" dirty="0">
                  <a:solidFill>
                    <a:srgbClr val="000000"/>
                  </a:solidFill>
                </a:rPr>
                <a:t>mass</a:t>
              </a:r>
            </a:p>
          </p:txBody>
        </p:sp>
      </p:grpSp>
      <p:cxnSp>
        <p:nvCxnSpPr>
          <p:cNvPr id="23" name="Straight Connector 22"/>
          <p:cNvCxnSpPr/>
          <p:nvPr/>
        </p:nvCxnSpPr>
        <p:spPr bwMode="auto">
          <a:xfrm>
            <a:off x="1717830" y="1892800"/>
            <a:ext cx="8458200" cy="0"/>
          </a:xfrm>
          <a:prstGeom prst="line">
            <a:avLst/>
          </a:prstGeom>
          <a:solidFill>
            <a:schemeClr val="bg1"/>
          </a:solidFill>
          <a:ln w="25400" cap="flat" cmpd="sng" algn="ctr">
            <a:solidFill>
              <a:schemeClr val="tx1"/>
            </a:solidFill>
            <a:prstDash val="solid"/>
            <a:round/>
            <a:headEnd type="none" w="med" len="med"/>
            <a:tailEnd type="none" w="med" len="med"/>
          </a:ln>
          <a:effectLst/>
        </p:spPr>
      </p:cxnSp>
      <p:grpSp>
        <p:nvGrpSpPr>
          <p:cNvPr id="30" name="Group 29"/>
          <p:cNvGrpSpPr/>
          <p:nvPr/>
        </p:nvGrpSpPr>
        <p:grpSpPr>
          <a:xfrm>
            <a:off x="9334500" y="4811580"/>
            <a:ext cx="1181100" cy="1816100"/>
            <a:chOff x="7277100" y="4800600"/>
            <a:chExt cx="1181100" cy="1816100"/>
          </a:xfrm>
        </p:grpSpPr>
        <p:sp>
          <p:nvSpPr>
            <p:cNvPr id="25" name="Rectangle 2"/>
            <p:cNvSpPr>
              <a:spLocks noChangeArrowheads="1"/>
            </p:cNvSpPr>
            <p:nvPr/>
          </p:nvSpPr>
          <p:spPr bwMode="auto">
            <a:xfrm>
              <a:off x="7277100" y="4800600"/>
              <a:ext cx="1181100" cy="1816100"/>
            </a:xfrm>
            <a:prstGeom prst="rect">
              <a:avLst/>
            </a:prstGeom>
            <a:solidFill>
              <a:schemeClr val="bg1"/>
            </a:solidFill>
            <a:ln w="12700">
              <a:solidFill>
                <a:schemeClr val="tx1"/>
              </a:solidFill>
              <a:miter lim="800000"/>
              <a:headEnd/>
              <a:tailEnd/>
            </a:ln>
            <a:effectLst>
              <a:outerShdw dist="107763" dir="2700000" algn="ctr" rotWithShape="0">
                <a:schemeClr val="tx2"/>
              </a:outerShdw>
            </a:effectLst>
          </p:spPr>
          <p:txBody>
            <a:bodyPr wrap="none" anchor="ctr"/>
            <a:lstStyle/>
            <a:p>
              <a:pPr algn="ctr" rtl="0" eaLnBrk="0" fontAlgn="base" hangingPunct="0">
                <a:spcBef>
                  <a:spcPct val="0"/>
                </a:spcBef>
                <a:spcAft>
                  <a:spcPct val="0"/>
                </a:spcAft>
              </a:pPr>
              <a:endParaRPr lang="en-US" sz="1050">
                <a:solidFill>
                  <a:srgbClr val="000000"/>
                </a:solidFill>
              </a:endParaRPr>
            </a:p>
          </p:txBody>
        </p:sp>
        <p:sp>
          <p:nvSpPr>
            <p:cNvPr id="26" name="Rectangle 3"/>
            <p:cNvSpPr>
              <a:spLocks noChangeArrowheads="1"/>
            </p:cNvSpPr>
            <p:nvPr/>
          </p:nvSpPr>
          <p:spPr bwMode="auto">
            <a:xfrm>
              <a:off x="7543800" y="5067300"/>
              <a:ext cx="644406" cy="920765"/>
            </a:xfrm>
            <a:prstGeom prst="rect">
              <a:avLst/>
            </a:prstGeom>
            <a:noFill/>
            <a:ln w="12700">
              <a:noFill/>
              <a:miter lim="800000"/>
              <a:headEnd/>
              <a:tailEnd/>
            </a:ln>
            <a:effectLst/>
          </p:spPr>
          <p:txBody>
            <a:bodyPr wrap="none" lIns="90487" tIns="44450" rIns="90487" bIns="44450">
              <a:spAutoFit/>
            </a:bodyPr>
            <a:lstStyle/>
            <a:p>
              <a:pPr algn="ctr" rtl="0" eaLnBrk="0" fontAlgn="base" hangingPunct="0">
                <a:spcBef>
                  <a:spcPct val="0"/>
                </a:spcBef>
                <a:spcAft>
                  <a:spcPct val="0"/>
                </a:spcAft>
              </a:pPr>
              <a:r>
                <a:rPr lang="en-US" sz="5400" dirty="0">
                  <a:solidFill>
                    <a:srgbClr val="000000"/>
                  </a:solidFill>
                </a:rPr>
                <a:t>B</a:t>
              </a:r>
            </a:p>
          </p:txBody>
        </p:sp>
        <p:sp>
          <p:nvSpPr>
            <p:cNvPr id="27" name="Rectangle 4"/>
            <p:cNvSpPr>
              <a:spLocks noChangeArrowheads="1"/>
            </p:cNvSpPr>
            <p:nvPr/>
          </p:nvSpPr>
          <p:spPr bwMode="auto">
            <a:xfrm>
              <a:off x="7533455" y="6248400"/>
              <a:ext cx="716029" cy="305212"/>
            </a:xfrm>
            <a:prstGeom prst="rect">
              <a:avLst/>
            </a:prstGeom>
            <a:noFill/>
            <a:ln w="12700">
              <a:noFill/>
              <a:miter lim="800000"/>
              <a:headEnd/>
              <a:tailEnd/>
            </a:ln>
            <a:effectLst/>
          </p:spPr>
          <p:txBody>
            <a:bodyPr wrap="none" lIns="90487" tIns="44450" rIns="90487" bIns="44450">
              <a:spAutoFit/>
            </a:bodyPr>
            <a:lstStyle/>
            <a:p>
              <a:pPr algn="ctr" rtl="0" eaLnBrk="0" fontAlgn="base" hangingPunct="0">
                <a:spcBef>
                  <a:spcPct val="0"/>
                </a:spcBef>
                <a:spcAft>
                  <a:spcPct val="0"/>
                </a:spcAft>
              </a:pPr>
              <a:r>
                <a:rPr lang="en-US" sz="1400" dirty="0">
                  <a:solidFill>
                    <a:srgbClr val="000000"/>
                  </a:solidFill>
                </a:rPr>
                <a:t>10.811</a:t>
              </a:r>
            </a:p>
          </p:txBody>
        </p:sp>
        <p:sp>
          <p:nvSpPr>
            <p:cNvPr id="28" name="Rectangle 5"/>
            <p:cNvSpPr>
              <a:spLocks noChangeArrowheads="1"/>
            </p:cNvSpPr>
            <p:nvPr/>
          </p:nvSpPr>
          <p:spPr bwMode="auto">
            <a:xfrm>
              <a:off x="7495050" y="5905500"/>
              <a:ext cx="729365" cy="335989"/>
            </a:xfrm>
            <a:prstGeom prst="rect">
              <a:avLst/>
            </a:prstGeom>
            <a:noFill/>
            <a:ln w="12700">
              <a:noFill/>
              <a:miter lim="800000"/>
              <a:headEnd/>
              <a:tailEnd/>
            </a:ln>
            <a:effectLst/>
          </p:spPr>
          <p:txBody>
            <a:bodyPr wrap="none" lIns="90487" tIns="44450" rIns="90487" bIns="44450">
              <a:spAutoFit/>
            </a:bodyPr>
            <a:lstStyle/>
            <a:p>
              <a:pPr algn="ctr" rtl="0" eaLnBrk="0" fontAlgn="base" hangingPunct="0">
                <a:spcBef>
                  <a:spcPct val="0"/>
                </a:spcBef>
                <a:spcAft>
                  <a:spcPct val="0"/>
                </a:spcAft>
              </a:pPr>
              <a:r>
                <a:rPr lang="en-US" sz="1600" dirty="0">
                  <a:solidFill>
                    <a:srgbClr val="000000"/>
                  </a:solidFill>
                </a:rPr>
                <a:t>Boron</a:t>
              </a:r>
            </a:p>
          </p:txBody>
        </p:sp>
        <p:sp>
          <p:nvSpPr>
            <p:cNvPr id="29" name="Rectangle 6"/>
            <p:cNvSpPr>
              <a:spLocks noChangeArrowheads="1"/>
            </p:cNvSpPr>
            <p:nvPr/>
          </p:nvSpPr>
          <p:spPr bwMode="auto">
            <a:xfrm>
              <a:off x="7687075" y="4800600"/>
              <a:ext cx="376238" cy="520655"/>
            </a:xfrm>
            <a:prstGeom prst="rect">
              <a:avLst/>
            </a:prstGeom>
            <a:noFill/>
            <a:ln w="12700">
              <a:noFill/>
              <a:miter lim="800000"/>
              <a:headEnd/>
              <a:tailEnd/>
            </a:ln>
            <a:effectLst/>
          </p:spPr>
          <p:txBody>
            <a:bodyPr wrap="square" lIns="90487" tIns="44450" rIns="90487" bIns="44450">
              <a:spAutoFit/>
            </a:bodyPr>
            <a:lstStyle/>
            <a:p>
              <a:pPr algn="ctr" rtl="0" eaLnBrk="0" fontAlgn="base" hangingPunct="0">
                <a:spcBef>
                  <a:spcPct val="0"/>
                </a:spcBef>
                <a:spcAft>
                  <a:spcPct val="0"/>
                </a:spcAft>
              </a:pPr>
              <a:r>
                <a:rPr lang="en-US" sz="2800" dirty="0">
                  <a:solidFill>
                    <a:srgbClr val="000000"/>
                  </a:solidFill>
                </a:rPr>
                <a:t>5</a:t>
              </a:r>
            </a:p>
          </p:txBody>
        </p:sp>
      </p:grpSp>
      <p:sp>
        <p:nvSpPr>
          <p:cNvPr id="33" name="Rounded Rectangle 32"/>
          <p:cNvSpPr/>
          <p:nvPr/>
        </p:nvSpPr>
        <p:spPr bwMode="auto">
          <a:xfrm>
            <a:off x="5040535" y="6160338"/>
            <a:ext cx="1938781" cy="519113"/>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a:solidFill>
                <a:srgbClr val="000000"/>
              </a:solidFill>
              <a:cs typeface="Arial" charset="0"/>
            </a:endParaRPr>
          </a:p>
        </p:txBody>
      </p:sp>
      <p:sp>
        <p:nvSpPr>
          <p:cNvPr id="34" name="Slide Number Placeholder 1"/>
          <p:cNvSpPr txBox="1">
            <a:spLocks/>
          </p:cNvSpPr>
          <p:nvPr/>
        </p:nvSpPr>
        <p:spPr>
          <a:xfrm>
            <a:off x="8737600" y="6559296"/>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14</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35" name="Footer Placeholder 2"/>
          <p:cNvSpPr txBox="1">
            <a:spLocks/>
          </p:cNvSpPr>
          <p:nvPr/>
        </p:nvSpPr>
        <p:spPr>
          <a:xfrm>
            <a:off x="2946400" y="6559296"/>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320019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1381125"/>
            <a:ext cx="8696325" cy="3988784"/>
          </a:xfrm>
        </p:spPr>
        <p:txBody>
          <a:bodyPr/>
          <a:lstStyle/>
          <a:p>
            <a:pPr>
              <a:defRPr/>
            </a:pPr>
            <a:r>
              <a:rPr lang="en-US" dirty="0" smtClean="0">
                <a:ea typeface="+mn-ea"/>
                <a:cs typeface="+mn-cs"/>
              </a:rPr>
              <a:t>In 1869, Mendeleev noticed that certain groups of elements had similar properties.</a:t>
            </a:r>
          </a:p>
          <a:p>
            <a:pPr>
              <a:buFontTx/>
              <a:buNone/>
              <a:defRPr/>
            </a:pPr>
            <a:endParaRPr lang="en-US" sz="1050" dirty="0">
              <a:ea typeface="+mn-ea"/>
              <a:cs typeface="+mn-cs"/>
            </a:endParaRPr>
          </a:p>
          <a:p>
            <a:pPr>
              <a:defRPr/>
            </a:pPr>
            <a:r>
              <a:rPr lang="en-US" dirty="0" smtClean="0">
                <a:ea typeface="+mn-ea"/>
                <a:cs typeface="+mn-cs"/>
              </a:rPr>
              <a:t>He found that when elements are listed in order of increasing mass, these similar properties recurred in a periodic pattern.</a:t>
            </a:r>
          </a:p>
          <a:p>
            <a:pPr lvl="1">
              <a:buFontTx/>
              <a:buNone/>
              <a:defRPr/>
            </a:pPr>
            <a:endParaRPr lang="en-US" sz="1050" dirty="0">
              <a:ea typeface="+mn-ea"/>
              <a:cs typeface="+mn-cs"/>
            </a:endParaRPr>
          </a:p>
          <a:p>
            <a:pPr lvl="1">
              <a:defRPr/>
            </a:pPr>
            <a:r>
              <a:rPr lang="en-US" dirty="0" smtClean="0">
                <a:ea typeface="+mn-ea"/>
                <a:cs typeface="+mn-cs"/>
              </a:rPr>
              <a:t>To be periodic means to exhibit a repeating pattern.</a:t>
            </a:r>
            <a:endParaRPr lang="en-US" dirty="0"/>
          </a:p>
        </p:txBody>
      </p:sp>
      <p:sp>
        <p:nvSpPr>
          <p:cNvPr id="67586" name="Title 1"/>
          <p:cNvSpPr>
            <a:spLocks noGrp="1"/>
          </p:cNvSpPr>
          <p:nvPr>
            <p:ph type="title" idx="4294967295"/>
          </p:nvPr>
        </p:nvSpPr>
        <p:spPr bwMode="auto">
          <a:xfrm>
            <a:off x="152400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Finding Patterns: The Periodic Law and the 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fld id="{1F4A9EEA-0DF8-4944-B702-B3E3581B999E}" type="slidenum">
              <a:rPr lang="en-US" sz="1600" b="1" smtClean="0">
                <a:solidFill>
                  <a:srgbClr val="000000"/>
                </a:solidFill>
                <a:latin typeface="David" panose="020E0502060401010101" pitchFamily="34" charset="-79"/>
                <a:ea typeface="ＭＳ Ｐゴシック"/>
                <a:cs typeface="David" panose="020E0502060401010101" pitchFamily="34" charset="-79"/>
              </a:rPr>
              <a:pPr algn="l" rtl="0" eaLnBrk="0" fontAlgn="base" hangingPunct="0">
                <a:spcBef>
                  <a:spcPct val="0"/>
                </a:spcBef>
                <a:spcAft>
                  <a:spcPct val="0"/>
                </a:spcAft>
                <a:defRPr/>
              </a:pPr>
              <a:t>15</a:t>
            </a:fld>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977291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sz="quarter" idx="10"/>
          </p:nvPr>
        </p:nvSpPr>
        <p:spPr>
          <a:xfrm>
            <a:off x="1828800" y="904876"/>
            <a:ext cx="8694738" cy="2714589"/>
          </a:xfrm>
        </p:spPr>
        <p:txBody>
          <a:bodyPr/>
          <a:lstStyle/>
          <a:p>
            <a:r>
              <a:rPr lang="en-US">
                <a:solidFill>
                  <a:srgbClr val="000000"/>
                </a:solidFill>
                <a:latin typeface="Arial" charset="0"/>
              </a:rPr>
              <a:t>Mendeleev summarized these observations in the </a:t>
            </a:r>
            <a:r>
              <a:rPr lang="en-US" b="1">
                <a:solidFill>
                  <a:srgbClr val="000000"/>
                </a:solidFill>
                <a:latin typeface="Arial" charset="0"/>
              </a:rPr>
              <a:t>periodic law</a:t>
            </a:r>
            <a:r>
              <a:rPr lang="en-US">
                <a:solidFill>
                  <a:srgbClr val="000000"/>
                </a:solidFill>
                <a:latin typeface="Arial" charset="0"/>
              </a:rPr>
              <a:t>:</a:t>
            </a:r>
          </a:p>
          <a:p>
            <a:pPr lvl="1"/>
            <a:endParaRPr lang="en-US" sz="1400" b="1">
              <a:solidFill>
                <a:srgbClr val="000000"/>
              </a:solidFill>
              <a:latin typeface="Arial" charset="0"/>
            </a:endParaRPr>
          </a:p>
          <a:p>
            <a:pPr lvl="1"/>
            <a:r>
              <a:rPr lang="en-US" b="1">
                <a:solidFill>
                  <a:srgbClr val="000000"/>
                </a:solidFill>
                <a:latin typeface="Arial" charset="0"/>
              </a:rPr>
              <a:t>When the elements are arranged in order of increasing mass, certain sets of properties recur periodically.</a:t>
            </a:r>
            <a:endParaRPr lang="en-US">
              <a:solidFill>
                <a:srgbClr val="000000"/>
              </a:solidFill>
              <a:latin typeface="Arial" charset="0"/>
            </a:endParaRPr>
          </a:p>
        </p:txBody>
      </p:sp>
      <p:sp>
        <p:nvSpPr>
          <p:cNvPr id="68610"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Periodic Law</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423"/>
          <a:stretch/>
        </p:blipFill>
        <p:spPr>
          <a:xfrm>
            <a:off x="1828800" y="3855339"/>
            <a:ext cx="8534400" cy="2195322"/>
          </a:xfrm>
          <a:prstGeom prst="rect">
            <a:avLst/>
          </a:prstGeom>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16</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2319001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sz="quarter" idx="10"/>
          </p:nvPr>
        </p:nvSpPr>
        <p:spPr>
          <a:xfrm>
            <a:off x="1889126" y="808039"/>
            <a:ext cx="8696325" cy="1372683"/>
          </a:xfrm>
        </p:spPr>
        <p:txBody>
          <a:bodyPr/>
          <a:lstStyle/>
          <a:p>
            <a:r>
              <a:rPr lang="en-US" sz="2600" dirty="0">
                <a:latin typeface="Arial" charset="0"/>
              </a:rPr>
              <a:t>Mendeleev organized the known elements in a table. </a:t>
            </a:r>
          </a:p>
          <a:p>
            <a:r>
              <a:rPr lang="en-US" sz="2600" dirty="0">
                <a:latin typeface="Arial" charset="0"/>
              </a:rPr>
              <a:t>He arranged the rows so that elements with similar properties fall in the same vertical columns.</a:t>
            </a:r>
          </a:p>
        </p:txBody>
      </p:sp>
      <p:sp>
        <p:nvSpPr>
          <p:cNvPr id="69634"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01"/>
          <a:stretch/>
        </p:blipFill>
        <p:spPr>
          <a:xfrm>
            <a:off x="4027879" y="2527934"/>
            <a:ext cx="4136243" cy="3657600"/>
          </a:xfrm>
          <a:prstGeom prst="rect">
            <a:avLst/>
          </a:prstGeom>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17</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31922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sz="quarter" idx="10"/>
          </p:nvPr>
        </p:nvSpPr>
        <p:spPr>
          <a:xfrm>
            <a:off x="1889126" y="808038"/>
            <a:ext cx="8696325" cy="4758226"/>
          </a:xfrm>
        </p:spPr>
        <p:txBody>
          <a:bodyPr/>
          <a:lstStyle/>
          <a:p>
            <a:r>
              <a:rPr lang="en-US">
                <a:latin typeface="Arial" charset="0"/>
              </a:rPr>
              <a:t>Mendeleev</a:t>
            </a:r>
            <a:r>
              <a:rPr lang="en-US" altLang="ja-JP">
                <a:latin typeface="Arial" charset="0"/>
              </a:rPr>
              <a:t>’s table contained some gaps, which allowed him to predict the existence (and even the properties) of yet undiscovered elements. </a:t>
            </a:r>
          </a:p>
          <a:p>
            <a:pPr lvl="1">
              <a:buFontTx/>
              <a:buNone/>
            </a:pPr>
            <a:endParaRPr lang="en-US" sz="1000">
              <a:latin typeface="Arial" charset="0"/>
            </a:endParaRPr>
          </a:p>
          <a:p>
            <a:pPr lvl="1"/>
            <a:r>
              <a:rPr lang="en-US">
                <a:latin typeface="Arial" charset="0"/>
              </a:rPr>
              <a:t>Mendeleev predicted the existence of an element he called eka-silicon.</a:t>
            </a:r>
          </a:p>
          <a:p>
            <a:pPr lvl="1">
              <a:buFontTx/>
              <a:buNone/>
            </a:pPr>
            <a:endParaRPr lang="en-US" sz="1000">
              <a:latin typeface="Arial" charset="0"/>
            </a:endParaRPr>
          </a:p>
          <a:p>
            <a:pPr lvl="1"/>
            <a:r>
              <a:rPr lang="en-US">
                <a:latin typeface="Arial" charset="0"/>
              </a:rPr>
              <a:t>In 1886, eka-silicon was discovered by German chemist Clemens Winkler (1838–1904), who named it germanium.</a:t>
            </a:r>
          </a:p>
        </p:txBody>
      </p:sp>
      <p:sp>
        <p:nvSpPr>
          <p:cNvPr id="70658"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18</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387567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sz="quarter" idx="10"/>
          </p:nvPr>
        </p:nvSpPr>
        <p:spPr>
          <a:xfrm>
            <a:off x="1889126" y="1146175"/>
            <a:ext cx="8696325" cy="3841052"/>
          </a:xfrm>
        </p:spPr>
        <p:txBody>
          <a:bodyPr/>
          <a:lstStyle/>
          <a:p>
            <a:r>
              <a:rPr lang="en-US">
                <a:latin typeface="Arial" charset="0"/>
              </a:rPr>
              <a:t>In the modern table, elements are listed in order of increasing atomic number rather than increasing relative mass. </a:t>
            </a:r>
          </a:p>
          <a:p>
            <a:endParaRPr lang="en-US" sz="1100">
              <a:latin typeface="Arial" charset="0"/>
            </a:endParaRPr>
          </a:p>
          <a:p>
            <a:r>
              <a:rPr lang="en-US">
                <a:latin typeface="Arial" charset="0"/>
              </a:rPr>
              <a:t>The modern periodic table also contains more elements than Mendeleev</a:t>
            </a:r>
            <a:r>
              <a:rPr lang="en-US" altLang="ja-JP">
                <a:latin typeface="Arial" charset="0"/>
              </a:rPr>
              <a:t>’s original table because more have been discovered since his time. </a:t>
            </a:r>
            <a:endParaRPr lang="en-US">
              <a:latin typeface="Arial" charset="0"/>
            </a:endParaRPr>
          </a:p>
        </p:txBody>
      </p:sp>
      <p:sp>
        <p:nvSpPr>
          <p:cNvPr id="71682"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19</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676191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524000" y="0"/>
            <a:ext cx="8950036" cy="584776"/>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p>
            <a:pPr eaLnBrk="1" hangingPunct="1"/>
            <a:r>
              <a:rPr lang="en-US" dirty="0">
                <a:latin typeface="Arial" charset="0"/>
                <a:ea typeface="ＭＳ Ｐゴシック" charset="0"/>
              </a:rPr>
              <a:t>Atomic Structure: Protons and Neutrons</a:t>
            </a:r>
            <a:endParaRPr lang="en-US" dirty="0" smtClean="0"/>
          </a:p>
        </p:txBody>
      </p:sp>
      <p:pic>
        <p:nvPicPr>
          <p:cNvPr id="2" name="Picture 1" descr="02_Pg47_Un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8" y="934213"/>
            <a:ext cx="8126470" cy="5444735"/>
          </a:xfrm>
          <a:prstGeom prst="rect">
            <a:avLst/>
          </a:prstGeom>
        </p:spPr>
      </p:pic>
      <p:sp>
        <p:nvSpPr>
          <p:cNvPr id="3" name="Rectangle 2"/>
          <p:cNvSpPr/>
          <p:nvPr/>
        </p:nvSpPr>
        <p:spPr>
          <a:xfrm>
            <a:off x="8333232" y="1424232"/>
            <a:ext cx="3563112" cy="1631216"/>
          </a:xfrm>
          <a:prstGeom prst="rect">
            <a:avLst/>
          </a:prstGeom>
        </p:spPr>
        <p:txBody>
          <a:bodyPr wrap="square">
            <a:spAutoFit/>
          </a:bodyPr>
          <a:lstStyle/>
          <a:p>
            <a:pPr lvl="0" algn="l" rtl="0" fontAlgn="base">
              <a:spcBef>
                <a:spcPct val="30000"/>
              </a:spcBef>
              <a:spcAft>
                <a:spcPct val="0"/>
              </a:spcAft>
              <a:defRPr/>
            </a:pPr>
            <a:r>
              <a:rPr lang="en-US" sz="2000" b="1" dirty="0">
                <a:solidFill>
                  <a:prstClr val="black"/>
                </a:solidFill>
                <a:latin typeface="Calibri" panose="020F0502020204030204"/>
                <a:ea typeface="ＭＳ Ｐゴシック" charset="0"/>
              </a:rPr>
              <a:t>To get a sense of scale, drop a pea into a large stadium. The nucleus is the relative size of the pea to the rest of the stadium.</a:t>
            </a:r>
          </a:p>
        </p:txBody>
      </p:sp>
      <p:sp>
        <p:nvSpPr>
          <p:cNvPr id="5" name="Footer Placeholder 2"/>
          <p:cNvSpPr txBox="1">
            <a:spLocks/>
          </p:cNvSpPr>
          <p:nvPr/>
        </p:nvSpPr>
        <p:spPr>
          <a:xfrm>
            <a:off x="4424807" y="6422136"/>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dirty="0"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Slide Number Placeholder 3"/>
          <p:cNvSpPr txBox="1">
            <a:spLocks/>
          </p:cNvSpPr>
          <p:nvPr/>
        </p:nvSpPr>
        <p:spPr>
          <a:xfrm>
            <a:off x="10136632" y="64008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587465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67"/>
          <a:stretch/>
        </p:blipFill>
        <p:spPr>
          <a:xfrm>
            <a:off x="2177190" y="842962"/>
            <a:ext cx="7837620" cy="5498231"/>
          </a:xfrm>
          <a:prstGeom prst="rect">
            <a:avLst/>
          </a:prstGeom>
        </p:spPr>
      </p:pic>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20</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148046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1289050"/>
            <a:ext cx="8696325" cy="3440942"/>
          </a:xfrm>
        </p:spPr>
        <p:txBody>
          <a:bodyPr/>
          <a:lstStyle/>
          <a:p>
            <a:pPr>
              <a:defRPr/>
            </a:pPr>
            <a:r>
              <a:rPr lang="en-US" dirty="0" smtClean="0">
                <a:ea typeface="+mn-ea"/>
                <a:cs typeface="+mn-cs"/>
              </a:rPr>
              <a:t>Elements in the periodic table are classified as the following: </a:t>
            </a:r>
          </a:p>
          <a:p>
            <a:pPr marL="792163" lvl="3" indent="-341313">
              <a:defRPr/>
            </a:pPr>
            <a:r>
              <a:rPr lang="en-US" sz="3200" dirty="0">
                <a:ea typeface="+mn-ea"/>
                <a:cs typeface="+mn-cs"/>
              </a:rPr>
              <a:t>Metals </a:t>
            </a:r>
          </a:p>
          <a:p>
            <a:pPr marL="792163" lvl="3" indent="-341313">
              <a:defRPr/>
            </a:pPr>
            <a:r>
              <a:rPr lang="en-US" sz="3200" dirty="0">
                <a:ea typeface="+mn-ea"/>
                <a:cs typeface="+mn-cs"/>
              </a:rPr>
              <a:t>Nonmetals </a:t>
            </a:r>
          </a:p>
          <a:p>
            <a:pPr marL="792163" lvl="3" indent="-341313">
              <a:defRPr/>
            </a:pPr>
            <a:r>
              <a:rPr lang="en-US" sz="3200" dirty="0">
                <a:ea typeface="+mn-ea"/>
                <a:cs typeface="+mn-cs"/>
              </a:rPr>
              <a:t>Metalloids</a:t>
            </a:r>
            <a:endParaRPr lang="en-US" sz="2800" dirty="0">
              <a:ea typeface="+mn-ea"/>
              <a:cs typeface="+mn-cs"/>
            </a:endParaRPr>
          </a:p>
          <a:p>
            <a:pPr>
              <a:buFontTx/>
              <a:buNone/>
              <a:defRPr/>
            </a:pPr>
            <a:endParaRPr lang="en-US" dirty="0" smtClean="0">
              <a:ea typeface="+mn-ea"/>
              <a:cs typeface="+mn-cs"/>
            </a:endParaRPr>
          </a:p>
        </p:txBody>
      </p:sp>
      <p:sp>
        <p:nvSpPr>
          <p:cNvPr id="73730"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Classification of Elements</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21</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445423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808038"/>
            <a:ext cx="8696325" cy="4838248"/>
          </a:xfrm>
        </p:spPr>
        <p:txBody>
          <a:bodyPr/>
          <a:lstStyle/>
          <a:p>
            <a:pPr>
              <a:buFont typeface="Arial" panose="020B0604020202020204" pitchFamily="34" charset="0"/>
              <a:buChar char="–"/>
              <a:defRPr/>
            </a:pPr>
            <a:r>
              <a:rPr lang="en-US" sz="3000" b="1" dirty="0">
                <a:ea typeface="+mn-ea"/>
                <a:cs typeface="+mn-cs"/>
              </a:rPr>
              <a:t>Metals</a:t>
            </a:r>
            <a:r>
              <a:rPr lang="en-US" sz="3000" dirty="0">
                <a:ea typeface="+mn-ea"/>
                <a:cs typeface="+mn-cs"/>
              </a:rPr>
              <a:t>, on the lower-left side and middle of the periodic table, share some common properties.</a:t>
            </a:r>
          </a:p>
          <a:p>
            <a:pPr marL="692150" lvl="2" indent="-287338">
              <a:buFont typeface="Arial" panose="020B0604020202020204" pitchFamily="34" charset="0"/>
              <a:buChar char="–"/>
              <a:defRPr/>
            </a:pPr>
            <a:r>
              <a:rPr lang="en-US" sz="2600" dirty="0">
                <a:ea typeface="+mn-ea"/>
                <a:cs typeface="+mn-cs"/>
              </a:rPr>
              <a:t>Good conductors of heat and electricity</a:t>
            </a:r>
          </a:p>
          <a:p>
            <a:pPr marL="692150" lvl="2" indent="-287338">
              <a:buFont typeface="Arial" panose="020B0604020202020204" pitchFamily="34" charset="0"/>
              <a:buChar char="–"/>
              <a:defRPr/>
            </a:pPr>
            <a:r>
              <a:rPr lang="en-US" sz="2600" dirty="0">
                <a:ea typeface="+mn-ea"/>
                <a:cs typeface="+mn-cs"/>
              </a:rPr>
              <a:t>Can be pounded into flat sheets (malleability) </a:t>
            </a:r>
          </a:p>
          <a:p>
            <a:pPr marL="692150" lvl="2" indent="-287338">
              <a:buFont typeface="Arial" panose="020B0604020202020204" pitchFamily="34" charset="0"/>
              <a:buChar char="–"/>
              <a:defRPr/>
            </a:pPr>
            <a:r>
              <a:rPr lang="en-US" sz="2600" dirty="0">
                <a:ea typeface="+mn-ea"/>
                <a:cs typeface="+mn-cs"/>
              </a:rPr>
              <a:t>Can be drawn into wires (ductility)</a:t>
            </a:r>
          </a:p>
          <a:p>
            <a:pPr marL="692150" lvl="2" indent="-287338">
              <a:buFont typeface="Arial" panose="020B0604020202020204" pitchFamily="34" charset="0"/>
              <a:buChar char="–"/>
              <a:defRPr/>
            </a:pPr>
            <a:r>
              <a:rPr lang="en-US" sz="2600" dirty="0">
                <a:ea typeface="+mn-ea"/>
                <a:cs typeface="+mn-cs"/>
              </a:rPr>
              <a:t>Often shiny</a:t>
            </a:r>
          </a:p>
          <a:p>
            <a:pPr marL="692150" lvl="2" indent="-287338">
              <a:buFont typeface="Arial" panose="020B0604020202020204" pitchFamily="34" charset="0"/>
              <a:buChar char="–"/>
              <a:defRPr/>
            </a:pPr>
            <a:r>
              <a:rPr lang="en-US" sz="2600" dirty="0">
                <a:ea typeface="+mn-ea"/>
                <a:cs typeface="+mn-cs"/>
              </a:rPr>
              <a:t>Tend to lose electrons when they undergo chemical changes</a:t>
            </a:r>
          </a:p>
          <a:p>
            <a:pPr marL="342900" lvl="2" indent="-342900">
              <a:defRPr/>
            </a:pPr>
            <a:r>
              <a:rPr lang="en-US" sz="3000" dirty="0">
                <a:ea typeface="+mn-ea"/>
                <a:cs typeface="+mn-cs"/>
              </a:rPr>
              <a:t>Chromium, copper, strontium, and lead are typical metals.</a:t>
            </a:r>
            <a:endParaRPr lang="en-US" sz="3000" dirty="0"/>
          </a:p>
        </p:txBody>
      </p:sp>
      <p:sp>
        <p:nvSpPr>
          <p:cNvPr id="74754"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Metals</a:t>
            </a:r>
          </a:p>
        </p:txBody>
      </p:sp>
      <p:sp>
        <p:nvSpPr>
          <p:cNvPr id="2" name="Rectangle 1"/>
          <p:cNvSpPr/>
          <p:nvPr/>
        </p:nvSpPr>
        <p:spPr>
          <a:xfrm>
            <a:off x="9344566" y="2631686"/>
            <a:ext cx="2481770" cy="400110"/>
          </a:xfrm>
          <a:prstGeom prst="rect">
            <a:avLst/>
          </a:prstGeom>
        </p:spPr>
        <p:txBody>
          <a:bodyPr wrap="none">
            <a:spAutoFit/>
          </a:bodyPr>
          <a:lstStyle/>
          <a:p>
            <a:r>
              <a:rPr lang="he-IL" sz="2000" b="1" dirty="0">
                <a:latin typeface="David" panose="020E0502060401010101" pitchFamily="34" charset="-79"/>
                <a:cs typeface="David" panose="020E0502060401010101" pitchFamily="34" charset="-79"/>
              </a:rPr>
              <a:t>ניתנות לריקוע ולמתיחה</a:t>
            </a:r>
          </a:p>
        </p:txBody>
      </p:sp>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22</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53235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808038"/>
            <a:ext cx="8696325" cy="4081118"/>
          </a:xfrm>
        </p:spPr>
        <p:txBody>
          <a:bodyPr/>
          <a:lstStyle/>
          <a:p>
            <a:pPr>
              <a:defRPr/>
            </a:pPr>
            <a:r>
              <a:rPr lang="en-US" b="1" dirty="0" smtClean="0">
                <a:solidFill>
                  <a:srgbClr val="000000"/>
                </a:solidFill>
                <a:ea typeface="+mn-ea"/>
                <a:cs typeface="+mn-cs"/>
              </a:rPr>
              <a:t>Nonmetals</a:t>
            </a:r>
            <a:r>
              <a:rPr lang="en-US" dirty="0" smtClean="0">
                <a:solidFill>
                  <a:srgbClr val="000000"/>
                </a:solidFill>
                <a:ea typeface="+mn-ea"/>
                <a:cs typeface="+mn-cs"/>
              </a:rPr>
              <a:t> lie on the upper-right side of the periodic table. </a:t>
            </a:r>
          </a:p>
          <a:p>
            <a:pPr>
              <a:defRPr/>
            </a:pPr>
            <a:r>
              <a:rPr lang="en-US" dirty="0" smtClean="0">
                <a:solidFill>
                  <a:srgbClr val="000000"/>
                </a:solidFill>
                <a:ea typeface="+mn-ea"/>
                <a:cs typeface="+mn-cs"/>
              </a:rPr>
              <a:t>There are a total of 17 nonmetals:</a:t>
            </a:r>
          </a:p>
          <a:p>
            <a:pPr lvl="1">
              <a:defRPr/>
            </a:pPr>
            <a:r>
              <a:rPr lang="en-US" dirty="0" smtClean="0">
                <a:solidFill>
                  <a:srgbClr val="000000"/>
                </a:solidFill>
              </a:rPr>
              <a:t>Five are</a:t>
            </a:r>
            <a:r>
              <a:rPr lang="en-US" dirty="0" smtClean="0">
                <a:solidFill>
                  <a:srgbClr val="000000"/>
                </a:solidFill>
                <a:ea typeface="+mn-ea"/>
                <a:cs typeface="+mn-cs"/>
              </a:rPr>
              <a:t> solids at room temperature (C, P, S, Se, and I).</a:t>
            </a:r>
          </a:p>
          <a:p>
            <a:pPr lvl="1">
              <a:defRPr/>
            </a:pPr>
            <a:r>
              <a:rPr lang="en-US" dirty="0" smtClean="0">
                <a:solidFill>
                  <a:srgbClr val="000000"/>
                </a:solidFill>
                <a:ea typeface="+mn-ea"/>
                <a:cs typeface="+mn-cs"/>
              </a:rPr>
              <a:t>One is a liquid at room temperature (Br). </a:t>
            </a:r>
          </a:p>
          <a:p>
            <a:pPr lvl="1">
              <a:defRPr/>
            </a:pPr>
            <a:r>
              <a:rPr lang="en-US" dirty="0" smtClean="0">
                <a:solidFill>
                  <a:srgbClr val="000000"/>
                </a:solidFill>
              </a:rPr>
              <a:t>Eleven are</a:t>
            </a:r>
            <a:r>
              <a:rPr lang="en-US" dirty="0" smtClean="0">
                <a:solidFill>
                  <a:srgbClr val="000000"/>
                </a:solidFill>
                <a:ea typeface="+mn-ea"/>
                <a:cs typeface="+mn-cs"/>
              </a:rPr>
              <a:t> gases at room temperature (H, He, N, O, F, Ne, Cl, Ar, Kr, Xe, and </a:t>
            </a:r>
            <a:r>
              <a:rPr lang="en-US" dirty="0" err="1" smtClean="0">
                <a:solidFill>
                  <a:srgbClr val="000000"/>
                </a:solidFill>
                <a:ea typeface="+mn-ea"/>
                <a:cs typeface="+mn-cs"/>
              </a:rPr>
              <a:t>Rn</a:t>
            </a:r>
            <a:r>
              <a:rPr lang="en-US" dirty="0" smtClean="0">
                <a:solidFill>
                  <a:srgbClr val="000000"/>
                </a:solidFill>
                <a:ea typeface="+mn-ea"/>
                <a:cs typeface="+mn-cs"/>
              </a:rPr>
              <a:t>).</a:t>
            </a:r>
            <a:endParaRPr lang="en-US" dirty="0">
              <a:solidFill>
                <a:srgbClr val="000000"/>
              </a:solidFill>
            </a:endParaRPr>
          </a:p>
        </p:txBody>
      </p:sp>
      <p:sp>
        <p:nvSpPr>
          <p:cNvPr id="75778"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Nonmetals</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23</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19852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808039"/>
            <a:ext cx="8696325" cy="4530471"/>
          </a:xfrm>
        </p:spPr>
        <p:txBody>
          <a:bodyPr/>
          <a:lstStyle/>
          <a:p>
            <a:pPr>
              <a:defRPr/>
            </a:pPr>
            <a:r>
              <a:rPr lang="en-US" dirty="0" smtClean="0">
                <a:ea typeface="+mn-ea"/>
                <a:cs typeface="+mn-cs"/>
              </a:rPr>
              <a:t>Nonmetals as a whole tend to have these properties:</a:t>
            </a:r>
          </a:p>
          <a:p>
            <a:pPr lvl="1">
              <a:defRPr/>
            </a:pPr>
            <a:endParaRPr lang="en-US" sz="1050" dirty="0">
              <a:ea typeface="+mn-ea"/>
              <a:cs typeface="+mn-cs"/>
            </a:endParaRPr>
          </a:p>
          <a:p>
            <a:pPr lvl="1">
              <a:defRPr/>
            </a:pPr>
            <a:r>
              <a:rPr lang="en-US" dirty="0">
                <a:ea typeface="+mn-ea"/>
                <a:cs typeface="+mn-cs"/>
              </a:rPr>
              <a:t>P</a:t>
            </a:r>
            <a:r>
              <a:rPr lang="en-US" dirty="0" smtClean="0">
                <a:ea typeface="+mn-ea"/>
                <a:cs typeface="+mn-cs"/>
              </a:rPr>
              <a:t>oor conductors of heat and electricity</a:t>
            </a:r>
          </a:p>
          <a:p>
            <a:pPr lvl="1">
              <a:defRPr/>
            </a:pPr>
            <a:r>
              <a:rPr lang="en-US" dirty="0"/>
              <a:t>N</a:t>
            </a:r>
            <a:r>
              <a:rPr lang="en-US" dirty="0" smtClean="0"/>
              <a:t>ot ductile and not malleable</a:t>
            </a:r>
            <a:endParaRPr lang="en-US" dirty="0" smtClean="0">
              <a:ea typeface="+mn-ea"/>
              <a:cs typeface="+mn-cs"/>
            </a:endParaRPr>
          </a:p>
          <a:p>
            <a:pPr lvl="1">
              <a:defRPr/>
            </a:pPr>
            <a:r>
              <a:rPr lang="en-US" dirty="0">
                <a:ea typeface="+mn-ea"/>
                <a:cs typeface="+mn-cs"/>
              </a:rPr>
              <a:t>G</a:t>
            </a:r>
            <a:r>
              <a:rPr lang="en-US" dirty="0" smtClean="0">
                <a:ea typeface="+mn-ea"/>
                <a:cs typeface="+mn-cs"/>
              </a:rPr>
              <a:t>ain electrons when they undergo chemical changes</a:t>
            </a:r>
          </a:p>
          <a:p>
            <a:pPr lvl="1">
              <a:buFontTx/>
              <a:buNone/>
              <a:defRPr/>
            </a:pPr>
            <a:endParaRPr lang="en-US" sz="1050" dirty="0">
              <a:ea typeface="+mn-ea"/>
              <a:cs typeface="+mn-cs"/>
            </a:endParaRPr>
          </a:p>
          <a:p>
            <a:pPr>
              <a:defRPr/>
            </a:pPr>
            <a:r>
              <a:rPr lang="en-US" dirty="0" smtClean="0">
                <a:ea typeface="+mn-ea"/>
                <a:cs typeface="+mn-cs"/>
              </a:rPr>
              <a:t>Oxygen, carbon, sulfur, bromine, and iodine are nonmetals.</a:t>
            </a:r>
            <a:endParaRPr lang="en-US" dirty="0">
              <a:ea typeface="+mn-ea"/>
              <a:cs typeface="+mn-cs"/>
            </a:endParaRPr>
          </a:p>
        </p:txBody>
      </p:sp>
      <p:sp>
        <p:nvSpPr>
          <p:cNvPr id="76802"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Nonmetals</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24</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977656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sz="quarter" idx="10"/>
          </p:nvPr>
        </p:nvSpPr>
        <p:spPr>
          <a:xfrm>
            <a:off x="1889126" y="808038"/>
            <a:ext cx="8696325" cy="4819781"/>
          </a:xfrm>
        </p:spPr>
        <p:txBody>
          <a:bodyPr/>
          <a:lstStyle/>
          <a:p>
            <a:r>
              <a:rPr lang="en-US" dirty="0">
                <a:latin typeface="Arial" charset="0"/>
              </a:rPr>
              <a:t>Metalloids are sometimes called </a:t>
            </a:r>
            <a:r>
              <a:rPr lang="en-US" i="1" dirty="0">
                <a:latin typeface="Arial" charset="0"/>
              </a:rPr>
              <a:t>semimetals</a:t>
            </a:r>
            <a:r>
              <a:rPr lang="en-US" dirty="0">
                <a:latin typeface="Arial" charset="0"/>
              </a:rPr>
              <a:t>.</a:t>
            </a:r>
          </a:p>
          <a:p>
            <a:r>
              <a:rPr lang="en-US" dirty="0">
                <a:latin typeface="Arial" charset="0"/>
              </a:rPr>
              <a:t>They are elements that lie along the zigzag diagonal line that divides metals and nonmetals.</a:t>
            </a:r>
          </a:p>
          <a:p>
            <a:r>
              <a:rPr lang="en-US" dirty="0">
                <a:latin typeface="Arial" charset="0"/>
              </a:rPr>
              <a:t>They exhibit mixed properties. </a:t>
            </a:r>
          </a:p>
          <a:p>
            <a:r>
              <a:rPr lang="en-US" dirty="0">
                <a:latin typeface="Arial" charset="0"/>
              </a:rPr>
              <a:t>Several metalloids are also classified as </a:t>
            </a:r>
            <a:r>
              <a:rPr lang="en-US" b="1" dirty="0">
                <a:latin typeface="Arial" charset="0"/>
              </a:rPr>
              <a:t>semiconductors </a:t>
            </a:r>
            <a:r>
              <a:rPr lang="en-US" dirty="0">
                <a:latin typeface="Arial" charset="0"/>
              </a:rPr>
              <a:t>because of their intermediate (and highly temperature-dependent) electrical conductivity. </a:t>
            </a:r>
          </a:p>
        </p:txBody>
      </p:sp>
      <p:sp>
        <p:nvSpPr>
          <p:cNvPr id="77826"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Metalloids</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25</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61243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808039"/>
            <a:ext cx="8696325" cy="3773341"/>
          </a:xfrm>
        </p:spPr>
        <p:txBody>
          <a:bodyPr/>
          <a:lstStyle/>
          <a:p>
            <a:pPr>
              <a:defRPr/>
            </a:pPr>
            <a:r>
              <a:rPr lang="en-US" dirty="0" smtClean="0">
                <a:solidFill>
                  <a:srgbClr val="000000"/>
                </a:solidFill>
                <a:ea typeface="+mn-ea"/>
                <a:cs typeface="+mn-cs"/>
              </a:rPr>
              <a:t>The periodic table can also be divided into </a:t>
            </a:r>
          </a:p>
          <a:p>
            <a:pPr lvl="1">
              <a:buFont typeface="Arial" panose="020B0604020202020204" pitchFamily="34" charset="0"/>
              <a:buChar char="–"/>
              <a:defRPr/>
            </a:pPr>
            <a:r>
              <a:rPr lang="en-US" b="1" dirty="0" smtClean="0">
                <a:solidFill>
                  <a:srgbClr val="000000"/>
                </a:solidFill>
                <a:ea typeface="+mn-ea"/>
                <a:cs typeface="+mn-cs"/>
              </a:rPr>
              <a:t>main-group elements</a:t>
            </a:r>
            <a:r>
              <a:rPr lang="en-US" dirty="0" smtClean="0">
                <a:solidFill>
                  <a:srgbClr val="000000"/>
                </a:solidFill>
                <a:ea typeface="+mn-ea"/>
                <a:cs typeface="+mn-cs"/>
              </a:rPr>
              <a:t>, whose properties tend to be largely predictable based on their position in the periodic table.</a:t>
            </a:r>
          </a:p>
          <a:p>
            <a:pPr lvl="1">
              <a:buFont typeface="Arial" panose="020B0604020202020204" pitchFamily="34" charset="0"/>
              <a:buChar char="–"/>
              <a:defRPr/>
            </a:pPr>
            <a:r>
              <a:rPr lang="en-US" b="1" dirty="0">
                <a:solidFill>
                  <a:srgbClr val="000000"/>
                </a:solidFill>
                <a:ea typeface="+mn-ea"/>
                <a:cs typeface="+mn-cs"/>
              </a:rPr>
              <a:t>t</a:t>
            </a:r>
            <a:r>
              <a:rPr lang="en-US" b="1" dirty="0" smtClean="0">
                <a:solidFill>
                  <a:srgbClr val="000000"/>
                </a:solidFill>
                <a:ea typeface="+mn-ea"/>
                <a:cs typeface="+mn-cs"/>
              </a:rPr>
              <a:t>ransition elements</a:t>
            </a:r>
            <a:r>
              <a:rPr lang="en-US" dirty="0" smtClean="0">
                <a:solidFill>
                  <a:srgbClr val="000000"/>
                </a:solidFill>
                <a:ea typeface="+mn-ea"/>
                <a:cs typeface="+mn-cs"/>
              </a:rPr>
              <a:t> or </a:t>
            </a:r>
            <a:r>
              <a:rPr lang="en-US" b="1" dirty="0" smtClean="0">
                <a:solidFill>
                  <a:srgbClr val="000000"/>
                </a:solidFill>
                <a:ea typeface="+mn-ea"/>
                <a:cs typeface="+mn-cs"/>
              </a:rPr>
              <a:t>transition metals</a:t>
            </a:r>
            <a:r>
              <a:rPr lang="en-US" dirty="0" smtClean="0">
                <a:solidFill>
                  <a:srgbClr val="000000"/>
                </a:solidFill>
                <a:ea typeface="+mn-ea"/>
                <a:cs typeface="+mn-cs"/>
              </a:rPr>
              <a:t>, whose properties tend to be less predictable based simply on their position in the </a:t>
            </a:r>
            <a:br>
              <a:rPr lang="en-US" dirty="0" smtClean="0">
                <a:solidFill>
                  <a:srgbClr val="000000"/>
                </a:solidFill>
                <a:ea typeface="+mn-ea"/>
                <a:cs typeface="+mn-cs"/>
              </a:rPr>
            </a:br>
            <a:r>
              <a:rPr lang="en-US" dirty="0" smtClean="0">
                <a:solidFill>
                  <a:srgbClr val="000000"/>
                </a:solidFill>
                <a:ea typeface="+mn-ea"/>
                <a:cs typeface="+mn-cs"/>
              </a:rPr>
              <a:t>periodic table.</a:t>
            </a:r>
            <a:endParaRPr lang="en-US" dirty="0">
              <a:solidFill>
                <a:srgbClr val="000000"/>
              </a:solidFill>
              <a:ea typeface="+mn-ea"/>
              <a:cs typeface="+mn-cs"/>
            </a:endParaRPr>
          </a:p>
        </p:txBody>
      </p:sp>
      <p:sp>
        <p:nvSpPr>
          <p:cNvPr id="78850"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26</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811642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313"/>
          <a:stretch/>
        </p:blipFill>
        <p:spPr>
          <a:xfrm>
            <a:off x="1828800" y="1344168"/>
            <a:ext cx="8534400" cy="3989832"/>
          </a:xfrm>
          <a:prstGeom prst="rect">
            <a:avLst/>
          </a:prstGeom>
        </p:spPr>
      </p:pic>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27</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11707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sz="quarter" idx="10"/>
          </p:nvPr>
        </p:nvSpPr>
        <p:spPr>
          <a:xfrm>
            <a:off x="1889126" y="808038"/>
            <a:ext cx="8696325" cy="4807470"/>
          </a:xfrm>
        </p:spPr>
        <p:txBody>
          <a:bodyPr/>
          <a:lstStyle/>
          <a:p>
            <a:r>
              <a:rPr lang="en-US" dirty="0">
                <a:latin typeface="Arial" charset="0"/>
              </a:rPr>
              <a:t>The periodic table is divided into vertical columns and horizontal rows.</a:t>
            </a:r>
          </a:p>
          <a:p>
            <a:pPr lvl="1"/>
            <a:r>
              <a:rPr lang="en-US" dirty="0">
                <a:latin typeface="Arial" charset="0"/>
              </a:rPr>
              <a:t>Each vertical column is called a </a:t>
            </a:r>
            <a:r>
              <a:rPr lang="en-US" b="1" dirty="0">
                <a:latin typeface="Arial" charset="0"/>
              </a:rPr>
              <a:t>group</a:t>
            </a:r>
            <a:r>
              <a:rPr lang="en-US" dirty="0">
                <a:latin typeface="Arial" charset="0"/>
              </a:rPr>
              <a:t> (or family).</a:t>
            </a:r>
          </a:p>
          <a:p>
            <a:pPr lvl="1"/>
            <a:r>
              <a:rPr lang="en-US" dirty="0">
                <a:latin typeface="Arial" charset="0"/>
              </a:rPr>
              <a:t>Each horizontal row is called a </a:t>
            </a:r>
            <a:r>
              <a:rPr lang="en-US" b="1" dirty="0">
                <a:latin typeface="Arial" charset="0"/>
              </a:rPr>
              <a:t>period</a:t>
            </a:r>
            <a:r>
              <a:rPr lang="en-US" dirty="0">
                <a:latin typeface="Arial" charset="0"/>
              </a:rPr>
              <a:t>.</a:t>
            </a:r>
          </a:p>
          <a:p>
            <a:r>
              <a:rPr lang="en-US" dirty="0">
                <a:latin typeface="Arial" charset="0"/>
              </a:rPr>
              <a:t>There are a total of 18 groups and 7 periods.</a:t>
            </a:r>
          </a:p>
          <a:p>
            <a:r>
              <a:rPr lang="en-US" dirty="0">
                <a:latin typeface="Arial" charset="0"/>
              </a:rPr>
              <a:t>The groups are numbered 1–18 (or the A and B grouping).</a:t>
            </a:r>
          </a:p>
          <a:p>
            <a:endParaRPr lang="en-US" dirty="0">
              <a:latin typeface="Arial" charset="0"/>
            </a:endParaRPr>
          </a:p>
        </p:txBody>
      </p:sp>
      <p:sp>
        <p:nvSpPr>
          <p:cNvPr id="80898"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28</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603966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sz="quarter" idx="10"/>
          </p:nvPr>
        </p:nvSpPr>
        <p:spPr>
          <a:xfrm>
            <a:off x="1889126" y="808038"/>
            <a:ext cx="8696325" cy="3046988"/>
          </a:xfrm>
        </p:spPr>
        <p:txBody>
          <a:bodyPr/>
          <a:lstStyle/>
          <a:p>
            <a:r>
              <a:rPr lang="en-US" sz="3000" dirty="0">
                <a:latin typeface="Arial" charset="0"/>
              </a:rPr>
              <a:t>Main-group elements are in columns labeled with a number and the letter A (1A–8A or groups 1, 2, and 13–18). </a:t>
            </a:r>
          </a:p>
          <a:p>
            <a:endParaRPr lang="en-US" sz="3000" dirty="0">
              <a:latin typeface="Arial" charset="0"/>
            </a:endParaRPr>
          </a:p>
          <a:p>
            <a:r>
              <a:rPr lang="en-US" sz="3000" dirty="0">
                <a:latin typeface="Arial" charset="0"/>
              </a:rPr>
              <a:t>Transition elements are in columns labeled with a number and the letter B (or groups 3–12).</a:t>
            </a:r>
          </a:p>
        </p:txBody>
      </p:sp>
      <p:sp>
        <p:nvSpPr>
          <p:cNvPr id="81922"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29</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72017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914400"/>
          </a:xfrm>
        </p:spPr>
        <p:txBody>
          <a:bodyPr/>
          <a:lstStyle/>
          <a:p>
            <a:pPr eaLnBrk="1" hangingPunct="1"/>
            <a:r>
              <a:rPr lang="en-US"/>
              <a:t>Subatomic Particles</a:t>
            </a:r>
          </a:p>
        </p:txBody>
      </p:sp>
      <p:sp>
        <p:nvSpPr>
          <p:cNvPr id="65539" name="Rectangle 4"/>
          <p:cNvSpPr>
            <a:spLocks noGrp="1" noChangeArrowheads="1"/>
          </p:cNvSpPr>
          <p:nvPr>
            <p:ph type="body" sz="half" idx="1"/>
          </p:nvPr>
        </p:nvSpPr>
        <p:spPr>
          <a:xfrm>
            <a:off x="1981200" y="719138"/>
            <a:ext cx="8229600" cy="3395662"/>
          </a:xfrm>
        </p:spPr>
        <p:txBody>
          <a:bodyPr/>
          <a:lstStyle/>
          <a:p>
            <a:pPr eaLnBrk="1" hangingPunct="1"/>
            <a:r>
              <a:rPr lang="en-US" sz="2800"/>
              <a:t>Protons (+1) and electrons (–1) have a charge; neutrons are neutral.</a:t>
            </a:r>
          </a:p>
          <a:p>
            <a:pPr eaLnBrk="1" hangingPunct="1"/>
            <a:r>
              <a:rPr lang="en-US" sz="2800"/>
              <a:t>Protons and neutrons have essentially the same mass (relative mass 1). The mass of an electron is so small we ignore it (relative mass 0).</a:t>
            </a:r>
          </a:p>
          <a:p>
            <a:pPr eaLnBrk="1" hangingPunct="1"/>
            <a:r>
              <a:rPr lang="en-US" sz="2800"/>
              <a:t>Protons and neutrons are found in the nucleus; electrons travel around the nucleus.</a:t>
            </a:r>
          </a:p>
        </p:txBody>
      </p:sp>
      <p:pic>
        <p:nvPicPr>
          <p:cNvPr id="65540" name="Picture 5" descr="02_01_Table.jpg"/>
          <p:cNvPicPr>
            <a:picLocks noChangeAspect="1"/>
          </p:cNvPicPr>
          <p:nvPr/>
        </p:nvPicPr>
        <p:blipFill>
          <a:blip r:embed="rId3" cstate="print"/>
          <a:srcRect b="6767"/>
          <a:stretch>
            <a:fillRect/>
          </a:stretch>
        </p:blipFill>
        <p:spPr bwMode="auto">
          <a:xfrm>
            <a:off x="2279650" y="4114800"/>
            <a:ext cx="7302500" cy="2057400"/>
          </a:xfrm>
          <a:prstGeom prst="rect">
            <a:avLst/>
          </a:prstGeom>
          <a:noFill/>
          <a:ln w="9525">
            <a:noFill/>
            <a:miter lim="800000"/>
            <a:headEnd/>
            <a:tailEnd/>
          </a:ln>
        </p:spPr>
      </p:pic>
      <p:sp>
        <p:nvSpPr>
          <p:cNvPr id="2" name="Slide Number Placeholder 1"/>
          <p:cNvSpPr>
            <a:spLocks noGrp="1"/>
          </p:cNvSpPr>
          <p:nvPr>
            <p:ph type="sldNum" sz="quarter" idx="11"/>
          </p:nvPr>
        </p:nvSpPr>
        <p:spPr>
          <a:xfrm>
            <a:off x="8312150" y="6175248"/>
            <a:ext cx="2540000" cy="457200"/>
          </a:xfrm>
        </p:spPr>
        <p:txBody>
          <a:bodyPr/>
          <a:lstStyle/>
          <a:p>
            <a:pPr algn="r" eaLnBrk="0" fontAlgn="base" hangingPunct="0">
              <a:spcBef>
                <a:spcPct val="0"/>
              </a:spcBef>
              <a:spcAft>
                <a:spcPct val="0"/>
              </a:spcAft>
              <a:defRPr/>
            </a:pPr>
            <a:fld id="{3A7F6A99-AA3B-4144-BCBB-4BF91B53167B}" type="slidenum">
              <a:rPr lang="en-US" sz="1600" b="1" smtClean="0">
                <a:latin typeface="David" panose="020E0502060401010101" pitchFamily="34" charset="-79"/>
                <a:cs typeface="David" panose="020E0502060401010101" pitchFamily="34" charset="-79"/>
              </a:rPr>
              <a:pPr algn="r" eaLnBrk="0" fontAlgn="base" hangingPunct="0">
                <a:spcBef>
                  <a:spcPct val="0"/>
                </a:spcBef>
                <a:spcAft>
                  <a:spcPct val="0"/>
                </a:spcAft>
                <a:defRPr/>
              </a:pPr>
              <a:t>3</a:t>
            </a:fld>
            <a:endParaRPr lang="en-US" sz="1600" b="1" dirty="0">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a:xfrm>
            <a:off x="2946400" y="6220968"/>
            <a:ext cx="6299200" cy="457200"/>
          </a:xfrm>
        </p:spPr>
        <p:txBody>
          <a:bodyPr/>
          <a:lstStyle/>
          <a:p>
            <a:pPr algn="l" rtl="0" eaLnBrk="0" fontAlgn="base" hangingPunct="0">
              <a:spcBef>
                <a:spcPct val="0"/>
              </a:spcBef>
              <a:spcAft>
                <a:spcPct val="0"/>
              </a:spcAft>
              <a:defRPr/>
            </a:pPr>
            <a:r>
              <a:rPr lang="he-IL" sz="1600" b="1" dirty="0"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1918485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sz="quarter" idx="10"/>
          </p:nvPr>
        </p:nvSpPr>
        <p:spPr>
          <a:xfrm>
            <a:off x="1889126" y="808039"/>
            <a:ext cx="8696325" cy="4764381"/>
          </a:xfrm>
        </p:spPr>
        <p:txBody>
          <a:bodyPr/>
          <a:lstStyle/>
          <a:p>
            <a:r>
              <a:rPr lang="en-US" sz="2800" dirty="0">
                <a:solidFill>
                  <a:srgbClr val="000000"/>
                </a:solidFill>
                <a:latin typeface="Arial" charset="0"/>
              </a:rPr>
              <a:t>The elements within a group usually have similar properties. </a:t>
            </a:r>
          </a:p>
          <a:p>
            <a:r>
              <a:rPr lang="en-US" sz="2800" dirty="0">
                <a:solidFill>
                  <a:srgbClr val="000000"/>
                </a:solidFill>
                <a:latin typeface="Arial" charset="0"/>
              </a:rPr>
              <a:t>The group 8A elements, called the </a:t>
            </a:r>
            <a:r>
              <a:rPr lang="en-US" sz="2800" b="1" dirty="0">
                <a:solidFill>
                  <a:srgbClr val="000000"/>
                </a:solidFill>
                <a:latin typeface="Arial" charset="0"/>
              </a:rPr>
              <a:t>noble gases</a:t>
            </a:r>
            <a:r>
              <a:rPr lang="en-US" sz="2800" dirty="0">
                <a:solidFill>
                  <a:srgbClr val="000000"/>
                </a:solidFill>
                <a:latin typeface="Arial" charset="0"/>
              </a:rPr>
              <a:t>, are mostly unreactive.</a:t>
            </a:r>
          </a:p>
          <a:p>
            <a:pPr marL="804863" lvl="2" indent="-342900">
              <a:buFont typeface="Arial" panose="020B0604020202020204" pitchFamily="34" charset="0"/>
              <a:buChar char="–"/>
            </a:pPr>
            <a:r>
              <a:rPr lang="en-US" dirty="0">
                <a:solidFill>
                  <a:srgbClr val="000000"/>
                </a:solidFill>
                <a:latin typeface="Arial" charset="0"/>
              </a:rPr>
              <a:t>The most familiar noble gas is probably helium, used to fill buoyant balloons. Helium is chemically stable—it does not combine with other elements to form compounds—and is therefore safe to put into balloons. </a:t>
            </a:r>
          </a:p>
          <a:p>
            <a:pPr marL="804863" lvl="2" indent="-342900">
              <a:buFont typeface="Arial" panose="020B0604020202020204" pitchFamily="34" charset="0"/>
              <a:buChar char="–"/>
            </a:pPr>
            <a:r>
              <a:rPr lang="en-US" dirty="0">
                <a:solidFill>
                  <a:srgbClr val="000000"/>
                </a:solidFill>
                <a:latin typeface="Arial" charset="0"/>
              </a:rPr>
              <a:t>Other noble gases are neon (often used in electronic signs), argon (a small component of our atmosphere), krypton, and xenon.</a:t>
            </a:r>
          </a:p>
        </p:txBody>
      </p:sp>
      <p:sp>
        <p:nvSpPr>
          <p:cNvPr id="82946" name="Title 1"/>
          <p:cNvSpPr>
            <a:spLocks noGrp="1"/>
          </p:cNvSpPr>
          <p:nvPr>
            <p:ph type="title" idx="4294967295"/>
          </p:nvPr>
        </p:nvSpPr>
        <p:spPr bwMode="auto">
          <a:xfrm>
            <a:off x="1533144" y="-5337"/>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Noble Gas</a:t>
            </a:r>
          </a:p>
        </p:txBody>
      </p:sp>
      <p:sp>
        <p:nvSpPr>
          <p:cNvPr id="3" name="Rectangle 2"/>
          <p:cNvSpPr/>
          <p:nvPr/>
        </p:nvSpPr>
        <p:spPr>
          <a:xfrm>
            <a:off x="4177108" y="-5337"/>
            <a:ext cx="2060180" cy="584775"/>
          </a:xfrm>
          <a:prstGeom prst="rect">
            <a:avLst/>
          </a:prstGeom>
        </p:spPr>
        <p:txBody>
          <a:bodyPr wrap="none">
            <a:spAutoFit/>
          </a:bodyPr>
          <a:lstStyle/>
          <a:p>
            <a:r>
              <a:rPr lang="he-IL" sz="3200" b="1" dirty="0">
                <a:latin typeface="David" panose="020E0502060401010101" pitchFamily="34" charset="-79"/>
                <a:cs typeface="David" panose="020E0502060401010101" pitchFamily="34" charset="-79"/>
              </a:rPr>
              <a:t>גזים אצילים</a:t>
            </a:r>
          </a:p>
        </p:txBody>
      </p:sp>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30</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33700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sz="quarter" idx="10"/>
          </p:nvPr>
        </p:nvSpPr>
        <p:spPr>
          <a:xfrm>
            <a:off x="1889126" y="808038"/>
            <a:ext cx="4151313" cy="5355312"/>
          </a:xfrm>
        </p:spPr>
        <p:txBody>
          <a:bodyPr/>
          <a:lstStyle/>
          <a:p>
            <a:r>
              <a:rPr lang="en-US" sz="3000" dirty="0">
                <a:latin typeface="Arial" charset="0"/>
              </a:rPr>
              <a:t>The group 1A elements, called the </a:t>
            </a:r>
            <a:r>
              <a:rPr lang="en-US" sz="3000" b="1" dirty="0">
                <a:latin typeface="Arial" charset="0"/>
              </a:rPr>
              <a:t>alkali metals</a:t>
            </a:r>
            <a:r>
              <a:rPr lang="en-US" sz="3000" dirty="0">
                <a:latin typeface="Arial" charset="0"/>
              </a:rPr>
              <a:t>, are all reactive metals. </a:t>
            </a:r>
          </a:p>
          <a:p>
            <a:r>
              <a:rPr lang="en-US" sz="3000" dirty="0">
                <a:latin typeface="Arial" charset="0"/>
              </a:rPr>
              <a:t>A marble-sized piece of sodium explodes violently when dropped into water. </a:t>
            </a:r>
          </a:p>
          <a:p>
            <a:r>
              <a:rPr lang="en-US" sz="3000" dirty="0">
                <a:latin typeface="Arial" charset="0"/>
              </a:rPr>
              <a:t>Lithium, potassium, </a:t>
            </a:r>
            <a:br>
              <a:rPr lang="en-US" sz="3000" dirty="0">
                <a:latin typeface="Arial" charset="0"/>
              </a:rPr>
            </a:br>
            <a:r>
              <a:rPr lang="en-US" sz="3000" dirty="0">
                <a:latin typeface="Arial" charset="0"/>
              </a:rPr>
              <a:t>and rubidium are also alkali metals.</a:t>
            </a:r>
          </a:p>
        </p:txBody>
      </p:sp>
      <p:sp>
        <p:nvSpPr>
          <p:cNvPr id="83970"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dirty="0">
                <a:solidFill>
                  <a:srgbClr val="ED6B06"/>
                </a:solidFill>
                <a:latin typeface="Arial" charset="0"/>
                <a:cs typeface="Arial" charset="0"/>
              </a:rPr>
              <a:t>Alkali</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09"/>
          <a:stretch/>
        </p:blipFill>
        <p:spPr>
          <a:xfrm>
            <a:off x="6242537" y="257175"/>
            <a:ext cx="4249114" cy="6007608"/>
          </a:xfrm>
          <a:prstGeom prst="rect">
            <a:avLst/>
          </a:prstGeom>
        </p:spPr>
      </p:pic>
      <p:sp>
        <p:nvSpPr>
          <p:cNvPr id="3" name="Rectangle 2"/>
          <p:cNvSpPr/>
          <p:nvPr/>
        </p:nvSpPr>
        <p:spPr>
          <a:xfrm>
            <a:off x="3162963" y="0"/>
            <a:ext cx="3094117" cy="584775"/>
          </a:xfrm>
          <a:prstGeom prst="rect">
            <a:avLst/>
          </a:prstGeom>
        </p:spPr>
        <p:txBody>
          <a:bodyPr wrap="none">
            <a:spAutoFit/>
          </a:bodyPr>
          <a:lstStyle/>
          <a:p>
            <a:r>
              <a:rPr lang="he-IL" sz="3200" b="1" dirty="0">
                <a:latin typeface="David" panose="020E0502060401010101" pitchFamily="34" charset="-79"/>
                <a:cs typeface="David" panose="020E0502060401010101" pitchFamily="34" charset="-79"/>
              </a:rPr>
              <a:t>המתכות </a:t>
            </a:r>
            <a:r>
              <a:rPr lang="he-IL" sz="3200" b="1" dirty="0" err="1">
                <a:latin typeface="David" panose="020E0502060401010101" pitchFamily="34" charset="-79"/>
                <a:cs typeface="David" panose="020E0502060401010101" pitchFamily="34" charset="-79"/>
              </a:rPr>
              <a:t>האלקליות</a:t>
            </a:r>
            <a:endParaRPr lang="he-IL" sz="3200" b="1" dirty="0">
              <a:latin typeface="David" panose="020E0502060401010101" pitchFamily="34" charset="-79"/>
              <a:cs typeface="David" panose="020E0502060401010101" pitchFamily="34" charset="-79"/>
            </a:endParaRPr>
          </a:p>
        </p:txBody>
      </p:sp>
      <p:sp>
        <p:nvSpPr>
          <p:cNvPr id="6"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31</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7"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989943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sz="quarter" idx="10"/>
          </p:nvPr>
        </p:nvSpPr>
        <p:spPr>
          <a:xfrm>
            <a:off x="1889126" y="808039"/>
            <a:ext cx="8696325" cy="4487383"/>
          </a:xfrm>
        </p:spPr>
        <p:txBody>
          <a:bodyPr/>
          <a:lstStyle/>
          <a:p>
            <a:r>
              <a:rPr lang="en-US" dirty="0">
                <a:solidFill>
                  <a:srgbClr val="000000"/>
                </a:solidFill>
                <a:latin typeface="Arial" charset="0"/>
              </a:rPr>
              <a:t>The group 2A elements are called the </a:t>
            </a:r>
            <a:r>
              <a:rPr lang="en-US" b="1" dirty="0">
                <a:solidFill>
                  <a:srgbClr val="000000"/>
                </a:solidFill>
                <a:latin typeface="Arial" charset="0"/>
              </a:rPr>
              <a:t>alkaline earth metals</a:t>
            </a:r>
            <a:r>
              <a:rPr lang="en-US" dirty="0">
                <a:solidFill>
                  <a:srgbClr val="000000"/>
                </a:solidFill>
                <a:latin typeface="Arial" charset="0"/>
              </a:rPr>
              <a:t>. </a:t>
            </a:r>
          </a:p>
          <a:p>
            <a:r>
              <a:rPr lang="en-US" dirty="0">
                <a:solidFill>
                  <a:srgbClr val="000000"/>
                </a:solidFill>
                <a:latin typeface="Arial" charset="0"/>
              </a:rPr>
              <a:t>They are fairly </a:t>
            </a:r>
            <a:r>
              <a:rPr lang="en-US" dirty="0" smtClean="0">
                <a:solidFill>
                  <a:srgbClr val="000000"/>
                </a:solidFill>
                <a:latin typeface="Arial" charset="0"/>
              </a:rPr>
              <a:t>reactive </a:t>
            </a:r>
            <a:r>
              <a:rPr lang="en-US" dirty="0">
                <a:solidFill>
                  <a:srgbClr val="000000"/>
                </a:solidFill>
                <a:latin typeface="Arial" charset="0"/>
              </a:rPr>
              <a:t>but not quite as reactive as the alkali metals. </a:t>
            </a:r>
          </a:p>
          <a:p>
            <a:pPr lvl="1"/>
            <a:r>
              <a:rPr lang="en-US" dirty="0">
                <a:solidFill>
                  <a:srgbClr val="000000"/>
                </a:solidFill>
                <a:latin typeface="Arial" charset="0"/>
              </a:rPr>
              <a:t>Calcium, for example, reacts fairly vigorously with water. </a:t>
            </a:r>
          </a:p>
          <a:p>
            <a:pPr lvl="1"/>
            <a:r>
              <a:rPr lang="en-US" dirty="0">
                <a:solidFill>
                  <a:srgbClr val="000000"/>
                </a:solidFill>
                <a:latin typeface="Arial" charset="0"/>
              </a:rPr>
              <a:t>Other alkaline earth metals include magnesium (a common low-density structural metal), strontium, and barium.</a:t>
            </a:r>
          </a:p>
        </p:txBody>
      </p:sp>
      <p:sp>
        <p:nvSpPr>
          <p:cNvPr id="84994"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Alkaline Earth Metals</a:t>
            </a:r>
          </a:p>
        </p:txBody>
      </p:sp>
      <p:sp>
        <p:nvSpPr>
          <p:cNvPr id="2" name="Rectangle 1"/>
          <p:cNvSpPr/>
          <p:nvPr/>
        </p:nvSpPr>
        <p:spPr>
          <a:xfrm>
            <a:off x="6096000" y="-5337"/>
            <a:ext cx="4725974" cy="584775"/>
          </a:xfrm>
          <a:prstGeom prst="rect">
            <a:avLst/>
          </a:prstGeom>
        </p:spPr>
        <p:txBody>
          <a:bodyPr wrap="none">
            <a:spAutoFit/>
          </a:bodyPr>
          <a:lstStyle/>
          <a:p>
            <a:r>
              <a:rPr lang="he-IL" sz="3200" b="1" dirty="0">
                <a:latin typeface="David" panose="020E0502060401010101" pitchFamily="34" charset="-79"/>
                <a:cs typeface="David" panose="020E0502060401010101" pitchFamily="34" charset="-79"/>
              </a:rPr>
              <a:t>המתכות </a:t>
            </a:r>
            <a:r>
              <a:rPr lang="he-IL" sz="3200" b="1" dirty="0" err="1">
                <a:latin typeface="David" panose="020E0502060401010101" pitchFamily="34" charset="-79"/>
                <a:cs typeface="David" panose="020E0502060401010101" pitchFamily="34" charset="-79"/>
              </a:rPr>
              <a:t>האלקליות-עפרוריות</a:t>
            </a:r>
            <a:endParaRPr lang="he-IL" sz="3200" b="1" dirty="0">
              <a:latin typeface="David" panose="020E0502060401010101" pitchFamily="34" charset="-79"/>
              <a:cs typeface="David" panose="020E0502060401010101" pitchFamily="34" charset="-79"/>
            </a:endParaRPr>
          </a:p>
        </p:txBody>
      </p:sp>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32</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074950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sz="quarter" idx="10"/>
          </p:nvPr>
        </p:nvSpPr>
        <p:spPr>
          <a:xfrm>
            <a:off x="1889125" y="808039"/>
            <a:ext cx="4859338" cy="5133713"/>
          </a:xfrm>
        </p:spPr>
        <p:txBody>
          <a:bodyPr/>
          <a:lstStyle/>
          <a:p>
            <a:r>
              <a:rPr lang="en-US" sz="2700" dirty="0">
                <a:latin typeface="Arial" charset="0"/>
              </a:rPr>
              <a:t>The group 7A elements, the </a:t>
            </a:r>
            <a:r>
              <a:rPr lang="en-US" sz="2700" b="1" dirty="0">
                <a:latin typeface="Arial" charset="0"/>
              </a:rPr>
              <a:t>halogens</a:t>
            </a:r>
            <a:r>
              <a:rPr lang="en-US" sz="2700" dirty="0">
                <a:latin typeface="Arial" charset="0"/>
              </a:rPr>
              <a:t>, are very reactive nonmetals. </a:t>
            </a:r>
          </a:p>
          <a:p>
            <a:r>
              <a:rPr lang="en-US" sz="2700" dirty="0">
                <a:latin typeface="Arial" charset="0"/>
              </a:rPr>
              <a:t>They are always found in nature as a salt.</a:t>
            </a:r>
          </a:p>
          <a:p>
            <a:pPr lvl="1"/>
            <a:r>
              <a:rPr lang="en-US" sz="2400" dirty="0">
                <a:latin typeface="Arial" charset="0"/>
              </a:rPr>
              <a:t>Fluorine, a pale-yellow gas</a:t>
            </a:r>
          </a:p>
          <a:p>
            <a:pPr lvl="1"/>
            <a:r>
              <a:rPr lang="en-US" sz="2400" dirty="0">
                <a:latin typeface="Arial" charset="0"/>
              </a:rPr>
              <a:t>Chlorine, a greenish-yellow gas with a pungent odor</a:t>
            </a:r>
          </a:p>
          <a:p>
            <a:pPr lvl="1"/>
            <a:r>
              <a:rPr lang="en-US" sz="2400" dirty="0">
                <a:latin typeface="Arial" charset="0"/>
              </a:rPr>
              <a:t>Bromine, a red-brown liquid that easily evaporates into </a:t>
            </a:r>
            <a:br>
              <a:rPr lang="en-US" sz="2400" dirty="0">
                <a:latin typeface="Arial" charset="0"/>
              </a:rPr>
            </a:br>
            <a:r>
              <a:rPr lang="en-US" sz="2400" dirty="0">
                <a:latin typeface="Arial" charset="0"/>
              </a:rPr>
              <a:t>a gas </a:t>
            </a:r>
          </a:p>
          <a:p>
            <a:pPr lvl="1"/>
            <a:r>
              <a:rPr lang="en-US" sz="2400" dirty="0">
                <a:latin typeface="Arial" charset="0"/>
              </a:rPr>
              <a:t>Iodine, a purple solid</a:t>
            </a:r>
          </a:p>
        </p:txBody>
      </p:sp>
      <p:sp>
        <p:nvSpPr>
          <p:cNvPr id="86018"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Halogens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46"/>
          <a:stretch/>
        </p:blipFill>
        <p:spPr>
          <a:xfrm>
            <a:off x="7014210" y="484632"/>
            <a:ext cx="3440924" cy="5888736"/>
          </a:xfrm>
          <a:prstGeom prst="rect">
            <a:avLst/>
          </a:prstGeom>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33</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189263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287713" y="163513"/>
            <a:ext cx="5334000" cy="609600"/>
          </a:xfrm>
        </p:spPr>
        <p:txBody>
          <a:bodyPr>
            <a:normAutofit fontScale="90000"/>
          </a:bodyPr>
          <a:lstStyle/>
          <a:p>
            <a:pPr>
              <a:defRPr/>
            </a:pPr>
            <a:r>
              <a:rPr lang="en-US" dirty="0"/>
              <a:t>The Periodic table</a:t>
            </a:r>
          </a:p>
        </p:txBody>
      </p:sp>
      <p:pic>
        <p:nvPicPr>
          <p:cNvPr id="43013" name="Picture 4" descr="FG02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762" y="1187134"/>
            <a:ext cx="76200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51" name="Group 43"/>
          <p:cNvGrpSpPr>
            <a:grpSpLocks/>
          </p:cNvGrpSpPr>
          <p:nvPr/>
        </p:nvGrpSpPr>
        <p:grpSpPr bwMode="auto">
          <a:xfrm>
            <a:off x="1752600" y="304800"/>
            <a:ext cx="1981200" cy="4267200"/>
            <a:chOff x="144" y="192"/>
            <a:chExt cx="1248" cy="2688"/>
          </a:xfrm>
        </p:grpSpPr>
        <p:sp>
          <p:nvSpPr>
            <p:cNvPr id="43045" name="Text Box 5"/>
            <p:cNvSpPr txBox="1">
              <a:spLocks noChangeArrowheads="1"/>
            </p:cNvSpPr>
            <p:nvPr/>
          </p:nvSpPr>
          <p:spPr bwMode="auto">
            <a:xfrm>
              <a:off x="144" y="192"/>
              <a:ext cx="1248" cy="233"/>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dirty="0">
                  <a:solidFill>
                    <a:srgbClr val="000000"/>
                  </a:solidFill>
                </a:rPr>
                <a:t>Alkali Metals</a:t>
              </a:r>
            </a:p>
          </p:txBody>
        </p:sp>
        <p:sp>
          <p:nvSpPr>
            <p:cNvPr id="43046" name="Rectangle 7"/>
            <p:cNvSpPr>
              <a:spLocks noChangeArrowheads="1"/>
            </p:cNvSpPr>
            <p:nvPr/>
          </p:nvSpPr>
          <p:spPr bwMode="auto">
            <a:xfrm>
              <a:off x="528" y="1008"/>
              <a:ext cx="240" cy="187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47" name="Line 37"/>
            <p:cNvSpPr>
              <a:spLocks noChangeShapeType="1"/>
            </p:cNvSpPr>
            <p:nvPr/>
          </p:nvSpPr>
          <p:spPr bwMode="auto">
            <a:xfrm flipH="1" flipV="1">
              <a:off x="144" y="506"/>
              <a:ext cx="384" cy="507"/>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grpSp>
        <p:nvGrpSpPr>
          <p:cNvPr id="43052" name="Group 44"/>
          <p:cNvGrpSpPr>
            <a:grpSpLocks/>
          </p:cNvGrpSpPr>
          <p:nvPr/>
        </p:nvGrpSpPr>
        <p:grpSpPr bwMode="auto">
          <a:xfrm>
            <a:off x="2743200" y="990600"/>
            <a:ext cx="2362200" cy="3581400"/>
            <a:chOff x="768" y="624"/>
            <a:chExt cx="1488" cy="2256"/>
          </a:xfrm>
        </p:grpSpPr>
        <p:sp>
          <p:nvSpPr>
            <p:cNvPr id="43042" name="Rectangle 9"/>
            <p:cNvSpPr>
              <a:spLocks noChangeArrowheads="1"/>
            </p:cNvSpPr>
            <p:nvPr/>
          </p:nvSpPr>
          <p:spPr bwMode="auto">
            <a:xfrm>
              <a:off x="788" y="1296"/>
              <a:ext cx="240" cy="158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43" name="Text Box 10"/>
            <p:cNvSpPr txBox="1">
              <a:spLocks noChangeArrowheads="1"/>
            </p:cNvSpPr>
            <p:nvPr/>
          </p:nvSpPr>
          <p:spPr bwMode="auto">
            <a:xfrm>
              <a:off x="768" y="624"/>
              <a:ext cx="1488" cy="233"/>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a:solidFill>
                    <a:srgbClr val="000000"/>
                  </a:solidFill>
                </a:rPr>
                <a:t>Alkaline Earths</a:t>
              </a:r>
            </a:p>
          </p:txBody>
        </p:sp>
        <p:sp>
          <p:nvSpPr>
            <p:cNvPr id="43044" name="Line 38"/>
            <p:cNvSpPr>
              <a:spLocks noChangeShapeType="1"/>
            </p:cNvSpPr>
            <p:nvPr/>
          </p:nvSpPr>
          <p:spPr bwMode="auto">
            <a:xfrm flipV="1">
              <a:off x="1008" y="932"/>
              <a:ext cx="484" cy="374"/>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grpSp>
        <p:nvGrpSpPr>
          <p:cNvPr id="43053" name="Group 45"/>
          <p:cNvGrpSpPr>
            <a:grpSpLocks/>
          </p:cNvGrpSpPr>
          <p:nvPr/>
        </p:nvGrpSpPr>
        <p:grpSpPr bwMode="auto">
          <a:xfrm>
            <a:off x="3200400" y="1828800"/>
            <a:ext cx="4114800" cy="2743200"/>
            <a:chOff x="1056" y="1152"/>
            <a:chExt cx="2592" cy="1728"/>
          </a:xfrm>
        </p:grpSpPr>
        <p:sp>
          <p:nvSpPr>
            <p:cNvPr id="43039" name="Rectangle 11"/>
            <p:cNvSpPr>
              <a:spLocks noChangeArrowheads="1"/>
            </p:cNvSpPr>
            <p:nvPr/>
          </p:nvSpPr>
          <p:spPr bwMode="auto">
            <a:xfrm>
              <a:off x="1056" y="1824"/>
              <a:ext cx="2592" cy="105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40" name="Text Box 12"/>
            <p:cNvSpPr txBox="1">
              <a:spLocks noChangeArrowheads="1"/>
            </p:cNvSpPr>
            <p:nvPr/>
          </p:nvSpPr>
          <p:spPr bwMode="auto">
            <a:xfrm>
              <a:off x="1488" y="1152"/>
              <a:ext cx="1536" cy="233"/>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dirty="0">
                  <a:solidFill>
                    <a:srgbClr val="000000"/>
                  </a:solidFill>
                </a:rPr>
                <a:t>Transition Metals</a:t>
              </a:r>
            </a:p>
          </p:txBody>
        </p:sp>
        <p:sp>
          <p:nvSpPr>
            <p:cNvPr id="43041" name="Line 39"/>
            <p:cNvSpPr>
              <a:spLocks noChangeShapeType="1"/>
            </p:cNvSpPr>
            <p:nvPr/>
          </p:nvSpPr>
          <p:spPr bwMode="auto">
            <a:xfrm flipV="1">
              <a:off x="2112" y="1474"/>
              <a:ext cx="0" cy="357"/>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grpSp>
        <p:nvGrpSpPr>
          <p:cNvPr id="43054" name="Group 46"/>
          <p:cNvGrpSpPr>
            <a:grpSpLocks/>
          </p:cNvGrpSpPr>
          <p:nvPr/>
        </p:nvGrpSpPr>
        <p:grpSpPr bwMode="auto">
          <a:xfrm>
            <a:off x="5613400" y="1055849"/>
            <a:ext cx="3859213" cy="3505200"/>
            <a:chOff x="2544" y="672"/>
            <a:chExt cx="2431" cy="2208"/>
          </a:xfrm>
        </p:grpSpPr>
        <p:sp>
          <p:nvSpPr>
            <p:cNvPr id="43036" name="Rectangle 13"/>
            <p:cNvSpPr>
              <a:spLocks noChangeArrowheads="1"/>
            </p:cNvSpPr>
            <p:nvPr/>
          </p:nvSpPr>
          <p:spPr bwMode="auto">
            <a:xfrm>
              <a:off x="4704" y="1296"/>
              <a:ext cx="271" cy="1584"/>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37" name="Text Box 16"/>
            <p:cNvSpPr txBox="1">
              <a:spLocks noChangeArrowheads="1"/>
            </p:cNvSpPr>
            <p:nvPr/>
          </p:nvSpPr>
          <p:spPr bwMode="auto">
            <a:xfrm>
              <a:off x="2544" y="672"/>
              <a:ext cx="960" cy="233"/>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a:solidFill>
                    <a:srgbClr val="000000"/>
                  </a:solidFill>
                </a:rPr>
                <a:t>Halogens</a:t>
              </a:r>
            </a:p>
          </p:txBody>
        </p:sp>
        <p:sp>
          <p:nvSpPr>
            <p:cNvPr id="43038" name="Line 40"/>
            <p:cNvSpPr>
              <a:spLocks noChangeShapeType="1"/>
            </p:cNvSpPr>
            <p:nvPr/>
          </p:nvSpPr>
          <p:spPr bwMode="auto">
            <a:xfrm>
              <a:off x="3024" y="984"/>
              <a:ext cx="1680" cy="81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grpSp>
        <p:nvGrpSpPr>
          <p:cNvPr id="43066" name="Group 58"/>
          <p:cNvGrpSpPr>
            <a:grpSpLocks/>
          </p:cNvGrpSpPr>
          <p:nvPr/>
        </p:nvGrpSpPr>
        <p:grpSpPr bwMode="auto">
          <a:xfrm>
            <a:off x="8229601" y="228600"/>
            <a:ext cx="1603375" cy="4351338"/>
            <a:chOff x="4224" y="144"/>
            <a:chExt cx="1010" cy="2741"/>
          </a:xfrm>
        </p:grpSpPr>
        <p:sp>
          <p:nvSpPr>
            <p:cNvPr id="43033" name="Rectangle 22"/>
            <p:cNvSpPr>
              <a:spLocks noChangeArrowheads="1"/>
            </p:cNvSpPr>
            <p:nvPr/>
          </p:nvSpPr>
          <p:spPr bwMode="auto">
            <a:xfrm>
              <a:off x="4992" y="1019"/>
              <a:ext cx="242" cy="1866"/>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34" name="Text Box 23"/>
            <p:cNvSpPr txBox="1">
              <a:spLocks noChangeArrowheads="1"/>
            </p:cNvSpPr>
            <p:nvPr/>
          </p:nvSpPr>
          <p:spPr bwMode="auto">
            <a:xfrm>
              <a:off x="4224" y="144"/>
              <a:ext cx="956" cy="233"/>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dirty="0">
                  <a:solidFill>
                    <a:srgbClr val="000000"/>
                  </a:solidFill>
                </a:rPr>
                <a:t>Noble Gases</a:t>
              </a:r>
            </a:p>
          </p:txBody>
        </p:sp>
        <p:sp>
          <p:nvSpPr>
            <p:cNvPr id="43035" name="Line 41"/>
            <p:cNvSpPr>
              <a:spLocks noChangeShapeType="1"/>
            </p:cNvSpPr>
            <p:nvPr/>
          </p:nvSpPr>
          <p:spPr bwMode="auto">
            <a:xfrm flipH="1" flipV="1">
              <a:off x="4752" y="449"/>
              <a:ext cx="240" cy="576"/>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grpSp>
        <p:nvGrpSpPr>
          <p:cNvPr id="43065" name="Group 57"/>
          <p:cNvGrpSpPr>
            <a:grpSpLocks/>
          </p:cNvGrpSpPr>
          <p:nvPr/>
        </p:nvGrpSpPr>
        <p:grpSpPr bwMode="auto">
          <a:xfrm>
            <a:off x="3581401" y="3719515"/>
            <a:ext cx="6276975" cy="2365375"/>
            <a:chOff x="1296" y="2343"/>
            <a:chExt cx="3954" cy="1490"/>
          </a:xfrm>
        </p:grpSpPr>
        <p:sp>
          <p:nvSpPr>
            <p:cNvPr id="43028" name="Text Box 29"/>
            <p:cNvSpPr txBox="1">
              <a:spLocks noChangeArrowheads="1"/>
            </p:cNvSpPr>
            <p:nvPr/>
          </p:nvSpPr>
          <p:spPr bwMode="auto">
            <a:xfrm>
              <a:off x="1680" y="3600"/>
              <a:ext cx="2256" cy="233"/>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a:solidFill>
                    <a:srgbClr val="000000"/>
                  </a:solidFill>
                </a:rPr>
                <a:t>Lanthanides and Actinides</a:t>
              </a:r>
            </a:p>
          </p:txBody>
        </p:sp>
        <p:sp>
          <p:nvSpPr>
            <p:cNvPr id="43029" name="Rectangle 35"/>
            <p:cNvSpPr>
              <a:spLocks noChangeArrowheads="1"/>
            </p:cNvSpPr>
            <p:nvPr/>
          </p:nvSpPr>
          <p:spPr bwMode="auto">
            <a:xfrm>
              <a:off x="1554" y="2976"/>
              <a:ext cx="3696" cy="52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30" name="Line 42"/>
            <p:cNvSpPr>
              <a:spLocks noChangeShapeType="1"/>
            </p:cNvSpPr>
            <p:nvPr/>
          </p:nvSpPr>
          <p:spPr bwMode="auto">
            <a:xfrm flipV="1">
              <a:off x="2832" y="3504"/>
              <a:ext cx="1" cy="96"/>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sp>
          <p:nvSpPr>
            <p:cNvPr id="43031" name="Line 55"/>
            <p:cNvSpPr>
              <a:spLocks noChangeShapeType="1"/>
            </p:cNvSpPr>
            <p:nvPr/>
          </p:nvSpPr>
          <p:spPr bwMode="auto">
            <a:xfrm>
              <a:off x="1301" y="2343"/>
              <a:ext cx="0" cy="576"/>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sp>
          <p:nvSpPr>
            <p:cNvPr id="43032" name="Line 56"/>
            <p:cNvSpPr>
              <a:spLocks noChangeShapeType="1"/>
            </p:cNvSpPr>
            <p:nvPr/>
          </p:nvSpPr>
          <p:spPr bwMode="auto">
            <a:xfrm>
              <a:off x="1296" y="2907"/>
              <a:ext cx="265" cy="75"/>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grpSp>
        <p:nvGrpSpPr>
          <p:cNvPr id="43068" name="Group 60"/>
          <p:cNvGrpSpPr>
            <a:grpSpLocks/>
          </p:cNvGrpSpPr>
          <p:nvPr/>
        </p:nvGrpSpPr>
        <p:grpSpPr bwMode="auto">
          <a:xfrm>
            <a:off x="1981200" y="914400"/>
            <a:ext cx="7354888" cy="5170488"/>
            <a:chOff x="288" y="576"/>
            <a:chExt cx="4633" cy="3257"/>
          </a:xfrm>
        </p:grpSpPr>
        <p:sp>
          <p:nvSpPr>
            <p:cNvPr id="43022" name="AutoShape 17"/>
            <p:cNvSpPr>
              <a:spLocks/>
            </p:cNvSpPr>
            <p:nvPr/>
          </p:nvSpPr>
          <p:spPr bwMode="auto">
            <a:xfrm rot="-5400000">
              <a:off x="4249" y="408"/>
              <a:ext cx="144" cy="1200"/>
            </a:xfrm>
            <a:prstGeom prst="rightBrace">
              <a:avLst>
                <a:gd name="adj1" fmla="val 69444"/>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23" name="Text Box 18"/>
            <p:cNvSpPr txBox="1">
              <a:spLocks noChangeArrowheads="1"/>
            </p:cNvSpPr>
            <p:nvPr/>
          </p:nvSpPr>
          <p:spPr bwMode="auto">
            <a:xfrm>
              <a:off x="3648" y="576"/>
              <a:ext cx="876" cy="23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a:solidFill>
                    <a:srgbClr val="000000"/>
                  </a:solidFill>
                </a:rPr>
                <a:t>Main Group</a:t>
              </a:r>
            </a:p>
          </p:txBody>
        </p:sp>
        <p:sp>
          <p:nvSpPr>
            <p:cNvPr id="43024" name="AutoShape 51"/>
            <p:cNvSpPr>
              <a:spLocks/>
            </p:cNvSpPr>
            <p:nvPr/>
          </p:nvSpPr>
          <p:spPr bwMode="auto">
            <a:xfrm rot="5400000">
              <a:off x="720" y="2640"/>
              <a:ext cx="144" cy="624"/>
            </a:xfrm>
            <a:prstGeom prst="rightBrace">
              <a:avLst>
                <a:gd name="adj1" fmla="val 36111"/>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endParaRPr lang="he-IL" altLang="he-IL">
                <a:solidFill>
                  <a:srgbClr val="000000"/>
                </a:solidFill>
              </a:endParaRPr>
            </a:p>
          </p:txBody>
        </p:sp>
        <p:sp>
          <p:nvSpPr>
            <p:cNvPr id="43025" name="Text Box 52"/>
            <p:cNvSpPr txBox="1">
              <a:spLocks noChangeArrowheads="1"/>
            </p:cNvSpPr>
            <p:nvPr/>
          </p:nvSpPr>
          <p:spPr bwMode="auto">
            <a:xfrm>
              <a:off x="288" y="3600"/>
              <a:ext cx="876" cy="23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dirty="0">
                  <a:solidFill>
                    <a:srgbClr val="000000"/>
                  </a:solidFill>
                </a:rPr>
                <a:t>Main Group</a:t>
              </a:r>
            </a:p>
          </p:txBody>
        </p:sp>
        <p:sp>
          <p:nvSpPr>
            <p:cNvPr id="43026" name="Line 53"/>
            <p:cNvSpPr>
              <a:spLocks noChangeShapeType="1"/>
            </p:cNvSpPr>
            <p:nvPr/>
          </p:nvSpPr>
          <p:spPr bwMode="auto">
            <a:xfrm>
              <a:off x="788" y="2988"/>
              <a:ext cx="0" cy="63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sp>
          <p:nvSpPr>
            <p:cNvPr id="43027" name="Line 59"/>
            <p:cNvSpPr>
              <a:spLocks noChangeShapeType="1"/>
            </p:cNvSpPr>
            <p:nvPr/>
          </p:nvSpPr>
          <p:spPr bwMode="auto">
            <a:xfrm>
              <a:off x="4324" y="898"/>
              <a:ext cx="0"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he-IL">
                <a:solidFill>
                  <a:srgbClr val="000000"/>
                </a:solidFill>
              </a:endParaRPr>
            </a:p>
          </p:txBody>
        </p:sp>
      </p:grpSp>
      <p:sp>
        <p:nvSpPr>
          <p:cNvPr id="43021" name="מלבן 1"/>
          <p:cNvSpPr>
            <a:spLocks noChangeArrowheads="1"/>
          </p:cNvSpPr>
          <p:nvPr/>
        </p:nvSpPr>
        <p:spPr bwMode="auto">
          <a:xfrm>
            <a:off x="2808288" y="686594"/>
            <a:ext cx="1881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he-IL" altLang="he-IL" b="1" i="1" dirty="0" err="1">
                <a:solidFill>
                  <a:srgbClr val="000000"/>
                </a:solidFill>
              </a:rPr>
              <a:t>אלקליות</a:t>
            </a:r>
            <a:r>
              <a:rPr lang="he-IL" altLang="he-IL" dirty="0" err="1">
                <a:solidFill>
                  <a:srgbClr val="000000"/>
                </a:solidFill>
              </a:rPr>
              <a:t>-</a:t>
            </a:r>
            <a:r>
              <a:rPr lang="he-IL" altLang="he-IL" b="1" i="1" dirty="0" err="1">
                <a:solidFill>
                  <a:srgbClr val="000000"/>
                </a:solidFill>
              </a:rPr>
              <a:t>עפרוריות</a:t>
            </a:r>
            <a:endParaRPr lang="he-IL" altLang="he-IL" dirty="0">
              <a:solidFill>
                <a:srgbClr val="000000"/>
              </a:solidFill>
            </a:endParaRPr>
          </a:p>
        </p:txBody>
      </p:sp>
      <p:sp>
        <p:nvSpPr>
          <p:cNvPr id="3" name="Slide Number Placeholder 2"/>
          <p:cNvSpPr>
            <a:spLocks noGrp="1"/>
          </p:cNvSpPr>
          <p:nvPr>
            <p:ph type="sldNum" sz="quarter" idx="11"/>
          </p:nvPr>
        </p:nvSpPr>
        <p:spPr/>
        <p:txBody>
          <a:bodyPr/>
          <a:lstStyle/>
          <a:p>
            <a:r>
              <a:rPr lang="en-US" altLang="he-IL" sz="1600" b="1" dirty="0" smtClean="0">
                <a:solidFill>
                  <a:srgbClr val="000000"/>
                </a:solidFill>
                <a:latin typeface="David" panose="020E0502060401010101" pitchFamily="34" charset="-79"/>
                <a:cs typeface="David" panose="020E0502060401010101" pitchFamily="34" charset="-79"/>
              </a:rPr>
              <a:t>2 | </a:t>
            </a:r>
            <a:fld id="{49153CB4-1BF8-4C3A-9F52-DE64E2B551BC}" type="slidenum">
              <a:rPr lang="en-US" altLang="he-IL" sz="1600" b="1" smtClean="0">
                <a:solidFill>
                  <a:srgbClr val="000000"/>
                </a:solidFill>
                <a:latin typeface="David" panose="020E0502060401010101" pitchFamily="34" charset="-79"/>
                <a:cs typeface="David" panose="020E0502060401010101" pitchFamily="34" charset="-79"/>
              </a:rPr>
              <a:pPr/>
              <a:t>34</a:t>
            </a:fld>
            <a:endParaRPr lang="en-US" altLang="he-IL" sz="1600" b="1" dirty="0">
              <a:solidFill>
                <a:srgbClr val="000000"/>
              </a:solidFill>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0"/>
          </p:nvPr>
        </p:nvSpPr>
        <p:spPr/>
        <p:txBody>
          <a:bodyPr/>
          <a:lstStyle/>
          <a:p>
            <a:pPr>
              <a:defRPr/>
            </a:pPr>
            <a:r>
              <a:rPr lang="he-IL" sz="1600" b="1" dirty="0"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3180461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808039"/>
            <a:ext cx="8696325" cy="3508653"/>
          </a:xfrm>
        </p:spPr>
        <p:txBody>
          <a:bodyPr/>
          <a:lstStyle/>
          <a:p>
            <a:pPr>
              <a:defRPr/>
            </a:pPr>
            <a:r>
              <a:rPr lang="en-US" sz="3000" dirty="0">
                <a:ea typeface="+mn-ea"/>
                <a:cs typeface="+mn-cs"/>
              </a:rPr>
              <a:t>A main-group metal tends to lose electrons, forming a cation with the same number of electrons as the nearest noble gas.</a:t>
            </a:r>
          </a:p>
          <a:p>
            <a:pPr>
              <a:buFontTx/>
              <a:buNone/>
              <a:defRPr/>
            </a:pPr>
            <a:endParaRPr lang="en-US" sz="3000" dirty="0">
              <a:ea typeface="+mn-ea"/>
              <a:cs typeface="+mn-cs"/>
            </a:endParaRPr>
          </a:p>
          <a:p>
            <a:pPr>
              <a:defRPr/>
            </a:pPr>
            <a:r>
              <a:rPr lang="en-US" sz="3000" dirty="0">
                <a:ea typeface="+mn-ea"/>
                <a:cs typeface="+mn-cs"/>
              </a:rPr>
              <a:t>A main-group nonmetal tends to gain electrons, forming an anion with the same number of electrons as the nearest noble gas.</a:t>
            </a:r>
          </a:p>
        </p:txBody>
      </p:sp>
      <p:sp>
        <p:nvSpPr>
          <p:cNvPr id="87042"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35</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2361672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sz="quarter" idx="10"/>
          </p:nvPr>
        </p:nvSpPr>
        <p:spPr>
          <a:xfrm>
            <a:off x="1889126" y="808039"/>
            <a:ext cx="8696325" cy="4062651"/>
          </a:xfrm>
        </p:spPr>
        <p:txBody>
          <a:bodyPr/>
          <a:lstStyle/>
          <a:p>
            <a:r>
              <a:rPr lang="en-US" sz="3000" dirty="0">
                <a:latin typeface="Arial" charset="0"/>
              </a:rPr>
              <a:t>In general, the alkali metals (group 1A) have a tendency to lose one electron and form 1+ ions. </a:t>
            </a:r>
          </a:p>
          <a:p>
            <a:r>
              <a:rPr lang="en-US" sz="3000" dirty="0">
                <a:latin typeface="Arial" charset="0"/>
              </a:rPr>
              <a:t>The alkaline earth metals (group 2A) tend to lose two electrons and form 2+ ions. </a:t>
            </a:r>
          </a:p>
          <a:p>
            <a:r>
              <a:rPr lang="en-US" sz="3000" dirty="0">
                <a:latin typeface="Arial" charset="0"/>
              </a:rPr>
              <a:t>The halogens (group 7A) tend to gain one electron and form 1– ions. </a:t>
            </a:r>
          </a:p>
          <a:p>
            <a:r>
              <a:rPr lang="en-US" sz="3000" dirty="0">
                <a:latin typeface="Arial" charset="0"/>
              </a:rPr>
              <a:t>The oxygen family nonmetals (group 6A) tend to gain two electrons and form 2– ions.</a:t>
            </a:r>
          </a:p>
        </p:txBody>
      </p:sp>
      <p:sp>
        <p:nvSpPr>
          <p:cNvPr id="88066"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36</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499348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89126" y="808038"/>
            <a:ext cx="8696325" cy="4616648"/>
          </a:xfrm>
        </p:spPr>
        <p:txBody>
          <a:bodyPr/>
          <a:lstStyle/>
          <a:p>
            <a:pPr>
              <a:defRPr/>
            </a:pPr>
            <a:r>
              <a:rPr lang="en-US" dirty="0" smtClean="0">
                <a:ea typeface="+mn-ea"/>
                <a:cs typeface="+mn-cs"/>
              </a:rPr>
              <a:t>For the main-group elements that form cations with a predictable charge, the charge is equal to the group number. </a:t>
            </a:r>
          </a:p>
          <a:p>
            <a:pPr>
              <a:defRPr/>
            </a:pPr>
            <a:endParaRPr lang="en-US" sz="1050" dirty="0">
              <a:ea typeface="+mn-ea"/>
              <a:cs typeface="+mn-cs"/>
            </a:endParaRPr>
          </a:p>
          <a:p>
            <a:pPr>
              <a:defRPr/>
            </a:pPr>
            <a:r>
              <a:rPr lang="en-US" dirty="0" smtClean="0">
                <a:ea typeface="+mn-ea"/>
                <a:cs typeface="+mn-cs"/>
              </a:rPr>
              <a:t>For main-group elements that form anions with a predictable charge, the charge is equal to the group number minus eight.</a:t>
            </a:r>
          </a:p>
          <a:p>
            <a:pPr>
              <a:buFontTx/>
              <a:buNone/>
              <a:defRPr/>
            </a:pPr>
            <a:endParaRPr lang="en-US" sz="1050" dirty="0">
              <a:ea typeface="+mn-ea"/>
              <a:cs typeface="+mn-cs"/>
            </a:endParaRPr>
          </a:p>
          <a:p>
            <a:pPr>
              <a:defRPr/>
            </a:pPr>
            <a:r>
              <a:rPr lang="en-US" dirty="0" smtClean="0">
                <a:ea typeface="+mn-ea"/>
                <a:cs typeface="+mn-cs"/>
              </a:rPr>
              <a:t>Transition elements may form various different ions with different charges. </a:t>
            </a:r>
            <a:endParaRPr lang="en-US" dirty="0">
              <a:ea typeface="+mn-ea"/>
              <a:cs typeface="+mn-cs"/>
            </a:endParaRPr>
          </a:p>
        </p:txBody>
      </p:sp>
      <p:sp>
        <p:nvSpPr>
          <p:cNvPr id="89090"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37</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610078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p:txBody>
          <a:bodyPr/>
          <a:lstStyle/>
          <a:p>
            <a:r>
              <a:rPr lang="en-US" dirty="0" smtClean="0"/>
              <a:t>Monatomic Ions</a:t>
            </a:r>
            <a:endParaRPr lang="en-US" dirty="0"/>
          </a:p>
        </p:txBody>
      </p:sp>
      <p:sp>
        <p:nvSpPr>
          <p:cNvPr id="131074" name="Rectangle 2"/>
          <p:cNvSpPr>
            <a:spLocks noGrp="1" noChangeArrowheads="1"/>
          </p:cNvSpPr>
          <p:nvPr>
            <p:ph idx="1"/>
          </p:nvPr>
        </p:nvSpPr>
        <p:spPr>
          <a:xfrm>
            <a:off x="1676401" y="982664"/>
            <a:ext cx="8137525" cy="602897"/>
          </a:xfrm>
        </p:spPr>
        <p:txBody>
          <a:bodyPr/>
          <a:lstStyle/>
          <a:p>
            <a:pPr marL="285750" indent="-285750"/>
            <a:r>
              <a:rPr lang="en-US" dirty="0" smtClean="0"/>
              <a:t>Number </a:t>
            </a:r>
            <a:r>
              <a:rPr lang="en-US" dirty="0"/>
              <a:t>of </a:t>
            </a:r>
            <a:r>
              <a:rPr lang="en-US" dirty="0" smtClean="0"/>
              <a:t>e</a:t>
            </a:r>
            <a:r>
              <a:rPr lang="en-US" baseline="30000" dirty="0" smtClean="0"/>
              <a:t>-</a:t>
            </a:r>
            <a:r>
              <a:rPr lang="en-US" dirty="0"/>
              <a:t> </a:t>
            </a:r>
            <a:r>
              <a:rPr lang="en-US" dirty="0" smtClean="0"/>
              <a:t>lost varies.</a:t>
            </a:r>
            <a:endParaRPr lang="en-US" dirty="0"/>
          </a:p>
        </p:txBody>
      </p:sp>
      <p:pic>
        <p:nvPicPr>
          <p:cNvPr id="3" name="Picture 2" descr="02_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740" y="1684414"/>
            <a:ext cx="7106730" cy="5074206"/>
          </a:xfrm>
          <a:prstGeom prst="rect">
            <a:avLst/>
          </a:prstGeom>
        </p:spPr>
      </p:pic>
      <p:sp>
        <p:nvSpPr>
          <p:cNvPr id="5" name="Slide Number Placeholder 1"/>
          <p:cNvSpPr txBox="1">
            <a:spLocks/>
          </p:cNvSpPr>
          <p:nvPr/>
        </p:nvSpPr>
        <p:spPr>
          <a:xfrm>
            <a:off x="5795462" y="657574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38</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4262" y="653002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dirty="0"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6595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0" y="136525"/>
            <a:ext cx="9144000" cy="1143000"/>
          </a:xfrm>
        </p:spPr>
        <p:txBody>
          <a:bodyPr/>
          <a:lstStyle/>
          <a:p>
            <a:pPr eaLnBrk="1" hangingPunct="1"/>
            <a:r>
              <a:rPr lang="en-US"/>
              <a:t>Chemical Formulas</a:t>
            </a:r>
          </a:p>
        </p:txBody>
      </p:sp>
      <p:sp>
        <p:nvSpPr>
          <p:cNvPr id="90115" name="Rectangle 4"/>
          <p:cNvSpPr>
            <a:spLocks noGrp="1" noChangeArrowheads="1"/>
          </p:cNvSpPr>
          <p:nvPr>
            <p:ph type="body" sz="half" idx="2"/>
          </p:nvPr>
        </p:nvSpPr>
        <p:spPr>
          <a:xfrm>
            <a:off x="4953000" y="1162051"/>
            <a:ext cx="5297488" cy="4219575"/>
          </a:xfrm>
        </p:spPr>
        <p:txBody>
          <a:bodyPr/>
          <a:lstStyle/>
          <a:p>
            <a:pPr eaLnBrk="1" hangingPunct="1"/>
            <a:r>
              <a:rPr lang="en-US" sz="2800"/>
              <a:t>The subscript to the right of the symbol of an element tells the number of atoms of that element in one molecule of the compound.</a:t>
            </a:r>
          </a:p>
          <a:p>
            <a:pPr eaLnBrk="1" hangingPunct="1"/>
            <a:r>
              <a:rPr lang="en-US" sz="2800" b="1"/>
              <a:t>Molecular compounds</a:t>
            </a:r>
            <a:r>
              <a:rPr lang="en-US" sz="2800"/>
              <a:t> are composed of molecules and almost always contain only nonmetals.</a:t>
            </a:r>
          </a:p>
        </p:txBody>
      </p:sp>
      <p:pic>
        <p:nvPicPr>
          <p:cNvPr id="90116" name="Picture 5" descr="02_16_Figure.jpg"/>
          <p:cNvPicPr>
            <a:picLocks noChangeAspect="1"/>
          </p:cNvPicPr>
          <p:nvPr/>
        </p:nvPicPr>
        <p:blipFill>
          <a:blip r:embed="rId3" cstate="print"/>
          <a:srcRect b="2419"/>
          <a:stretch>
            <a:fillRect/>
          </a:stretch>
        </p:blipFill>
        <p:spPr bwMode="auto">
          <a:xfrm>
            <a:off x="2455863" y="1293814"/>
            <a:ext cx="2101850" cy="483552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lgn="l" rtl="0" eaLnBrk="0" fontAlgn="base" hangingPunct="0">
              <a:spcBef>
                <a:spcPct val="0"/>
              </a:spcBef>
              <a:spcAft>
                <a:spcPct val="0"/>
              </a:spcAft>
              <a:defRPr/>
            </a:pPr>
            <a:fld id="{012659C5-4783-6242-977D-07611CAEF992}"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39</a:t>
            </a:fld>
            <a:endParaRPr lang="en-US" sz="1600" b="1" dirty="0">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p:txBody>
          <a:bodyPr/>
          <a:lstStyle/>
          <a:p>
            <a:pPr algn="l" rtl="0" eaLnBrk="0" fontAlgn="base" hangingPunct="0">
              <a:spcBef>
                <a:spcPct val="0"/>
              </a:spcBef>
              <a:spcAft>
                <a:spcPct val="0"/>
              </a:spcAft>
              <a:defRPr/>
            </a:pPr>
            <a:r>
              <a:rPr lang="he-IL" sz="1600" b="1" smtClean="0">
                <a:latin typeface="David" panose="020E0502060401010101" pitchFamily="34" charset="-79"/>
                <a:cs typeface="David" panose="020E0502060401010101" pitchFamily="34" charset="-79"/>
              </a:rPr>
              <a:t>2-אטומים,מולקולות ויונים</a:t>
            </a:r>
            <a:endParaRPr lang="en-US" sz="1600" b="1">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9732470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0" y="111126"/>
            <a:ext cx="9144000" cy="1090613"/>
          </a:xfrm>
        </p:spPr>
        <p:txBody>
          <a:bodyPr/>
          <a:lstStyle/>
          <a:p>
            <a:r>
              <a:rPr lang="en-US"/>
              <a:t>Atomic Mass</a:t>
            </a:r>
          </a:p>
        </p:txBody>
      </p:sp>
      <p:sp>
        <p:nvSpPr>
          <p:cNvPr id="67587" name="Text Placeholder 2"/>
          <p:cNvSpPr>
            <a:spLocks noGrp="1"/>
          </p:cNvSpPr>
          <p:nvPr>
            <p:ph idx="1"/>
          </p:nvPr>
        </p:nvSpPr>
        <p:spPr>
          <a:xfrm>
            <a:off x="2255839" y="1266825"/>
            <a:ext cx="7627937" cy="4624388"/>
          </a:xfrm>
        </p:spPr>
        <p:txBody>
          <a:bodyPr/>
          <a:lstStyle/>
          <a:p>
            <a:r>
              <a:rPr lang="en-US" dirty="0"/>
              <a:t>Atoms have extremely small masses.</a:t>
            </a:r>
          </a:p>
          <a:p>
            <a:r>
              <a:rPr lang="en-US" dirty="0"/>
              <a:t>The heaviest known atoms have a mass of approximately 4 × 10</a:t>
            </a:r>
            <a:r>
              <a:rPr lang="en-US" baseline="30000" dirty="0"/>
              <a:t>–22</a:t>
            </a:r>
            <a:r>
              <a:rPr lang="en-US" dirty="0"/>
              <a:t> g.</a:t>
            </a:r>
          </a:p>
          <a:p>
            <a:r>
              <a:rPr lang="en-US" dirty="0"/>
              <a:t>A mass scale on the atomic level is used, where an atomic mass unit (</a:t>
            </a:r>
            <a:r>
              <a:rPr lang="en-US" dirty="0" err="1"/>
              <a:t>amu</a:t>
            </a:r>
            <a:r>
              <a:rPr lang="en-US" dirty="0"/>
              <a:t>) is the base unit.</a:t>
            </a:r>
          </a:p>
          <a:p>
            <a:pPr>
              <a:buClr>
                <a:srgbClr val="C00000"/>
              </a:buClr>
              <a:buFont typeface="Wingdings" pitchFamily="-104" charset="2"/>
              <a:buChar char="Ø"/>
            </a:pPr>
            <a:r>
              <a:rPr lang="en-US" dirty="0"/>
              <a:t>1 </a:t>
            </a:r>
            <a:r>
              <a:rPr lang="en-US" dirty="0" err="1" smtClean="0"/>
              <a:t>amu</a:t>
            </a:r>
            <a:r>
              <a:rPr lang="en-US" dirty="0" smtClean="0"/>
              <a:t> (u)  </a:t>
            </a:r>
            <a:r>
              <a:rPr lang="en-US" dirty="0"/>
              <a:t>=  1.66054 × 10</a:t>
            </a:r>
            <a:r>
              <a:rPr lang="en-US" baseline="30000" dirty="0"/>
              <a:t>–24</a:t>
            </a:r>
            <a:r>
              <a:rPr lang="en-US" dirty="0"/>
              <a:t> g</a:t>
            </a:r>
          </a:p>
        </p:txBody>
      </p:sp>
      <p:sp>
        <p:nvSpPr>
          <p:cNvPr id="2" name="Slide Number Placeholder 1"/>
          <p:cNvSpPr>
            <a:spLocks noGrp="1"/>
          </p:cNvSpPr>
          <p:nvPr>
            <p:ph type="sldNum" sz="quarter" idx="11"/>
          </p:nvPr>
        </p:nvSpPr>
        <p:spPr/>
        <p:txBody>
          <a:bodyPr/>
          <a:lstStyle/>
          <a:p>
            <a:pPr algn="l" rtl="0" eaLnBrk="0" fontAlgn="base" hangingPunct="0">
              <a:spcBef>
                <a:spcPct val="0"/>
              </a:spcBef>
              <a:spcAft>
                <a:spcPct val="0"/>
              </a:spcAft>
              <a:defRPr/>
            </a:pPr>
            <a:fld id="{0FBE51DC-E06D-4E4E-BF57-64F3DE496184}"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4</a:t>
            </a:fld>
            <a:endParaRPr lang="en-US" sz="1600" b="1">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p:txBody>
          <a:bodyPr/>
          <a:lstStyle/>
          <a:p>
            <a:pPr algn="l" rtl="0" eaLnBrk="0" fontAlgn="base" hangingPunct="0">
              <a:spcBef>
                <a:spcPct val="0"/>
              </a:spcBef>
              <a:spcAft>
                <a:spcPct val="0"/>
              </a:spcAft>
              <a:defRPr/>
            </a:pPr>
            <a:r>
              <a:rPr lang="he-IL" sz="1600" b="1" dirty="0"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2284475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524001" y="0"/>
            <a:ext cx="9005455" cy="584776"/>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p>
            <a:pPr eaLnBrk="1" hangingPunct="1"/>
            <a:r>
              <a:rPr lang="en-US" dirty="0">
                <a:latin typeface="Arial" charset="0"/>
                <a:ea typeface="ＭＳ Ｐゴシック" charset="0"/>
              </a:rPr>
              <a:t>Molecules and Covalent Bonds</a:t>
            </a:r>
            <a:endParaRPr lang="en-US" dirty="0" smtClean="0"/>
          </a:p>
        </p:txBody>
      </p:sp>
      <p:sp>
        <p:nvSpPr>
          <p:cNvPr id="5" name="Rectangle 3"/>
          <p:cNvSpPr>
            <a:spLocks noChangeArrowheads="1"/>
          </p:cNvSpPr>
          <p:nvPr/>
        </p:nvSpPr>
        <p:spPr bwMode="auto">
          <a:xfrm>
            <a:off x="1923288" y="1225946"/>
            <a:ext cx="8763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rtl="0" eaLnBrk="0" fontAlgn="base" hangingPunct="0">
              <a:spcBef>
                <a:spcPct val="0"/>
              </a:spcBef>
              <a:spcAft>
                <a:spcPct val="0"/>
              </a:spcAft>
            </a:pPr>
            <a:r>
              <a:rPr lang="en-US" sz="2800" b="1" dirty="0">
                <a:solidFill>
                  <a:srgbClr val="000000"/>
                </a:solidFill>
                <a:ea typeface="MS PGothic" pitchFamily="34" charset="-128"/>
              </a:rPr>
              <a:t>Covalent Bond</a:t>
            </a:r>
            <a:r>
              <a:rPr lang="en-US" sz="2800" dirty="0">
                <a:solidFill>
                  <a:srgbClr val="000000"/>
                </a:solidFill>
                <a:ea typeface="MS PGothic" pitchFamily="34" charset="-128"/>
              </a:rPr>
              <a:t>: Results when two atoms share several (usually two) electrons. Typically a nonmetal bonded to a nonmetal.</a:t>
            </a:r>
          </a:p>
        </p:txBody>
      </p:sp>
      <p:pic>
        <p:nvPicPr>
          <p:cNvPr id="2" name="Picture 1" descr="02_11_Figure.jpg"/>
          <p:cNvPicPr>
            <a:picLocks noChangeAspect="1"/>
          </p:cNvPicPr>
          <p:nvPr/>
        </p:nvPicPr>
        <p:blipFill rotWithShape="1">
          <a:blip r:embed="rId3">
            <a:extLst>
              <a:ext uri="{28A0092B-C50C-407E-A947-70E740481C1C}">
                <a14:useLocalDpi xmlns:a14="http://schemas.microsoft.com/office/drawing/2010/main" val="0"/>
              </a:ext>
            </a:extLst>
          </a:blip>
          <a:srcRect b="5867"/>
          <a:stretch/>
        </p:blipFill>
        <p:spPr>
          <a:xfrm>
            <a:off x="1828800" y="2931002"/>
            <a:ext cx="8534400" cy="3081493"/>
          </a:xfrm>
          <a:prstGeom prst="rect">
            <a:avLst/>
          </a:prstGeom>
        </p:spPr>
      </p:pic>
      <p:sp>
        <p:nvSpPr>
          <p:cNvPr id="6"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40</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7"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510749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524001" y="0"/>
            <a:ext cx="9005455" cy="584776"/>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p>
            <a:pPr eaLnBrk="1" hangingPunct="1"/>
            <a:r>
              <a:rPr lang="en-US" dirty="0">
                <a:latin typeface="Arial" charset="0"/>
                <a:ea typeface="ＭＳ Ｐゴシック" charset="0"/>
              </a:rPr>
              <a:t>Molecules and Covalent Bonds</a:t>
            </a:r>
            <a:endParaRPr lang="en-US" dirty="0" smtClean="0"/>
          </a:p>
        </p:txBody>
      </p:sp>
      <p:sp>
        <p:nvSpPr>
          <p:cNvPr id="5" name="Rectangle 3"/>
          <p:cNvSpPr>
            <a:spLocks noChangeArrowheads="1"/>
          </p:cNvSpPr>
          <p:nvPr/>
        </p:nvSpPr>
        <p:spPr bwMode="auto">
          <a:xfrm>
            <a:off x="1923288" y="1216801"/>
            <a:ext cx="8763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rtl="0" eaLnBrk="0" fontAlgn="base" hangingPunct="0">
              <a:spcBef>
                <a:spcPct val="0"/>
              </a:spcBef>
              <a:spcAft>
                <a:spcPct val="0"/>
              </a:spcAft>
            </a:pPr>
            <a:r>
              <a:rPr lang="en-US" sz="2800" b="1" dirty="0">
                <a:solidFill>
                  <a:srgbClr val="000000"/>
                </a:solidFill>
                <a:ea typeface="MS PGothic" pitchFamily="34" charset="-128"/>
              </a:rPr>
              <a:t>Covalent Bond</a:t>
            </a:r>
            <a:r>
              <a:rPr lang="en-US" sz="2800" dirty="0">
                <a:solidFill>
                  <a:srgbClr val="000000"/>
                </a:solidFill>
                <a:ea typeface="MS PGothic" pitchFamily="34" charset="-128"/>
              </a:rPr>
              <a:t>: Results when two atoms share several (usually two) electrons. Typically a nonmetal bonded to a nonmetal.</a:t>
            </a:r>
          </a:p>
          <a:p>
            <a:pPr algn="l" rtl="0" eaLnBrk="0" fontAlgn="base" hangingPunct="0">
              <a:spcBef>
                <a:spcPct val="0"/>
              </a:spcBef>
              <a:spcAft>
                <a:spcPct val="0"/>
              </a:spcAft>
            </a:pPr>
            <a:endParaRPr lang="en-US" sz="2800" dirty="0">
              <a:solidFill>
                <a:srgbClr val="000000"/>
              </a:solidFill>
              <a:ea typeface="MS PGothic" pitchFamily="34" charset="-128"/>
            </a:endParaRPr>
          </a:p>
          <a:p>
            <a:pPr algn="l" rtl="0" eaLnBrk="0" fontAlgn="base" hangingPunct="0">
              <a:spcBef>
                <a:spcPct val="0"/>
              </a:spcBef>
              <a:spcAft>
                <a:spcPct val="0"/>
              </a:spcAft>
            </a:pPr>
            <a:r>
              <a:rPr lang="en-US" sz="2800" b="1" dirty="0">
                <a:solidFill>
                  <a:srgbClr val="000000"/>
                </a:solidFill>
                <a:ea typeface="MS PGothic" pitchFamily="34" charset="-128"/>
              </a:rPr>
              <a:t>Molecule</a:t>
            </a:r>
            <a:r>
              <a:rPr lang="en-US" sz="2800" dirty="0">
                <a:solidFill>
                  <a:srgbClr val="000000"/>
                </a:solidFill>
                <a:ea typeface="MS PGothic" pitchFamily="34" charset="-128"/>
              </a:rPr>
              <a:t>: The unit of matter that results when two or more atoms are joined by covalent bonds.</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41</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500737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524001" y="0"/>
            <a:ext cx="9005455" cy="584776"/>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p>
            <a:pPr eaLnBrk="1" hangingPunct="1"/>
            <a:r>
              <a:rPr lang="en-US" dirty="0">
                <a:latin typeface="Arial" charset="0"/>
                <a:ea typeface="ＭＳ Ｐゴシック" charset="0"/>
              </a:rPr>
              <a:t>Molecules and Covalent Bonds</a:t>
            </a:r>
            <a:endParaRPr lang="en-US" dirty="0" smtClean="0"/>
          </a:p>
        </p:txBody>
      </p:sp>
      <p:pic>
        <p:nvPicPr>
          <p:cNvPr id="2" name="Picture 1" descr="02_12_Figure.jpg"/>
          <p:cNvPicPr>
            <a:picLocks noChangeAspect="1"/>
          </p:cNvPicPr>
          <p:nvPr/>
        </p:nvPicPr>
        <p:blipFill rotWithShape="1">
          <a:blip r:embed="rId3">
            <a:extLst>
              <a:ext uri="{28A0092B-C50C-407E-A947-70E740481C1C}">
                <a14:useLocalDpi xmlns:a14="http://schemas.microsoft.com/office/drawing/2010/main" val="0"/>
              </a:ext>
            </a:extLst>
          </a:blip>
          <a:srcRect b="4368"/>
          <a:stretch/>
        </p:blipFill>
        <p:spPr>
          <a:xfrm>
            <a:off x="1828800" y="1485385"/>
            <a:ext cx="8534400" cy="3940905"/>
          </a:xfrm>
          <a:prstGeom prst="rect">
            <a:avLst/>
          </a:prstGeom>
        </p:spPr>
      </p:pic>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42</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1213047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t>Diatomic Molecules</a:t>
            </a:r>
          </a:p>
        </p:txBody>
      </p:sp>
      <p:sp>
        <p:nvSpPr>
          <p:cNvPr id="92163" name="Rectangle 4"/>
          <p:cNvSpPr>
            <a:spLocks noGrp="1" noChangeArrowheads="1"/>
          </p:cNvSpPr>
          <p:nvPr>
            <p:ph type="body" idx="1"/>
          </p:nvPr>
        </p:nvSpPr>
        <p:spPr>
          <a:xfrm>
            <a:off x="2222500" y="1387475"/>
            <a:ext cx="7772400" cy="4876800"/>
          </a:xfrm>
        </p:spPr>
        <p:txBody>
          <a:bodyPr/>
          <a:lstStyle/>
          <a:p>
            <a:pPr eaLnBrk="1" hangingPunct="1">
              <a:lnSpc>
                <a:spcPct val="90000"/>
              </a:lnSpc>
            </a:pPr>
            <a:r>
              <a:rPr lang="en-US"/>
              <a:t>These seven elements occur naturally as molecules containing two atoms:</a:t>
            </a:r>
          </a:p>
          <a:p>
            <a:pPr lvl="1" eaLnBrk="1" hangingPunct="1">
              <a:lnSpc>
                <a:spcPct val="90000"/>
              </a:lnSpc>
            </a:pPr>
            <a:r>
              <a:rPr lang="en-US"/>
              <a:t>Hydrogen</a:t>
            </a:r>
          </a:p>
          <a:p>
            <a:pPr lvl="1" eaLnBrk="1" hangingPunct="1">
              <a:lnSpc>
                <a:spcPct val="90000"/>
              </a:lnSpc>
            </a:pPr>
            <a:r>
              <a:rPr lang="en-US"/>
              <a:t>Nitrogen</a:t>
            </a:r>
          </a:p>
          <a:p>
            <a:pPr lvl="1" eaLnBrk="1" hangingPunct="1">
              <a:lnSpc>
                <a:spcPct val="90000"/>
              </a:lnSpc>
            </a:pPr>
            <a:r>
              <a:rPr lang="en-US"/>
              <a:t>Oxygen</a:t>
            </a:r>
          </a:p>
          <a:p>
            <a:pPr lvl="1" eaLnBrk="1" hangingPunct="1">
              <a:lnSpc>
                <a:spcPct val="90000"/>
              </a:lnSpc>
            </a:pPr>
            <a:r>
              <a:rPr lang="en-US"/>
              <a:t>Fluorine</a:t>
            </a:r>
          </a:p>
          <a:p>
            <a:pPr lvl="1" eaLnBrk="1" hangingPunct="1">
              <a:lnSpc>
                <a:spcPct val="90000"/>
              </a:lnSpc>
            </a:pPr>
            <a:r>
              <a:rPr lang="en-US"/>
              <a:t>Chlorine</a:t>
            </a:r>
          </a:p>
          <a:p>
            <a:pPr lvl="1" eaLnBrk="1" hangingPunct="1">
              <a:lnSpc>
                <a:spcPct val="90000"/>
              </a:lnSpc>
            </a:pPr>
            <a:r>
              <a:rPr lang="en-US"/>
              <a:t>Bromine</a:t>
            </a:r>
          </a:p>
          <a:p>
            <a:pPr lvl="1" eaLnBrk="1" hangingPunct="1">
              <a:lnSpc>
                <a:spcPct val="90000"/>
              </a:lnSpc>
            </a:pPr>
            <a:r>
              <a:rPr lang="en-US"/>
              <a:t>Iodine</a:t>
            </a:r>
          </a:p>
          <a:p>
            <a:pPr eaLnBrk="1" hangingPunct="1">
              <a:lnSpc>
                <a:spcPct val="90000"/>
              </a:lnSpc>
              <a:buFontTx/>
              <a:buNone/>
            </a:pPr>
            <a:endParaRPr lang="en-US"/>
          </a:p>
        </p:txBody>
      </p:sp>
      <p:sp>
        <p:nvSpPr>
          <p:cNvPr id="2" name="Slide Number Placeholder 1"/>
          <p:cNvSpPr>
            <a:spLocks noGrp="1"/>
          </p:cNvSpPr>
          <p:nvPr>
            <p:ph type="sldNum" sz="quarter" idx="11"/>
          </p:nvPr>
        </p:nvSpPr>
        <p:spPr/>
        <p:txBody>
          <a:bodyPr/>
          <a:lstStyle/>
          <a:p>
            <a:pPr algn="l" rtl="0" eaLnBrk="0" fontAlgn="base" hangingPunct="0">
              <a:spcBef>
                <a:spcPct val="0"/>
              </a:spcBef>
              <a:spcAft>
                <a:spcPct val="0"/>
              </a:spcAft>
              <a:defRPr/>
            </a:pPr>
            <a:fld id="{0FBE51DC-E06D-4E4E-BF57-64F3DE496184}"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43</a:t>
            </a:fld>
            <a:endParaRPr lang="en-US" sz="1600" b="1" dirty="0">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p:txBody>
          <a:bodyPr/>
          <a:lstStyle/>
          <a:p>
            <a:pPr algn="l" rtl="0" eaLnBrk="0" fontAlgn="base" hangingPunct="0">
              <a:spcBef>
                <a:spcPct val="0"/>
              </a:spcBef>
              <a:spcAft>
                <a:spcPct val="0"/>
              </a:spcAft>
              <a:defRPr/>
            </a:pPr>
            <a:r>
              <a:rPr lang="he-IL" sz="1600" b="1" smtClean="0">
                <a:latin typeface="David" panose="020E0502060401010101" pitchFamily="34" charset="-79"/>
                <a:cs typeface="David" panose="020E0502060401010101" pitchFamily="34" charset="-79"/>
              </a:rPr>
              <a:t>2-אטומים,מולקולות ויונים</a:t>
            </a:r>
            <a:endParaRPr lang="en-US" sz="1600" b="1">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619530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0" y="0"/>
            <a:ext cx="9144000" cy="1143000"/>
          </a:xfrm>
        </p:spPr>
        <p:txBody>
          <a:bodyPr/>
          <a:lstStyle/>
          <a:p>
            <a:pPr eaLnBrk="1" hangingPunct="1"/>
            <a:r>
              <a:rPr lang="en-US" dirty="0"/>
              <a:t>Ionic Compounds</a:t>
            </a:r>
          </a:p>
        </p:txBody>
      </p:sp>
      <p:sp>
        <p:nvSpPr>
          <p:cNvPr id="104451" name="Rectangle 4"/>
          <p:cNvSpPr>
            <a:spLocks noGrp="1" noChangeArrowheads="1"/>
          </p:cNvSpPr>
          <p:nvPr>
            <p:ph type="body" sz="half" idx="1"/>
          </p:nvPr>
        </p:nvSpPr>
        <p:spPr>
          <a:xfrm>
            <a:off x="1981201" y="1054101"/>
            <a:ext cx="8347075" cy="2538413"/>
          </a:xfrm>
        </p:spPr>
        <p:txBody>
          <a:bodyPr/>
          <a:lstStyle/>
          <a:p>
            <a:pPr eaLnBrk="1" hangingPunct="1">
              <a:buFont typeface="Wingdings" pitchFamily="-104" charset="2"/>
              <a:buChar char="v"/>
            </a:pPr>
            <a:r>
              <a:rPr lang="en-US" sz="2800" b="1" dirty="0"/>
              <a:t>Ionic compounds</a:t>
            </a:r>
            <a:r>
              <a:rPr lang="en-US" sz="2800" dirty="0"/>
              <a:t> (such as </a:t>
            </a:r>
            <a:r>
              <a:rPr lang="en-US" sz="2800" dirty="0" err="1"/>
              <a:t>NaCl</a:t>
            </a:r>
            <a:r>
              <a:rPr lang="en-US" sz="2800" dirty="0"/>
              <a:t>) are generally formed between metals and nonmetals.</a:t>
            </a:r>
          </a:p>
          <a:p>
            <a:pPr eaLnBrk="1" hangingPunct="1">
              <a:buFont typeface="Wingdings" pitchFamily="-104" charset="2"/>
              <a:buChar char="v"/>
            </a:pPr>
            <a:r>
              <a:rPr lang="en-US" sz="2800" dirty="0"/>
              <a:t>Electrons are transferred from the metal to the nonmetal. The oppositely charged ions attract each other. </a:t>
            </a:r>
          </a:p>
        </p:txBody>
      </p:sp>
      <p:pic>
        <p:nvPicPr>
          <p:cNvPr id="104452" name="Picture 6" descr="02_19_Figure.jpg"/>
          <p:cNvPicPr>
            <a:picLocks noChangeAspect="1"/>
          </p:cNvPicPr>
          <p:nvPr/>
        </p:nvPicPr>
        <p:blipFill>
          <a:blip r:embed="rId3" cstate="print"/>
          <a:srcRect b="4663"/>
          <a:stretch>
            <a:fillRect/>
          </a:stretch>
        </p:blipFill>
        <p:spPr bwMode="auto">
          <a:xfrm>
            <a:off x="2647951" y="3644900"/>
            <a:ext cx="6816725" cy="2465388"/>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lgn="l" rtl="0" eaLnBrk="0" fontAlgn="base" hangingPunct="0">
              <a:spcBef>
                <a:spcPct val="0"/>
              </a:spcBef>
              <a:spcAft>
                <a:spcPct val="0"/>
              </a:spcAft>
              <a:defRPr/>
            </a:pPr>
            <a:fld id="{3A7F6A99-AA3B-4144-BCBB-4BF91B53167B}"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44</a:t>
            </a:fld>
            <a:endParaRPr lang="en-US" sz="1600" b="1" dirty="0">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p:txBody>
          <a:bodyPr/>
          <a:lstStyle/>
          <a:p>
            <a:pPr algn="l" rtl="0" eaLnBrk="0" fontAlgn="base" hangingPunct="0">
              <a:spcBef>
                <a:spcPct val="0"/>
              </a:spcBef>
              <a:spcAft>
                <a:spcPct val="0"/>
              </a:spcAft>
              <a:defRPr/>
            </a:pPr>
            <a:r>
              <a:rPr lang="he-IL" sz="1600" b="1" dirty="0"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7446927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3"/>
          <p:cNvSpPr>
            <a:spLocks noGrp="1" noChangeArrowheads="1"/>
          </p:cNvSpPr>
          <p:nvPr>
            <p:ph idx="1"/>
          </p:nvPr>
        </p:nvSpPr>
        <p:spPr>
          <a:xfrm>
            <a:off x="307848" y="896111"/>
            <a:ext cx="5580888" cy="3960273"/>
          </a:xfrm>
        </p:spPr>
        <p:txBody>
          <a:bodyPr/>
          <a:lstStyle/>
          <a:p>
            <a:pPr marL="0" indent="0" eaLnBrk="1" hangingPunct="1">
              <a:lnSpc>
                <a:spcPct val="90000"/>
              </a:lnSpc>
              <a:buNone/>
            </a:pPr>
            <a:r>
              <a:rPr lang="en-US" altLang="en-US" sz="2400" dirty="0" smtClean="0"/>
              <a:t>An </a:t>
            </a:r>
            <a:r>
              <a:rPr lang="en-US" altLang="en-US" sz="2400" b="1" dirty="0" smtClean="0"/>
              <a:t>ionic compound</a:t>
            </a:r>
            <a:r>
              <a:rPr lang="en-US" altLang="en-US" sz="2400" dirty="0" smtClean="0"/>
              <a:t> is composed of cations and anions. The attraction between positive and negative charges holds the ions in a consistent arrangement, forming a crystal. </a:t>
            </a:r>
          </a:p>
          <a:p>
            <a:pPr marL="0" indent="0" eaLnBrk="1" hangingPunct="1">
              <a:lnSpc>
                <a:spcPct val="90000"/>
              </a:lnSpc>
              <a:buNone/>
            </a:pPr>
            <a:endParaRPr lang="en-US" altLang="en-US" sz="2400" dirty="0" smtClean="0"/>
          </a:p>
          <a:p>
            <a:pPr marL="0" indent="0" eaLnBrk="1" hangingPunct="1">
              <a:lnSpc>
                <a:spcPct val="90000"/>
              </a:lnSpc>
              <a:buNone/>
            </a:pPr>
            <a:r>
              <a:rPr lang="en-US" altLang="en-US" sz="2400" dirty="0" smtClean="0"/>
              <a:t>The formula of an ionic compound gives the smallest possible integer number of ions in the substance (without writing charges) so that the combination is electrically neutral.</a:t>
            </a:r>
          </a:p>
          <a:p>
            <a:pPr marL="0" indent="0" eaLnBrk="1" hangingPunct="1">
              <a:lnSpc>
                <a:spcPct val="90000"/>
              </a:lnSpc>
              <a:buNone/>
            </a:pPr>
            <a:endParaRPr lang="en-US" altLang="en-US" dirty="0" smtClean="0"/>
          </a:p>
        </p:txBody>
      </p:sp>
      <p:sp>
        <p:nvSpPr>
          <p:cNvPr id="1116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latin typeface="David" panose="020E0502060401010101" pitchFamily="34" charset="-79"/>
                <a:cs typeface="David" panose="020E0502060401010101" pitchFamily="34" charset="-79"/>
              </a:rPr>
              <a:t>2 | </a:t>
            </a:r>
            <a:fld id="{21B86C11-4A47-4947-874D-B71AEAE814BD}" type="slidenum">
              <a:rPr lang="en-US" altLang="en-US" sz="1600" b="1">
                <a:latin typeface="David" panose="020E0502060401010101" pitchFamily="34" charset="-79"/>
                <a:cs typeface="David" panose="020E0502060401010101" pitchFamily="34" charset="-79"/>
              </a:rPr>
              <a:pPr>
                <a:spcBef>
                  <a:spcPct val="0"/>
                </a:spcBef>
                <a:buFontTx/>
                <a:buNone/>
              </a:pPr>
              <a:t>45</a:t>
            </a:fld>
            <a:endParaRPr lang="en-US" altLang="en-US" sz="1600" b="1">
              <a:latin typeface="David" panose="020E0502060401010101" pitchFamily="34" charset="-79"/>
              <a:cs typeface="David" panose="020E0502060401010101" pitchFamily="34" charset="-79"/>
            </a:endParaRPr>
          </a:p>
        </p:txBody>
      </p:sp>
      <p:pic>
        <p:nvPicPr>
          <p:cNvPr id="5" name="Picture 4" descr="02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008" y="1618487"/>
            <a:ext cx="6218279" cy="2926737"/>
          </a:xfrm>
          <a:prstGeom prst="rect">
            <a:avLst/>
          </a:prstGeom>
        </p:spPr>
      </p:pic>
      <p:sp>
        <p:nvSpPr>
          <p:cNvPr id="3" name="TextBox 2"/>
          <p:cNvSpPr txBox="1"/>
          <p:nvPr/>
        </p:nvSpPr>
        <p:spPr>
          <a:xfrm>
            <a:off x="3621024" y="2461222"/>
            <a:ext cx="859536" cy="461665"/>
          </a:xfrm>
          <a:prstGeom prst="rect">
            <a:avLst/>
          </a:prstGeom>
          <a:noFill/>
        </p:spPr>
        <p:txBody>
          <a:bodyPr wrap="square" rtlCol="1">
            <a:spAutoFit/>
          </a:bodyPr>
          <a:lstStyle/>
          <a:p>
            <a:r>
              <a:rPr lang="he-IL" sz="2400" b="1" dirty="0" smtClean="0">
                <a:latin typeface="David" panose="020E0502060401010101" pitchFamily="34" charset="-79"/>
                <a:cs typeface="David" panose="020E0502060401010101" pitchFamily="34" charset="-79"/>
              </a:rPr>
              <a:t>גביש</a:t>
            </a:r>
            <a:endParaRPr lang="he-IL" sz="2400" b="1" dirty="0">
              <a:latin typeface="David" panose="020E0502060401010101" pitchFamily="34" charset="-79"/>
              <a:cs typeface="David" panose="020E0502060401010101" pitchFamily="34" charset="-79"/>
            </a:endParaRPr>
          </a:p>
        </p:txBody>
      </p:sp>
      <p:sp>
        <p:nvSpPr>
          <p:cNvPr id="7" name="Rectangle 6"/>
          <p:cNvSpPr/>
          <p:nvPr/>
        </p:nvSpPr>
        <p:spPr>
          <a:xfrm>
            <a:off x="4001039" y="249780"/>
            <a:ext cx="377539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rPr>
              <a:t>Ionic Compounds</a:t>
            </a:r>
            <a:endParaRPr kumimoji="0" lang="he-IL" sz="1800" b="0" i="0" u="none" strike="noStrike" kern="0" cap="none" spc="0" normalizeH="0" baseline="0" noProof="0" dirty="0" smtClean="0">
              <a:ln>
                <a:noFill/>
              </a:ln>
              <a:solidFill>
                <a:sysClr val="windowText" lastClr="000000"/>
              </a:solidFill>
              <a:effectLst/>
              <a:uLnTx/>
              <a:uFillTx/>
            </a:endParaRPr>
          </a:p>
        </p:txBody>
      </p:sp>
      <p:sp>
        <p:nvSpPr>
          <p:cNvPr id="8" name="Footer Placeholder 7"/>
          <p:cNvSpPr>
            <a:spLocks noGrp="1"/>
          </p:cNvSpPr>
          <p:nvPr>
            <p:ph type="ftr" sz="quarter" idx="3"/>
          </p:nvPr>
        </p:nvSpPr>
        <p:spPr/>
        <p:txBody>
          <a:bodyPr/>
          <a:lstStyle/>
          <a:p>
            <a:pPr>
              <a:defRPr/>
            </a:pPr>
            <a:r>
              <a:rPr lang="he-IL" sz="1600" b="1" dirty="0"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71350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524001" y="0"/>
            <a:ext cx="9005455" cy="769441"/>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p>
            <a:pPr algn="ctr" eaLnBrk="1" hangingPunct="1"/>
            <a:r>
              <a:rPr lang="en-US" sz="4400" dirty="0">
                <a:solidFill>
                  <a:srgbClr val="000000"/>
                </a:solidFill>
              </a:rPr>
              <a:t>Ionic Compound</a:t>
            </a:r>
            <a:endParaRPr lang="en-US" sz="4400" dirty="0" smtClean="0"/>
          </a:p>
        </p:txBody>
      </p:sp>
      <p:sp>
        <p:nvSpPr>
          <p:cNvPr id="37" name="Text Box 3"/>
          <p:cNvSpPr txBox="1">
            <a:spLocks noChangeArrowheads="1"/>
          </p:cNvSpPr>
          <p:nvPr/>
        </p:nvSpPr>
        <p:spPr bwMode="auto">
          <a:xfrm>
            <a:off x="1922082" y="1225983"/>
            <a:ext cx="86780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rtl="0" eaLnBrk="0" fontAlgn="base" hangingPunct="0">
              <a:spcBef>
                <a:spcPct val="0"/>
              </a:spcBef>
              <a:spcAft>
                <a:spcPct val="0"/>
              </a:spcAft>
            </a:pPr>
            <a:r>
              <a:rPr lang="en-US" sz="2800" b="1" dirty="0">
                <a:solidFill>
                  <a:srgbClr val="000000"/>
                </a:solidFill>
                <a:latin typeface="Arial"/>
              </a:rPr>
              <a:t>Ionic Compound</a:t>
            </a:r>
            <a:r>
              <a:rPr lang="en-US" sz="2800" dirty="0">
                <a:solidFill>
                  <a:srgbClr val="000000"/>
                </a:solidFill>
                <a:latin typeface="Arial"/>
              </a:rPr>
              <a:t>: A neutral compound in which the total number of positive charges must equal the total number of negative charges.</a:t>
            </a:r>
          </a:p>
        </p:txBody>
      </p:sp>
      <p:sp>
        <p:nvSpPr>
          <p:cNvPr id="38" name="Rectangle 4"/>
          <p:cNvSpPr>
            <a:spLocks noChangeArrowheads="1"/>
          </p:cNvSpPr>
          <p:nvPr/>
        </p:nvSpPr>
        <p:spPr bwMode="auto">
          <a:xfrm>
            <a:off x="1949343" y="4959782"/>
            <a:ext cx="3018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800">
                <a:solidFill>
                  <a:srgbClr val="000000"/>
                </a:solidFill>
                <a:ea typeface="MS PGothic" pitchFamily="34" charset="-128"/>
              </a:rPr>
              <a:t>Aluminum sulfide:</a:t>
            </a:r>
          </a:p>
        </p:txBody>
      </p:sp>
      <p:sp>
        <p:nvSpPr>
          <p:cNvPr id="39" name="Rectangle 5"/>
          <p:cNvSpPr>
            <a:spLocks noChangeArrowheads="1"/>
          </p:cNvSpPr>
          <p:nvPr/>
        </p:nvSpPr>
        <p:spPr bwMode="auto">
          <a:xfrm>
            <a:off x="8226981" y="4959782"/>
            <a:ext cx="10097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Al</a:t>
            </a:r>
            <a:r>
              <a:rPr lang="en-US" sz="2800" baseline="-25000">
                <a:solidFill>
                  <a:srgbClr val="000000"/>
                </a:solidFill>
                <a:ea typeface="MS PGothic" pitchFamily="34" charset="-128"/>
              </a:rPr>
              <a:t>2</a:t>
            </a:r>
            <a:r>
              <a:rPr lang="en-US" sz="2800">
                <a:solidFill>
                  <a:srgbClr val="000000"/>
                </a:solidFill>
                <a:ea typeface="MS PGothic" pitchFamily="34" charset="-128"/>
              </a:rPr>
              <a:t>S</a:t>
            </a:r>
            <a:r>
              <a:rPr lang="en-US" sz="2800" baseline="-25000">
                <a:solidFill>
                  <a:srgbClr val="000000"/>
                </a:solidFill>
                <a:ea typeface="MS PGothic" pitchFamily="34" charset="-128"/>
              </a:rPr>
              <a:t>3</a:t>
            </a:r>
            <a:endParaRPr lang="en-US" sz="2800">
              <a:solidFill>
                <a:srgbClr val="000000"/>
              </a:solidFill>
              <a:ea typeface="MS PGothic" pitchFamily="34" charset="-128"/>
            </a:endParaRPr>
          </a:p>
        </p:txBody>
      </p:sp>
      <p:sp>
        <p:nvSpPr>
          <p:cNvPr id="40" name="Rectangle 6"/>
          <p:cNvSpPr>
            <a:spLocks noChangeArrowheads="1"/>
          </p:cNvSpPr>
          <p:nvPr/>
        </p:nvSpPr>
        <p:spPr bwMode="auto">
          <a:xfrm>
            <a:off x="5513944" y="4959782"/>
            <a:ext cx="7768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Al</a:t>
            </a:r>
            <a:r>
              <a:rPr lang="en-US" sz="2800" baseline="30000">
                <a:solidFill>
                  <a:srgbClr val="000000"/>
                </a:solidFill>
                <a:ea typeface="MS PGothic" pitchFamily="34" charset="-128"/>
              </a:rPr>
              <a:t>3+</a:t>
            </a:r>
            <a:endParaRPr lang="en-US" sz="2800">
              <a:solidFill>
                <a:srgbClr val="000000"/>
              </a:solidFill>
              <a:ea typeface="MS PGothic" pitchFamily="34" charset="-128"/>
            </a:endParaRPr>
          </a:p>
        </p:txBody>
      </p:sp>
      <p:sp>
        <p:nvSpPr>
          <p:cNvPr id="41" name="Rectangle 7"/>
          <p:cNvSpPr>
            <a:spLocks noChangeArrowheads="1"/>
          </p:cNvSpPr>
          <p:nvPr/>
        </p:nvSpPr>
        <p:spPr bwMode="auto">
          <a:xfrm>
            <a:off x="6836331" y="4959782"/>
            <a:ext cx="6976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S</a:t>
            </a:r>
            <a:r>
              <a:rPr lang="en-US" sz="2800" baseline="30000">
                <a:solidFill>
                  <a:srgbClr val="000000"/>
                </a:solidFill>
                <a:ea typeface="MS PGothic" pitchFamily="34" charset="-128"/>
              </a:rPr>
              <a:t>2–</a:t>
            </a:r>
            <a:endParaRPr lang="en-US" sz="2800">
              <a:solidFill>
                <a:srgbClr val="000000"/>
              </a:solidFill>
              <a:ea typeface="MS PGothic" pitchFamily="34" charset="-128"/>
            </a:endParaRPr>
          </a:p>
        </p:txBody>
      </p:sp>
      <p:sp>
        <p:nvSpPr>
          <p:cNvPr id="42" name="Rectangle 8"/>
          <p:cNvSpPr>
            <a:spLocks noChangeArrowheads="1"/>
          </p:cNvSpPr>
          <p:nvPr/>
        </p:nvSpPr>
        <p:spPr bwMode="auto">
          <a:xfrm>
            <a:off x="2108717" y="3511982"/>
            <a:ext cx="2859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800">
                <a:solidFill>
                  <a:srgbClr val="000000"/>
                </a:solidFill>
                <a:ea typeface="MS PGothic" pitchFamily="34" charset="-128"/>
              </a:rPr>
              <a:t>Sodium chloride:</a:t>
            </a:r>
          </a:p>
        </p:txBody>
      </p:sp>
      <p:sp>
        <p:nvSpPr>
          <p:cNvPr id="43" name="Rectangle 9"/>
          <p:cNvSpPr>
            <a:spLocks noChangeArrowheads="1"/>
          </p:cNvSpPr>
          <p:nvPr/>
        </p:nvSpPr>
        <p:spPr bwMode="auto">
          <a:xfrm>
            <a:off x="8226981" y="3511982"/>
            <a:ext cx="982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NaCl</a:t>
            </a:r>
          </a:p>
        </p:txBody>
      </p:sp>
      <p:sp>
        <p:nvSpPr>
          <p:cNvPr id="44" name="Rectangle 10"/>
          <p:cNvSpPr>
            <a:spLocks noChangeArrowheads="1"/>
          </p:cNvSpPr>
          <p:nvPr/>
        </p:nvSpPr>
        <p:spPr bwMode="auto">
          <a:xfrm>
            <a:off x="5513944" y="3511982"/>
            <a:ext cx="7873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Na</a:t>
            </a:r>
            <a:r>
              <a:rPr lang="en-US" sz="2800" baseline="30000">
                <a:solidFill>
                  <a:srgbClr val="000000"/>
                </a:solidFill>
                <a:ea typeface="MS PGothic" pitchFamily="34" charset="-128"/>
              </a:rPr>
              <a:t>+</a:t>
            </a:r>
            <a:endParaRPr lang="en-US" sz="2800">
              <a:solidFill>
                <a:srgbClr val="000000"/>
              </a:solidFill>
              <a:ea typeface="MS PGothic" pitchFamily="34" charset="-128"/>
            </a:endParaRPr>
          </a:p>
        </p:txBody>
      </p:sp>
      <p:sp>
        <p:nvSpPr>
          <p:cNvPr id="45" name="Rectangle 11"/>
          <p:cNvSpPr>
            <a:spLocks noChangeArrowheads="1"/>
          </p:cNvSpPr>
          <p:nvPr/>
        </p:nvSpPr>
        <p:spPr bwMode="auto">
          <a:xfrm>
            <a:off x="6836331" y="3511982"/>
            <a:ext cx="6591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Cl</a:t>
            </a:r>
            <a:r>
              <a:rPr lang="en-US" sz="2800" baseline="30000">
                <a:solidFill>
                  <a:srgbClr val="000000"/>
                </a:solidFill>
                <a:ea typeface="MS PGothic" pitchFamily="34" charset="-128"/>
              </a:rPr>
              <a:t>–</a:t>
            </a:r>
            <a:endParaRPr lang="en-US" sz="2800">
              <a:solidFill>
                <a:srgbClr val="000000"/>
              </a:solidFill>
              <a:ea typeface="MS PGothic" pitchFamily="34" charset="-128"/>
            </a:endParaRPr>
          </a:p>
        </p:txBody>
      </p:sp>
      <p:sp>
        <p:nvSpPr>
          <p:cNvPr id="46" name="Rectangle 12"/>
          <p:cNvSpPr>
            <a:spLocks noChangeArrowheads="1"/>
          </p:cNvSpPr>
          <p:nvPr/>
        </p:nvSpPr>
        <p:spPr bwMode="auto">
          <a:xfrm>
            <a:off x="1869219" y="4197782"/>
            <a:ext cx="3098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800">
                <a:solidFill>
                  <a:srgbClr val="000000"/>
                </a:solidFill>
                <a:ea typeface="MS PGothic" pitchFamily="34" charset="-128"/>
              </a:rPr>
              <a:t>Magnesium oxide:</a:t>
            </a:r>
          </a:p>
        </p:txBody>
      </p:sp>
      <p:sp>
        <p:nvSpPr>
          <p:cNvPr id="47" name="Rectangle 13"/>
          <p:cNvSpPr>
            <a:spLocks noChangeArrowheads="1"/>
          </p:cNvSpPr>
          <p:nvPr/>
        </p:nvSpPr>
        <p:spPr bwMode="auto">
          <a:xfrm>
            <a:off x="8226980" y="4197782"/>
            <a:ext cx="9627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MgO</a:t>
            </a:r>
          </a:p>
        </p:txBody>
      </p:sp>
      <p:sp>
        <p:nvSpPr>
          <p:cNvPr id="48" name="Rectangle 14"/>
          <p:cNvSpPr>
            <a:spLocks noChangeArrowheads="1"/>
          </p:cNvSpPr>
          <p:nvPr/>
        </p:nvSpPr>
        <p:spPr bwMode="auto">
          <a:xfrm>
            <a:off x="5513944" y="4197782"/>
            <a:ext cx="9564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Mg</a:t>
            </a:r>
            <a:r>
              <a:rPr lang="en-US" sz="2800" baseline="30000">
                <a:solidFill>
                  <a:srgbClr val="000000"/>
                </a:solidFill>
                <a:ea typeface="MS PGothic" pitchFamily="34" charset="-128"/>
              </a:rPr>
              <a:t>2+</a:t>
            </a:r>
            <a:endParaRPr lang="en-US" sz="2800">
              <a:solidFill>
                <a:srgbClr val="000000"/>
              </a:solidFill>
              <a:ea typeface="MS PGothic" pitchFamily="34" charset="-128"/>
            </a:endParaRPr>
          </a:p>
        </p:txBody>
      </p:sp>
      <p:sp>
        <p:nvSpPr>
          <p:cNvPr id="49" name="Rectangle 15"/>
          <p:cNvSpPr>
            <a:spLocks noChangeArrowheads="1"/>
          </p:cNvSpPr>
          <p:nvPr/>
        </p:nvSpPr>
        <p:spPr bwMode="auto">
          <a:xfrm>
            <a:off x="6836331" y="4197782"/>
            <a:ext cx="7360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800">
                <a:solidFill>
                  <a:srgbClr val="000000"/>
                </a:solidFill>
                <a:ea typeface="MS PGothic" pitchFamily="34" charset="-128"/>
              </a:rPr>
              <a:t>O</a:t>
            </a:r>
            <a:r>
              <a:rPr lang="en-US" sz="2800" baseline="30000">
                <a:solidFill>
                  <a:srgbClr val="000000"/>
                </a:solidFill>
                <a:ea typeface="MS PGothic" pitchFamily="34" charset="-128"/>
              </a:rPr>
              <a:t>2–</a:t>
            </a:r>
            <a:endParaRPr lang="en-US" sz="2800">
              <a:solidFill>
                <a:srgbClr val="000000"/>
              </a:solidFill>
              <a:ea typeface="MS PGothic" pitchFamily="34" charset="-128"/>
            </a:endParaRPr>
          </a:p>
        </p:txBody>
      </p:sp>
      <p:sp>
        <p:nvSpPr>
          <p:cNvPr id="50" name="Rectangle 16"/>
          <p:cNvSpPr>
            <a:spLocks noChangeArrowheads="1"/>
          </p:cNvSpPr>
          <p:nvPr/>
        </p:nvSpPr>
        <p:spPr bwMode="auto">
          <a:xfrm>
            <a:off x="3765528" y="2716972"/>
            <a:ext cx="44339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800" b="1" dirty="0">
                <a:solidFill>
                  <a:srgbClr val="000000"/>
                </a:solidFill>
                <a:ea typeface="MS PGothic" pitchFamily="34" charset="-128"/>
              </a:rPr>
              <a:t>Binary Ionic Compounds</a:t>
            </a:r>
          </a:p>
        </p:txBody>
      </p:sp>
      <p:sp>
        <p:nvSpPr>
          <p:cNvPr id="17"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46</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8"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2256217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t>Writing Formulas</a:t>
            </a:r>
          </a:p>
        </p:txBody>
      </p:sp>
      <p:sp>
        <p:nvSpPr>
          <p:cNvPr id="106499" name="Rectangle 4"/>
          <p:cNvSpPr>
            <a:spLocks noGrp="1" noChangeArrowheads="1"/>
          </p:cNvSpPr>
          <p:nvPr>
            <p:ph type="body" sz="half" idx="2"/>
          </p:nvPr>
        </p:nvSpPr>
        <p:spPr>
          <a:xfrm>
            <a:off x="2209800" y="2209800"/>
            <a:ext cx="7772400" cy="4419600"/>
          </a:xfrm>
        </p:spPr>
        <p:txBody>
          <a:bodyPr/>
          <a:lstStyle/>
          <a:p>
            <a:pPr eaLnBrk="1" hangingPunct="1"/>
            <a:r>
              <a:rPr lang="en-US" sz="2800"/>
              <a:t>Because compounds are electrically neutral, one can determine the formula of a compound this way:</a:t>
            </a:r>
          </a:p>
          <a:p>
            <a:pPr lvl="1" eaLnBrk="1" hangingPunct="1"/>
            <a:r>
              <a:rPr lang="en-US" sz="2400"/>
              <a:t>The charge on the cation becomes the subscript on the anion.</a:t>
            </a:r>
          </a:p>
          <a:p>
            <a:pPr lvl="1" eaLnBrk="1" hangingPunct="1"/>
            <a:r>
              <a:rPr lang="en-US" sz="2400"/>
              <a:t>The charge on the anion becomes the subscript on the cation.</a:t>
            </a:r>
          </a:p>
          <a:p>
            <a:pPr lvl="1" eaLnBrk="1" hangingPunct="1"/>
            <a:r>
              <a:rPr lang="en-US" sz="2400"/>
              <a:t>If these subscripts are not in the lowest whole-number ratio, divide them by the greatest common factor.</a:t>
            </a:r>
          </a:p>
        </p:txBody>
      </p:sp>
      <p:pic>
        <p:nvPicPr>
          <p:cNvPr id="2" name="Picture 1" descr="02_Pg61_UnFigure_1.jpg"/>
          <p:cNvPicPr>
            <a:picLocks noChangeAspect="1"/>
          </p:cNvPicPr>
          <p:nvPr/>
        </p:nvPicPr>
        <p:blipFill rotWithShape="1">
          <a:blip r:embed="rId3" cstate="print">
            <a:extLst>
              <a:ext uri="{28A0092B-C50C-407E-A947-70E740481C1C}">
                <a14:useLocalDpi xmlns:a14="http://schemas.microsoft.com/office/drawing/2010/main" val="0"/>
              </a:ext>
            </a:extLst>
          </a:blip>
          <a:srcRect l="908" t="-8863" r="-908" b="8863"/>
          <a:stretch/>
        </p:blipFill>
        <p:spPr>
          <a:xfrm>
            <a:off x="3371835" y="1092669"/>
            <a:ext cx="5226414" cy="1071415"/>
          </a:xfrm>
          <a:prstGeom prst="rect">
            <a:avLst/>
          </a:prstGeom>
        </p:spPr>
      </p:pic>
      <p:sp>
        <p:nvSpPr>
          <p:cNvPr id="3" name="Slide Number Placeholder 2"/>
          <p:cNvSpPr>
            <a:spLocks noGrp="1"/>
          </p:cNvSpPr>
          <p:nvPr>
            <p:ph type="sldNum" sz="quarter" idx="11"/>
          </p:nvPr>
        </p:nvSpPr>
        <p:spPr/>
        <p:txBody>
          <a:bodyPr/>
          <a:lstStyle/>
          <a:p>
            <a:pPr algn="l" rtl="0" eaLnBrk="0" fontAlgn="base" hangingPunct="0">
              <a:spcBef>
                <a:spcPct val="0"/>
              </a:spcBef>
              <a:spcAft>
                <a:spcPct val="0"/>
              </a:spcAft>
              <a:defRPr/>
            </a:pPr>
            <a:fld id="{1F4A9EEA-0DF8-4944-B702-B3E3581B999E}"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47</a:t>
            </a:fld>
            <a:endParaRPr lang="en-US" sz="1600" b="1" dirty="0">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2"/>
          </p:nvPr>
        </p:nvSpPr>
        <p:spPr/>
        <p:txBody>
          <a:bodyPr/>
          <a:lstStyle/>
          <a:p>
            <a:pPr algn="l" rtl="0" eaLnBrk="0" fontAlgn="base" hangingPunct="0">
              <a:spcBef>
                <a:spcPct val="0"/>
              </a:spcBef>
              <a:spcAft>
                <a:spcPct val="0"/>
              </a:spcAft>
              <a:defRPr/>
            </a:pPr>
            <a:r>
              <a:rPr lang="he-IL" sz="1600" b="1" smtClean="0">
                <a:latin typeface="David" panose="020E0502060401010101" pitchFamily="34" charset="-79"/>
                <a:cs typeface="David" panose="020E0502060401010101" pitchFamily="34" charset="-79"/>
              </a:rPr>
              <a:t>2-אטומים,מולקולות ויונים</a:t>
            </a:r>
            <a:endParaRPr lang="en-US" sz="1600" b="1">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91071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latin typeface="David" panose="020E0502060401010101" pitchFamily="34" charset="-79"/>
                <a:cs typeface="David" panose="020E0502060401010101" pitchFamily="34" charset="-79"/>
              </a:rPr>
              <a:t>2 | </a:t>
            </a:r>
            <a:fld id="{845BA9BF-E14A-4601-997F-CF9B2ADEAA02}"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48</a:t>
            </a:fld>
            <a:endParaRPr lang="en-US" altLang="en-US" sz="1600" b="1">
              <a:solidFill>
                <a:srgbClr val="000000"/>
              </a:solidFill>
              <a:latin typeface="David" panose="020E0502060401010101" pitchFamily="34" charset="-79"/>
              <a:cs typeface="David" panose="020E0502060401010101" pitchFamily="34" charset="-79"/>
            </a:endParaRPr>
          </a:p>
        </p:txBody>
      </p:sp>
      <p:pic>
        <p:nvPicPr>
          <p:cNvPr id="3" name="Picture 2" descr="This table lists some common polyatomic ions. This table has 27 rows and two columns. On row 1, column 1 reads name and column 2 reads formula. &#10;On row 2, column 1 reads mercury(I) or mercurous and column 2 reads Hg2 2+. &#10;On row 3, column 1 reads ammonium and column 2 reads NH4 +. &#10;On row 4, column 1 reads cyanide and column 2 reads CN–. &#10;On row 5, column 1 reads carbonate and column 2 reads CO3 2–. &#10;On row 6, column 1 reads hydrogen carbonate (or bicarbonate) and column 2 reads HCO3 –. &#10;On row 7, column 1 reads acetate and column 2 reads C2H3O2 –. &#10;On row 8, column 1 reads oxalate and column 2 reads C2O4 2–. &#10;On row 9, column 1 reads hypochlorite and column 2 reads ClO–. &#10;On row 10, column 1 reads chlorite and column 2 reads ClO2 –. &#10;On row 11, column 1 reads chlorate and column 2 reads ClO3 –. &#10;On row 12, column 1 reads perchlorate and column 2 reads ClO4 –. &#10;On row 13, column 1 reads chromate and column 2 reads CrO4 2–. &#10;On row 14, column 1 reads dichromate and column 2 reads Cr2O7 2–. &#10;On row 15, column 1 reads permanganate and column 2 reads MnO4. &#10;On row 16, column 1 reads nitrite and column 2 reads NO2 –. &#10;On row 17, column 1 reads nitrate and column 2 reads NO3 –. &#10;On row 18, column 1 reads hydroxide and column 2 reads OH–. &#10;On row 19, column 1 reads peroxide and column 2 reads O2 2–. &#10;On row 20, column 1 reads phosphate and column 2 reads PO4 3–. &#10;On row 21, column 1 reads monohydrogen phosphate and column 2 reads HPO4 2–. &#10;On row 22, column 1 reads dihydrogen phosphate and column 2 reads H2PO4 –. &#10;On row 23, column 1 reads sulfite and column 2 reads CO3 2–. &#10;On row 24, column 1 reads sulfate and column 2 reads SO4 2–. &#10;On row 25, column 1 reads hydrogen sulfite (or bisulfite) and column 2 reads HSO3 –. &#10;On row 26, column 1 reads hydrogen sulfate (or bisulfate) and column 2 reads HSO4 –. &#10;On row 27, column 1 reads thiosulfate and column 2 reads S2O3 2–." title="Table 2.6 - Some common polyatomic 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084" y="2008622"/>
            <a:ext cx="8920472" cy="4190401"/>
          </a:xfrm>
          <a:prstGeom prst="rect">
            <a:avLst/>
          </a:prstGeom>
        </p:spPr>
      </p:pic>
      <p:sp>
        <p:nvSpPr>
          <p:cNvPr id="2" name="Rectangle 1"/>
          <p:cNvSpPr/>
          <p:nvPr/>
        </p:nvSpPr>
        <p:spPr>
          <a:xfrm>
            <a:off x="1699772" y="338138"/>
            <a:ext cx="9582912" cy="1594283"/>
          </a:xfrm>
          <a:prstGeom prst="rect">
            <a:avLst/>
          </a:prstGeom>
        </p:spPr>
        <p:txBody>
          <a:bodyPr wrap="square">
            <a:spAutoFit/>
          </a:bodyPr>
          <a:lstStyle/>
          <a:p>
            <a:pPr lvl="0" algn="l" rtl="0" fontAlgn="base">
              <a:spcBef>
                <a:spcPct val="20000"/>
              </a:spcBef>
              <a:spcAft>
                <a:spcPct val="0"/>
              </a:spcAft>
            </a:pPr>
            <a:r>
              <a:rPr lang="en-US" altLang="en-US" sz="3600" b="1" kern="0" dirty="0">
                <a:solidFill>
                  <a:srgbClr val="000000"/>
                </a:solidFill>
              </a:rPr>
              <a:t>Polyatomic Ions</a:t>
            </a:r>
            <a:endParaRPr lang="en-US" altLang="en-US" sz="3600" kern="0" dirty="0">
              <a:solidFill>
                <a:srgbClr val="000000"/>
              </a:solidFill>
            </a:endParaRPr>
          </a:p>
          <a:p>
            <a:pPr lvl="0" algn="l" rtl="0" fontAlgn="base">
              <a:spcBef>
                <a:spcPct val="20000"/>
              </a:spcBef>
              <a:spcAft>
                <a:spcPct val="0"/>
              </a:spcAft>
            </a:pPr>
            <a:r>
              <a:rPr lang="en-US" altLang="en-US" sz="2800" kern="0" dirty="0" smtClean="0">
                <a:solidFill>
                  <a:srgbClr val="000000"/>
                </a:solidFill>
              </a:rPr>
              <a:t>An </a:t>
            </a:r>
            <a:r>
              <a:rPr lang="en-US" altLang="en-US" sz="2800" kern="0" dirty="0">
                <a:solidFill>
                  <a:srgbClr val="000000"/>
                </a:solidFill>
              </a:rPr>
              <a:t>ion consisting of two or more atoms chemically bonded together and carrying an electrical charge</a:t>
            </a:r>
          </a:p>
        </p:txBody>
      </p:sp>
      <p:sp>
        <p:nvSpPr>
          <p:cNvPr id="4" name="TextBox 3"/>
          <p:cNvSpPr txBox="1"/>
          <p:nvPr/>
        </p:nvSpPr>
        <p:spPr>
          <a:xfrm>
            <a:off x="1076968" y="2369133"/>
            <a:ext cx="1261872" cy="400110"/>
          </a:xfrm>
          <a:prstGeom prst="rect">
            <a:avLst/>
          </a:prstGeom>
          <a:noFill/>
        </p:spPr>
        <p:txBody>
          <a:bodyPr wrap="square" rtlCol="1">
            <a:spAutoFit/>
          </a:bodyPr>
          <a:lstStyle/>
          <a:p>
            <a:r>
              <a:rPr lang="en-US" sz="2000" b="1" dirty="0" smtClean="0">
                <a:latin typeface="Times New Roman" panose="02020603050405020304" pitchFamily="18" charset="0"/>
                <a:cs typeface="Times New Roman" panose="02020603050405020304" pitchFamily="18" charset="0"/>
              </a:rPr>
              <a:t>Na</a:t>
            </a:r>
            <a:r>
              <a:rPr lang="en-US" sz="2000" b="1" baseline="-25000" dirty="0" smtClean="0">
                <a:latin typeface="Times New Roman" panose="02020603050405020304" pitchFamily="18" charset="0"/>
                <a:cs typeface="Times New Roman" panose="02020603050405020304" pitchFamily="18" charset="0"/>
              </a:rPr>
              <a:t>2</a:t>
            </a:r>
            <a:r>
              <a:rPr lang="en-US" sz="2000" b="1" dirty="0" smtClean="0">
                <a:latin typeface="Times New Roman" panose="02020603050405020304" pitchFamily="18" charset="0"/>
                <a:cs typeface="Times New Roman" panose="02020603050405020304" pitchFamily="18" charset="0"/>
              </a:rPr>
              <a:t>CO</a:t>
            </a:r>
            <a:r>
              <a:rPr lang="en-US" sz="2000" b="1" baseline="-25000" dirty="0">
                <a:latin typeface="Times New Roman" panose="02020603050405020304" pitchFamily="18" charset="0"/>
                <a:cs typeface="Times New Roman" panose="02020603050405020304" pitchFamily="18" charset="0"/>
              </a:rPr>
              <a:t>3</a:t>
            </a:r>
            <a:endParaRPr lang="he-IL" sz="2000" b="1" baseline="-25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69264" y="2923866"/>
            <a:ext cx="1261872" cy="400110"/>
          </a:xfrm>
          <a:prstGeom prst="rect">
            <a:avLst/>
          </a:prstGeom>
          <a:noFill/>
        </p:spPr>
        <p:txBody>
          <a:bodyPr wrap="square" rtlCol="1">
            <a:spAutoFit/>
          </a:bodyPr>
          <a:lstStyle/>
          <a:p>
            <a:r>
              <a:rPr lang="en-US" sz="2000" b="1" dirty="0" smtClean="0">
                <a:latin typeface="Times New Roman" panose="02020603050405020304" pitchFamily="18" charset="0"/>
                <a:cs typeface="Times New Roman" panose="02020603050405020304" pitchFamily="18" charset="0"/>
              </a:rPr>
              <a:t>NH</a:t>
            </a:r>
            <a:r>
              <a:rPr lang="en-US" sz="2000" b="1" baseline="-25000" dirty="0" smtClean="0">
                <a:latin typeface="Times New Roman" panose="02020603050405020304" pitchFamily="18" charset="0"/>
                <a:cs typeface="Times New Roman" panose="02020603050405020304" pitchFamily="18" charset="0"/>
              </a:rPr>
              <a:t>4</a:t>
            </a:r>
            <a:r>
              <a:rPr lang="en-US" sz="2000" b="1" dirty="0" smtClean="0">
                <a:latin typeface="Times New Roman" panose="02020603050405020304" pitchFamily="18" charset="0"/>
                <a:cs typeface="Times New Roman" panose="02020603050405020304" pitchFamily="18" charset="0"/>
              </a:rPr>
              <a:t>Cl</a:t>
            </a:r>
            <a:endParaRPr lang="he-IL" sz="2000" b="1" baseline="-25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68836" y="3370080"/>
            <a:ext cx="1261872" cy="400110"/>
          </a:xfrm>
          <a:prstGeom prst="rect">
            <a:avLst/>
          </a:prstGeom>
          <a:noFill/>
        </p:spPr>
        <p:txBody>
          <a:bodyPr wrap="square" rtlCol="1">
            <a:spAutoFit/>
          </a:bodyPr>
          <a:lstStyle/>
          <a:p>
            <a:r>
              <a:rPr lang="en-US" sz="2000" b="1" dirty="0" smtClean="0">
                <a:latin typeface="Times New Roman" panose="02020603050405020304" pitchFamily="18" charset="0"/>
                <a:cs typeface="Times New Roman" panose="02020603050405020304" pitchFamily="18" charset="0"/>
              </a:rPr>
              <a:t>NaNO</a:t>
            </a:r>
            <a:r>
              <a:rPr lang="en-US" sz="2000" b="1" baseline="-25000" dirty="0" smtClean="0">
                <a:latin typeface="Times New Roman" panose="02020603050405020304" pitchFamily="18" charset="0"/>
                <a:cs typeface="Times New Roman" panose="02020603050405020304" pitchFamily="18" charset="0"/>
              </a:rPr>
              <a:t>3</a:t>
            </a:r>
            <a:endParaRPr lang="he-IL" sz="2000" b="1" baseline="-25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07008" y="3848112"/>
            <a:ext cx="1361444" cy="400110"/>
          </a:xfrm>
          <a:prstGeom prst="rect">
            <a:avLst/>
          </a:prstGeom>
          <a:noFill/>
        </p:spPr>
        <p:txBody>
          <a:bodyPr wrap="square" rtlCol="1">
            <a:spAutoFit/>
          </a:bodyPr>
          <a:lstStyle/>
          <a:p>
            <a:pPr algn="l" rtl="0"/>
            <a:r>
              <a:rPr lang="en-US" sz="2000" b="1" dirty="0" smtClean="0">
                <a:latin typeface="Times New Roman" panose="02020603050405020304" pitchFamily="18" charset="0"/>
                <a:cs typeface="Times New Roman" panose="02020603050405020304" pitchFamily="18" charset="0"/>
              </a:rPr>
              <a:t>Ca</a:t>
            </a:r>
            <a:r>
              <a:rPr lang="en-US" sz="2000" b="1" baseline="-25000" dirty="0" smtClean="0">
                <a:latin typeface="Times New Roman" panose="02020603050405020304" pitchFamily="18" charset="0"/>
                <a:cs typeface="Times New Roman" panose="02020603050405020304" pitchFamily="18" charset="0"/>
              </a:rPr>
              <a:t>3</a:t>
            </a:r>
            <a:r>
              <a:rPr lang="en-US" sz="2000" b="1" dirty="0" smtClean="0">
                <a:latin typeface="Times New Roman" panose="02020603050405020304" pitchFamily="18" charset="0"/>
                <a:cs typeface="Times New Roman" panose="02020603050405020304" pitchFamily="18" charset="0"/>
              </a:rPr>
              <a:t>(PO</a:t>
            </a:r>
            <a:r>
              <a:rPr lang="en-US" sz="2000" b="1" baseline="-25000" dirty="0" smtClean="0">
                <a:latin typeface="Times New Roman" panose="02020603050405020304" pitchFamily="18" charset="0"/>
                <a:cs typeface="Times New Roman" panose="02020603050405020304" pitchFamily="18" charset="0"/>
              </a:rPr>
              <a:t>4</a:t>
            </a:r>
            <a:r>
              <a:rPr lang="en-US" sz="2000" b="1" dirty="0" smtClean="0">
                <a:latin typeface="Times New Roman" panose="02020603050405020304" pitchFamily="18" charset="0"/>
                <a:cs typeface="Times New Roman" panose="02020603050405020304" pitchFamily="18" charset="0"/>
              </a:rPr>
              <a:t>)</a:t>
            </a:r>
            <a:r>
              <a:rPr lang="en-US" sz="2000" b="1" baseline="-25000" dirty="0" smtClean="0">
                <a:latin typeface="Times New Roman" panose="02020603050405020304" pitchFamily="18" charset="0"/>
                <a:cs typeface="Times New Roman" panose="02020603050405020304" pitchFamily="18" charset="0"/>
              </a:rPr>
              <a:t>2</a:t>
            </a:r>
            <a:endParaRPr lang="he-IL" sz="2000" b="1" baseline="-25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91540" y="2008622"/>
            <a:ext cx="1417320" cy="400110"/>
          </a:xfrm>
          <a:prstGeom prst="rect">
            <a:avLst/>
          </a:prstGeom>
          <a:noFill/>
        </p:spPr>
        <p:txBody>
          <a:bodyPr wrap="square" rtlCol="1">
            <a:spAutoFit/>
          </a:bodyPr>
          <a:lstStyle/>
          <a:p>
            <a:r>
              <a:rPr lang="he-IL" sz="2000" b="1" dirty="0" smtClean="0">
                <a:latin typeface="David" panose="020E0502060401010101" pitchFamily="34" charset="-79"/>
                <a:cs typeface="David" panose="020E0502060401010101" pitchFamily="34" charset="-79"/>
              </a:rPr>
              <a:t>דוגמאות</a:t>
            </a:r>
            <a:endParaRPr lang="he-IL" sz="2000" b="1" dirty="0">
              <a:latin typeface="David" panose="020E0502060401010101" pitchFamily="34" charset="-79"/>
              <a:cs typeface="David" panose="020E0502060401010101" pitchFamily="34" charset="-79"/>
            </a:endParaRPr>
          </a:p>
        </p:txBody>
      </p:sp>
      <p:sp>
        <p:nvSpPr>
          <p:cNvPr id="10" name="Footer Placeholder 9"/>
          <p:cNvSpPr>
            <a:spLocks noGrp="1"/>
          </p:cNvSpPr>
          <p:nvPr>
            <p:ph type="ftr" sz="quarter" idx="3"/>
          </p:nvPr>
        </p:nvSpPr>
        <p:spPr/>
        <p:txBody>
          <a:bodyPr/>
          <a:lstStyle/>
          <a:p>
            <a:pPr>
              <a:defRPr/>
            </a:pPr>
            <a:r>
              <a:rPr lang="he-IL" sz="1600" b="1" dirty="0"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7044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Properties of Ionic Compounds</a:t>
            </a:r>
          </a:p>
        </p:txBody>
      </p:sp>
      <p:sp>
        <p:nvSpPr>
          <p:cNvPr id="78858" name="Text Box 10"/>
          <p:cNvSpPr txBox="1">
            <a:spLocks noChangeArrowheads="1"/>
          </p:cNvSpPr>
          <p:nvPr/>
        </p:nvSpPr>
        <p:spPr bwMode="auto">
          <a:xfrm>
            <a:off x="1679425" y="1009486"/>
            <a:ext cx="852591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rtl="0" eaLnBrk="0" fontAlgn="base" hangingPunct="0">
              <a:spcBef>
                <a:spcPct val="0"/>
              </a:spcBef>
              <a:spcAft>
                <a:spcPct val="0"/>
              </a:spcAft>
            </a:pPr>
            <a:r>
              <a:rPr lang="en-US" sz="2800" dirty="0">
                <a:solidFill>
                  <a:srgbClr val="000000"/>
                </a:solidFill>
              </a:rPr>
              <a:t>Ionic crystals have distinctive shapes and can be cleaved:</a:t>
            </a:r>
          </a:p>
        </p:txBody>
      </p:sp>
      <p:pic>
        <p:nvPicPr>
          <p:cNvPr id="12" name="Picture 11" descr="02p065_f09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9690" y="2230754"/>
            <a:ext cx="3066062" cy="3652972"/>
          </a:xfrm>
          <a:prstGeom prst="rect">
            <a:avLst/>
          </a:prstGeom>
        </p:spPr>
      </p:pic>
      <p:grpSp>
        <p:nvGrpSpPr>
          <p:cNvPr id="4" name="Group 3"/>
          <p:cNvGrpSpPr/>
          <p:nvPr/>
        </p:nvGrpSpPr>
        <p:grpSpPr>
          <a:xfrm>
            <a:off x="2152119" y="1874839"/>
            <a:ext cx="4493157" cy="4037905"/>
            <a:chOff x="628118" y="1874838"/>
            <a:chExt cx="4493157" cy="4037905"/>
          </a:xfrm>
        </p:grpSpPr>
        <p:pic>
          <p:nvPicPr>
            <p:cNvPr id="2" name="Picture 1" descr="02p065_f09a_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012" y="2719758"/>
              <a:ext cx="2969476" cy="3192985"/>
            </a:xfrm>
            <a:prstGeom prst="rect">
              <a:avLst/>
            </a:prstGeom>
          </p:spPr>
        </p:pic>
        <p:sp>
          <p:nvSpPr>
            <p:cNvPr id="78854" name="AutoShape 6"/>
            <p:cNvSpPr>
              <a:spLocks noChangeArrowheads="1"/>
            </p:cNvSpPr>
            <p:nvPr/>
          </p:nvSpPr>
          <p:spPr bwMode="auto">
            <a:xfrm>
              <a:off x="2595563" y="1874838"/>
              <a:ext cx="1909762" cy="639762"/>
            </a:xfrm>
            <a:prstGeom prst="wedgeRectCallout">
              <a:avLst>
                <a:gd name="adj1" fmla="val -12093"/>
                <a:gd name="adj2" fmla="val 110296"/>
              </a:avLst>
            </a:prstGeom>
            <a:solidFill>
              <a:schemeClr val="bg1"/>
            </a:solidFill>
            <a:ln w="9525" algn="ctr">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dirty="0">
                  <a:solidFill>
                    <a:srgbClr val="000000"/>
                  </a:solidFill>
                </a:rPr>
                <a:t>External force displaces layers</a:t>
              </a:r>
            </a:p>
          </p:txBody>
        </p:sp>
        <p:sp>
          <p:nvSpPr>
            <p:cNvPr id="78855" name="AutoShape 7"/>
            <p:cNvSpPr>
              <a:spLocks noChangeArrowheads="1"/>
            </p:cNvSpPr>
            <p:nvPr/>
          </p:nvSpPr>
          <p:spPr bwMode="auto">
            <a:xfrm>
              <a:off x="3686175" y="3011488"/>
              <a:ext cx="1435100" cy="609600"/>
            </a:xfrm>
            <a:prstGeom prst="wedgeRectCallout">
              <a:avLst>
                <a:gd name="adj1" fmla="val -117302"/>
                <a:gd name="adj2" fmla="val 142299"/>
              </a:avLst>
            </a:prstGeom>
            <a:solidFill>
              <a:schemeClr val="bg1"/>
            </a:solidFill>
            <a:ln w="9525" algn="ctr">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dirty="0">
                  <a:solidFill>
                    <a:srgbClr val="000000"/>
                  </a:solidFill>
                </a:rPr>
                <a:t>Repulsion occurs</a:t>
              </a:r>
            </a:p>
          </p:txBody>
        </p:sp>
        <p:sp>
          <p:nvSpPr>
            <p:cNvPr id="78856" name="Text Box 8"/>
            <p:cNvSpPr txBox="1">
              <a:spLocks noChangeArrowheads="1"/>
            </p:cNvSpPr>
            <p:nvPr/>
          </p:nvSpPr>
          <p:spPr bwMode="auto">
            <a:xfrm>
              <a:off x="628118" y="4002088"/>
              <a:ext cx="569387" cy="36933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lgn="ctr">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solidFill>
                    <a:srgbClr val="000000"/>
                  </a:solidFill>
                </a:rPr>
                <a:t>Na</a:t>
              </a:r>
              <a:r>
                <a:rPr lang="en-US" baseline="30000">
                  <a:solidFill>
                    <a:srgbClr val="000000"/>
                  </a:solidFill>
                </a:rPr>
                <a:t>+</a:t>
              </a:r>
            </a:p>
          </p:txBody>
        </p:sp>
        <p:sp>
          <p:nvSpPr>
            <p:cNvPr id="78857" name="Text Box 9"/>
            <p:cNvSpPr txBox="1">
              <a:spLocks noChangeArrowheads="1"/>
            </p:cNvSpPr>
            <p:nvPr/>
          </p:nvSpPr>
          <p:spPr bwMode="auto">
            <a:xfrm>
              <a:off x="683491" y="4504340"/>
              <a:ext cx="453970" cy="36933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lgn="ctr">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dirty="0">
                  <a:solidFill>
                    <a:srgbClr val="000000"/>
                  </a:solidFill>
                </a:rPr>
                <a:t>Cl</a:t>
              </a:r>
              <a:r>
                <a:rPr lang="en-US" baseline="30000" dirty="0">
                  <a:solidFill>
                    <a:srgbClr val="000000"/>
                  </a:solidFill>
                </a:rPr>
                <a:t>-</a:t>
              </a:r>
            </a:p>
          </p:txBody>
        </p:sp>
        <p:cxnSp>
          <p:nvCxnSpPr>
            <p:cNvPr id="5" name="Straight Connector 4"/>
            <p:cNvCxnSpPr/>
            <p:nvPr/>
          </p:nvCxnSpPr>
          <p:spPr bwMode="auto">
            <a:xfrm flipH="1" flipV="1">
              <a:off x="1038740" y="4273910"/>
              <a:ext cx="268835" cy="7681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flipH="1" flipV="1">
              <a:off x="1038740" y="4734770"/>
              <a:ext cx="268835" cy="7681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3"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49</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4"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201439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0" y="0"/>
            <a:ext cx="9144000" cy="1143000"/>
          </a:xfrm>
        </p:spPr>
        <p:txBody>
          <a:bodyPr/>
          <a:lstStyle/>
          <a:p>
            <a:pPr eaLnBrk="1" hangingPunct="1"/>
            <a:r>
              <a:rPr lang="en-US"/>
              <a:t>Symbols of Elements</a:t>
            </a:r>
          </a:p>
        </p:txBody>
      </p:sp>
      <p:sp>
        <p:nvSpPr>
          <p:cNvPr id="69635" name="Rectangle 3"/>
          <p:cNvSpPr>
            <a:spLocks noGrp="1" noChangeArrowheads="1"/>
          </p:cNvSpPr>
          <p:nvPr>
            <p:ph type="body" sz="half" idx="2"/>
          </p:nvPr>
        </p:nvSpPr>
        <p:spPr>
          <a:xfrm>
            <a:off x="1851026" y="2835276"/>
            <a:ext cx="8594725" cy="3032125"/>
          </a:xfrm>
        </p:spPr>
        <p:txBody>
          <a:bodyPr/>
          <a:lstStyle/>
          <a:p>
            <a:pPr eaLnBrk="1" hangingPunct="1">
              <a:buFont typeface="Wingdings" pitchFamily="-104" charset="2"/>
              <a:buChar char="Ø"/>
            </a:pPr>
            <a:r>
              <a:rPr lang="en-US" sz="2400" dirty="0"/>
              <a:t>Elements are represented by a one or two letter </a:t>
            </a:r>
            <a:r>
              <a:rPr lang="en-US" sz="2400" b="1" dirty="0"/>
              <a:t>symbol</a:t>
            </a:r>
            <a:r>
              <a:rPr lang="en-US" sz="2400" dirty="0"/>
              <a:t>.  This is the </a:t>
            </a:r>
            <a:r>
              <a:rPr lang="en-US" sz="2400" dirty="0">
                <a:solidFill>
                  <a:srgbClr val="FF0000"/>
                </a:solidFill>
              </a:rPr>
              <a:t>symbol</a:t>
            </a:r>
            <a:r>
              <a:rPr lang="en-US" sz="2400" dirty="0"/>
              <a:t> for carbon.</a:t>
            </a:r>
          </a:p>
          <a:p>
            <a:pPr eaLnBrk="1" hangingPunct="1">
              <a:buFont typeface="Wingdings" pitchFamily="-104" charset="2"/>
              <a:buChar char="Ø"/>
            </a:pPr>
            <a:r>
              <a:rPr lang="en-US" sz="2400" dirty="0"/>
              <a:t>All atoms of the same element have the same number of protons, which is called the </a:t>
            </a:r>
            <a:r>
              <a:rPr lang="en-US" sz="2400" b="1" dirty="0"/>
              <a:t>atomic number</a:t>
            </a:r>
            <a:r>
              <a:rPr lang="en-US" sz="2400" dirty="0"/>
              <a:t>, </a:t>
            </a:r>
            <a:r>
              <a:rPr lang="en-US" sz="2400" i="1" dirty="0"/>
              <a:t>Z</a:t>
            </a:r>
            <a:r>
              <a:rPr lang="en-US" sz="2400" dirty="0"/>
              <a:t>. It is written as a </a:t>
            </a:r>
            <a:r>
              <a:rPr lang="en-US" sz="2400" dirty="0">
                <a:solidFill>
                  <a:srgbClr val="339966"/>
                </a:solidFill>
              </a:rPr>
              <a:t>subscript</a:t>
            </a:r>
            <a:r>
              <a:rPr lang="en-US" sz="2400" dirty="0"/>
              <a:t> BEFORE the symbol.</a:t>
            </a:r>
          </a:p>
          <a:p>
            <a:pPr eaLnBrk="1" hangingPunct="1">
              <a:buFont typeface="Wingdings" pitchFamily="-104" charset="2"/>
              <a:buChar char="Ø"/>
            </a:pPr>
            <a:r>
              <a:rPr lang="en-US" sz="2400" dirty="0"/>
              <a:t>The </a:t>
            </a:r>
            <a:r>
              <a:rPr lang="en-US" sz="2400" b="1" dirty="0"/>
              <a:t>mass number(A)</a:t>
            </a:r>
            <a:r>
              <a:rPr lang="en-US" sz="2400" dirty="0" smtClean="0"/>
              <a:t> </a:t>
            </a:r>
            <a:r>
              <a:rPr lang="en-US" sz="2400" dirty="0"/>
              <a:t>is the total number of protons and neutrons in the nucleus of an atom. It is written as a </a:t>
            </a:r>
            <a:r>
              <a:rPr lang="en-US" sz="2400" dirty="0">
                <a:solidFill>
                  <a:srgbClr val="00B0F0"/>
                </a:solidFill>
              </a:rPr>
              <a:t>superscript</a:t>
            </a:r>
            <a:r>
              <a:rPr lang="en-US" sz="2400" dirty="0"/>
              <a:t> BEFORE the symbol.</a:t>
            </a:r>
          </a:p>
        </p:txBody>
      </p:sp>
      <p:pic>
        <p:nvPicPr>
          <p:cNvPr id="69636" name="Picture 5" descr="02_Pg49_UnFigure.jpg"/>
          <p:cNvPicPr>
            <a:picLocks noChangeAspect="1"/>
          </p:cNvPicPr>
          <p:nvPr/>
        </p:nvPicPr>
        <p:blipFill>
          <a:blip r:embed="rId3" cstate="print"/>
          <a:srcRect b="6377"/>
          <a:stretch>
            <a:fillRect/>
          </a:stretch>
        </p:blipFill>
        <p:spPr bwMode="auto">
          <a:xfrm>
            <a:off x="3422650" y="1258889"/>
            <a:ext cx="5276850" cy="145097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lgn="l" rtl="0" eaLnBrk="0" fontAlgn="base" hangingPunct="0">
              <a:spcBef>
                <a:spcPct val="0"/>
              </a:spcBef>
              <a:spcAft>
                <a:spcPct val="0"/>
              </a:spcAft>
              <a:defRPr/>
            </a:pPr>
            <a:fld id="{1F4A9EEA-0DF8-4944-B702-B3E3581B999E}"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5</a:t>
            </a:fld>
            <a:endParaRPr lang="en-US" sz="1600" b="1" dirty="0">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p:txBody>
          <a:bodyPr/>
          <a:lstStyle/>
          <a:p>
            <a:pPr algn="l" rtl="0" eaLnBrk="0" fontAlgn="base" hangingPunct="0">
              <a:spcBef>
                <a:spcPct val="0"/>
              </a:spcBef>
              <a:spcAft>
                <a:spcPct val="0"/>
              </a:spcAft>
              <a:defRPr/>
            </a:pPr>
            <a:r>
              <a:rPr lang="he-IL" sz="1600" b="1" dirty="0"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7329662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641020" y="932675"/>
            <a:ext cx="8909960" cy="1186638"/>
          </a:xfrm>
          <a:noFill/>
        </p:spPr>
        <p:txBody>
          <a:bodyPr/>
          <a:lstStyle/>
          <a:p>
            <a:pPr marL="0" indent="0"/>
            <a:r>
              <a:rPr lang="en-US" dirty="0" smtClean="0"/>
              <a:t>Ionic </a:t>
            </a:r>
            <a:r>
              <a:rPr lang="en-US" dirty="0"/>
              <a:t>compounds </a:t>
            </a:r>
            <a:r>
              <a:rPr lang="en-US" dirty="0" smtClean="0"/>
              <a:t>are held together by strong Coulombic forces:</a:t>
            </a:r>
            <a:endParaRPr lang="en-US" dirty="0"/>
          </a:p>
        </p:txBody>
      </p:sp>
      <p:sp>
        <p:nvSpPr>
          <p:cNvPr id="76807" name="Rectangle 7"/>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dirty="0" smtClean="0"/>
              <a:t>Ionic Compound Properties</a:t>
            </a:r>
            <a:endParaRPr lang="en-US" dirty="0"/>
          </a:p>
        </p:txBody>
      </p:sp>
      <p:grpSp>
        <p:nvGrpSpPr>
          <p:cNvPr id="76814" name="Group 14"/>
          <p:cNvGrpSpPr>
            <a:grpSpLocks/>
          </p:cNvGrpSpPr>
          <p:nvPr/>
        </p:nvGrpSpPr>
        <p:grpSpPr bwMode="auto">
          <a:xfrm>
            <a:off x="5043489" y="2742771"/>
            <a:ext cx="2057401" cy="946150"/>
            <a:chOff x="1395" y="3104"/>
            <a:chExt cx="1296" cy="596"/>
          </a:xfrm>
        </p:grpSpPr>
        <p:sp>
          <p:nvSpPr>
            <p:cNvPr id="76815" name="Text Box 15"/>
            <p:cNvSpPr txBox="1">
              <a:spLocks noChangeArrowheads="1"/>
            </p:cNvSpPr>
            <p:nvPr/>
          </p:nvSpPr>
          <p:spPr bwMode="auto">
            <a:xfrm>
              <a:off x="1395" y="3249"/>
              <a:ext cx="638" cy="33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800" i="1" dirty="0">
                  <a:solidFill>
                    <a:srgbClr val="000000"/>
                  </a:solidFill>
                </a:rPr>
                <a:t>F = k</a:t>
              </a:r>
            </a:p>
          </p:txBody>
        </p:sp>
        <p:sp>
          <p:nvSpPr>
            <p:cNvPr id="76816" name="Text Box 16"/>
            <p:cNvSpPr txBox="1">
              <a:spLocks noChangeArrowheads="1"/>
            </p:cNvSpPr>
            <p:nvPr/>
          </p:nvSpPr>
          <p:spPr bwMode="auto">
            <a:xfrm>
              <a:off x="2057" y="3104"/>
              <a:ext cx="634" cy="59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800" i="1">
                  <a:solidFill>
                    <a:srgbClr val="000000"/>
                  </a:solidFill>
                </a:rPr>
                <a:t>Q</a:t>
              </a:r>
              <a:r>
                <a:rPr lang="en-US" sz="2800" i="1" baseline="-25000">
                  <a:solidFill>
                    <a:srgbClr val="000000"/>
                  </a:solidFill>
                </a:rPr>
                <a:t>1</a:t>
              </a:r>
              <a:r>
                <a:rPr lang="en-US" sz="2800" i="1">
                  <a:solidFill>
                    <a:srgbClr val="000000"/>
                  </a:solidFill>
                </a:rPr>
                <a:t>Q</a:t>
              </a:r>
              <a:r>
                <a:rPr lang="en-US" sz="2800" i="1" baseline="-25000">
                  <a:solidFill>
                    <a:srgbClr val="000000"/>
                  </a:solidFill>
                </a:rPr>
                <a:t>2</a:t>
              </a:r>
              <a:endParaRPr lang="en-US" sz="2800" i="1">
                <a:solidFill>
                  <a:srgbClr val="000000"/>
                </a:solidFill>
              </a:endParaRPr>
            </a:p>
            <a:p>
              <a:pPr algn="ctr" rtl="0" eaLnBrk="0" fontAlgn="base" hangingPunct="0">
                <a:spcBef>
                  <a:spcPct val="0"/>
                </a:spcBef>
                <a:spcAft>
                  <a:spcPct val="0"/>
                </a:spcAft>
              </a:pPr>
              <a:r>
                <a:rPr lang="en-US" sz="2800" i="1">
                  <a:solidFill>
                    <a:srgbClr val="000000"/>
                  </a:solidFill>
                </a:rPr>
                <a:t>d</a:t>
              </a:r>
              <a:r>
                <a:rPr lang="en-US" sz="2800" i="1" baseline="30000">
                  <a:solidFill>
                    <a:srgbClr val="000000"/>
                  </a:solidFill>
                </a:rPr>
                <a:t>2</a:t>
              </a:r>
              <a:endParaRPr lang="en-US" sz="2800" i="1">
                <a:solidFill>
                  <a:srgbClr val="000000"/>
                </a:solidFill>
              </a:endParaRPr>
            </a:p>
          </p:txBody>
        </p:sp>
        <p:sp>
          <p:nvSpPr>
            <p:cNvPr id="76817" name="Line 17"/>
            <p:cNvSpPr>
              <a:spLocks noChangeShapeType="1"/>
            </p:cNvSpPr>
            <p:nvPr/>
          </p:nvSpPr>
          <p:spPr bwMode="auto">
            <a:xfrm>
              <a:off x="2057" y="3418"/>
              <a:ext cx="604"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endParaRPr lang="en-US" sz="4000" i="1">
                <a:solidFill>
                  <a:srgbClr val="000000"/>
                </a:solidFill>
              </a:endParaRPr>
            </a:p>
          </p:txBody>
        </p:sp>
      </p:grpSp>
      <p:sp>
        <p:nvSpPr>
          <p:cNvPr id="76818" name="AutoShape 18"/>
          <p:cNvSpPr>
            <a:spLocks noChangeArrowheads="1"/>
          </p:cNvSpPr>
          <p:nvPr/>
        </p:nvSpPr>
        <p:spPr bwMode="auto">
          <a:xfrm>
            <a:off x="2486026" y="3125359"/>
            <a:ext cx="2212975" cy="730250"/>
          </a:xfrm>
          <a:prstGeom prst="wedgeRoundRectCallout">
            <a:avLst>
              <a:gd name="adj1" fmla="val 67824"/>
              <a:gd name="adj2" fmla="val -25218"/>
              <a:gd name="adj3" fmla="val 16667"/>
            </a:avLst>
          </a:prstGeom>
          <a:solidFill>
            <a:srgbClr val="E5F5FF"/>
          </a:solidFill>
          <a:ln w="9525" algn="ctr">
            <a:solidFill>
              <a:srgbClr val="C0C0C0"/>
            </a:solidFill>
            <a:miter lim="800000"/>
            <a:headEnd/>
            <a:tailEnd/>
          </a:ln>
          <a:effectLst/>
        </p:spPr>
        <p:txBody>
          <a:bodyPr/>
          <a:lstStyle/>
          <a:p>
            <a:pPr algn="ctr" rtl="0" eaLnBrk="0" fontAlgn="base" hangingPunct="0">
              <a:spcBef>
                <a:spcPct val="0"/>
              </a:spcBef>
              <a:spcAft>
                <a:spcPct val="0"/>
              </a:spcAft>
            </a:pPr>
            <a:r>
              <a:rPr lang="en-US">
                <a:solidFill>
                  <a:srgbClr val="000000"/>
                </a:solidFill>
              </a:rPr>
              <a:t>Force between ions</a:t>
            </a:r>
          </a:p>
        </p:txBody>
      </p:sp>
      <p:sp>
        <p:nvSpPr>
          <p:cNvPr id="76819" name="AutoShape 19"/>
          <p:cNvSpPr>
            <a:spLocks noChangeArrowheads="1"/>
          </p:cNvSpPr>
          <p:nvPr/>
        </p:nvSpPr>
        <p:spPr bwMode="auto">
          <a:xfrm>
            <a:off x="4932364" y="3739722"/>
            <a:ext cx="1203325" cy="384175"/>
          </a:xfrm>
          <a:prstGeom prst="wedgeRoundRectCallout">
            <a:avLst>
              <a:gd name="adj1" fmla="val 27630"/>
              <a:gd name="adj2" fmla="val -114875"/>
              <a:gd name="adj3" fmla="val 16667"/>
            </a:avLst>
          </a:prstGeom>
          <a:solidFill>
            <a:srgbClr val="E5F5FF"/>
          </a:solidFill>
          <a:ln w="9525" algn="ctr">
            <a:solidFill>
              <a:srgbClr val="C0C0C0"/>
            </a:solidFill>
            <a:miter lim="800000"/>
            <a:headEnd/>
            <a:tailEnd/>
          </a:ln>
          <a:effectLst/>
        </p:spPr>
        <p:txBody>
          <a:bodyPr/>
          <a:lstStyle/>
          <a:p>
            <a:pPr algn="ctr" rtl="0" eaLnBrk="0" fontAlgn="base" hangingPunct="0">
              <a:spcBef>
                <a:spcPct val="0"/>
              </a:spcBef>
              <a:spcAft>
                <a:spcPct val="0"/>
              </a:spcAft>
            </a:pPr>
            <a:r>
              <a:rPr lang="en-US">
                <a:solidFill>
                  <a:srgbClr val="000000"/>
                </a:solidFill>
              </a:rPr>
              <a:t>constant</a:t>
            </a:r>
          </a:p>
        </p:txBody>
      </p:sp>
      <p:sp>
        <p:nvSpPr>
          <p:cNvPr id="76820" name="AutoShape 20"/>
          <p:cNvSpPr>
            <a:spLocks noChangeArrowheads="1"/>
          </p:cNvSpPr>
          <p:nvPr/>
        </p:nvSpPr>
        <p:spPr bwMode="auto">
          <a:xfrm>
            <a:off x="7053265" y="3505255"/>
            <a:ext cx="1933575" cy="730250"/>
          </a:xfrm>
          <a:prstGeom prst="wedgeRoundRectCallout">
            <a:avLst>
              <a:gd name="adj1" fmla="val -67778"/>
              <a:gd name="adj2" fmla="val -43905"/>
              <a:gd name="adj3" fmla="val 16667"/>
            </a:avLst>
          </a:prstGeom>
          <a:solidFill>
            <a:srgbClr val="E5F5FF"/>
          </a:solidFill>
          <a:ln w="9525" algn="ctr">
            <a:solidFill>
              <a:srgbClr val="C0C0C0"/>
            </a:solidFill>
            <a:miter lim="800000"/>
            <a:headEnd/>
            <a:tailEnd/>
          </a:ln>
          <a:effectLst/>
        </p:spPr>
        <p:txBody>
          <a:bodyPr/>
          <a:lstStyle/>
          <a:p>
            <a:pPr algn="ctr" rtl="0" eaLnBrk="0" fontAlgn="base" hangingPunct="0">
              <a:spcBef>
                <a:spcPct val="0"/>
              </a:spcBef>
              <a:spcAft>
                <a:spcPct val="0"/>
              </a:spcAft>
            </a:pPr>
            <a:r>
              <a:rPr lang="en-US">
                <a:solidFill>
                  <a:srgbClr val="000000"/>
                </a:solidFill>
              </a:rPr>
              <a:t>Distance between ions</a:t>
            </a:r>
          </a:p>
        </p:txBody>
      </p:sp>
      <p:sp>
        <p:nvSpPr>
          <p:cNvPr id="76821" name="AutoShape 21"/>
          <p:cNvSpPr>
            <a:spLocks noChangeArrowheads="1"/>
          </p:cNvSpPr>
          <p:nvPr/>
        </p:nvSpPr>
        <p:spPr bwMode="auto">
          <a:xfrm>
            <a:off x="7327901" y="2334784"/>
            <a:ext cx="1120775" cy="730250"/>
          </a:xfrm>
          <a:prstGeom prst="wedgeRoundRectCallout">
            <a:avLst>
              <a:gd name="adj1" fmla="val -79319"/>
              <a:gd name="adj2" fmla="val 33912"/>
              <a:gd name="adj3" fmla="val 16667"/>
            </a:avLst>
          </a:prstGeom>
          <a:solidFill>
            <a:srgbClr val="E5F5FF"/>
          </a:solidFill>
          <a:ln w="9525" algn="ctr">
            <a:solidFill>
              <a:srgbClr val="C0C0C0"/>
            </a:solidFill>
            <a:miter lim="800000"/>
            <a:headEnd/>
            <a:tailEnd/>
          </a:ln>
          <a:effectLst/>
        </p:spPr>
        <p:txBody>
          <a:bodyPr/>
          <a:lstStyle/>
          <a:p>
            <a:pPr algn="ctr" rtl="0" eaLnBrk="0" fontAlgn="base" hangingPunct="0">
              <a:spcBef>
                <a:spcPct val="0"/>
              </a:spcBef>
              <a:spcAft>
                <a:spcPct val="0"/>
              </a:spcAft>
            </a:pPr>
            <a:r>
              <a:rPr lang="en-US">
                <a:solidFill>
                  <a:srgbClr val="000000"/>
                </a:solidFill>
              </a:rPr>
              <a:t>Charge on ion 2</a:t>
            </a:r>
          </a:p>
        </p:txBody>
      </p:sp>
      <p:sp>
        <p:nvSpPr>
          <p:cNvPr id="76822" name="AutoShape 22"/>
          <p:cNvSpPr>
            <a:spLocks noChangeArrowheads="1"/>
          </p:cNvSpPr>
          <p:nvPr/>
        </p:nvSpPr>
        <p:spPr bwMode="auto">
          <a:xfrm>
            <a:off x="6299201" y="2109359"/>
            <a:ext cx="1120775" cy="639762"/>
          </a:xfrm>
          <a:prstGeom prst="wedgeRoundRectCallout">
            <a:avLst>
              <a:gd name="adj1" fmla="val -31588"/>
              <a:gd name="adj2" fmla="val 79032"/>
              <a:gd name="adj3" fmla="val 16667"/>
            </a:avLst>
          </a:prstGeom>
          <a:solidFill>
            <a:srgbClr val="E5F5FF"/>
          </a:solidFill>
          <a:ln w="9525" algn="ctr">
            <a:solidFill>
              <a:srgbClr val="C0C0C0"/>
            </a:solidFill>
            <a:miter lim="800000"/>
            <a:headEnd/>
            <a:tailEnd/>
          </a:ln>
          <a:effectLst/>
        </p:spPr>
        <p:txBody>
          <a:bodyPr/>
          <a:lstStyle/>
          <a:p>
            <a:pPr algn="ctr" rtl="0" eaLnBrk="0" fontAlgn="base" hangingPunct="0">
              <a:spcBef>
                <a:spcPct val="0"/>
              </a:spcBef>
              <a:spcAft>
                <a:spcPct val="0"/>
              </a:spcAft>
            </a:pPr>
            <a:r>
              <a:rPr lang="en-US" dirty="0">
                <a:solidFill>
                  <a:srgbClr val="000000"/>
                </a:solidFill>
              </a:rPr>
              <a:t>Charge on ion 1</a:t>
            </a:r>
          </a:p>
        </p:txBody>
      </p:sp>
      <p:sp>
        <p:nvSpPr>
          <p:cNvPr id="76823" name="Rectangle 23"/>
          <p:cNvSpPr>
            <a:spLocks noChangeArrowheads="1"/>
          </p:cNvSpPr>
          <p:nvPr/>
        </p:nvSpPr>
        <p:spPr bwMode="auto">
          <a:xfrm>
            <a:off x="1756235" y="4849986"/>
            <a:ext cx="8570912" cy="1113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20000"/>
              </a:spcBef>
              <a:spcAft>
                <a:spcPct val="0"/>
              </a:spcAft>
              <a:buFont typeface="Arial" charset="0"/>
              <a:buNone/>
            </a:pPr>
            <a:r>
              <a:rPr lang="en-US" sz="2800" dirty="0">
                <a:solidFill>
                  <a:srgbClr val="000000"/>
                </a:solidFill>
              </a:rPr>
              <a:t>A lot of energy is required to disrupt the crystal lattice, and so melting and boiling points are high.</a:t>
            </a:r>
          </a:p>
        </p:txBody>
      </p:sp>
      <p:sp>
        <p:nvSpPr>
          <p:cNvPr id="1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50</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121267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Rectangle 7"/>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dirty="0" smtClean="0"/>
              <a:t>Ionic Compound Properties</a:t>
            </a:r>
            <a:endParaRPr lang="en-US" dirty="0"/>
          </a:p>
        </p:txBody>
      </p:sp>
      <p:grpSp>
        <p:nvGrpSpPr>
          <p:cNvPr id="76814" name="Group 14"/>
          <p:cNvGrpSpPr>
            <a:grpSpLocks/>
          </p:cNvGrpSpPr>
          <p:nvPr/>
        </p:nvGrpSpPr>
        <p:grpSpPr bwMode="auto">
          <a:xfrm>
            <a:off x="5043489" y="1009485"/>
            <a:ext cx="2057401" cy="946150"/>
            <a:chOff x="1395" y="3104"/>
            <a:chExt cx="1296" cy="596"/>
          </a:xfrm>
        </p:grpSpPr>
        <p:sp>
          <p:nvSpPr>
            <p:cNvPr id="76815" name="Text Box 15"/>
            <p:cNvSpPr txBox="1">
              <a:spLocks noChangeArrowheads="1"/>
            </p:cNvSpPr>
            <p:nvPr/>
          </p:nvSpPr>
          <p:spPr bwMode="auto">
            <a:xfrm>
              <a:off x="1395" y="3249"/>
              <a:ext cx="638" cy="33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800" i="1" dirty="0">
                  <a:solidFill>
                    <a:srgbClr val="000000"/>
                  </a:solidFill>
                </a:rPr>
                <a:t>F = k</a:t>
              </a:r>
            </a:p>
          </p:txBody>
        </p:sp>
        <p:sp>
          <p:nvSpPr>
            <p:cNvPr id="76816" name="Text Box 16"/>
            <p:cNvSpPr txBox="1">
              <a:spLocks noChangeArrowheads="1"/>
            </p:cNvSpPr>
            <p:nvPr/>
          </p:nvSpPr>
          <p:spPr bwMode="auto">
            <a:xfrm>
              <a:off x="2057" y="3104"/>
              <a:ext cx="634" cy="59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800" i="1">
                  <a:solidFill>
                    <a:srgbClr val="000000"/>
                  </a:solidFill>
                </a:rPr>
                <a:t>Q</a:t>
              </a:r>
              <a:r>
                <a:rPr lang="en-US" sz="2800" i="1" baseline="-25000">
                  <a:solidFill>
                    <a:srgbClr val="000000"/>
                  </a:solidFill>
                </a:rPr>
                <a:t>1</a:t>
              </a:r>
              <a:r>
                <a:rPr lang="en-US" sz="2800" i="1">
                  <a:solidFill>
                    <a:srgbClr val="000000"/>
                  </a:solidFill>
                </a:rPr>
                <a:t>Q</a:t>
              </a:r>
              <a:r>
                <a:rPr lang="en-US" sz="2800" i="1" baseline="-25000">
                  <a:solidFill>
                    <a:srgbClr val="000000"/>
                  </a:solidFill>
                </a:rPr>
                <a:t>2</a:t>
              </a:r>
              <a:endParaRPr lang="en-US" sz="2800" i="1">
                <a:solidFill>
                  <a:srgbClr val="000000"/>
                </a:solidFill>
              </a:endParaRPr>
            </a:p>
            <a:p>
              <a:pPr algn="ctr" rtl="0" eaLnBrk="0" fontAlgn="base" hangingPunct="0">
                <a:spcBef>
                  <a:spcPct val="0"/>
                </a:spcBef>
                <a:spcAft>
                  <a:spcPct val="0"/>
                </a:spcAft>
              </a:pPr>
              <a:r>
                <a:rPr lang="en-US" sz="2800" i="1">
                  <a:solidFill>
                    <a:srgbClr val="000000"/>
                  </a:solidFill>
                </a:rPr>
                <a:t>d</a:t>
              </a:r>
              <a:r>
                <a:rPr lang="en-US" sz="2800" i="1" baseline="30000">
                  <a:solidFill>
                    <a:srgbClr val="000000"/>
                  </a:solidFill>
                </a:rPr>
                <a:t>2</a:t>
              </a:r>
              <a:endParaRPr lang="en-US" sz="2800" i="1">
                <a:solidFill>
                  <a:srgbClr val="000000"/>
                </a:solidFill>
              </a:endParaRPr>
            </a:p>
          </p:txBody>
        </p:sp>
        <p:sp>
          <p:nvSpPr>
            <p:cNvPr id="76817" name="Line 17"/>
            <p:cNvSpPr>
              <a:spLocks noChangeShapeType="1"/>
            </p:cNvSpPr>
            <p:nvPr/>
          </p:nvSpPr>
          <p:spPr bwMode="auto">
            <a:xfrm>
              <a:off x="2057" y="3418"/>
              <a:ext cx="604"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endParaRPr lang="en-US" sz="4000" i="1">
                <a:solidFill>
                  <a:srgbClr val="000000"/>
                </a:solidFill>
              </a:endParaRPr>
            </a:p>
          </p:txBody>
        </p:sp>
      </p:grpSp>
      <p:sp>
        <p:nvSpPr>
          <p:cNvPr id="76823" name="Rectangle 23"/>
          <p:cNvSpPr>
            <a:spLocks noChangeArrowheads="1"/>
          </p:cNvSpPr>
          <p:nvPr/>
        </p:nvSpPr>
        <p:spPr bwMode="auto">
          <a:xfrm>
            <a:off x="1641020" y="1955635"/>
            <a:ext cx="8570912" cy="1733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20000"/>
              </a:spcBef>
              <a:spcAft>
                <a:spcPct val="0"/>
              </a:spcAft>
              <a:buFont typeface="Arial" charset="0"/>
              <a:buNone/>
            </a:pPr>
            <a:r>
              <a:rPr lang="en-US" sz="2800" dirty="0">
                <a:solidFill>
                  <a:srgbClr val="000000"/>
                </a:solidFill>
              </a:rPr>
              <a:t>Forces are stronger when:</a:t>
            </a:r>
          </a:p>
          <a:p>
            <a:pPr marL="457200" indent="-457200" algn="l" rtl="0" eaLnBrk="0" fontAlgn="base" hangingPunct="0">
              <a:spcBef>
                <a:spcPct val="20000"/>
              </a:spcBef>
              <a:spcAft>
                <a:spcPct val="0"/>
              </a:spcAft>
              <a:buFont typeface="Arial" pitchFamily="34" charset="0"/>
              <a:buChar char="•"/>
            </a:pPr>
            <a:r>
              <a:rPr lang="en-US" sz="2800" dirty="0">
                <a:solidFill>
                  <a:srgbClr val="000000"/>
                </a:solidFill>
              </a:rPr>
              <a:t>the ion charges (</a:t>
            </a:r>
            <a:r>
              <a:rPr lang="en-US" sz="2800" i="1" dirty="0">
                <a:solidFill>
                  <a:srgbClr val="000000"/>
                </a:solidFill>
              </a:rPr>
              <a:t>Q</a:t>
            </a:r>
            <a:r>
              <a:rPr lang="en-US" sz="2800" baseline="-25000" dirty="0">
                <a:solidFill>
                  <a:srgbClr val="000000"/>
                </a:solidFill>
              </a:rPr>
              <a:t>1</a:t>
            </a:r>
            <a:r>
              <a:rPr lang="en-US" sz="2800" dirty="0">
                <a:solidFill>
                  <a:srgbClr val="000000"/>
                </a:solidFill>
              </a:rPr>
              <a:t> and </a:t>
            </a:r>
            <a:r>
              <a:rPr lang="en-US" sz="2800" i="1" dirty="0">
                <a:solidFill>
                  <a:srgbClr val="000000"/>
                </a:solidFill>
              </a:rPr>
              <a:t>Q</a:t>
            </a:r>
            <a:r>
              <a:rPr lang="en-US" sz="2800" baseline="-25000" dirty="0">
                <a:solidFill>
                  <a:srgbClr val="000000"/>
                </a:solidFill>
              </a:rPr>
              <a:t>2</a:t>
            </a:r>
            <a:r>
              <a:rPr lang="en-US" sz="2800" dirty="0">
                <a:solidFill>
                  <a:srgbClr val="000000"/>
                </a:solidFill>
              </a:rPr>
              <a:t>) are large</a:t>
            </a:r>
          </a:p>
          <a:p>
            <a:pPr marL="457200" indent="-457200" algn="l" rtl="0" eaLnBrk="0" fontAlgn="base" hangingPunct="0">
              <a:spcBef>
                <a:spcPct val="20000"/>
              </a:spcBef>
              <a:spcAft>
                <a:spcPct val="0"/>
              </a:spcAft>
              <a:buFont typeface="Arial" pitchFamily="34" charset="0"/>
              <a:buChar char="•"/>
            </a:pPr>
            <a:r>
              <a:rPr lang="en-US" sz="2800" dirty="0">
                <a:solidFill>
                  <a:srgbClr val="000000"/>
                </a:solidFill>
              </a:rPr>
              <a:t>The ions are small (</a:t>
            </a:r>
            <a:r>
              <a:rPr lang="en-US" sz="2800" i="1" dirty="0">
                <a:solidFill>
                  <a:srgbClr val="000000"/>
                </a:solidFill>
              </a:rPr>
              <a:t>d</a:t>
            </a:r>
            <a:r>
              <a:rPr lang="en-US" sz="2800" dirty="0">
                <a:solidFill>
                  <a:srgbClr val="000000"/>
                </a:solidFill>
              </a:rPr>
              <a:t> is small)</a:t>
            </a:r>
          </a:p>
        </p:txBody>
      </p:sp>
      <p:graphicFrame>
        <p:nvGraphicFramePr>
          <p:cNvPr id="3" name="Table 2"/>
          <p:cNvGraphicFramePr>
            <a:graphicFrameLocks noGrp="1"/>
          </p:cNvGraphicFramePr>
          <p:nvPr>
            <p:extLst/>
          </p:nvPr>
        </p:nvGraphicFramePr>
        <p:xfrm>
          <a:off x="2293906" y="3813050"/>
          <a:ext cx="6018051" cy="2194560"/>
        </p:xfrm>
        <a:graphic>
          <a:graphicData uri="http://schemas.openxmlformats.org/drawingml/2006/table">
            <a:tbl>
              <a:tblPr firstRow="1" bandRow="1">
                <a:solidFill>
                  <a:srgbClr val="E5F5FF"/>
                </a:solidFill>
                <a:tableStyleId>{5C22544A-7EE6-4342-B048-85BDC9FD1C3A}</a:tableStyleId>
              </a:tblPr>
              <a:tblGrid>
                <a:gridCol w="1958656"/>
                <a:gridCol w="1689820"/>
                <a:gridCol w="2369575"/>
              </a:tblGrid>
              <a:tr h="370840">
                <a:tc>
                  <a:txBody>
                    <a:bodyPr/>
                    <a:lstStyle/>
                    <a:p>
                      <a:r>
                        <a:rPr lang="en-US" sz="2400" dirty="0" smtClean="0"/>
                        <a:t>Ionic Compound</a:t>
                      </a:r>
                      <a:endParaRPr lang="en-US" sz="2400" dirty="0"/>
                    </a:p>
                  </a:txBody>
                  <a:tcPr>
                    <a:solidFill>
                      <a:srgbClr val="194E9D"/>
                    </a:solidFill>
                  </a:tcPr>
                </a:tc>
                <a:tc>
                  <a:txBody>
                    <a:bodyPr/>
                    <a:lstStyle/>
                    <a:p>
                      <a:r>
                        <a:rPr lang="en-US" sz="2400" b="1" dirty="0" smtClean="0">
                          <a:solidFill>
                            <a:schemeClr val="bg1"/>
                          </a:solidFill>
                        </a:rPr>
                        <a:t>Q</a:t>
                      </a:r>
                      <a:r>
                        <a:rPr lang="en-US" sz="2400" b="1" i="0" baseline="-25000" dirty="0" smtClean="0">
                          <a:solidFill>
                            <a:schemeClr val="bg1"/>
                          </a:solidFill>
                        </a:rPr>
                        <a:t>1</a:t>
                      </a:r>
                      <a:r>
                        <a:rPr lang="en-US" sz="2400" b="1" i="0" dirty="0" smtClean="0">
                          <a:solidFill>
                            <a:schemeClr val="bg1"/>
                          </a:solidFill>
                        </a:rPr>
                        <a:t> &amp; </a:t>
                      </a:r>
                      <a:r>
                        <a:rPr lang="en-US" sz="2400" b="1" dirty="0" smtClean="0">
                          <a:solidFill>
                            <a:schemeClr val="bg1"/>
                          </a:solidFill>
                        </a:rPr>
                        <a:t>Q</a:t>
                      </a:r>
                      <a:r>
                        <a:rPr lang="en-US" sz="2400" b="1" i="0" baseline="-25000" dirty="0" smtClean="0">
                          <a:solidFill>
                            <a:schemeClr val="bg1"/>
                          </a:solidFill>
                        </a:rPr>
                        <a:t>2</a:t>
                      </a:r>
                      <a:endParaRPr lang="en-US" sz="2400" b="1" dirty="0">
                        <a:solidFill>
                          <a:schemeClr val="bg1"/>
                        </a:solidFill>
                      </a:endParaRPr>
                    </a:p>
                  </a:txBody>
                  <a:tcPr>
                    <a:solidFill>
                      <a:srgbClr val="194E9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Melting Point</a:t>
                      </a:r>
                    </a:p>
                    <a:p>
                      <a:endParaRPr lang="en-US" sz="2400" dirty="0"/>
                    </a:p>
                  </a:txBody>
                  <a:tcPr>
                    <a:solidFill>
                      <a:srgbClr val="194E9D"/>
                    </a:solidFill>
                  </a:tcPr>
                </a:tc>
              </a:tr>
              <a:tr h="370840">
                <a:tc>
                  <a:txBody>
                    <a:bodyPr/>
                    <a:lstStyle/>
                    <a:p>
                      <a:r>
                        <a:rPr lang="en-US" sz="2400" dirty="0" err="1" smtClean="0"/>
                        <a:t>NaF</a:t>
                      </a:r>
                      <a:endParaRPr lang="en-US" sz="2400" dirty="0"/>
                    </a:p>
                  </a:txBody>
                  <a:tcPr>
                    <a:solidFill>
                      <a:srgbClr val="E5F5FF"/>
                    </a:solidFill>
                  </a:tcPr>
                </a:tc>
                <a:tc>
                  <a:txBody>
                    <a:bodyPr/>
                    <a:lstStyle/>
                    <a:p>
                      <a:r>
                        <a:rPr lang="en-US" sz="2400" dirty="0" smtClean="0"/>
                        <a:t>+1   &amp;  -1</a:t>
                      </a:r>
                      <a:endParaRPr lang="en-US" sz="2400" baseline="30000" dirty="0"/>
                    </a:p>
                  </a:txBody>
                  <a:tcPr>
                    <a:solidFill>
                      <a:srgbClr val="E5F5FF"/>
                    </a:solidFill>
                  </a:tcPr>
                </a:tc>
                <a:tc>
                  <a:txBody>
                    <a:bodyPr/>
                    <a:lstStyle/>
                    <a:p>
                      <a:pPr algn="r"/>
                      <a:r>
                        <a:rPr lang="en-US" sz="2400" dirty="0" smtClean="0"/>
                        <a:t>993 </a:t>
                      </a:r>
                      <a:r>
                        <a:rPr lang="en-US" sz="2400" baseline="0" dirty="0" smtClean="0"/>
                        <a:t>°C</a:t>
                      </a:r>
                      <a:endParaRPr lang="en-US" sz="2400" dirty="0"/>
                    </a:p>
                  </a:txBody>
                  <a:tcPr>
                    <a:solidFill>
                      <a:srgbClr val="E5F5FF"/>
                    </a:solidFill>
                  </a:tcPr>
                </a:tc>
              </a:tr>
              <a:tr h="370840">
                <a:tc>
                  <a:txBody>
                    <a:bodyPr/>
                    <a:lstStyle/>
                    <a:p>
                      <a:r>
                        <a:rPr lang="en-US" sz="2400" dirty="0" err="1" smtClean="0"/>
                        <a:t>NaI</a:t>
                      </a:r>
                      <a:endParaRPr lang="en-US" sz="2400" dirty="0"/>
                    </a:p>
                  </a:txBody>
                  <a:tcPr>
                    <a:solidFill>
                      <a:srgbClr val="E5F5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   &amp;  -1</a:t>
                      </a:r>
                      <a:endParaRPr lang="en-US" sz="2400" baseline="30000" dirty="0" smtClean="0"/>
                    </a:p>
                  </a:txBody>
                  <a:tcPr>
                    <a:solidFill>
                      <a:srgbClr val="E5F5FF"/>
                    </a:solidFill>
                  </a:tcPr>
                </a:tc>
                <a:tc>
                  <a:txBody>
                    <a:bodyPr/>
                    <a:lstStyle/>
                    <a:p>
                      <a:pPr algn="r"/>
                      <a:r>
                        <a:rPr lang="en-US" sz="2400" dirty="0" smtClean="0"/>
                        <a:t>651 </a:t>
                      </a:r>
                      <a:r>
                        <a:rPr lang="en-US" sz="2400" baseline="0" dirty="0" smtClean="0"/>
                        <a:t>°C</a:t>
                      </a:r>
                      <a:endParaRPr lang="en-US" sz="2400" dirty="0"/>
                    </a:p>
                  </a:txBody>
                  <a:tcPr>
                    <a:solidFill>
                      <a:srgbClr val="E5F5FF"/>
                    </a:solidFill>
                  </a:tcPr>
                </a:tc>
              </a:tr>
              <a:tr h="370840">
                <a:tc>
                  <a:txBody>
                    <a:bodyPr/>
                    <a:lstStyle/>
                    <a:p>
                      <a:r>
                        <a:rPr lang="en-US" sz="2400" dirty="0" err="1" smtClean="0"/>
                        <a:t>CaO</a:t>
                      </a:r>
                      <a:endParaRPr lang="en-US" sz="2400" dirty="0"/>
                    </a:p>
                  </a:txBody>
                  <a:tcPr>
                    <a:solidFill>
                      <a:srgbClr val="E5F5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   &amp;  -2</a:t>
                      </a:r>
                      <a:endParaRPr lang="en-US" sz="2400" dirty="0"/>
                    </a:p>
                  </a:txBody>
                  <a:tcPr>
                    <a:solidFill>
                      <a:srgbClr val="E5F5FF"/>
                    </a:solidFill>
                  </a:tcPr>
                </a:tc>
                <a:tc>
                  <a:txBody>
                    <a:bodyPr/>
                    <a:lstStyle/>
                    <a:p>
                      <a:pPr algn="r"/>
                      <a:r>
                        <a:rPr lang="en-US" sz="2400" dirty="0" smtClean="0"/>
                        <a:t>2572</a:t>
                      </a:r>
                      <a:r>
                        <a:rPr lang="en-US" sz="2400" baseline="0" dirty="0" smtClean="0"/>
                        <a:t> °C</a:t>
                      </a:r>
                      <a:endParaRPr lang="en-US" sz="2400" dirty="0"/>
                    </a:p>
                  </a:txBody>
                  <a:tcPr>
                    <a:solidFill>
                      <a:srgbClr val="E5F5FF"/>
                    </a:solidFill>
                  </a:tcPr>
                </a:tc>
              </a:tr>
            </a:tbl>
          </a:graphicData>
        </a:graphic>
      </p:graphicFrame>
      <p:sp>
        <p:nvSpPr>
          <p:cNvPr id="4" name="Rounded Rectangular Callout 3"/>
          <p:cNvSpPr/>
          <p:nvPr/>
        </p:nvSpPr>
        <p:spPr bwMode="auto">
          <a:xfrm>
            <a:off x="8630730" y="4888391"/>
            <a:ext cx="1581203" cy="919401"/>
          </a:xfrm>
          <a:prstGeom prst="wedgeRoundRectCallout">
            <a:avLst>
              <a:gd name="adj1" fmla="val -73200"/>
              <a:gd name="adj2" fmla="val -18778"/>
              <a:gd name="adj3" fmla="val 16667"/>
            </a:avLst>
          </a:prstGeom>
          <a:solidFill>
            <a:srgbClr val="E5F5FF"/>
          </a:solidFill>
          <a:ln>
            <a:solidFill>
              <a:schemeClr val="bg1">
                <a:lumMod val="50000"/>
              </a:schemeClr>
            </a:solidFill>
          </a:ln>
          <a:effectLst/>
          <a:extLst/>
        </p:spPr>
        <p:txBody>
          <a:bodyPr rtlCol="0" anchor="ctr">
            <a:spAutoFit/>
          </a:bodyPr>
          <a:lstStyle/>
          <a:p>
            <a:pPr algn="ctr" rtl="0" eaLnBrk="0" fontAlgn="base" hangingPunct="0">
              <a:lnSpc>
                <a:spcPct val="120000"/>
              </a:lnSpc>
              <a:spcBef>
                <a:spcPct val="0"/>
              </a:spcBef>
              <a:spcAft>
                <a:spcPct val="0"/>
              </a:spcAft>
              <a:buFont typeface="Arial" charset="0"/>
              <a:buNone/>
            </a:pPr>
            <a:r>
              <a:rPr lang="en-US" sz="2000" dirty="0">
                <a:solidFill>
                  <a:srgbClr val="000000"/>
                </a:solidFill>
              </a:rPr>
              <a:t>I</a:t>
            </a:r>
            <a:r>
              <a:rPr lang="en-US" sz="2000" baseline="30000" dirty="0">
                <a:solidFill>
                  <a:srgbClr val="000000"/>
                </a:solidFill>
              </a:rPr>
              <a:t>-</a:t>
            </a:r>
            <a:r>
              <a:rPr lang="en-US" sz="2000" dirty="0">
                <a:solidFill>
                  <a:srgbClr val="000000"/>
                </a:solidFill>
              </a:rPr>
              <a:t> is larger than F</a:t>
            </a:r>
            <a:r>
              <a:rPr lang="en-US" sz="2000" baseline="30000" dirty="0">
                <a:solidFill>
                  <a:srgbClr val="000000"/>
                </a:solidFill>
              </a:rPr>
              <a:t>-</a:t>
            </a:r>
          </a:p>
        </p:txBody>
      </p:sp>
      <p:sp>
        <p:nvSpPr>
          <p:cNvPr id="10"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51</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1"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113347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1793876" y="1066801"/>
            <a:ext cx="5064125" cy="1008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algn="l" rtl="0" eaLnBrk="0" fontAlgn="base" hangingPunct="0">
              <a:spcBef>
                <a:spcPct val="20000"/>
              </a:spcBef>
              <a:spcAft>
                <a:spcPct val="0"/>
              </a:spcAft>
              <a:buFont typeface="Arial" charset="0"/>
              <a:buNone/>
            </a:pPr>
            <a:r>
              <a:rPr lang="en-US" sz="2800" dirty="0">
                <a:solidFill>
                  <a:srgbClr val="000000"/>
                </a:solidFill>
              </a:rPr>
              <a:t>Ionic compounds are electrical insulators when </a:t>
            </a:r>
            <a:r>
              <a:rPr lang="en-US" sz="2800" dirty="0">
                <a:solidFill>
                  <a:srgbClr val="194E9D"/>
                </a:solidFill>
              </a:rPr>
              <a:t>SOLID</a:t>
            </a:r>
          </a:p>
        </p:txBody>
      </p:sp>
      <p:sp>
        <p:nvSpPr>
          <p:cNvPr id="80900" name="Rectangle 4"/>
          <p:cNvSpPr>
            <a:spLocks noChangeArrowheads="1"/>
          </p:cNvSpPr>
          <p:nvPr/>
        </p:nvSpPr>
        <p:spPr bwMode="auto">
          <a:xfrm>
            <a:off x="1831976" y="6019105"/>
            <a:ext cx="4873625"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285750" indent="-285750" algn="l" rtl="0" eaLnBrk="0" fontAlgn="base" hangingPunct="0">
              <a:spcBef>
                <a:spcPct val="20000"/>
              </a:spcBef>
              <a:spcAft>
                <a:spcPct val="0"/>
              </a:spcAft>
            </a:pPr>
            <a:r>
              <a:rPr lang="en-US" sz="2800" dirty="0">
                <a:solidFill>
                  <a:srgbClr val="000000"/>
                </a:solidFill>
              </a:rPr>
              <a:t>Many are soluble in water</a:t>
            </a:r>
          </a:p>
        </p:txBody>
      </p:sp>
      <p:sp>
        <p:nvSpPr>
          <p:cNvPr id="80902" name="Rectangle 6"/>
          <p:cNvSpPr>
            <a:spLocks noChangeArrowheads="1"/>
          </p:cNvSpPr>
          <p:nvPr/>
        </p:nvSpPr>
        <p:spPr bwMode="auto">
          <a:xfrm>
            <a:off x="1793876" y="2057400"/>
            <a:ext cx="4772025"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344488" indent="-344488" algn="l" rtl="0" eaLnBrk="0" fontAlgn="base" hangingPunct="0">
              <a:spcBef>
                <a:spcPct val="20000"/>
              </a:spcBef>
              <a:spcAft>
                <a:spcPct val="0"/>
              </a:spcAft>
              <a:buFont typeface="Arial" charset="0"/>
              <a:buChar char="•"/>
            </a:pPr>
            <a:r>
              <a:rPr lang="en-US" sz="2800" dirty="0">
                <a:solidFill>
                  <a:srgbClr val="000000"/>
                </a:solidFill>
              </a:rPr>
              <a:t>will conduct if molten</a:t>
            </a:r>
          </a:p>
        </p:txBody>
      </p:sp>
      <p:sp>
        <p:nvSpPr>
          <p:cNvPr id="80904" name="Rectangle 8"/>
          <p:cNvSpPr>
            <a:spLocks noGrp="1" noChangeArrowheads="1"/>
          </p:cNvSpPr>
          <p:nvPr>
            <p:ph type="title"/>
          </p:nvPr>
        </p:nvSpPr>
        <p:spPr>
          <a:noFill/>
          <a:ln/>
        </p:spPr>
        <p:txBody>
          <a:bodyPr/>
          <a:lstStyle/>
          <a:p>
            <a:r>
              <a:rPr lang="en-US"/>
              <a:t>Properties of Ionic Compounds</a:t>
            </a:r>
          </a:p>
        </p:txBody>
      </p:sp>
      <p:pic>
        <p:nvPicPr>
          <p:cNvPr id="5" name="Picture 4" descr="02p066_f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4460" y="2548143"/>
            <a:ext cx="5223080" cy="3530802"/>
          </a:xfrm>
          <a:prstGeom prst="rect">
            <a:avLst/>
          </a:prstGeom>
        </p:spPr>
      </p:pic>
      <p:sp>
        <p:nvSpPr>
          <p:cNvPr id="7"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52</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8" name="Footer Placeholder 2"/>
          <p:cNvSpPr txBox="1">
            <a:spLocks/>
          </p:cNvSpPr>
          <p:nvPr/>
        </p:nvSpPr>
        <p:spPr>
          <a:xfrm>
            <a:off x="2946400" y="6394704"/>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dirty="0"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373834895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Autofit/>
          </a:bodyPr>
          <a:lstStyle/>
          <a:p>
            <a:pPr eaLnBrk="1" hangingPunct="1"/>
            <a:r>
              <a:rPr lang="en-US" altLang="en-US" smtClean="0"/>
              <a:t>Solutions of Ionic Compounds</a:t>
            </a:r>
          </a:p>
        </p:txBody>
      </p:sp>
      <p:sp>
        <p:nvSpPr>
          <p:cNvPr id="130051" name="Rectangle 3"/>
          <p:cNvSpPr>
            <a:spLocks noGrp="1" noChangeArrowheads="1"/>
          </p:cNvSpPr>
          <p:nvPr>
            <p:ph idx="1"/>
          </p:nvPr>
        </p:nvSpPr>
        <p:spPr/>
        <p:txBody>
          <a:bodyPr/>
          <a:lstStyle/>
          <a:p>
            <a:pPr eaLnBrk="1" hangingPunct="1"/>
            <a:r>
              <a:rPr lang="en-US" altLang="en-US" smtClean="0"/>
              <a:t>When an ionic compound dissolves in water </a:t>
            </a:r>
          </a:p>
          <a:p>
            <a:pPr lvl="1" eaLnBrk="1" hangingPunct="1"/>
            <a:r>
              <a:rPr lang="en-US" altLang="en-US" smtClean="0"/>
              <a:t>Presence of ions in the solution leads to electrical conductivity</a:t>
            </a:r>
          </a:p>
          <a:p>
            <a:pPr lvl="2" eaLnBrk="1" hangingPunct="1"/>
            <a:r>
              <a:rPr lang="en-US" altLang="en-US" smtClean="0"/>
              <a:t>Strong electrolytes</a:t>
            </a:r>
          </a:p>
          <a:p>
            <a:pPr eaLnBrk="1" hangingPunct="1"/>
            <a:r>
              <a:rPr lang="en-US" altLang="en-US" smtClean="0"/>
              <a:t>When molecular solids dissolve in water, no ions are formed</a:t>
            </a:r>
          </a:p>
          <a:p>
            <a:pPr lvl="1" eaLnBrk="1" hangingPunct="1"/>
            <a:r>
              <a:rPr lang="en-US" altLang="en-US" smtClean="0"/>
              <a:t>Without ions, the solution does not conduct electricity</a:t>
            </a:r>
          </a:p>
          <a:p>
            <a:pPr lvl="2" eaLnBrk="1" hangingPunct="1"/>
            <a:r>
              <a:rPr lang="en-US" altLang="en-US" smtClean="0"/>
              <a:t>Nonelectrolytes</a:t>
            </a:r>
          </a:p>
        </p:txBody>
      </p:sp>
      <p:sp>
        <p:nvSpPr>
          <p:cNvPr id="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53</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2386460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algn="ctr" eaLnBrk="1" hangingPunct="1"/>
            <a:r>
              <a:rPr lang="en-US" altLang="en-US" dirty="0" smtClean="0"/>
              <a:t>Electrical Conductivity Test</a:t>
            </a:r>
          </a:p>
        </p:txBody>
      </p:sp>
      <p:pic>
        <p:nvPicPr>
          <p:cNvPr id="4" name="Picture 3" descr="79373_02_F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489" y="1219201"/>
            <a:ext cx="7557025" cy="5092135"/>
          </a:xfrm>
          <a:prstGeom prst="rect">
            <a:avLst/>
          </a:prstGeom>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54</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4102369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noAutofit/>
          </a:bodyPr>
          <a:lstStyle/>
          <a:p>
            <a:pPr algn="ctr"/>
            <a:r>
              <a:rPr lang="en-US" altLang="en-US" dirty="0" smtClean="0"/>
              <a:t>Example</a:t>
            </a:r>
            <a:endParaRPr lang="en-IN" altLang="en-US" dirty="0" smtClean="0"/>
          </a:p>
        </p:txBody>
      </p:sp>
      <p:sp>
        <p:nvSpPr>
          <p:cNvPr id="134147" name="Content Placeholder 2"/>
          <p:cNvSpPr>
            <a:spLocks noGrp="1"/>
          </p:cNvSpPr>
          <p:nvPr>
            <p:ph idx="1"/>
          </p:nvPr>
        </p:nvSpPr>
        <p:spPr/>
        <p:txBody>
          <a:bodyPr/>
          <a:lstStyle/>
          <a:p>
            <a:r>
              <a:rPr lang="en-IN" altLang="en-US" smtClean="0"/>
              <a:t>The structure of a water solution of KNO</a:t>
            </a:r>
            <a:r>
              <a:rPr lang="en-IN" altLang="en-US" baseline="-25000" smtClean="0"/>
              <a:t>3</a:t>
            </a:r>
            <a:r>
              <a:rPr lang="en-IN" altLang="en-US" smtClean="0"/>
              <a:t>, containing equal numbers of K</a:t>
            </a:r>
            <a:r>
              <a:rPr lang="en-IN" altLang="en-US" baseline="30000" smtClean="0"/>
              <a:t>+</a:t>
            </a:r>
            <a:r>
              <a:rPr lang="en-IN" altLang="en-US" smtClean="0"/>
              <a:t> and NO</a:t>
            </a:r>
            <a:r>
              <a:rPr lang="en-IN" altLang="en-US" baseline="30000" smtClean="0"/>
              <a:t>3–</a:t>
            </a:r>
            <a:r>
              <a:rPr lang="en-IN" altLang="en-US" smtClean="0"/>
              <a:t> ions, may be represented as</a:t>
            </a:r>
          </a:p>
          <a:p>
            <a:endParaRPr lang="en-IN" altLang="en-US" smtClean="0"/>
          </a:p>
          <a:p>
            <a:endParaRPr lang="en-IN" altLang="en-US" smtClean="0"/>
          </a:p>
          <a:p>
            <a:endParaRPr lang="en-IN" altLang="en-US" smtClean="0"/>
          </a:p>
          <a:p>
            <a:endParaRPr lang="en-IN" altLang="en-US" smtClean="0"/>
          </a:p>
          <a:p>
            <a:endParaRPr lang="en-IN" altLang="en-US" smtClean="0"/>
          </a:p>
          <a:p>
            <a:r>
              <a:rPr lang="en-IN" altLang="en-US" smtClean="0"/>
              <a:t>Construct a similar beaker to show the structure of a water solution of potassium sulfate, K</a:t>
            </a:r>
            <a:r>
              <a:rPr lang="en-IN" altLang="en-US" baseline="-25000" smtClean="0"/>
              <a:t>2</a:t>
            </a:r>
            <a:r>
              <a:rPr lang="en-IN" altLang="en-US" smtClean="0"/>
              <a:t>SO</a:t>
            </a:r>
            <a:r>
              <a:rPr lang="en-IN" altLang="en-US" baseline="-25000" smtClean="0"/>
              <a:t>4</a:t>
            </a:r>
            <a:r>
              <a:rPr lang="en-IN" altLang="en-US" smtClean="0"/>
              <a:t> </a:t>
            </a:r>
          </a:p>
          <a:p>
            <a:pPr lvl="1"/>
            <a:r>
              <a:rPr lang="en-IN" altLang="en-US" smtClean="0"/>
              <a:t>Indicate the sulfur atom using the color yellow</a:t>
            </a:r>
          </a:p>
        </p:txBody>
      </p:sp>
      <p:pic>
        <p:nvPicPr>
          <p:cNvPr id="134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2438400"/>
            <a:ext cx="1898650"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55</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3207821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noAutofit/>
          </a:bodyPr>
          <a:lstStyle/>
          <a:p>
            <a:pPr algn="ctr"/>
            <a:r>
              <a:rPr lang="en-US" altLang="en-US" dirty="0" smtClean="0"/>
              <a:t>Example</a:t>
            </a:r>
            <a:endParaRPr lang="en-IN" altLang="en-US" dirty="0" smtClean="0"/>
          </a:p>
        </p:txBody>
      </p:sp>
      <p:sp>
        <p:nvSpPr>
          <p:cNvPr id="3" name="Content Placeholder 2"/>
          <p:cNvSpPr>
            <a:spLocks noGrp="1"/>
          </p:cNvSpPr>
          <p:nvPr>
            <p:ph idx="1"/>
          </p:nvPr>
        </p:nvSpPr>
        <p:spPr/>
        <p:txBody>
          <a:bodyPr/>
          <a:lstStyle/>
          <a:p>
            <a:r>
              <a:rPr lang="en-IN" altLang="en-US" smtClean="0"/>
              <a:t>Solution:</a:t>
            </a:r>
          </a:p>
        </p:txBody>
      </p:sp>
      <p:pic>
        <p:nvPicPr>
          <p:cNvPr id="4" name="Picture 4" descr="screenshot_38"/>
          <p:cNvPicPr>
            <a:picLocks noChangeAspect="1" noChangeArrowheads="1"/>
          </p:cNvPicPr>
          <p:nvPr/>
        </p:nvPicPr>
        <p:blipFill>
          <a:blip r:embed="rId3">
            <a:extLst>
              <a:ext uri="{28A0092B-C50C-407E-A947-70E740481C1C}">
                <a14:useLocalDpi xmlns:a14="http://schemas.microsoft.com/office/drawing/2010/main" val="0"/>
              </a:ext>
            </a:extLst>
          </a:blip>
          <a:srcRect l="40063" t="44048" r="39388" b="5867"/>
          <a:stretch>
            <a:fillRect/>
          </a:stretch>
        </p:blipFill>
        <p:spPr bwMode="auto">
          <a:xfrm>
            <a:off x="4656138" y="2024064"/>
            <a:ext cx="2944812" cy="270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56</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6594983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02p080_u02a_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340" y="3748703"/>
            <a:ext cx="2278605" cy="2729958"/>
          </a:xfrm>
          <a:prstGeom prst="rect">
            <a:avLst/>
          </a:prstGeom>
        </p:spPr>
      </p:pic>
      <p:sp>
        <p:nvSpPr>
          <p:cNvPr id="93186" name="Rectangle 2"/>
          <p:cNvSpPr>
            <a:spLocks noGrp="1" noChangeArrowheads="1"/>
          </p:cNvSpPr>
          <p:nvPr>
            <p:ph type="body" idx="1"/>
          </p:nvPr>
        </p:nvSpPr>
        <p:spPr>
          <a:xfrm>
            <a:off x="1641021" y="971080"/>
            <a:ext cx="8599487" cy="941388"/>
          </a:xfrm>
          <a:noFill/>
        </p:spPr>
        <p:txBody>
          <a:bodyPr/>
          <a:lstStyle/>
          <a:p>
            <a:pPr marL="0" indent="0"/>
            <a:r>
              <a:rPr lang="en-US" dirty="0"/>
              <a:t>Ionic hydrate: ionic compound with water trapped in the crystal</a:t>
            </a:r>
          </a:p>
        </p:txBody>
      </p:sp>
      <p:sp>
        <p:nvSpPr>
          <p:cNvPr id="93191" name="Rectangle 7"/>
          <p:cNvSpPr>
            <a:spLocks noChangeArrowheads="1"/>
          </p:cNvSpPr>
          <p:nvPr/>
        </p:nvSpPr>
        <p:spPr bwMode="auto">
          <a:xfrm>
            <a:off x="1751013" y="1981200"/>
            <a:ext cx="82296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rtl="0" eaLnBrk="0" fontAlgn="base" hangingPunct="0">
              <a:spcBef>
                <a:spcPct val="20000"/>
              </a:spcBef>
              <a:spcAft>
                <a:spcPct val="0"/>
              </a:spcAft>
              <a:buFont typeface="Arial" charset="0"/>
              <a:buChar char="•"/>
            </a:pPr>
            <a:r>
              <a:rPr lang="en-US" sz="2800" dirty="0">
                <a:solidFill>
                  <a:srgbClr val="000000"/>
                </a:solidFill>
              </a:rPr>
              <a:t>the water of hydration.</a:t>
            </a:r>
          </a:p>
          <a:p>
            <a:pPr marL="342900" indent="-342900" algn="l" rtl="0" eaLnBrk="0" fontAlgn="base" hangingPunct="0">
              <a:spcBef>
                <a:spcPct val="20000"/>
              </a:spcBef>
              <a:spcAft>
                <a:spcPct val="0"/>
              </a:spcAft>
              <a:buFont typeface="Arial" charset="0"/>
              <a:buChar char="•"/>
            </a:pPr>
            <a:r>
              <a:rPr lang="en-US" sz="2800" dirty="0">
                <a:solidFill>
                  <a:srgbClr val="000000"/>
                </a:solidFill>
              </a:rPr>
              <a:t>use “hydrate” with a Greek prefix for the number.</a:t>
            </a:r>
          </a:p>
          <a:p>
            <a:pPr marL="342900" indent="-342900" algn="l" rtl="0" eaLnBrk="0" fontAlgn="base" hangingPunct="0">
              <a:spcBef>
                <a:spcPct val="20000"/>
              </a:spcBef>
              <a:spcAft>
                <a:spcPct val="0"/>
              </a:spcAft>
              <a:buFont typeface="Arial" charset="0"/>
              <a:buChar char="•"/>
            </a:pPr>
            <a:r>
              <a:rPr lang="en-US" sz="2800" dirty="0">
                <a:solidFill>
                  <a:srgbClr val="000000"/>
                </a:solidFill>
              </a:rPr>
              <a:t>heat can remove some, or all, of this water.</a:t>
            </a:r>
          </a:p>
        </p:txBody>
      </p:sp>
      <p:sp>
        <p:nvSpPr>
          <p:cNvPr id="93194" name="Text Box 10"/>
          <p:cNvSpPr txBox="1">
            <a:spLocks noChangeArrowheads="1"/>
          </p:cNvSpPr>
          <p:nvPr/>
        </p:nvSpPr>
        <p:spPr bwMode="auto">
          <a:xfrm>
            <a:off x="1693864" y="4727576"/>
            <a:ext cx="5260975" cy="95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spAutoFit/>
          </a:bodyPr>
          <a:lstStyle/>
          <a:p>
            <a:pPr algn="l" rtl="0" eaLnBrk="0" fontAlgn="base" hangingPunct="0">
              <a:spcBef>
                <a:spcPct val="0"/>
              </a:spcBef>
              <a:spcAft>
                <a:spcPct val="0"/>
              </a:spcAft>
            </a:pPr>
            <a:r>
              <a:rPr lang="en-US" sz="2800" dirty="0">
                <a:solidFill>
                  <a:srgbClr val="000000"/>
                </a:solidFill>
              </a:rPr>
              <a:t>CuSO</a:t>
            </a:r>
            <a:r>
              <a:rPr lang="en-US" sz="2800" baseline="-25000" dirty="0">
                <a:solidFill>
                  <a:srgbClr val="000000"/>
                </a:solidFill>
              </a:rPr>
              <a:t>4</a:t>
            </a:r>
            <a:r>
              <a:rPr lang="en-US" sz="2800" dirty="0">
                <a:solidFill>
                  <a:srgbClr val="000000"/>
                </a:solidFill>
              </a:rPr>
              <a:t>•5H</a:t>
            </a:r>
            <a:r>
              <a:rPr lang="en-US" sz="2800" baseline="-25000" dirty="0">
                <a:solidFill>
                  <a:srgbClr val="000000"/>
                </a:solidFill>
              </a:rPr>
              <a:t>2</a:t>
            </a:r>
            <a:r>
              <a:rPr lang="en-US" sz="2800" dirty="0">
                <a:solidFill>
                  <a:srgbClr val="000000"/>
                </a:solidFill>
              </a:rPr>
              <a:t>O</a:t>
            </a:r>
          </a:p>
          <a:p>
            <a:pPr algn="l" rtl="0" eaLnBrk="0" fontAlgn="base" hangingPunct="0">
              <a:spcBef>
                <a:spcPct val="0"/>
              </a:spcBef>
              <a:spcAft>
                <a:spcPct val="0"/>
              </a:spcAft>
            </a:pPr>
            <a:r>
              <a:rPr lang="en-US" sz="2800" dirty="0">
                <a:solidFill>
                  <a:srgbClr val="000000"/>
                </a:solidFill>
              </a:rPr>
              <a:t>copper(II) sulfate pentahydrate</a:t>
            </a:r>
          </a:p>
        </p:txBody>
      </p:sp>
      <p:sp>
        <p:nvSpPr>
          <p:cNvPr id="93195" name="Rectangle 11"/>
          <p:cNvSpPr>
            <a:spLocks noGrp="1" noChangeArrowheads="1"/>
          </p:cNvSpPr>
          <p:nvPr>
            <p:ph type="title"/>
          </p:nvPr>
        </p:nvSpPr>
        <p:spPr/>
        <p:txBody>
          <a:bodyPr/>
          <a:lstStyle/>
          <a:p>
            <a:r>
              <a:rPr lang="en-US"/>
              <a:t>Ionic Hydrates</a:t>
            </a:r>
          </a:p>
        </p:txBody>
      </p:sp>
      <p:sp>
        <p:nvSpPr>
          <p:cNvPr id="93196" name="Line 12"/>
          <p:cNvSpPr>
            <a:spLocks noChangeShapeType="1"/>
          </p:cNvSpPr>
          <p:nvPr/>
        </p:nvSpPr>
        <p:spPr bwMode="auto">
          <a:xfrm>
            <a:off x="1828800" y="3657600"/>
            <a:ext cx="83820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endParaRPr lang="en-US" sz="4000" b="1" i="1">
              <a:solidFill>
                <a:srgbClr val="3333CC"/>
              </a:solidFill>
            </a:endParaRPr>
          </a:p>
        </p:txBody>
      </p:sp>
      <p:grpSp>
        <p:nvGrpSpPr>
          <p:cNvPr id="93202" name="Group 18"/>
          <p:cNvGrpSpPr>
            <a:grpSpLocks/>
          </p:cNvGrpSpPr>
          <p:nvPr/>
        </p:nvGrpSpPr>
        <p:grpSpPr bwMode="auto">
          <a:xfrm>
            <a:off x="7418139" y="4051891"/>
            <a:ext cx="3051175" cy="2587625"/>
            <a:chOff x="3770" y="2592"/>
            <a:chExt cx="1922" cy="1630"/>
          </a:xfrm>
        </p:grpSpPr>
        <p:sp>
          <p:nvSpPr>
            <p:cNvPr id="93199" name="AutoShape 15"/>
            <p:cNvSpPr>
              <a:spLocks noChangeArrowheads="1"/>
            </p:cNvSpPr>
            <p:nvPr/>
          </p:nvSpPr>
          <p:spPr bwMode="auto">
            <a:xfrm>
              <a:off x="4739" y="2592"/>
              <a:ext cx="623" cy="471"/>
            </a:xfrm>
            <a:prstGeom prst="wedgeRoundRectCallout">
              <a:avLst>
                <a:gd name="adj1" fmla="val -78731"/>
                <a:gd name="adj2" fmla="val 24949"/>
                <a:gd name="adj3" fmla="val 16667"/>
              </a:avLst>
            </a:prstGeom>
            <a:solidFill>
              <a:schemeClr val="bg1"/>
            </a:soli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dirty="0">
                  <a:solidFill>
                    <a:srgbClr val="000000"/>
                  </a:solidFill>
                </a:rPr>
                <a:t>CuSO</a:t>
              </a:r>
              <a:r>
                <a:rPr lang="en-US" baseline="-25000" dirty="0">
                  <a:solidFill>
                    <a:srgbClr val="000000"/>
                  </a:solidFill>
                </a:rPr>
                <a:t>4</a:t>
              </a:r>
            </a:p>
            <a:p>
              <a:pPr algn="ctr" rtl="0" eaLnBrk="0" fontAlgn="base" hangingPunct="0">
                <a:spcBef>
                  <a:spcPct val="0"/>
                </a:spcBef>
                <a:spcAft>
                  <a:spcPct val="0"/>
                </a:spcAft>
              </a:pPr>
              <a:r>
                <a:rPr lang="en-US" dirty="0">
                  <a:solidFill>
                    <a:srgbClr val="000000"/>
                  </a:solidFill>
                </a:rPr>
                <a:t>(white)</a:t>
              </a:r>
            </a:p>
          </p:txBody>
        </p:sp>
        <p:sp>
          <p:nvSpPr>
            <p:cNvPr id="93200" name="AutoShape 16"/>
            <p:cNvSpPr>
              <a:spLocks noChangeArrowheads="1"/>
            </p:cNvSpPr>
            <p:nvPr/>
          </p:nvSpPr>
          <p:spPr bwMode="auto">
            <a:xfrm>
              <a:off x="4613" y="3020"/>
              <a:ext cx="1079" cy="422"/>
            </a:xfrm>
            <a:prstGeom prst="wedgeRoundRectCallout">
              <a:avLst>
                <a:gd name="adj1" fmla="val -86699"/>
                <a:gd name="adj2" fmla="val -32704"/>
                <a:gd name="adj3" fmla="val 16667"/>
              </a:avLst>
            </a:prstGeom>
            <a:solidFill>
              <a:schemeClr val="bg1"/>
            </a:soli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a:solidFill>
                    <a:srgbClr val="000000"/>
                  </a:solidFill>
                </a:rPr>
                <a:t>CuSO</a:t>
              </a:r>
              <a:r>
                <a:rPr lang="en-US" baseline="-25000">
                  <a:solidFill>
                    <a:srgbClr val="000000"/>
                  </a:solidFill>
                </a:rPr>
                <a:t>4</a:t>
              </a:r>
              <a:r>
                <a:rPr lang="en-US">
                  <a:solidFill>
                    <a:srgbClr val="000000"/>
                  </a:solidFill>
                </a:rPr>
                <a:t>•5H</a:t>
              </a:r>
              <a:r>
                <a:rPr lang="en-US" baseline="-25000">
                  <a:solidFill>
                    <a:srgbClr val="000000"/>
                  </a:solidFill>
                </a:rPr>
                <a:t>2</a:t>
              </a:r>
              <a:r>
                <a:rPr lang="en-US">
                  <a:solidFill>
                    <a:srgbClr val="000000"/>
                  </a:solidFill>
                </a:rPr>
                <a:t>O</a:t>
              </a:r>
              <a:endParaRPr lang="en-US" baseline="-25000">
                <a:solidFill>
                  <a:srgbClr val="000000"/>
                </a:solidFill>
              </a:endParaRPr>
            </a:p>
            <a:p>
              <a:pPr algn="ctr" rtl="0" eaLnBrk="0" fontAlgn="base" hangingPunct="0">
                <a:spcBef>
                  <a:spcPct val="0"/>
                </a:spcBef>
                <a:spcAft>
                  <a:spcPct val="0"/>
                </a:spcAft>
              </a:pPr>
              <a:r>
                <a:rPr lang="en-US">
                  <a:solidFill>
                    <a:srgbClr val="000000"/>
                  </a:solidFill>
                </a:rPr>
                <a:t>(blue)</a:t>
              </a:r>
            </a:p>
          </p:txBody>
        </p:sp>
        <p:sp>
          <p:nvSpPr>
            <p:cNvPr id="93201" name="AutoShape 17"/>
            <p:cNvSpPr>
              <a:spLocks noChangeArrowheads="1"/>
            </p:cNvSpPr>
            <p:nvPr/>
          </p:nvSpPr>
          <p:spPr bwMode="auto">
            <a:xfrm>
              <a:off x="3770" y="3765"/>
              <a:ext cx="691" cy="457"/>
            </a:xfrm>
            <a:prstGeom prst="upArrow">
              <a:avLst>
                <a:gd name="adj1" fmla="val 75250"/>
                <a:gd name="adj2" fmla="val 25139"/>
              </a:avLst>
            </a:prstGeom>
            <a:gradFill rotWithShape="1">
              <a:gsLst>
                <a:gs pos="0">
                  <a:srgbClr val="FF9900"/>
                </a:gs>
                <a:gs pos="100000">
                  <a:srgbClr val="CC0000"/>
                </a:gs>
              </a:gsLst>
              <a:lin ang="5400000" scaled="1"/>
            </a:gradFill>
            <a:ln>
              <a:noFill/>
            </a:ln>
            <a:effectLst/>
            <a:extLst>
              <a:ext uri="{91240B29-F687-4f45-9708-019B960494DF}">
                <a14:hiddenLine xmlns:a14="http://schemas.microsoft.com/office/drawing/2010/main" xmlns="" w="9525">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r>
                <a:rPr lang="en-US" dirty="0">
                  <a:solidFill>
                    <a:srgbClr val="FFFFFF"/>
                  </a:solidFill>
                </a:rPr>
                <a:t>Heat</a:t>
              </a:r>
            </a:p>
          </p:txBody>
        </p:sp>
      </p:grpSp>
      <p:sp>
        <p:nvSpPr>
          <p:cNvPr id="12" name="Slide Number Placeholder 1"/>
          <p:cNvSpPr txBox="1">
            <a:spLocks/>
          </p:cNvSpPr>
          <p:nvPr/>
        </p:nvSpPr>
        <p:spPr>
          <a:xfrm>
            <a:off x="8756402" y="650773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57</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3" name="Footer Placeholder 2"/>
          <p:cNvSpPr txBox="1">
            <a:spLocks/>
          </p:cNvSpPr>
          <p:nvPr/>
        </p:nvSpPr>
        <p:spPr>
          <a:xfrm>
            <a:off x="2965202" y="650773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326218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3"/>
          <p:cNvSpPr>
            <a:spLocks noGrp="1" noChangeArrowheads="1"/>
          </p:cNvSpPr>
          <p:nvPr>
            <p:ph idx="1"/>
          </p:nvPr>
        </p:nvSpPr>
        <p:spPr>
          <a:xfrm>
            <a:off x="1930400" y="1139018"/>
            <a:ext cx="8229600" cy="6007100"/>
          </a:xfrm>
        </p:spPr>
        <p:txBody>
          <a:bodyPr/>
          <a:lstStyle/>
          <a:p>
            <a:pPr marL="0" indent="0" eaLnBrk="1" hangingPunct="1">
              <a:buNone/>
            </a:pPr>
            <a:r>
              <a:rPr lang="en-US" altLang="en-US" dirty="0" smtClean="0"/>
              <a:t>A </a:t>
            </a:r>
            <a:r>
              <a:rPr lang="en-US" altLang="en-US" b="1" dirty="0" smtClean="0"/>
              <a:t>chemical equation</a:t>
            </a:r>
            <a:r>
              <a:rPr lang="en-US" altLang="en-US" dirty="0" smtClean="0"/>
              <a:t> is the symbolic representation of a chemical reaction in terms of chemical formulas.</a:t>
            </a:r>
          </a:p>
          <a:p>
            <a:pPr marL="0" indent="0" eaLnBrk="1" hangingPunct="1">
              <a:buNone/>
            </a:pPr>
            <a:endParaRPr lang="en-US" altLang="en-US" dirty="0" smtClean="0"/>
          </a:p>
          <a:p>
            <a:pPr marL="0" indent="0" eaLnBrk="1" hangingPunct="1">
              <a:buNone/>
            </a:pPr>
            <a:r>
              <a:rPr lang="en-US" altLang="en-US" dirty="0" smtClean="0"/>
              <a:t>For example,	</a:t>
            </a:r>
            <a:endParaRPr lang="en-US" altLang="en-US" dirty="0" smtClean="0">
              <a:sym typeface="Wingdings" panose="05000000000000000000" pitchFamily="2" charset="2"/>
            </a:endParaRPr>
          </a:p>
          <a:p>
            <a:pPr marL="0" indent="0" eaLnBrk="1" hangingPunct="1">
              <a:buNone/>
            </a:pPr>
            <a:endParaRPr lang="en-US" altLang="en-US" dirty="0" smtClean="0"/>
          </a:p>
          <a:p>
            <a:pPr marL="0" indent="0" eaLnBrk="1" hangingPunct="1">
              <a:buNone/>
            </a:pPr>
            <a:r>
              <a:rPr lang="en-US" altLang="en-US" b="1" dirty="0" smtClean="0"/>
              <a:t>Reactants</a:t>
            </a:r>
            <a:r>
              <a:rPr lang="en-US" altLang="en-US" dirty="0" smtClean="0"/>
              <a:t> are the starting materials; they are written on the left side of the equation.</a:t>
            </a:r>
          </a:p>
          <a:p>
            <a:pPr marL="0" indent="0" eaLnBrk="1" hangingPunct="1">
              <a:buNone/>
            </a:pPr>
            <a:r>
              <a:rPr lang="en-US" altLang="en-US" b="1" dirty="0" smtClean="0"/>
              <a:t>Products</a:t>
            </a:r>
            <a:r>
              <a:rPr lang="en-US" altLang="en-US" dirty="0" smtClean="0"/>
              <a:t> are the materials at the end of the reaction; they are written on the right side of the equation.</a:t>
            </a:r>
          </a:p>
        </p:txBody>
      </p:sp>
      <p:sp>
        <p:nvSpPr>
          <p:cNvPr id="18534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000000"/>
                </a:solidFill>
                <a:latin typeface="David" panose="020E0502060401010101" pitchFamily="34" charset="-79"/>
                <a:cs typeface="David" panose="020E0502060401010101" pitchFamily="34" charset="-79"/>
              </a:rPr>
              <a:t>2 | </a:t>
            </a:r>
            <a:fld id="{D81DD1A9-F6B2-4AAB-87D3-D03F64B2F6AC}"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58</a:t>
            </a:fld>
            <a:endParaRPr lang="en-US" altLang="en-US" sz="1600" b="1" dirty="0">
              <a:solidFill>
                <a:srgbClr val="000000"/>
              </a:solidFill>
              <a:latin typeface="David" panose="020E0502060401010101" pitchFamily="34" charset="-79"/>
              <a:cs typeface="David" panose="020E0502060401010101" pitchFamily="34" charset="-79"/>
            </a:endParaRPr>
          </a:p>
        </p:txBody>
      </p:sp>
      <p:graphicFrame>
        <p:nvGraphicFramePr>
          <p:cNvPr id="185349" name="Object 1"/>
          <p:cNvGraphicFramePr>
            <a:graphicFrameLocks noChangeAspect="1"/>
          </p:cNvGraphicFramePr>
          <p:nvPr>
            <p:extLst>
              <p:ext uri="{D42A27DB-BD31-4B8C-83A1-F6EECF244321}">
                <p14:modId xmlns:p14="http://schemas.microsoft.com/office/powerpoint/2010/main" val="784946478"/>
              </p:ext>
            </p:extLst>
          </p:nvPr>
        </p:nvGraphicFramePr>
        <p:xfrm>
          <a:off x="4171156" y="3489557"/>
          <a:ext cx="2706687" cy="455612"/>
        </p:xfrm>
        <a:graphic>
          <a:graphicData uri="http://schemas.openxmlformats.org/presentationml/2006/ole">
            <mc:AlternateContent xmlns:mc="http://schemas.openxmlformats.org/markup-compatibility/2006">
              <mc:Choice xmlns:v="urn:schemas-microsoft-com:vml" Requires="v">
                <p:oleObj spid="_x0000_s5165" name="Equation" r:id="rId4" imgW="1434960" imgH="241200" progId="Equation.DSMT4">
                  <p:embed/>
                </p:oleObj>
              </mc:Choice>
              <mc:Fallback>
                <p:oleObj name="Equation" r:id="rId4" imgW="14349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1156" y="3489557"/>
                        <a:ext cx="27066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z="1600" b="1" dirty="0"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
        <p:nvSpPr>
          <p:cNvPr id="2" name="Rectangle 1"/>
          <p:cNvSpPr/>
          <p:nvPr/>
        </p:nvSpPr>
        <p:spPr>
          <a:xfrm>
            <a:off x="2442180" y="211676"/>
            <a:ext cx="4942380" cy="707886"/>
          </a:xfrm>
          <a:prstGeom prst="rect">
            <a:avLst/>
          </a:prstGeom>
        </p:spPr>
        <p:txBody>
          <a:bodyPr wrap="none">
            <a:spAutoFit/>
          </a:bodyPr>
          <a:lstStyle/>
          <a:p>
            <a:pPr algn="ctr"/>
            <a:r>
              <a:rPr lang="en-US" altLang="en-US" sz="4000" b="1" kern="0" smtClean="0">
                <a:solidFill>
                  <a:srgbClr val="000000"/>
                </a:solidFill>
              </a:rPr>
              <a:t>Chemical Equation</a:t>
            </a:r>
            <a:r>
              <a:rPr lang="en-US" altLang="en-US" sz="4000" kern="0" smtClean="0">
                <a:solidFill>
                  <a:srgbClr val="000000"/>
                </a:solidFill>
              </a:rPr>
              <a:t> </a:t>
            </a:r>
            <a:endParaRPr lang="he-IL" sz="4000" dirty="0"/>
          </a:p>
        </p:txBody>
      </p:sp>
    </p:spTree>
    <p:extLst>
      <p:ext uri="{BB962C8B-B14F-4D97-AF65-F5344CB8AC3E}">
        <p14:creationId xmlns:p14="http://schemas.microsoft.com/office/powerpoint/2010/main" val="1867784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3"/>
          <p:cNvSpPr>
            <a:spLocks noGrp="1" noChangeArrowheads="1"/>
          </p:cNvSpPr>
          <p:nvPr>
            <p:ph idx="1"/>
          </p:nvPr>
        </p:nvSpPr>
        <p:spPr>
          <a:xfrm>
            <a:off x="1981200" y="317305"/>
            <a:ext cx="8229600" cy="5029200"/>
          </a:xfrm>
        </p:spPr>
        <p:txBody>
          <a:bodyPr/>
          <a:lstStyle/>
          <a:p>
            <a:pPr marL="0" indent="0" eaLnBrk="1" hangingPunct="1">
              <a:buNone/>
            </a:pPr>
            <a:r>
              <a:rPr lang="en-US" altLang="en-US" sz="2700" dirty="0"/>
              <a:t>In a balanced chemical equation, the numbers of atoms of each element are equal on both sides of the arrow. </a:t>
            </a:r>
          </a:p>
          <a:p>
            <a:pPr marL="0" indent="0" eaLnBrk="1" hangingPunct="1">
              <a:buNone/>
            </a:pPr>
            <a:endParaRPr lang="en-US" altLang="en-US" sz="2700" dirty="0"/>
          </a:p>
          <a:p>
            <a:pPr marL="0" indent="0" eaLnBrk="1" hangingPunct="1">
              <a:buNone/>
            </a:pPr>
            <a:r>
              <a:rPr lang="en-US" altLang="en-US" sz="2700" dirty="0"/>
              <a:t>To balance the equation, it is necessary to select coefficients that will make the numbers of atoms of each element equal on both sides. </a:t>
            </a:r>
          </a:p>
          <a:p>
            <a:pPr marL="0" indent="0" eaLnBrk="1" hangingPunct="1">
              <a:buNone/>
            </a:pPr>
            <a:endParaRPr lang="en-US" altLang="en-US" sz="2700" dirty="0"/>
          </a:p>
          <a:p>
            <a:pPr marL="0" indent="0" eaLnBrk="1" hangingPunct="1">
              <a:buNone/>
            </a:pPr>
            <a:r>
              <a:rPr lang="en-US" altLang="en-US" sz="2700" dirty="0"/>
              <a:t>Balancing the atoms for elements that occur in one substance on each side makes the process easier. </a:t>
            </a:r>
          </a:p>
          <a:p>
            <a:pPr marL="0" indent="0" eaLnBrk="1" hangingPunct="1">
              <a:buNone/>
            </a:pPr>
            <a:endParaRPr lang="en-US" altLang="en-US" sz="2700" dirty="0"/>
          </a:p>
          <a:p>
            <a:pPr marL="0" indent="0" eaLnBrk="1" hangingPunct="1">
              <a:buNone/>
            </a:pPr>
            <a:r>
              <a:rPr lang="en-US" altLang="en-US" sz="2700" dirty="0"/>
              <a:t>A balanced equation can be verified by counting the number of atoms of elements on each side. </a:t>
            </a:r>
          </a:p>
        </p:txBody>
      </p:sp>
      <p:sp>
        <p:nvSpPr>
          <p:cNvPr id="18739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latin typeface="David" panose="020E0502060401010101" pitchFamily="34" charset="-79"/>
                <a:cs typeface="David" panose="020E0502060401010101" pitchFamily="34" charset="-79"/>
              </a:rPr>
              <a:t>2 | </a:t>
            </a:r>
            <a:fld id="{EBA8F6F7-2AFD-4508-8488-319CF807199C}" type="slidenum">
              <a:rPr lang="en-US" altLang="en-US" sz="1600" b="1">
                <a:latin typeface="David" panose="020E0502060401010101" pitchFamily="34" charset="-79"/>
                <a:cs typeface="David" panose="020E0502060401010101" pitchFamily="34" charset="-79"/>
              </a:rPr>
              <a:pPr>
                <a:spcBef>
                  <a:spcPct val="0"/>
                </a:spcBef>
                <a:buFontTx/>
                <a:buNone/>
              </a:pPr>
              <a:t>59</a:t>
            </a:fld>
            <a:endParaRPr lang="en-US" altLang="en-US" sz="1600" b="1" dirty="0">
              <a:latin typeface="David" panose="020E0502060401010101" pitchFamily="34" charset="-79"/>
              <a:cs typeface="David" panose="020E0502060401010101" pitchFamily="34" charset="-79"/>
            </a:endParaRPr>
          </a:p>
        </p:txBody>
      </p:sp>
      <p:sp>
        <p:nvSpPr>
          <p:cNvPr id="6"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z="1600" b="1"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1408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4" name="Rectangle 18"/>
          <p:cNvSpPr>
            <a:spLocks noGrp="1" noChangeArrowheads="1"/>
          </p:cNvSpPr>
          <p:nvPr>
            <p:ph type="title"/>
          </p:nvPr>
        </p:nvSpPr>
        <p:spPr/>
        <p:txBody>
          <a:bodyPr/>
          <a:lstStyle/>
          <a:p>
            <a:r>
              <a:rPr lang="en-US"/>
              <a:t>Atomic Numbers &amp; Mass Numbers</a:t>
            </a:r>
          </a:p>
        </p:txBody>
      </p:sp>
      <p:sp>
        <p:nvSpPr>
          <p:cNvPr id="70658" name="Rectangle 2"/>
          <p:cNvSpPr>
            <a:spLocks noGrp="1" noChangeArrowheads="1"/>
          </p:cNvSpPr>
          <p:nvPr>
            <p:ph idx="1"/>
          </p:nvPr>
        </p:nvSpPr>
        <p:spPr>
          <a:xfrm>
            <a:off x="1602615" y="971080"/>
            <a:ext cx="8991600" cy="614480"/>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marL="230188" indent="-230188"/>
            <a:r>
              <a:rPr lang="en-US" dirty="0"/>
              <a:t>How many p</a:t>
            </a:r>
            <a:r>
              <a:rPr lang="en-US" baseline="30000" dirty="0"/>
              <a:t>+</a:t>
            </a:r>
            <a:r>
              <a:rPr lang="en-US" dirty="0"/>
              <a:t>, n</a:t>
            </a:r>
            <a:r>
              <a:rPr lang="en-US" baseline="30000" dirty="0"/>
              <a:t>0</a:t>
            </a:r>
            <a:r>
              <a:rPr lang="en-US" dirty="0"/>
              <a:t> and e</a:t>
            </a:r>
            <a:r>
              <a:rPr lang="en-US" baseline="30000" dirty="0"/>
              <a:t>-</a:t>
            </a:r>
            <a:r>
              <a:rPr lang="en-US" dirty="0"/>
              <a:t> are in the following elements:</a:t>
            </a:r>
          </a:p>
        </p:txBody>
      </p:sp>
      <p:grpSp>
        <p:nvGrpSpPr>
          <p:cNvPr id="70659" name="Group 3"/>
          <p:cNvGrpSpPr>
            <a:grpSpLocks/>
          </p:cNvGrpSpPr>
          <p:nvPr/>
        </p:nvGrpSpPr>
        <p:grpSpPr bwMode="auto">
          <a:xfrm>
            <a:off x="1998663" y="1870076"/>
            <a:ext cx="1231900" cy="828675"/>
            <a:chOff x="977" y="1734"/>
            <a:chExt cx="776" cy="522"/>
          </a:xfrm>
        </p:grpSpPr>
        <p:sp>
          <p:nvSpPr>
            <p:cNvPr id="70660" name="Rectangle 4"/>
            <p:cNvSpPr>
              <a:spLocks noChangeArrowheads="1"/>
            </p:cNvSpPr>
            <p:nvPr/>
          </p:nvSpPr>
          <p:spPr bwMode="auto">
            <a:xfrm>
              <a:off x="1183" y="1762"/>
              <a:ext cx="570" cy="48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p>
              <a:pPr algn="l" rtl="0" eaLnBrk="0" fontAlgn="base" hangingPunct="0">
                <a:spcBef>
                  <a:spcPct val="0"/>
                </a:spcBef>
                <a:spcAft>
                  <a:spcPct val="0"/>
                </a:spcAft>
              </a:pPr>
              <a:r>
                <a:rPr lang="en-US" sz="4400">
                  <a:solidFill>
                    <a:srgbClr val="000000"/>
                  </a:solidFill>
                </a:rPr>
                <a:t>Cu</a:t>
              </a:r>
            </a:p>
          </p:txBody>
        </p:sp>
        <p:sp>
          <p:nvSpPr>
            <p:cNvPr id="70661" name="Rectangle 5"/>
            <p:cNvSpPr>
              <a:spLocks noChangeArrowheads="1"/>
            </p:cNvSpPr>
            <p:nvPr/>
          </p:nvSpPr>
          <p:spPr bwMode="auto">
            <a:xfrm>
              <a:off x="977" y="1734"/>
              <a:ext cx="331" cy="52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p>
              <a:pPr rtl="0" eaLnBrk="0" fontAlgn="base" hangingPunct="0">
                <a:spcBef>
                  <a:spcPct val="0"/>
                </a:spcBef>
                <a:spcAft>
                  <a:spcPct val="0"/>
                </a:spcAft>
              </a:pPr>
              <a:r>
                <a:rPr lang="en-US" sz="2400" dirty="0">
                  <a:solidFill>
                    <a:srgbClr val="000000"/>
                  </a:solidFill>
                </a:rPr>
                <a:t>63</a:t>
              </a:r>
            </a:p>
            <a:p>
              <a:pPr rtl="0" eaLnBrk="0" fontAlgn="base" hangingPunct="0">
                <a:spcBef>
                  <a:spcPct val="0"/>
                </a:spcBef>
                <a:spcAft>
                  <a:spcPct val="0"/>
                </a:spcAft>
              </a:pPr>
              <a:r>
                <a:rPr lang="en-US" sz="2400" dirty="0">
                  <a:solidFill>
                    <a:srgbClr val="000000"/>
                  </a:solidFill>
                </a:rPr>
                <a:t>29</a:t>
              </a:r>
            </a:p>
          </p:txBody>
        </p:sp>
      </p:grpSp>
      <p:grpSp>
        <p:nvGrpSpPr>
          <p:cNvPr id="70662" name="Group 6"/>
          <p:cNvGrpSpPr>
            <a:grpSpLocks/>
          </p:cNvGrpSpPr>
          <p:nvPr/>
        </p:nvGrpSpPr>
        <p:grpSpPr bwMode="auto">
          <a:xfrm>
            <a:off x="1922463" y="3430591"/>
            <a:ext cx="1292225" cy="788988"/>
            <a:chOff x="856" y="2910"/>
            <a:chExt cx="814" cy="497"/>
          </a:xfrm>
        </p:grpSpPr>
        <p:sp>
          <p:nvSpPr>
            <p:cNvPr id="70663" name="Rectangle 7"/>
            <p:cNvSpPr>
              <a:spLocks noChangeArrowheads="1"/>
            </p:cNvSpPr>
            <p:nvPr/>
          </p:nvSpPr>
          <p:spPr bwMode="auto">
            <a:xfrm>
              <a:off x="1061" y="2924"/>
              <a:ext cx="609" cy="48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p>
              <a:pPr algn="l" rtl="0" eaLnBrk="0" fontAlgn="base" hangingPunct="0">
                <a:spcBef>
                  <a:spcPct val="0"/>
                </a:spcBef>
                <a:spcAft>
                  <a:spcPct val="0"/>
                </a:spcAft>
              </a:pPr>
              <a:r>
                <a:rPr lang="en-US" sz="4400">
                  <a:solidFill>
                    <a:srgbClr val="000000"/>
                  </a:solidFill>
                </a:rPr>
                <a:t>Mg</a:t>
              </a:r>
            </a:p>
          </p:txBody>
        </p:sp>
        <p:sp>
          <p:nvSpPr>
            <p:cNvPr id="70664" name="Rectangle 8"/>
            <p:cNvSpPr>
              <a:spLocks noChangeArrowheads="1"/>
            </p:cNvSpPr>
            <p:nvPr/>
          </p:nvSpPr>
          <p:spPr bwMode="auto">
            <a:xfrm>
              <a:off x="856" y="2910"/>
              <a:ext cx="331" cy="28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p>
              <a:pPr algn="l" rtl="0" eaLnBrk="0" fontAlgn="base" hangingPunct="0">
                <a:spcBef>
                  <a:spcPct val="0"/>
                </a:spcBef>
                <a:spcAft>
                  <a:spcPct val="0"/>
                </a:spcAft>
              </a:pPr>
              <a:r>
                <a:rPr lang="en-US" sz="2400" dirty="0">
                  <a:solidFill>
                    <a:srgbClr val="000000"/>
                  </a:solidFill>
                </a:rPr>
                <a:t>25</a:t>
              </a:r>
              <a:endParaRPr lang="en-US" sz="3200" dirty="0">
                <a:solidFill>
                  <a:srgbClr val="000000"/>
                </a:solidFill>
              </a:endParaRPr>
            </a:p>
          </p:txBody>
        </p:sp>
      </p:grpSp>
      <p:sp>
        <p:nvSpPr>
          <p:cNvPr id="70665" name="Text Box 9"/>
          <p:cNvSpPr txBox="1">
            <a:spLocks noChangeArrowheads="1"/>
          </p:cNvSpPr>
          <p:nvPr/>
        </p:nvSpPr>
        <p:spPr bwMode="auto">
          <a:xfrm>
            <a:off x="4251326" y="1757363"/>
            <a:ext cx="6069013" cy="5191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sz="2800">
                <a:solidFill>
                  <a:srgbClr val="000000"/>
                </a:solidFill>
              </a:rPr>
              <a:t>29 p</a:t>
            </a:r>
            <a:r>
              <a:rPr lang="en-US" sz="2800" baseline="30000">
                <a:solidFill>
                  <a:srgbClr val="000000"/>
                </a:solidFill>
              </a:rPr>
              <a:t>+</a:t>
            </a:r>
            <a:r>
              <a:rPr lang="en-US" sz="2800">
                <a:solidFill>
                  <a:srgbClr val="000000"/>
                </a:solidFill>
              </a:rPr>
              <a:t> = 29 e</a:t>
            </a:r>
            <a:r>
              <a:rPr lang="en-US" sz="2800" baseline="30000">
                <a:solidFill>
                  <a:srgbClr val="000000"/>
                </a:solidFill>
              </a:rPr>
              <a:t>-</a:t>
            </a:r>
            <a:r>
              <a:rPr lang="en-US" sz="2800">
                <a:solidFill>
                  <a:srgbClr val="000000"/>
                </a:solidFill>
              </a:rPr>
              <a:t>  (neutral atom: e</a:t>
            </a:r>
            <a:r>
              <a:rPr lang="en-US" sz="2800" baseline="30000">
                <a:solidFill>
                  <a:srgbClr val="000000"/>
                </a:solidFill>
              </a:rPr>
              <a:t>-</a:t>
            </a:r>
            <a:r>
              <a:rPr lang="en-US" sz="2800">
                <a:solidFill>
                  <a:srgbClr val="000000"/>
                </a:solidFill>
              </a:rPr>
              <a:t> = p</a:t>
            </a:r>
            <a:r>
              <a:rPr lang="en-US" sz="2800" baseline="30000">
                <a:solidFill>
                  <a:srgbClr val="000000"/>
                </a:solidFill>
              </a:rPr>
              <a:t>+</a:t>
            </a:r>
            <a:r>
              <a:rPr lang="en-US" sz="2800">
                <a:solidFill>
                  <a:srgbClr val="000000"/>
                </a:solidFill>
              </a:rPr>
              <a:t>)</a:t>
            </a:r>
          </a:p>
        </p:txBody>
      </p:sp>
      <p:sp>
        <p:nvSpPr>
          <p:cNvPr id="70666" name="Text Box 10"/>
          <p:cNvSpPr txBox="1">
            <a:spLocks noChangeArrowheads="1"/>
          </p:cNvSpPr>
          <p:nvPr/>
        </p:nvSpPr>
        <p:spPr bwMode="auto">
          <a:xfrm>
            <a:off x="4251325" y="3332163"/>
            <a:ext cx="6184900" cy="5191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sz="2800">
                <a:solidFill>
                  <a:srgbClr val="000000"/>
                </a:solidFill>
              </a:rPr>
              <a:t>12 p</a:t>
            </a:r>
            <a:r>
              <a:rPr lang="en-US" sz="2800" baseline="30000">
                <a:solidFill>
                  <a:srgbClr val="000000"/>
                </a:solidFill>
              </a:rPr>
              <a:t>+</a:t>
            </a:r>
            <a:r>
              <a:rPr lang="en-US" sz="2800">
                <a:solidFill>
                  <a:srgbClr val="000000"/>
                </a:solidFill>
              </a:rPr>
              <a:t> = 12 e</a:t>
            </a:r>
            <a:r>
              <a:rPr lang="en-US" sz="2800" baseline="30000">
                <a:solidFill>
                  <a:srgbClr val="000000"/>
                </a:solidFill>
              </a:rPr>
              <a:t>-</a:t>
            </a:r>
            <a:r>
              <a:rPr lang="en-US" sz="2800">
                <a:solidFill>
                  <a:srgbClr val="000000"/>
                </a:solidFill>
              </a:rPr>
              <a:t>  (periodic table; neutral)</a:t>
            </a:r>
          </a:p>
        </p:txBody>
      </p:sp>
      <p:sp>
        <p:nvSpPr>
          <p:cNvPr id="70667" name="Text Box 11"/>
          <p:cNvSpPr txBox="1">
            <a:spLocks noChangeArrowheads="1"/>
          </p:cNvSpPr>
          <p:nvPr/>
        </p:nvSpPr>
        <p:spPr bwMode="auto">
          <a:xfrm>
            <a:off x="4251325" y="2371726"/>
            <a:ext cx="2573338" cy="519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sz="2800">
                <a:solidFill>
                  <a:srgbClr val="000000"/>
                </a:solidFill>
              </a:rPr>
              <a:t>63−29 = 34 n</a:t>
            </a:r>
            <a:r>
              <a:rPr lang="en-US" sz="2800" baseline="30000">
                <a:solidFill>
                  <a:srgbClr val="000000"/>
                </a:solidFill>
              </a:rPr>
              <a:t>0 </a:t>
            </a:r>
          </a:p>
        </p:txBody>
      </p:sp>
      <p:sp>
        <p:nvSpPr>
          <p:cNvPr id="70668" name="Text Box 12"/>
          <p:cNvSpPr txBox="1">
            <a:spLocks noChangeArrowheads="1"/>
          </p:cNvSpPr>
          <p:nvPr/>
        </p:nvSpPr>
        <p:spPr bwMode="auto">
          <a:xfrm>
            <a:off x="4289425" y="3908426"/>
            <a:ext cx="2649538" cy="519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sz="2800">
                <a:solidFill>
                  <a:srgbClr val="000000"/>
                </a:solidFill>
              </a:rPr>
              <a:t>25−12 = 13 n</a:t>
            </a:r>
            <a:r>
              <a:rPr lang="en-US" sz="2800" baseline="30000">
                <a:solidFill>
                  <a:srgbClr val="000000"/>
                </a:solidFill>
              </a:rPr>
              <a:t>0 </a:t>
            </a:r>
          </a:p>
        </p:txBody>
      </p:sp>
      <p:grpSp>
        <p:nvGrpSpPr>
          <p:cNvPr id="70669" name="Group 13"/>
          <p:cNvGrpSpPr>
            <a:grpSpLocks/>
          </p:cNvGrpSpPr>
          <p:nvPr/>
        </p:nvGrpSpPr>
        <p:grpSpPr bwMode="auto">
          <a:xfrm>
            <a:off x="2036764" y="5043494"/>
            <a:ext cx="935037" cy="787401"/>
            <a:chOff x="903" y="2911"/>
            <a:chExt cx="589" cy="496"/>
          </a:xfrm>
        </p:grpSpPr>
        <p:sp>
          <p:nvSpPr>
            <p:cNvPr id="70670" name="Rectangle 14"/>
            <p:cNvSpPr>
              <a:spLocks noChangeArrowheads="1"/>
            </p:cNvSpPr>
            <p:nvPr/>
          </p:nvSpPr>
          <p:spPr bwMode="auto">
            <a:xfrm>
              <a:off x="1061" y="2924"/>
              <a:ext cx="431" cy="48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p>
              <a:pPr algn="l" rtl="0" eaLnBrk="0" fontAlgn="base" hangingPunct="0">
                <a:spcBef>
                  <a:spcPct val="0"/>
                </a:spcBef>
                <a:spcAft>
                  <a:spcPct val="0"/>
                </a:spcAft>
              </a:pPr>
              <a:r>
                <a:rPr lang="en-US" sz="4400">
                  <a:solidFill>
                    <a:srgbClr val="000000"/>
                  </a:solidFill>
                </a:rPr>
                <a:t>Al</a:t>
              </a:r>
            </a:p>
          </p:txBody>
        </p:sp>
        <p:sp>
          <p:nvSpPr>
            <p:cNvPr id="70671" name="Rectangle 15"/>
            <p:cNvSpPr>
              <a:spLocks noChangeArrowheads="1"/>
            </p:cNvSpPr>
            <p:nvPr/>
          </p:nvSpPr>
          <p:spPr bwMode="auto">
            <a:xfrm>
              <a:off x="903" y="2911"/>
              <a:ext cx="331" cy="28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p>
              <a:pPr algn="l" rtl="0" eaLnBrk="0" fontAlgn="base" hangingPunct="0">
                <a:spcBef>
                  <a:spcPct val="0"/>
                </a:spcBef>
                <a:spcAft>
                  <a:spcPct val="0"/>
                </a:spcAft>
              </a:pPr>
              <a:r>
                <a:rPr lang="en-US" sz="2400" dirty="0">
                  <a:solidFill>
                    <a:srgbClr val="000000"/>
                  </a:solidFill>
                </a:rPr>
                <a:t>27</a:t>
              </a:r>
              <a:endParaRPr lang="en-US" sz="3200" dirty="0">
                <a:solidFill>
                  <a:srgbClr val="000000"/>
                </a:solidFill>
              </a:endParaRPr>
            </a:p>
          </p:txBody>
        </p:sp>
      </p:grpSp>
      <p:sp>
        <p:nvSpPr>
          <p:cNvPr id="70672" name="Text Box 16"/>
          <p:cNvSpPr txBox="1">
            <a:spLocks noChangeArrowheads="1"/>
          </p:cNvSpPr>
          <p:nvPr/>
        </p:nvSpPr>
        <p:spPr bwMode="auto">
          <a:xfrm>
            <a:off x="4252913" y="4906963"/>
            <a:ext cx="3840162" cy="5191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sz="2800">
                <a:solidFill>
                  <a:srgbClr val="000000"/>
                </a:solidFill>
              </a:rPr>
              <a:t>13 p</a:t>
            </a:r>
            <a:r>
              <a:rPr lang="en-US" sz="2800" baseline="30000">
                <a:solidFill>
                  <a:srgbClr val="000000"/>
                </a:solidFill>
              </a:rPr>
              <a:t>+ </a:t>
            </a:r>
            <a:r>
              <a:rPr lang="en-US" sz="2800">
                <a:solidFill>
                  <a:srgbClr val="000000"/>
                </a:solidFill>
              </a:rPr>
              <a:t>= 13 e</a:t>
            </a:r>
            <a:r>
              <a:rPr lang="en-US" sz="2800" baseline="30000">
                <a:solidFill>
                  <a:srgbClr val="000000"/>
                </a:solidFill>
              </a:rPr>
              <a:t>-</a:t>
            </a:r>
            <a:endParaRPr lang="en-US" sz="2800">
              <a:solidFill>
                <a:srgbClr val="000000"/>
              </a:solidFill>
            </a:endParaRPr>
          </a:p>
        </p:txBody>
      </p:sp>
      <p:sp>
        <p:nvSpPr>
          <p:cNvPr id="70673" name="Text Box 17"/>
          <p:cNvSpPr txBox="1">
            <a:spLocks noChangeArrowheads="1"/>
          </p:cNvSpPr>
          <p:nvPr/>
        </p:nvSpPr>
        <p:spPr bwMode="auto">
          <a:xfrm>
            <a:off x="4291014" y="5483226"/>
            <a:ext cx="2649537" cy="519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sz="2800">
                <a:solidFill>
                  <a:srgbClr val="000000"/>
                </a:solidFill>
              </a:rPr>
              <a:t>27−13 = 14 n</a:t>
            </a:r>
            <a:r>
              <a:rPr lang="en-US" sz="2800" baseline="30000">
                <a:solidFill>
                  <a:srgbClr val="000000"/>
                </a:solidFill>
              </a:rPr>
              <a:t>0 </a:t>
            </a:r>
          </a:p>
        </p:txBody>
      </p:sp>
      <p:sp>
        <p:nvSpPr>
          <p:cNvPr id="19"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6</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20"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347139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3"/>
          <p:cNvSpPr>
            <a:spLocks noGrp="1" noChangeArrowheads="1"/>
          </p:cNvSpPr>
          <p:nvPr>
            <p:ph idx="1"/>
          </p:nvPr>
        </p:nvSpPr>
        <p:spPr>
          <a:xfrm>
            <a:off x="2073566" y="457200"/>
            <a:ext cx="7437148" cy="920750"/>
          </a:xfrm>
        </p:spPr>
        <p:txBody>
          <a:bodyPr/>
          <a:lstStyle/>
          <a:p>
            <a:pPr marL="0" indent="0" eaLnBrk="1" hangingPunct="1">
              <a:buNone/>
            </a:pPr>
            <a:r>
              <a:rPr lang="en-US" altLang="en-US" dirty="0" smtClean="0"/>
              <a:t>Balance the following equation:</a:t>
            </a:r>
          </a:p>
          <a:p>
            <a:pPr marL="0" indent="0" eaLnBrk="1" hangingPunct="1">
              <a:buNone/>
            </a:pPr>
            <a:endParaRPr lang="en-US" altLang="en-US" dirty="0" smtClean="0"/>
          </a:p>
        </p:txBody>
      </p:sp>
      <p:sp>
        <p:nvSpPr>
          <p:cNvPr id="1894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000000"/>
                </a:solidFill>
                <a:latin typeface="David" panose="020E0502060401010101" pitchFamily="34" charset="-79"/>
                <a:cs typeface="David" panose="020E0502060401010101" pitchFamily="34" charset="-79"/>
              </a:rPr>
              <a:t>2 | </a:t>
            </a:r>
            <a:fld id="{ABA9FEAD-6BA6-4645-AE3C-6586754A367E}"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60</a:t>
            </a:fld>
            <a:endParaRPr lang="en-US" altLang="en-US" sz="1600" b="1" dirty="0">
              <a:solidFill>
                <a:srgbClr val="000000"/>
              </a:solidFill>
              <a:latin typeface="David" panose="020E0502060401010101" pitchFamily="34" charset="-79"/>
              <a:cs typeface="David" panose="020E0502060401010101" pitchFamily="34" charset="-79"/>
            </a:endParaRPr>
          </a:p>
        </p:txBody>
      </p:sp>
      <p:graphicFrame>
        <p:nvGraphicFramePr>
          <p:cNvPr id="189445" name="Object 1"/>
          <p:cNvGraphicFramePr>
            <a:graphicFrameLocks noChangeAspect="1"/>
          </p:cNvGraphicFramePr>
          <p:nvPr>
            <p:extLst/>
          </p:nvPr>
        </p:nvGraphicFramePr>
        <p:xfrm>
          <a:off x="2518449" y="1377951"/>
          <a:ext cx="7331075" cy="512763"/>
        </p:xfrm>
        <a:graphic>
          <a:graphicData uri="http://schemas.openxmlformats.org/presentationml/2006/ole">
            <mc:AlternateContent xmlns:mc="http://schemas.openxmlformats.org/markup-compatibility/2006">
              <mc:Choice xmlns:v="urn:schemas-microsoft-com:vml" Requires="v">
                <p:oleObj spid="_x0000_s6189" name="Equation" r:id="rId4" imgW="3454200" imgH="241200" progId="Equation.DSMT4">
                  <p:embed/>
                </p:oleObj>
              </mc:Choice>
              <mc:Fallback>
                <p:oleObj name="Equation" r:id="rId4" imgW="34542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449" y="1377951"/>
                        <a:ext cx="73310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z="1600" b="1"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4102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000000"/>
                </a:solidFill>
                <a:latin typeface="David" panose="020E0502060401010101" pitchFamily="34" charset="-79"/>
                <a:cs typeface="David" panose="020E0502060401010101" pitchFamily="34" charset="-79"/>
              </a:rPr>
              <a:t>2 | </a:t>
            </a:r>
            <a:fld id="{B2AEB8A4-8691-4849-BECA-BBEACECE0520}"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61</a:t>
            </a:fld>
            <a:endParaRPr lang="en-US" altLang="en-US" sz="1600" b="1" dirty="0">
              <a:solidFill>
                <a:srgbClr val="000000"/>
              </a:solidFill>
              <a:latin typeface="David" panose="020E0502060401010101" pitchFamily="34" charset="-79"/>
              <a:cs typeface="David" panose="020E0502060401010101" pitchFamily="34" charset="-79"/>
            </a:endParaRPr>
          </a:p>
        </p:txBody>
      </p:sp>
      <p:sp>
        <p:nvSpPr>
          <p:cNvPr id="191492" name="Rectangle 2"/>
          <p:cNvSpPr>
            <a:spLocks noChangeArrowheads="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400">
              <a:solidFill>
                <a:srgbClr val="000000"/>
              </a:solidFill>
            </a:endParaRPr>
          </a:p>
        </p:txBody>
      </p:sp>
      <p:sp>
        <p:nvSpPr>
          <p:cNvPr id="191493" name="Rectangle 3"/>
          <p:cNvSpPr>
            <a:spLocks noChangeArrowheads="1"/>
          </p:cNvSpPr>
          <p:nvPr/>
        </p:nvSpPr>
        <p:spPr bwMode="auto">
          <a:xfrm>
            <a:off x="4648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0" fontAlgn="base">
              <a:spcBef>
                <a:spcPct val="0"/>
              </a:spcBef>
              <a:spcAft>
                <a:spcPct val="0"/>
              </a:spcAft>
              <a:buFontTx/>
              <a:buNone/>
            </a:pPr>
            <a:endParaRPr lang="en-US" altLang="en-US" sz="1400">
              <a:solidFill>
                <a:srgbClr val="000000"/>
              </a:solidFill>
            </a:endParaRPr>
          </a:p>
        </p:txBody>
      </p:sp>
      <p:sp>
        <p:nvSpPr>
          <p:cNvPr id="236549" name="Rectangle 5"/>
          <p:cNvSpPr>
            <a:spLocks noChangeArrowheads="1"/>
          </p:cNvSpPr>
          <p:nvPr/>
        </p:nvSpPr>
        <p:spPr bwMode="auto">
          <a:xfrm>
            <a:off x="1997076" y="468313"/>
            <a:ext cx="83486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Aft>
                <a:spcPct val="0"/>
              </a:spcAft>
              <a:buFontTx/>
              <a:buNone/>
            </a:pPr>
            <a:r>
              <a:rPr lang="en-US" altLang="en-US" dirty="0">
                <a:solidFill>
                  <a:srgbClr val="000000"/>
                </a:solidFill>
              </a:rPr>
              <a:t>Balancing Fe atoms,</a:t>
            </a:r>
          </a:p>
          <a:p>
            <a:pPr algn="l" rtl="0" fontAlgn="base">
              <a:spcAft>
                <a:spcPct val="0"/>
              </a:spcAft>
              <a:buFontTx/>
              <a:buNone/>
            </a:pPr>
            <a:endParaRPr lang="en-US" altLang="en-US" dirty="0">
              <a:solidFill>
                <a:srgbClr val="000000"/>
              </a:solidFill>
            </a:endParaRPr>
          </a:p>
          <a:p>
            <a:pPr algn="l" rtl="0" fontAlgn="base">
              <a:spcAft>
                <a:spcPct val="0"/>
              </a:spcAft>
              <a:buFontTx/>
              <a:buNone/>
            </a:pPr>
            <a:endParaRPr lang="en-US" altLang="en-US" dirty="0">
              <a:solidFill>
                <a:srgbClr val="000000"/>
              </a:solidFill>
            </a:endParaRPr>
          </a:p>
          <a:p>
            <a:pPr algn="l" rtl="0" fontAlgn="base">
              <a:spcAft>
                <a:spcPct val="0"/>
              </a:spcAft>
              <a:buFontTx/>
              <a:buNone/>
            </a:pPr>
            <a:endParaRPr lang="en-US" altLang="en-US" dirty="0">
              <a:solidFill>
                <a:srgbClr val="000000"/>
              </a:solidFill>
            </a:endParaRPr>
          </a:p>
          <a:p>
            <a:pPr algn="l" rtl="0" fontAlgn="base">
              <a:spcAft>
                <a:spcPct val="0"/>
              </a:spcAft>
              <a:buFontTx/>
              <a:buNone/>
            </a:pPr>
            <a:r>
              <a:rPr lang="en-US" altLang="en-US" dirty="0">
                <a:solidFill>
                  <a:srgbClr val="000000"/>
                </a:solidFill>
              </a:rPr>
              <a:t>Balancing S atoms,</a:t>
            </a:r>
          </a:p>
          <a:p>
            <a:pPr algn="l" rtl="0" fontAlgn="base">
              <a:spcAft>
                <a:spcPct val="0"/>
              </a:spcAft>
              <a:buFontTx/>
              <a:buNone/>
            </a:pPr>
            <a:endParaRPr lang="en-US" altLang="en-US" dirty="0">
              <a:solidFill>
                <a:srgbClr val="000000"/>
              </a:solidFill>
            </a:endParaRPr>
          </a:p>
          <a:p>
            <a:pPr algn="l" rtl="0" fontAlgn="base">
              <a:spcAft>
                <a:spcPct val="0"/>
              </a:spcAft>
              <a:buFontTx/>
              <a:buNone/>
            </a:pPr>
            <a:endParaRPr lang="en-US" altLang="en-US" dirty="0">
              <a:solidFill>
                <a:srgbClr val="000000"/>
              </a:solidFill>
            </a:endParaRPr>
          </a:p>
          <a:p>
            <a:pPr algn="l" rtl="0" fontAlgn="base">
              <a:spcAft>
                <a:spcPct val="0"/>
              </a:spcAft>
              <a:buFontTx/>
              <a:buNone/>
            </a:pPr>
            <a:r>
              <a:rPr lang="en-US" altLang="en-US" dirty="0">
                <a:solidFill>
                  <a:srgbClr val="000000"/>
                </a:solidFill>
              </a:rPr>
              <a:t>Balancing N atoms,</a:t>
            </a:r>
          </a:p>
          <a:p>
            <a:pPr algn="l" rtl="0" fontAlgn="base">
              <a:spcAft>
                <a:spcPct val="0"/>
              </a:spcAft>
              <a:buFontTx/>
              <a:buNone/>
            </a:pPr>
            <a:r>
              <a:rPr lang="en-US" altLang="en-US" dirty="0">
                <a:solidFill>
                  <a:srgbClr val="000000"/>
                </a:solidFill>
              </a:rPr>
              <a:t> </a:t>
            </a:r>
          </a:p>
          <a:p>
            <a:pPr algn="l" rtl="0" fontAlgn="base">
              <a:spcAft>
                <a:spcPct val="0"/>
              </a:spcAft>
              <a:buFontTx/>
              <a:buNone/>
            </a:pPr>
            <a:endParaRPr lang="en-US" altLang="en-US" dirty="0">
              <a:solidFill>
                <a:srgbClr val="000000"/>
              </a:solidFill>
            </a:endParaRPr>
          </a:p>
        </p:txBody>
      </p:sp>
      <p:graphicFrame>
        <p:nvGraphicFramePr>
          <p:cNvPr id="191495" name="Object 1"/>
          <p:cNvGraphicFramePr>
            <a:graphicFrameLocks noChangeAspect="1"/>
          </p:cNvGraphicFramePr>
          <p:nvPr/>
        </p:nvGraphicFramePr>
        <p:xfrm>
          <a:off x="1903413" y="1622426"/>
          <a:ext cx="8534400" cy="568325"/>
        </p:xfrm>
        <a:graphic>
          <a:graphicData uri="http://schemas.openxmlformats.org/presentationml/2006/ole">
            <mc:AlternateContent xmlns:mc="http://schemas.openxmlformats.org/markup-compatibility/2006">
              <mc:Choice xmlns:v="urn:schemas-microsoft-com:vml" Requires="v">
                <p:oleObj spid="_x0000_s7299" name="Equation" r:id="rId4" imgW="3619440" imgH="241200" progId="Equation.DSMT4">
                  <p:embed/>
                </p:oleObj>
              </mc:Choice>
              <mc:Fallback>
                <p:oleObj name="Equation" r:id="rId4" imgW="3619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413" y="1622426"/>
                        <a:ext cx="85344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1496" name="Object 7"/>
          <p:cNvGraphicFramePr>
            <a:graphicFrameLocks noChangeAspect="1"/>
          </p:cNvGraphicFramePr>
          <p:nvPr/>
        </p:nvGraphicFramePr>
        <p:xfrm>
          <a:off x="1814514" y="3344864"/>
          <a:ext cx="8713787" cy="568325"/>
        </p:xfrm>
        <a:graphic>
          <a:graphicData uri="http://schemas.openxmlformats.org/presentationml/2006/ole">
            <mc:AlternateContent xmlns:mc="http://schemas.openxmlformats.org/markup-compatibility/2006">
              <mc:Choice xmlns:v="urn:schemas-microsoft-com:vml" Requires="v">
                <p:oleObj spid="_x0000_s7300" name="Equation" r:id="rId6" imgW="3695400" imgH="241200" progId="Equation.DSMT4">
                  <p:embed/>
                </p:oleObj>
              </mc:Choice>
              <mc:Fallback>
                <p:oleObj name="Equation" r:id="rId6" imgW="36954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514" y="3344864"/>
                        <a:ext cx="87137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1497" name="Object 8"/>
          <p:cNvGraphicFramePr>
            <a:graphicFrameLocks noChangeAspect="1"/>
          </p:cNvGraphicFramePr>
          <p:nvPr/>
        </p:nvGraphicFramePr>
        <p:xfrm>
          <a:off x="1804989" y="4759326"/>
          <a:ext cx="8893175" cy="568325"/>
        </p:xfrm>
        <a:graphic>
          <a:graphicData uri="http://schemas.openxmlformats.org/presentationml/2006/ole">
            <mc:AlternateContent xmlns:mc="http://schemas.openxmlformats.org/markup-compatibility/2006">
              <mc:Choice xmlns:v="urn:schemas-microsoft-com:vml" Requires="v">
                <p:oleObj spid="_x0000_s7301" name="Equation" r:id="rId8" imgW="3771720" imgH="241200" progId="Equation.DSMT4">
                  <p:embed/>
                </p:oleObj>
              </mc:Choice>
              <mc:Fallback>
                <p:oleObj name="Equation" r:id="rId8" imgW="377172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4989" y="4759326"/>
                        <a:ext cx="88931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z="1600" b="1"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680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000000"/>
                </a:solidFill>
                <a:latin typeface="David" panose="020E0502060401010101" pitchFamily="34" charset="-79"/>
                <a:cs typeface="David" panose="020E0502060401010101" pitchFamily="34" charset="-79"/>
              </a:rPr>
              <a:t>2 | </a:t>
            </a:r>
            <a:fld id="{C9EF3962-CA2C-467A-9241-E98DCC2FA36A}" type="slidenum">
              <a:rPr lang="en-US" altLang="en-US" sz="1600" b="1">
                <a:solidFill>
                  <a:srgbClr val="000000"/>
                </a:solidFill>
                <a:latin typeface="David" panose="020E0502060401010101" pitchFamily="34" charset="-79"/>
                <a:cs typeface="David" panose="020E0502060401010101" pitchFamily="34" charset="-79"/>
              </a:rPr>
              <a:pPr>
                <a:spcBef>
                  <a:spcPct val="0"/>
                </a:spcBef>
                <a:buFontTx/>
                <a:buNone/>
              </a:pPr>
              <a:t>62</a:t>
            </a:fld>
            <a:endParaRPr lang="en-US" altLang="en-US" sz="1600" b="1" dirty="0">
              <a:solidFill>
                <a:srgbClr val="000000"/>
              </a:solidFill>
              <a:latin typeface="David" panose="020E0502060401010101" pitchFamily="34" charset="-79"/>
              <a:cs typeface="David" panose="020E0502060401010101" pitchFamily="34" charset="-79"/>
            </a:endParaRPr>
          </a:p>
        </p:txBody>
      </p:sp>
      <p:sp>
        <p:nvSpPr>
          <p:cNvPr id="193540" name="Rectangle 2"/>
          <p:cNvSpPr>
            <a:spLocks noChangeArrowheads="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400">
              <a:solidFill>
                <a:srgbClr val="000000"/>
              </a:solidFill>
            </a:endParaRPr>
          </a:p>
        </p:txBody>
      </p:sp>
      <p:sp>
        <p:nvSpPr>
          <p:cNvPr id="193541" name="Rectangle 3"/>
          <p:cNvSpPr>
            <a:spLocks noChangeArrowheads="1"/>
          </p:cNvSpPr>
          <p:nvPr/>
        </p:nvSpPr>
        <p:spPr bwMode="auto">
          <a:xfrm>
            <a:off x="4648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0" fontAlgn="base">
              <a:spcBef>
                <a:spcPct val="0"/>
              </a:spcBef>
              <a:spcAft>
                <a:spcPct val="0"/>
              </a:spcAft>
              <a:buFontTx/>
              <a:buNone/>
            </a:pPr>
            <a:endParaRPr lang="en-US" altLang="en-US" sz="1400">
              <a:solidFill>
                <a:srgbClr val="000000"/>
              </a:solidFill>
            </a:endParaRPr>
          </a:p>
        </p:txBody>
      </p:sp>
      <p:sp>
        <p:nvSpPr>
          <p:cNvPr id="236549" name="Rectangle 5"/>
          <p:cNvSpPr>
            <a:spLocks noChangeArrowheads="1"/>
          </p:cNvSpPr>
          <p:nvPr/>
        </p:nvSpPr>
        <p:spPr bwMode="auto">
          <a:xfrm>
            <a:off x="1997076" y="468313"/>
            <a:ext cx="83486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Aft>
                <a:spcPct val="0"/>
              </a:spcAft>
              <a:buFontTx/>
              <a:buNone/>
            </a:pPr>
            <a:r>
              <a:rPr lang="en-US" altLang="en-US" dirty="0">
                <a:solidFill>
                  <a:srgbClr val="000000"/>
                </a:solidFill>
              </a:rPr>
              <a:t>To balance the O atoms, count the number of O atoms in substances on the left with known coefficients. There are 12 atoms of oxygen in Fe</a:t>
            </a:r>
            <a:r>
              <a:rPr lang="en-US" altLang="en-US" baseline="-25000" dirty="0">
                <a:solidFill>
                  <a:srgbClr val="000000"/>
                </a:solidFill>
              </a:rPr>
              <a:t>2</a:t>
            </a:r>
            <a:r>
              <a:rPr lang="en-US" altLang="en-US" dirty="0">
                <a:solidFill>
                  <a:srgbClr val="000000"/>
                </a:solidFill>
              </a:rPr>
              <a:t>(SO</a:t>
            </a:r>
            <a:r>
              <a:rPr lang="en-US" altLang="en-US" baseline="-25000" dirty="0">
                <a:solidFill>
                  <a:srgbClr val="000000"/>
                </a:solidFill>
              </a:rPr>
              <a:t>4</a:t>
            </a:r>
            <a:r>
              <a:rPr lang="en-US" altLang="en-US" dirty="0">
                <a:solidFill>
                  <a:srgbClr val="000000"/>
                </a:solidFill>
              </a:rPr>
              <a:t>)</a:t>
            </a:r>
            <a:r>
              <a:rPr lang="en-US" altLang="en-US" baseline="-25000" dirty="0">
                <a:solidFill>
                  <a:srgbClr val="000000"/>
                </a:solidFill>
              </a:rPr>
              <a:t>3</a:t>
            </a:r>
            <a:r>
              <a:rPr lang="en-US" altLang="en-US" dirty="0">
                <a:solidFill>
                  <a:srgbClr val="000000"/>
                </a:solidFill>
              </a:rPr>
              <a:t>. The remaining number of O atoms in H</a:t>
            </a:r>
            <a:r>
              <a:rPr lang="en-US" altLang="en-US" baseline="-25000" dirty="0">
                <a:solidFill>
                  <a:srgbClr val="000000"/>
                </a:solidFill>
              </a:rPr>
              <a:t>2</a:t>
            </a:r>
            <a:r>
              <a:rPr lang="en-US" altLang="en-US" dirty="0">
                <a:solidFill>
                  <a:srgbClr val="000000"/>
                </a:solidFill>
              </a:rPr>
              <a:t>O must be 18 – 12 = 6.</a:t>
            </a:r>
          </a:p>
          <a:p>
            <a:pPr algn="l" rtl="0" fontAlgn="base">
              <a:spcAft>
                <a:spcPct val="0"/>
              </a:spcAft>
              <a:buFontTx/>
              <a:buNone/>
            </a:pPr>
            <a:endParaRPr lang="en-US" altLang="en-US" dirty="0">
              <a:solidFill>
                <a:srgbClr val="000000"/>
              </a:solidFill>
            </a:endParaRPr>
          </a:p>
          <a:p>
            <a:pPr algn="l" rtl="0" fontAlgn="base">
              <a:spcAft>
                <a:spcPct val="0"/>
              </a:spcAft>
              <a:buFontTx/>
              <a:buNone/>
            </a:pPr>
            <a:r>
              <a:rPr lang="en-US" altLang="en-US" dirty="0">
                <a:solidFill>
                  <a:srgbClr val="000000"/>
                </a:solidFill>
              </a:rPr>
              <a:t>Therefore,</a:t>
            </a:r>
          </a:p>
          <a:p>
            <a:pPr algn="l" rtl="0" fontAlgn="base">
              <a:spcAft>
                <a:spcPct val="0"/>
              </a:spcAft>
              <a:buFontTx/>
              <a:buNone/>
            </a:pPr>
            <a:endParaRPr lang="en-US" altLang="en-US" dirty="0">
              <a:solidFill>
                <a:srgbClr val="000000"/>
              </a:solidFill>
            </a:endParaRPr>
          </a:p>
          <a:p>
            <a:pPr algn="l" rtl="0" fontAlgn="base">
              <a:spcAft>
                <a:spcPct val="0"/>
              </a:spcAft>
              <a:buFontTx/>
              <a:buNone/>
            </a:pPr>
            <a:endParaRPr lang="en-US" altLang="en-US" dirty="0">
              <a:solidFill>
                <a:srgbClr val="000000"/>
              </a:solidFill>
            </a:endParaRPr>
          </a:p>
          <a:p>
            <a:pPr algn="l" rtl="0" fontAlgn="base">
              <a:spcAft>
                <a:spcPct val="0"/>
              </a:spcAft>
              <a:buFontTx/>
              <a:buNone/>
            </a:pPr>
            <a:r>
              <a:rPr lang="en-US" altLang="en-US" dirty="0">
                <a:solidFill>
                  <a:srgbClr val="000000"/>
                </a:solidFill>
              </a:rPr>
              <a:t>The balanced equation is:</a:t>
            </a:r>
          </a:p>
          <a:p>
            <a:pPr algn="l" rtl="0" fontAlgn="base">
              <a:spcAft>
                <a:spcPct val="0"/>
              </a:spcAft>
              <a:buFontTx/>
              <a:buNone/>
            </a:pPr>
            <a:r>
              <a:rPr lang="en-US" altLang="en-US" dirty="0">
                <a:solidFill>
                  <a:srgbClr val="000000"/>
                </a:solidFill>
              </a:rPr>
              <a:t> </a:t>
            </a:r>
          </a:p>
          <a:p>
            <a:pPr algn="l" rtl="0" fontAlgn="base">
              <a:spcAft>
                <a:spcPct val="0"/>
              </a:spcAft>
              <a:buFontTx/>
              <a:buNone/>
            </a:pPr>
            <a:endParaRPr lang="en-US" altLang="en-US" dirty="0">
              <a:solidFill>
                <a:srgbClr val="000000"/>
              </a:solidFill>
            </a:endParaRPr>
          </a:p>
        </p:txBody>
      </p:sp>
      <p:graphicFrame>
        <p:nvGraphicFramePr>
          <p:cNvPr id="193543" name="Object 9"/>
          <p:cNvGraphicFramePr>
            <a:graphicFrameLocks noChangeAspect="1"/>
          </p:cNvGraphicFramePr>
          <p:nvPr/>
        </p:nvGraphicFramePr>
        <p:xfrm>
          <a:off x="1560514" y="3732214"/>
          <a:ext cx="9070975" cy="568325"/>
        </p:xfrm>
        <a:graphic>
          <a:graphicData uri="http://schemas.openxmlformats.org/presentationml/2006/ole">
            <mc:AlternateContent xmlns:mc="http://schemas.openxmlformats.org/markup-compatibility/2006">
              <mc:Choice xmlns:v="urn:schemas-microsoft-com:vml" Requires="v">
                <p:oleObj spid="_x0000_s8280" name="Equation" r:id="rId4" imgW="3848040" imgH="241200" progId="Equation.DSMT4">
                  <p:embed/>
                </p:oleObj>
              </mc:Choice>
              <mc:Fallback>
                <p:oleObj name="Equation" r:id="rId4" imgW="38480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4" y="3732214"/>
                        <a:ext cx="90709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3544" name="Object 10"/>
          <p:cNvGraphicFramePr>
            <a:graphicFrameLocks noChangeAspect="1"/>
          </p:cNvGraphicFramePr>
          <p:nvPr/>
        </p:nvGraphicFramePr>
        <p:xfrm>
          <a:off x="1620839" y="5491164"/>
          <a:ext cx="8950325" cy="568325"/>
        </p:xfrm>
        <a:graphic>
          <a:graphicData uri="http://schemas.openxmlformats.org/presentationml/2006/ole">
            <mc:AlternateContent xmlns:mc="http://schemas.openxmlformats.org/markup-compatibility/2006">
              <mc:Choice xmlns:v="urn:schemas-microsoft-com:vml" Requires="v">
                <p:oleObj spid="_x0000_s8281" name="Equation" r:id="rId6" imgW="3797280" imgH="241200" progId="Equation.DSMT4">
                  <p:embed/>
                </p:oleObj>
              </mc:Choice>
              <mc:Fallback>
                <p:oleObj name="Equation" r:id="rId6" imgW="3797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839" y="5491164"/>
                        <a:ext cx="8950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z="1600" b="1" smtClean="0">
                <a:solidFill>
                  <a:srgbClr val="000000"/>
                </a:solidFill>
                <a:latin typeface="David" panose="020E0502060401010101" pitchFamily="34" charset="-79"/>
                <a:cs typeface="David" panose="020E0502060401010101" pitchFamily="34" charset="-79"/>
              </a:rPr>
              <a:t>2-אטומים,מולקולות ויונים</a:t>
            </a:r>
            <a:endParaRPr lang="en-US" sz="1600" b="1" dirty="0">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35914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sz="quarter" idx="10"/>
          </p:nvPr>
        </p:nvSpPr>
        <p:spPr>
          <a:xfrm>
            <a:off x="1889126" y="808038"/>
            <a:ext cx="8696325" cy="1569660"/>
          </a:xfrm>
        </p:spPr>
        <p:txBody>
          <a:bodyPr/>
          <a:lstStyle/>
          <a:p>
            <a:pPr eaLnBrk="1" hangingPunct="1"/>
            <a:r>
              <a:rPr lang="en-US">
                <a:latin typeface="Arial" charset="0"/>
              </a:rPr>
              <a:t>This law is consistent with the idea that matter is composed of small, indestructible particles. </a:t>
            </a:r>
          </a:p>
        </p:txBody>
      </p:sp>
      <p:sp>
        <p:nvSpPr>
          <p:cNvPr id="24578" name="Title 1"/>
          <p:cNvSpPr>
            <a:spLocks noGrp="1"/>
          </p:cNvSpPr>
          <p:nvPr>
            <p:ph type="title" idx="4294967295"/>
          </p:nvPr>
        </p:nvSpPr>
        <p:spPr bwMode="auto">
          <a:xfrm>
            <a:off x="152400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Conservation of Mass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06"/>
          <a:stretch/>
        </p:blipFill>
        <p:spPr>
          <a:xfrm>
            <a:off x="3762539" y="2404110"/>
            <a:ext cx="4666922" cy="4128619"/>
          </a:xfrm>
          <a:prstGeom prst="rect">
            <a:avLst/>
          </a:prstGeom>
        </p:spPr>
      </p:pic>
      <p:sp>
        <p:nvSpPr>
          <p:cNvPr id="5"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63</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6" name="Footer Placeholder 2"/>
          <p:cNvSpPr txBox="1">
            <a:spLocks/>
          </p:cNvSpPr>
          <p:nvPr/>
        </p:nvSpPr>
        <p:spPr>
          <a:xfrm>
            <a:off x="2946400" y="6312408"/>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dirty="0"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19473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623284" y="1256788"/>
            <a:ext cx="8237537" cy="1139825"/>
          </a:xfrm>
          <a:noFill/>
        </p:spPr>
        <p:txBody>
          <a:bodyPr/>
          <a:lstStyle/>
          <a:p>
            <a:pPr marL="0" indent="0"/>
            <a:r>
              <a:rPr lang="en-US" dirty="0">
                <a:solidFill>
                  <a:srgbClr val="194E9D"/>
                </a:solidFill>
              </a:rPr>
              <a:t>Ions</a:t>
            </a:r>
            <a:r>
              <a:rPr lang="en-US" dirty="0"/>
              <a:t> 	- charged units</a:t>
            </a:r>
          </a:p>
          <a:p>
            <a:pPr marL="0" indent="0"/>
            <a:r>
              <a:rPr lang="en-US" dirty="0"/>
              <a:t>	- formed by transfer of e</a:t>
            </a:r>
            <a:r>
              <a:rPr lang="en-US" baseline="30000" dirty="0"/>
              <a:t>-</a:t>
            </a:r>
            <a:r>
              <a:rPr lang="en-US" dirty="0"/>
              <a:t> between elements.</a:t>
            </a:r>
          </a:p>
        </p:txBody>
      </p:sp>
      <p:sp>
        <p:nvSpPr>
          <p:cNvPr id="126985" name="Rectangle 9"/>
          <p:cNvSpPr>
            <a:spLocks noGrp="1" noChangeArrowheads="1"/>
          </p:cNvSpPr>
          <p:nvPr>
            <p:ph type="title"/>
          </p:nvPr>
        </p:nvSpPr>
        <p:spPr/>
        <p:txBody>
          <a:bodyPr/>
          <a:lstStyle/>
          <a:p>
            <a:pPr algn="ctr"/>
            <a:r>
              <a:rPr lang="en-US" dirty="0" smtClean="0"/>
              <a:t>Ions</a:t>
            </a:r>
            <a:endParaRPr lang="en-US" dirty="0"/>
          </a:p>
        </p:txBody>
      </p:sp>
      <p:grpSp>
        <p:nvGrpSpPr>
          <p:cNvPr id="4" name="Group 3"/>
          <p:cNvGrpSpPr/>
          <p:nvPr/>
        </p:nvGrpSpPr>
        <p:grpSpPr>
          <a:xfrm>
            <a:off x="512986" y="2846706"/>
            <a:ext cx="8683625" cy="1946594"/>
            <a:chOff x="1751016" y="2949575"/>
            <a:chExt cx="8683625" cy="1946594"/>
          </a:xfrm>
        </p:grpSpPr>
        <p:grpSp>
          <p:nvGrpSpPr>
            <p:cNvPr id="126979" name="Group 3"/>
            <p:cNvGrpSpPr>
              <a:grpSpLocks/>
            </p:cNvGrpSpPr>
            <p:nvPr/>
          </p:nvGrpSpPr>
          <p:grpSpPr bwMode="auto">
            <a:xfrm>
              <a:off x="1751016" y="2949575"/>
              <a:ext cx="8683625" cy="1074738"/>
              <a:chOff x="98" y="1289"/>
              <a:chExt cx="5470" cy="677"/>
            </a:xfrm>
          </p:grpSpPr>
          <p:sp>
            <p:nvSpPr>
              <p:cNvPr id="126980" name="Rectangle 4"/>
              <p:cNvSpPr>
                <a:spLocks noChangeArrowheads="1"/>
              </p:cNvSpPr>
              <p:nvPr/>
            </p:nvSpPr>
            <p:spPr bwMode="auto">
              <a:xfrm>
                <a:off x="98" y="1289"/>
                <a:ext cx="5470" cy="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85750" indent="-285750" algn="l" rtl="0" eaLnBrk="0" fontAlgn="base" hangingPunct="0">
                  <a:spcBef>
                    <a:spcPct val="20000"/>
                  </a:spcBef>
                  <a:spcAft>
                    <a:spcPct val="0"/>
                  </a:spcAft>
                </a:pPr>
                <a:r>
                  <a:rPr lang="en-US" sz="2800" dirty="0">
                    <a:solidFill>
                      <a:srgbClr val="194E9D"/>
                    </a:solidFill>
                  </a:rPr>
                  <a:t>Cation</a:t>
                </a:r>
                <a:r>
                  <a:rPr lang="en-US" sz="2800" dirty="0">
                    <a:solidFill>
                      <a:srgbClr val="000000"/>
                    </a:solidFill>
                  </a:rPr>
                  <a:t> = positive ion.  Metals form cations</a:t>
                </a:r>
              </a:p>
              <a:p>
                <a:pPr marL="285750" indent="-285750" algn="l" rtl="0" eaLnBrk="0" fontAlgn="base" hangingPunct="0">
                  <a:spcBef>
                    <a:spcPct val="20000"/>
                  </a:spcBef>
                  <a:spcAft>
                    <a:spcPct val="0"/>
                  </a:spcAft>
                </a:pPr>
                <a:r>
                  <a:rPr lang="en-US" sz="2800" dirty="0">
                    <a:solidFill>
                      <a:srgbClr val="000000"/>
                    </a:solidFill>
                  </a:rPr>
                  <a:t>			Na              </a:t>
                </a:r>
                <a:r>
                  <a:rPr lang="en-US" sz="2800" dirty="0" err="1">
                    <a:solidFill>
                      <a:srgbClr val="000000"/>
                    </a:solidFill>
                  </a:rPr>
                  <a:t>Na</a:t>
                </a:r>
                <a:r>
                  <a:rPr lang="en-US" sz="2800" baseline="30000" dirty="0">
                    <a:solidFill>
                      <a:srgbClr val="000000"/>
                    </a:solidFill>
                  </a:rPr>
                  <a:t>+</a:t>
                </a:r>
                <a:r>
                  <a:rPr lang="en-US" sz="2800" dirty="0">
                    <a:solidFill>
                      <a:srgbClr val="000000"/>
                    </a:solidFill>
                  </a:rPr>
                  <a:t>  +  e</a:t>
                </a:r>
                <a:r>
                  <a:rPr lang="en-US" sz="2800" baseline="30000" dirty="0">
                    <a:solidFill>
                      <a:srgbClr val="000000"/>
                    </a:solidFill>
                  </a:rPr>
                  <a:t>-</a:t>
                </a:r>
                <a:endParaRPr lang="en-US" sz="2800" dirty="0">
                  <a:solidFill>
                    <a:srgbClr val="000000"/>
                  </a:solidFill>
                </a:endParaRPr>
              </a:p>
            </p:txBody>
          </p:sp>
          <p:sp>
            <p:nvSpPr>
              <p:cNvPr id="126981" name="Line 5"/>
              <p:cNvSpPr>
                <a:spLocks noChangeShapeType="1"/>
              </p:cNvSpPr>
              <p:nvPr/>
            </p:nvSpPr>
            <p:spPr bwMode="auto">
              <a:xfrm>
                <a:off x="1791" y="1773"/>
                <a:ext cx="58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en-US" sz="4000">
                  <a:solidFill>
                    <a:srgbClr val="000000"/>
                  </a:solidFill>
                </a:endParaRPr>
              </a:p>
            </p:txBody>
          </p:sp>
        </p:grpSp>
        <p:sp>
          <p:nvSpPr>
            <p:cNvPr id="2" name="TextBox 1"/>
            <p:cNvSpPr txBox="1"/>
            <p:nvPr/>
          </p:nvSpPr>
          <p:spPr>
            <a:xfrm>
              <a:off x="4538727" y="3911284"/>
              <a:ext cx="1836609" cy="984885"/>
            </a:xfrm>
            <a:prstGeom prst="rect">
              <a:avLst/>
            </a:prstGeom>
            <a:noFill/>
          </p:spPr>
          <p:txBody>
            <a:bodyPr wrap="square" rtlCol="1">
              <a:spAutoFit/>
            </a:bodyPr>
            <a:lstStyle/>
            <a:p>
              <a:r>
                <a:rPr lang="he-IL" sz="2000" b="1" dirty="0" smtClean="0">
                  <a:latin typeface="David" panose="020E0502060401010101" pitchFamily="34" charset="-79"/>
                  <a:cs typeface="David" panose="020E0502060401010101" pitchFamily="34" charset="-79"/>
                </a:rPr>
                <a:t>11 פרוטונים</a:t>
              </a:r>
            </a:p>
            <a:p>
              <a:r>
                <a:rPr lang="he-IL" sz="2000" b="1" dirty="0" smtClean="0">
                  <a:latin typeface="David" panose="020E0502060401010101" pitchFamily="34" charset="-79"/>
                  <a:cs typeface="David" panose="020E0502060401010101" pitchFamily="34" charset="-79"/>
                </a:rPr>
                <a:t>10 אלקטרונים</a:t>
              </a:r>
            </a:p>
            <a:p>
              <a:endParaRPr lang="he-IL" dirty="0"/>
            </a:p>
          </p:txBody>
        </p:sp>
      </p:grpSp>
      <p:grpSp>
        <p:nvGrpSpPr>
          <p:cNvPr id="6" name="Group 5"/>
          <p:cNvGrpSpPr/>
          <p:nvPr/>
        </p:nvGrpSpPr>
        <p:grpSpPr>
          <a:xfrm>
            <a:off x="673291" y="4698173"/>
            <a:ext cx="7412037" cy="1916236"/>
            <a:chOff x="1751014" y="4797427"/>
            <a:chExt cx="7412037" cy="1916236"/>
          </a:xfrm>
        </p:grpSpPr>
        <p:grpSp>
          <p:nvGrpSpPr>
            <p:cNvPr id="126982" name="Group 6"/>
            <p:cNvGrpSpPr>
              <a:grpSpLocks/>
            </p:cNvGrpSpPr>
            <p:nvPr/>
          </p:nvGrpSpPr>
          <p:grpSpPr bwMode="auto">
            <a:xfrm>
              <a:off x="1751014" y="4797427"/>
              <a:ext cx="7412037" cy="1190625"/>
              <a:chOff x="122" y="2054"/>
              <a:chExt cx="4669" cy="750"/>
            </a:xfrm>
          </p:grpSpPr>
          <p:sp>
            <p:nvSpPr>
              <p:cNvPr id="126983" name="Rectangle 7"/>
              <p:cNvSpPr>
                <a:spLocks noChangeArrowheads="1"/>
              </p:cNvSpPr>
              <p:nvPr/>
            </p:nvSpPr>
            <p:spPr bwMode="auto">
              <a:xfrm>
                <a:off x="122" y="2054"/>
                <a:ext cx="4669" cy="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85750" indent="-285750" algn="l" rtl="0" eaLnBrk="0" fontAlgn="base" hangingPunct="0">
                  <a:spcBef>
                    <a:spcPct val="20000"/>
                  </a:spcBef>
                  <a:spcAft>
                    <a:spcPct val="0"/>
                  </a:spcAft>
                </a:pPr>
                <a:r>
                  <a:rPr lang="en-US" sz="2800" dirty="0">
                    <a:solidFill>
                      <a:srgbClr val="194E9D"/>
                    </a:solidFill>
                  </a:rPr>
                  <a:t>Anion</a:t>
                </a:r>
                <a:r>
                  <a:rPr lang="en-US" sz="2800" b="1" i="1" dirty="0">
                    <a:solidFill>
                      <a:srgbClr val="3333CC"/>
                    </a:solidFill>
                  </a:rPr>
                  <a:t> </a:t>
                </a:r>
                <a:r>
                  <a:rPr lang="en-US" sz="2800" dirty="0">
                    <a:solidFill>
                      <a:srgbClr val="000000"/>
                    </a:solidFill>
                  </a:rPr>
                  <a:t>= negative ion. Nonmetals form anions</a:t>
                </a:r>
              </a:p>
              <a:p>
                <a:pPr marL="285750" indent="-285750" algn="l" rtl="0" eaLnBrk="0" fontAlgn="base" hangingPunct="0">
                  <a:spcBef>
                    <a:spcPct val="20000"/>
                  </a:spcBef>
                  <a:spcAft>
                    <a:spcPct val="0"/>
                  </a:spcAft>
                </a:pPr>
                <a:r>
                  <a:rPr lang="en-US" sz="2800" b="1" i="1" dirty="0">
                    <a:solidFill>
                      <a:srgbClr val="3333CC"/>
                    </a:solidFill>
                  </a:rPr>
                  <a:t>			</a:t>
                </a:r>
                <a:r>
                  <a:rPr lang="en-US" sz="2800" dirty="0">
                    <a:solidFill>
                      <a:srgbClr val="000000"/>
                    </a:solidFill>
                  </a:rPr>
                  <a:t>S + 2 e</a:t>
                </a:r>
                <a:r>
                  <a:rPr lang="en-US" sz="2800" baseline="30000" dirty="0">
                    <a:solidFill>
                      <a:srgbClr val="000000"/>
                    </a:solidFill>
                  </a:rPr>
                  <a:t>-</a:t>
                </a:r>
                <a:r>
                  <a:rPr lang="en-US" sz="2800" dirty="0">
                    <a:solidFill>
                      <a:srgbClr val="000000"/>
                    </a:solidFill>
                  </a:rPr>
                  <a:t>            S</a:t>
                </a:r>
                <a:r>
                  <a:rPr lang="en-US" sz="2800" baseline="30000" dirty="0">
                    <a:solidFill>
                      <a:srgbClr val="000000"/>
                    </a:solidFill>
                  </a:rPr>
                  <a:t>2-</a:t>
                </a:r>
              </a:p>
            </p:txBody>
          </p:sp>
          <p:sp>
            <p:nvSpPr>
              <p:cNvPr id="126984" name="Line 8"/>
              <p:cNvSpPr>
                <a:spLocks noChangeShapeType="1"/>
              </p:cNvSpPr>
              <p:nvPr/>
            </p:nvSpPr>
            <p:spPr bwMode="auto">
              <a:xfrm flipV="1">
                <a:off x="2178" y="2571"/>
                <a:ext cx="50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grpSp>
        <p:sp>
          <p:nvSpPr>
            <p:cNvPr id="11" name="TextBox 10"/>
            <p:cNvSpPr txBox="1"/>
            <p:nvPr/>
          </p:nvSpPr>
          <p:spPr>
            <a:xfrm>
              <a:off x="5079271" y="5728778"/>
              <a:ext cx="1836609" cy="984885"/>
            </a:xfrm>
            <a:prstGeom prst="rect">
              <a:avLst/>
            </a:prstGeom>
            <a:noFill/>
          </p:spPr>
          <p:txBody>
            <a:bodyPr wrap="square" rtlCol="1">
              <a:spAutoFit/>
            </a:bodyPr>
            <a:lstStyle/>
            <a:p>
              <a:r>
                <a:rPr lang="he-IL" sz="2000" b="1" dirty="0" smtClean="0">
                  <a:latin typeface="David" panose="020E0502060401010101" pitchFamily="34" charset="-79"/>
                  <a:cs typeface="David" panose="020E0502060401010101" pitchFamily="34" charset="-79"/>
                </a:rPr>
                <a:t>16 פרוטונים</a:t>
              </a:r>
            </a:p>
            <a:p>
              <a:r>
                <a:rPr lang="he-IL" sz="2000" b="1" dirty="0" smtClean="0">
                  <a:latin typeface="David" panose="020E0502060401010101" pitchFamily="34" charset="-79"/>
                  <a:cs typeface="David" panose="020E0502060401010101" pitchFamily="34" charset="-79"/>
                </a:rPr>
                <a:t>18 אלקטרונים</a:t>
              </a:r>
            </a:p>
            <a:p>
              <a:endParaRPr lang="he-IL" dirty="0"/>
            </a:p>
          </p:txBody>
        </p:sp>
      </p:grpSp>
      <p:sp>
        <p:nvSpPr>
          <p:cNvPr id="14"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7</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15"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custDataLst>
      <p:tags r:id="rId1"/>
    </p:custDataLst>
    <p:extLst>
      <p:ext uri="{BB962C8B-B14F-4D97-AF65-F5344CB8AC3E}">
        <p14:creationId xmlns:p14="http://schemas.microsoft.com/office/powerpoint/2010/main" val="306586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Autofit/>
          </a:bodyPr>
          <a:lstStyle/>
          <a:p>
            <a:pPr algn="ctr"/>
            <a:r>
              <a:rPr lang="en-IN" altLang="en-US" dirty="0" smtClean="0"/>
              <a:t>Example</a:t>
            </a:r>
            <a:endParaRPr lang="en-IN" altLang="en-US" sz="2800" dirty="0">
              <a:latin typeface="+mn-lt"/>
              <a:ea typeface="+mn-ea"/>
              <a:cs typeface="+mn-cs"/>
            </a:endParaRPr>
          </a:p>
        </p:txBody>
      </p:sp>
      <p:sp>
        <p:nvSpPr>
          <p:cNvPr id="3" name="Content Placeholder 2"/>
          <p:cNvSpPr>
            <a:spLocks noGrp="1"/>
          </p:cNvSpPr>
          <p:nvPr>
            <p:ph idx="1"/>
          </p:nvPr>
        </p:nvSpPr>
        <p:spPr>
          <a:xfrm>
            <a:off x="122767" y="2243329"/>
            <a:ext cx="11866033" cy="5697537"/>
          </a:xfrm>
        </p:spPr>
        <p:txBody>
          <a:bodyPr/>
          <a:lstStyle/>
          <a:p>
            <a:pPr>
              <a:defRPr/>
            </a:pPr>
            <a:r>
              <a:rPr lang="en-IN" dirty="0" smtClean="0"/>
              <a:t>Solution:</a:t>
            </a:r>
          </a:p>
          <a:p>
            <a:pPr>
              <a:defRPr/>
            </a:pPr>
            <a:r>
              <a:rPr lang="en-IN" dirty="0"/>
              <a:t>p</a:t>
            </a:r>
            <a:r>
              <a:rPr lang="en-IN" baseline="30000" dirty="0" smtClean="0"/>
              <a:t>+</a:t>
            </a:r>
            <a:r>
              <a:rPr lang="en-IN" dirty="0" smtClean="0"/>
              <a:t>, e</a:t>
            </a:r>
            <a:r>
              <a:rPr lang="en-IN" baseline="30000" dirty="0" smtClean="0"/>
              <a:t>–</a:t>
            </a:r>
            <a:r>
              <a:rPr lang="en-IN" dirty="0" smtClean="0"/>
              <a:t>		         : Z = p</a:t>
            </a:r>
            <a:r>
              <a:rPr lang="en-IN" baseline="30000" dirty="0" smtClean="0"/>
              <a:t>+</a:t>
            </a:r>
            <a:r>
              <a:rPr lang="en-IN" dirty="0" smtClean="0"/>
              <a:t> = 21</a:t>
            </a:r>
            <a:endParaRPr lang="en-IN" dirty="0"/>
          </a:p>
          <a:p>
            <a:pPr marL="0" indent="0">
              <a:buNone/>
              <a:defRPr/>
            </a:pPr>
            <a:r>
              <a:rPr lang="en-IN" dirty="0" smtClean="0"/>
              <a:t>			e</a:t>
            </a:r>
            <a:r>
              <a:rPr lang="en-IN" baseline="30000" dirty="0" smtClean="0"/>
              <a:t>–</a:t>
            </a:r>
            <a:r>
              <a:rPr lang="en-IN" dirty="0" smtClean="0"/>
              <a:t> = p</a:t>
            </a:r>
            <a:r>
              <a:rPr lang="en-IN" baseline="30000" dirty="0" smtClean="0"/>
              <a:t>+</a:t>
            </a:r>
            <a:r>
              <a:rPr lang="en-IN" dirty="0" smtClean="0"/>
              <a:t> – (charge) = 21 – (+3) = 18	</a:t>
            </a:r>
          </a:p>
          <a:p>
            <a:pPr marL="0" indent="0">
              <a:buNone/>
              <a:defRPr/>
            </a:pPr>
            <a:r>
              <a:rPr lang="en-IN" dirty="0" smtClean="0"/>
              <a:t>			A = n + p</a:t>
            </a:r>
            <a:r>
              <a:rPr lang="en-IN" baseline="30000" dirty="0" smtClean="0"/>
              <a:t>+</a:t>
            </a:r>
          </a:p>
          <a:p>
            <a:pPr>
              <a:defRPr/>
            </a:pPr>
            <a:r>
              <a:rPr lang="en-IN" dirty="0" smtClean="0"/>
              <a:t>n</a:t>
            </a:r>
            <a:r>
              <a:rPr lang="en-IN" dirty="0"/>
              <a:t>	</a:t>
            </a:r>
            <a:r>
              <a:rPr lang="en-IN" dirty="0" smtClean="0"/>
              <a:t>		45 = n + 21</a:t>
            </a:r>
          </a:p>
          <a:p>
            <a:pPr marL="457200" lvl="1" indent="0">
              <a:buNone/>
              <a:defRPr/>
            </a:pPr>
            <a:r>
              <a:rPr lang="en-IN" dirty="0"/>
              <a:t>	</a:t>
            </a:r>
            <a:r>
              <a:rPr lang="en-IN" dirty="0" smtClean="0"/>
              <a:t>		n = 24					</a:t>
            </a:r>
            <a:endParaRPr lang="en-IN" dirty="0"/>
          </a:p>
        </p:txBody>
      </p:sp>
      <p:grpSp>
        <p:nvGrpSpPr>
          <p:cNvPr id="2" name="Group 1"/>
          <p:cNvGrpSpPr/>
          <p:nvPr/>
        </p:nvGrpSpPr>
        <p:grpSpPr>
          <a:xfrm>
            <a:off x="0" y="1234049"/>
            <a:ext cx="11988800" cy="568325"/>
            <a:chOff x="0" y="1234049"/>
            <a:chExt cx="11988800" cy="568325"/>
          </a:xfrm>
        </p:grpSpPr>
        <p:sp>
          <p:nvSpPr>
            <p:cNvPr id="5" name="Rectangle 4"/>
            <p:cNvSpPr/>
            <p:nvPr/>
          </p:nvSpPr>
          <p:spPr>
            <a:xfrm>
              <a:off x="0" y="1234049"/>
              <a:ext cx="11988800" cy="523220"/>
            </a:xfrm>
            <a:prstGeom prst="rect">
              <a:avLst/>
            </a:prstGeom>
          </p:spPr>
          <p:txBody>
            <a:bodyPr wrap="square">
              <a:spAutoFi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IN" altLang="en-US" sz="2800" dirty="0"/>
                <a:t>Determine the number of protons, neutrons, and electrons present in </a:t>
              </a:r>
            </a:p>
          </p:txBody>
        </p:sp>
        <p:graphicFrame>
          <p:nvGraphicFramePr>
            <p:cNvPr id="6" name="Object 3"/>
            <p:cNvGraphicFramePr>
              <a:graphicFrameLocks noChangeAspect="1"/>
            </p:cNvGraphicFramePr>
            <p:nvPr>
              <p:extLst>
                <p:ext uri="{D42A27DB-BD31-4B8C-83A1-F6EECF244321}">
                  <p14:modId xmlns:p14="http://schemas.microsoft.com/office/powerpoint/2010/main" val="2616018"/>
                </p:ext>
              </p:extLst>
            </p:nvPr>
          </p:nvGraphicFramePr>
          <p:xfrm>
            <a:off x="11060112" y="1234049"/>
            <a:ext cx="928688" cy="568325"/>
          </p:xfrm>
          <a:graphic>
            <a:graphicData uri="http://schemas.openxmlformats.org/presentationml/2006/ole">
              <mc:AlternateContent xmlns:mc="http://schemas.openxmlformats.org/markup-compatibility/2006">
                <mc:Choice xmlns:v="urn:schemas-microsoft-com:vml" Requires="v">
                  <p:oleObj spid="_x0000_s4185" name="Equation" r:id="rId4" imgW="393529" imgH="241195" progId="Equation.DSMT4">
                    <p:embed/>
                  </p:oleObj>
                </mc:Choice>
                <mc:Fallback>
                  <p:oleObj name="Equation" r:id="rId4" imgW="393529"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112" y="1234049"/>
                          <a:ext cx="928688"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Slide Number Placeholder 1"/>
          <p:cNvSpPr txBox="1">
            <a:spLocks/>
          </p:cNvSpPr>
          <p:nvPr/>
        </p:nvSpPr>
        <p:spPr>
          <a:xfrm>
            <a:off x="8737600" y="6248400"/>
            <a:ext cx="25400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en-US" sz="1600" b="1" dirty="0" smtClean="0">
                <a:solidFill>
                  <a:srgbClr val="000000"/>
                </a:solidFill>
                <a:latin typeface="David" panose="020E0502060401010101" pitchFamily="34" charset="-79"/>
                <a:ea typeface="ＭＳ Ｐゴシック"/>
                <a:cs typeface="David" panose="020E0502060401010101" pitchFamily="34" charset="-79"/>
              </a:rPr>
              <a:t>8</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
        <p:nvSpPr>
          <p:cNvPr id="8" name="Footer Placeholder 2"/>
          <p:cNvSpPr txBox="1">
            <a:spLocks/>
          </p:cNvSpPr>
          <p:nvPr/>
        </p:nvSpPr>
        <p:spPr>
          <a:xfrm>
            <a:off x="2946400" y="6248400"/>
            <a:ext cx="6299200" cy="457200"/>
          </a:xfrm>
          <a:prstGeom prst="rect">
            <a:avLst/>
          </a:prstGeom>
        </p:spPr>
        <p:txBody>
          <a:bodyPr/>
          <a:lstStyle>
            <a:defPPr>
              <a:defRPr lang="he-IL"/>
            </a:defPPr>
            <a:lvl1pPr marL="0" algn="r" defTabSz="914400" rtl="1" eaLnBrk="1" latinLnBrk="0" hangingPunct="1">
              <a:defRPr sz="1800" kern="1200" smtClean="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eaLnBrk="0" fontAlgn="base" hangingPunct="0">
              <a:spcBef>
                <a:spcPct val="0"/>
              </a:spcBef>
              <a:spcAft>
                <a:spcPct val="0"/>
              </a:spcAft>
              <a:defRPr/>
            </a:pPr>
            <a:r>
              <a:rPr lang="he-IL" sz="1600" b="1" smtClean="0">
                <a:solidFill>
                  <a:srgbClr val="000000"/>
                </a:solidFill>
                <a:latin typeface="David" panose="020E0502060401010101" pitchFamily="34" charset="-79"/>
                <a:ea typeface="ＭＳ Ｐゴシック"/>
                <a:cs typeface="David" panose="020E0502060401010101" pitchFamily="34" charset="-79"/>
              </a:rPr>
              <a:t>2-אטומים,מולקולות ויונים</a:t>
            </a:r>
            <a:endParaRPr lang="en-US" sz="1600" b="1" dirty="0">
              <a:solidFill>
                <a:srgbClr val="000000"/>
              </a:solidFill>
              <a:latin typeface="David" panose="020E0502060401010101" pitchFamily="34" charset="-79"/>
              <a:ea typeface="ＭＳ Ｐゴシック"/>
              <a:cs typeface="David" panose="020E0502060401010101" pitchFamily="34" charset="-79"/>
            </a:endParaRPr>
          </a:p>
        </p:txBody>
      </p:sp>
    </p:spTree>
    <p:extLst>
      <p:ext uri="{BB962C8B-B14F-4D97-AF65-F5344CB8AC3E}">
        <p14:creationId xmlns:p14="http://schemas.microsoft.com/office/powerpoint/2010/main" val="377562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Isotopes</a:t>
            </a:r>
          </a:p>
        </p:txBody>
      </p:sp>
      <p:sp>
        <p:nvSpPr>
          <p:cNvPr id="71683" name="Rectangle 4"/>
          <p:cNvSpPr>
            <a:spLocks noGrp="1" noChangeArrowheads="1"/>
          </p:cNvSpPr>
          <p:nvPr>
            <p:ph type="body" sz="half" idx="1"/>
          </p:nvPr>
        </p:nvSpPr>
        <p:spPr>
          <a:xfrm>
            <a:off x="2209800" y="1241426"/>
            <a:ext cx="7772400" cy="2263775"/>
          </a:xfrm>
        </p:spPr>
        <p:txBody>
          <a:bodyPr/>
          <a:lstStyle/>
          <a:p>
            <a:pPr eaLnBrk="1" hangingPunct="1"/>
            <a:r>
              <a:rPr lang="en-US" sz="2800" b="1"/>
              <a:t>Isotopes </a:t>
            </a:r>
            <a:r>
              <a:rPr lang="en-US" sz="2800"/>
              <a:t>are atoms of the same element with different masses.</a:t>
            </a:r>
          </a:p>
          <a:p>
            <a:pPr eaLnBrk="1" hangingPunct="1"/>
            <a:r>
              <a:rPr lang="en-US" sz="2800"/>
              <a:t>Isotopes have different numbers of neutrons, but the same number of protons.</a:t>
            </a:r>
          </a:p>
        </p:txBody>
      </p:sp>
      <p:pic>
        <p:nvPicPr>
          <p:cNvPr id="71684" name="Picture 5" descr="02_02_Table.jpg"/>
          <p:cNvPicPr>
            <a:picLocks noChangeAspect="1"/>
          </p:cNvPicPr>
          <p:nvPr/>
        </p:nvPicPr>
        <p:blipFill>
          <a:blip r:embed="rId3" cstate="print"/>
          <a:srcRect b="5223"/>
          <a:stretch>
            <a:fillRect/>
          </a:stretch>
        </p:blipFill>
        <p:spPr bwMode="auto">
          <a:xfrm>
            <a:off x="2801939" y="3400425"/>
            <a:ext cx="6626225" cy="259715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lgn="l" rtl="0" eaLnBrk="0" fontAlgn="base" hangingPunct="0">
              <a:spcBef>
                <a:spcPct val="0"/>
              </a:spcBef>
              <a:spcAft>
                <a:spcPct val="0"/>
              </a:spcAft>
              <a:defRPr/>
            </a:pPr>
            <a:fld id="{3A7F6A99-AA3B-4144-BCBB-4BF91B53167B}" type="slidenum">
              <a:rPr lang="en-US" sz="1600" b="1" smtClean="0">
                <a:latin typeface="David" panose="020E0502060401010101" pitchFamily="34" charset="-79"/>
                <a:cs typeface="David" panose="020E0502060401010101" pitchFamily="34" charset="-79"/>
              </a:rPr>
              <a:pPr algn="l" rtl="0" eaLnBrk="0" fontAlgn="base" hangingPunct="0">
                <a:spcBef>
                  <a:spcPct val="0"/>
                </a:spcBef>
                <a:spcAft>
                  <a:spcPct val="0"/>
                </a:spcAft>
                <a:defRPr/>
              </a:pPr>
              <a:t>9</a:t>
            </a:fld>
            <a:endParaRPr lang="en-US" sz="1600" b="1" dirty="0">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2"/>
          </p:nvPr>
        </p:nvSpPr>
        <p:spPr/>
        <p:txBody>
          <a:bodyPr/>
          <a:lstStyle/>
          <a:p>
            <a:pPr algn="l" rtl="0" eaLnBrk="0" fontAlgn="base" hangingPunct="0">
              <a:spcBef>
                <a:spcPct val="0"/>
              </a:spcBef>
              <a:spcAft>
                <a:spcPct val="0"/>
              </a:spcAft>
              <a:defRPr/>
            </a:pPr>
            <a:r>
              <a:rPr lang="he-IL" sz="1600" b="1" smtClean="0">
                <a:latin typeface="David" panose="020E0502060401010101" pitchFamily="34" charset="-79"/>
                <a:cs typeface="David" panose="020E0502060401010101" pitchFamily="34" charset="-79"/>
              </a:rPr>
              <a:t>2-אטומים,מולקולות ויונים</a:t>
            </a:r>
            <a:endParaRPr lang="en-US" sz="1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82494468"/>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ontent">
  <a:themeElements>
    <a:clrScheme name="1_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te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0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ex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alpha val="60001"/>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C82E32"/>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777</TotalTime>
  <Words>2962</Words>
  <Application>Microsoft Office PowerPoint</Application>
  <PresentationFormat>Widescreen</PresentationFormat>
  <Paragraphs>600</Paragraphs>
  <Slides>63</Slides>
  <Notes>40</Notes>
  <HiddenSlides>0</HiddenSlides>
  <MMClips>0</MMClips>
  <ScaleCrop>false</ScaleCrop>
  <HeadingPairs>
    <vt:vector size="8" baseType="variant">
      <vt:variant>
        <vt:lpstr>Fonts Used</vt:lpstr>
      </vt:variant>
      <vt:variant>
        <vt:i4>13</vt:i4>
      </vt:variant>
      <vt:variant>
        <vt:lpstr>Theme</vt:lpstr>
      </vt:variant>
      <vt:variant>
        <vt:i4>29</vt:i4>
      </vt:variant>
      <vt:variant>
        <vt:lpstr>Embedded OLE Servers</vt:lpstr>
      </vt:variant>
      <vt:variant>
        <vt:i4>1</vt:i4>
      </vt:variant>
      <vt:variant>
        <vt:lpstr>Slide Titles</vt:lpstr>
      </vt:variant>
      <vt:variant>
        <vt:i4>63</vt:i4>
      </vt:variant>
    </vt:vector>
  </HeadingPairs>
  <TitlesOfParts>
    <vt:vector size="106" baseType="lpstr">
      <vt:lpstr>MS PGothic</vt:lpstr>
      <vt:lpstr>MS PGothic</vt:lpstr>
      <vt:lpstr>Arial</vt:lpstr>
      <vt:lpstr>Calibri</vt:lpstr>
      <vt:lpstr>Cambria</vt:lpstr>
      <vt:lpstr>David</vt:lpstr>
      <vt:lpstr>Helvetica</vt:lpstr>
      <vt:lpstr>Osaka</vt:lpstr>
      <vt:lpstr>Tahoma</vt:lpstr>
      <vt:lpstr>Times</vt:lpstr>
      <vt:lpstr>Times New Roman</vt:lpstr>
      <vt:lpstr>Wingdings</vt:lpstr>
      <vt:lpstr>ヒラギノ角ゴ Pro W3</vt:lpstr>
      <vt:lpstr>Blank Presentation</vt:lpstr>
      <vt:lpstr>1_Blank Presentation</vt:lpstr>
      <vt:lpstr>HA5Lect_template</vt:lpstr>
      <vt:lpstr>2_Blank Presentation</vt:lpstr>
      <vt:lpstr>3_Blank Presentation</vt:lpstr>
      <vt:lpstr>untitled 1</vt:lpstr>
      <vt:lpstr>1_untitled 1</vt:lpstr>
      <vt:lpstr>4_Blank Presentation</vt:lpstr>
      <vt:lpstr>Blueprint</vt:lpstr>
      <vt:lpstr>2_untitled 1</vt:lpstr>
      <vt:lpstr>1_Other Resources</vt:lpstr>
      <vt:lpstr>3_untitled 1</vt:lpstr>
      <vt:lpstr>1_HA5Lect_template</vt:lpstr>
      <vt:lpstr>1_Content</vt:lpstr>
      <vt:lpstr>5_Blank Presentation</vt:lpstr>
      <vt:lpstr>2_HA5Lect_template</vt:lpstr>
      <vt:lpstr>6_Blank Presentation</vt:lpstr>
      <vt:lpstr>4_untitled 1</vt:lpstr>
      <vt:lpstr>7_Blank Presentation</vt:lpstr>
      <vt:lpstr>2_Other Resources</vt:lpstr>
      <vt:lpstr>3_HA5Lect_template</vt:lpstr>
      <vt:lpstr>8_Blank Presentation</vt:lpstr>
      <vt:lpstr>9_Blank Presentation</vt:lpstr>
      <vt:lpstr>5_untitled 1</vt:lpstr>
      <vt:lpstr>10_Blank Presentation</vt:lpstr>
      <vt:lpstr>3_Other Resources</vt:lpstr>
      <vt:lpstr>6_untitled 1</vt:lpstr>
      <vt:lpstr>4_Other Resources</vt:lpstr>
      <vt:lpstr>4_HA5Lect_template</vt:lpstr>
      <vt:lpstr>Equation</vt:lpstr>
      <vt:lpstr>Atomic structure</vt:lpstr>
      <vt:lpstr>Atomic Structure: Protons and Neutrons</vt:lpstr>
      <vt:lpstr>Subatomic Particles</vt:lpstr>
      <vt:lpstr>Atomic Mass</vt:lpstr>
      <vt:lpstr>Symbols of Elements</vt:lpstr>
      <vt:lpstr>Atomic Numbers &amp; Mass Numbers</vt:lpstr>
      <vt:lpstr>Ions</vt:lpstr>
      <vt:lpstr>Example</vt:lpstr>
      <vt:lpstr>Isotopes</vt:lpstr>
      <vt:lpstr>Hydrogen Isotopes</vt:lpstr>
      <vt:lpstr>Isotopes &amp; Atomic Weight</vt:lpstr>
      <vt:lpstr>PowerPoint Presentation</vt:lpstr>
      <vt:lpstr>Multiplying each isotopic mass by its fractional abundance and summing up the products </vt:lpstr>
      <vt:lpstr>Average Atomic Mass</vt:lpstr>
      <vt:lpstr>Finding Patterns: The Periodic Law and the Periodic Table</vt:lpstr>
      <vt:lpstr>The Periodic Law</vt:lpstr>
      <vt:lpstr>Periodic Table</vt:lpstr>
      <vt:lpstr>Periodic Table</vt:lpstr>
      <vt:lpstr>Modern Periodic Table</vt:lpstr>
      <vt:lpstr>Modern Periodic Table</vt:lpstr>
      <vt:lpstr>Classification of Elements</vt:lpstr>
      <vt:lpstr>Metals</vt:lpstr>
      <vt:lpstr>Nonmetals</vt:lpstr>
      <vt:lpstr>Nonmetals</vt:lpstr>
      <vt:lpstr>Metalloids</vt:lpstr>
      <vt:lpstr>Periodic Table</vt:lpstr>
      <vt:lpstr>Periodic Table</vt:lpstr>
      <vt:lpstr>Periodic Table</vt:lpstr>
      <vt:lpstr>Periodic Table</vt:lpstr>
      <vt:lpstr>Noble Gas</vt:lpstr>
      <vt:lpstr>Alkali</vt:lpstr>
      <vt:lpstr>Alkaline Earth Metals</vt:lpstr>
      <vt:lpstr>Halogens</vt:lpstr>
      <vt:lpstr>The Periodic table</vt:lpstr>
      <vt:lpstr>Ions and the Periodic Table</vt:lpstr>
      <vt:lpstr>Ions and the Periodic Table</vt:lpstr>
      <vt:lpstr>Ions and the Periodic Table</vt:lpstr>
      <vt:lpstr>Monatomic Ions</vt:lpstr>
      <vt:lpstr>Chemical Formulas</vt:lpstr>
      <vt:lpstr>Molecules and Covalent Bonds</vt:lpstr>
      <vt:lpstr>Molecules and Covalent Bonds</vt:lpstr>
      <vt:lpstr>Molecules and Covalent Bonds</vt:lpstr>
      <vt:lpstr>Diatomic Molecules</vt:lpstr>
      <vt:lpstr>Ionic Compounds</vt:lpstr>
      <vt:lpstr>PowerPoint Presentation</vt:lpstr>
      <vt:lpstr>Ionic Compound</vt:lpstr>
      <vt:lpstr>Writing Formulas</vt:lpstr>
      <vt:lpstr>PowerPoint Presentation</vt:lpstr>
      <vt:lpstr>Properties of Ionic Compounds</vt:lpstr>
      <vt:lpstr>Ionic Compound Properties</vt:lpstr>
      <vt:lpstr>Ionic Compound Properties</vt:lpstr>
      <vt:lpstr>Properties of Ionic Compounds</vt:lpstr>
      <vt:lpstr>Solutions of Ionic Compounds</vt:lpstr>
      <vt:lpstr>Electrical Conductivity Test</vt:lpstr>
      <vt:lpstr>Example</vt:lpstr>
      <vt:lpstr>Example</vt:lpstr>
      <vt:lpstr>Ionic Hydrates</vt:lpstr>
      <vt:lpstr>PowerPoint Presentation</vt:lpstr>
      <vt:lpstr>PowerPoint Presentation</vt:lpstr>
      <vt:lpstr>PowerPoint Presentation</vt:lpstr>
      <vt:lpstr>PowerPoint Presentation</vt:lpstr>
      <vt:lpstr>PowerPoint Presentation</vt:lpstr>
      <vt:lpstr>The Law of Conservation of Mass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109</cp:revision>
  <dcterms:created xsi:type="dcterms:W3CDTF">2016-08-17T14:37:15Z</dcterms:created>
  <dcterms:modified xsi:type="dcterms:W3CDTF">2016-11-02T17:59:14Z</dcterms:modified>
</cp:coreProperties>
</file>