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0" r:id="rId2"/>
    <p:sldMasterId id="2147483696" r:id="rId3"/>
    <p:sldMasterId id="2147483713" r:id="rId4"/>
    <p:sldMasterId id="2147483727" r:id="rId5"/>
    <p:sldMasterId id="2147483747" r:id="rId6"/>
    <p:sldMasterId id="2147483767" r:id="rId7"/>
    <p:sldMasterId id="2147483787" r:id="rId8"/>
    <p:sldMasterId id="2147483802" r:id="rId9"/>
  </p:sldMasterIdLst>
  <p:notesMasterIdLst>
    <p:notesMasterId r:id="rId68"/>
  </p:notesMasterIdLst>
  <p:sldIdLst>
    <p:sldId id="257" r:id="rId10"/>
    <p:sldId id="258" r:id="rId11"/>
    <p:sldId id="259" r:id="rId12"/>
    <p:sldId id="261" r:id="rId13"/>
    <p:sldId id="262" r:id="rId14"/>
    <p:sldId id="272" r:id="rId15"/>
    <p:sldId id="263" r:id="rId16"/>
    <p:sldId id="264" r:id="rId17"/>
    <p:sldId id="265" r:id="rId18"/>
    <p:sldId id="269" r:id="rId19"/>
    <p:sldId id="270" r:id="rId20"/>
    <p:sldId id="271" r:id="rId21"/>
    <p:sldId id="273" r:id="rId22"/>
    <p:sldId id="274" r:id="rId23"/>
    <p:sldId id="289" r:id="rId24"/>
    <p:sldId id="288" r:id="rId25"/>
    <p:sldId id="290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5" r:id="rId46"/>
    <p:sldId id="303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38D2A2-1E8F-4923-B604-8E3124230720}" type="datetimeFigureOut">
              <a:rPr lang="he-IL" smtClean="0"/>
              <a:t>י'/חשון/תשע"ז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9B08A3-B330-47E8-B8AB-CFC4AD1FDC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55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30DC0F-08CF-49E8-B090-46ED6C08DD9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41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FF4D03-F397-444E-B7EB-2805B3D0424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00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A7669D-94A5-4EA4-BA26-22EC3D28DDE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955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2963E9-8DC7-4A81-A08F-216DA5BD816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20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598BD7-E9B1-48A2-93A7-A9FCF2E3A1C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70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54C7FB-78C2-476B-B705-4AEDC7DB9A1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30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C85724-763E-44F6-8227-C95DDBC6D4E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67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1EBA87-62FC-4793-ACF9-41D61F95D56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777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3BF686-29D8-4700-A016-79726C89DBE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26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415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5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01D210-51FE-4947-A812-4156EC50B09B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3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4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01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50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8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5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38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FB5C-1F31-48BD-A366-21F6A52E6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7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884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08A3-B330-47E8-B8AB-CFC4AD1FDC5A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69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EDAD89-78EB-7F45-9AF8-ABA55A387E1F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76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01D210-51FE-4947-A812-4156EC50B09B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50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01D210-51FE-4947-A812-4156EC50B09B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40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90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20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851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209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CA87CA-D5B3-4235-B919-5216973829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76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DAFF-FEDA-4394-A667-E3D497F981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2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DAFF-FEDA-4394-A667-E3D497F981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8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DAFF-FEDA-4394-A667-E3D497F9819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08A3-B330-47E8-B8AB-CFC4AD1FDC5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844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08A3-B330-47E8-B8AB-CFC4AD1FDC5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96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C0A300-9A30-4F6C-8B81-C2FA775AB3D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85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jp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1"/>
            <a:ext cx="4978400" cy="3657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81001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2 | </a:t>
            </a:r>
            <a:fld id="{F5A18E5A-DB81-4AA5-8B30-1DB311897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1"/>
            <a:ext cx="4978400" cy="3657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81001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1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2 | </a:t>
            </a:r>
            <a:fld id="{F5A18E5A-DB81-4AA5-8B30-1DB311897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68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981200"/>
            <a:ext cx="12192000" cy="2971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pic>
        <p:nvPicPr>
          <p:cNvPr id="5" name="Picture 4" descr="screenshot_43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9" y="365124"/>
            <a:ext cx="6328955" cy="6172200"/>
          </a:xfrm>
          <a:prstGeom prst="rect">
            <a:avLst/>
          </a:prstGeom>
        </p:spPr>
      </p:pic>
      <p:sp>
        <p:nvSpPr>
          <p:cNvPr id="112707" name="Rectangle 6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1" y="1981200"/>
            <a:ext cx="5486399" cy="1447800"/>
          </a:xfrm>
        </p:spPr>
        <p:txBody>
          <a:bodyPr/>
          <a:lstStyle>
            <a:lvl1pPr algn="ctr">
              <a:defRPr sz="2400" cap="all"/>
            </a:lvl1pPr>
          </a:lstStyle>
          <a:p>
            <a:r>
              <a:rPr lang="en-US" dirty="0" smtClean="0"/>
              <a:t>C h a p t e r  5</a:t>
            </a:r>
            <a:endParaRPr lang="en-US" dirty="0"/>
          </a:p>
        </p:txBody>
      </p:sp>
      <p:sp>
        <p:nvSpPr>
          <p:cNvPr id="11270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05600" y="3429000"/>
            <a:ext cx="54864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 b="1"/>
            </a:lvl1pPr>
          </a:lstStyle>
          <a:p>
            <a:r>
              <a:rPr lang="en-US" sz="2800" dirty="0" smtClean="0"/>
              <a:t>Principles of Chemical Reactivity: Energy and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73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ED9188-DDE0-4B7D-8BFA-453DC7D9FCDC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70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2D6070-2127-4928-8D00-C3FACEFCBB37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60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606A2-973B-4264-BE24-C9EA68AC2D55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929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70982C-6A71-40FE-857E-154E559335AC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01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AAD2CD-5A2B-4CF1-9CD8-E17087FC2759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296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96B669-8A74-4550-A333-28AF15DBB67F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111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540E17-12F7-4CCF-9F71-FE9F3F1DE9B2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23450D-7C4E-4A4E-9FC0-3C4B48F1292B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1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841287-FF1B-4CC8-ACEF-9185F5242A3D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000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848DF5-119C-4D92-86CF-DF0FB23023D2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0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0800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848DF5-119C-4D92-86CF-DF0FB23023D2}" type="slidenum">
              <a:rPr lang="en-US" smtClean="0">
                <a:solidFill>
                  <a:srgbClr val="40458C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740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4425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501120" y="938214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4643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John W. Moore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Conrad L. </a:t>
            </a:r>
            <a:r>
              <a:rPr lang="en-US" sz="2200" dirty="0" err="1" smtClean="0">
                <a:solidFill>
                  <a:srgbClr val="C33A40"/>
                </a:solidFill>
              </a:rPr>
              <a:t>Stanitski</a:t>
            </a:r>
            <a:endParaRPr lang="en-US" sz="220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101600" y="60198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rgbClr val="000000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10363200" cy="1143000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177081" y="2392364"/>
            <a:ext cx="361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" y="150067"/>
            <a:ext cx="2927409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219606" y="0"/>
            <a:ext cx="3022372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extLst/>
          </p:spPr>
          <p:txBody>
            <a:bodyPr lIns="90487" tIns="44450" rIns="90487" bIns="44450" rtlCol="0" anchor="ctr"/>
            <a:lstStyle/>
            <a:p>
              <a:pPr marL="461963" indent="-461963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2250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988800" cy="5588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27" y="202980"/>
            <a:ext cx="10958227" cy="652884"/>
          </a:xfrm>
        </p:spPr>
        <p:txBody>
          <a:bodyPr anchor="t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34" y="1047890"/>
            <a:ext cx="11679967" cy="560713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9568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6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0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9531727" cy="621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6295"/>
            <a:ext cx="6815667" cy="5039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767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5998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26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517" y="76200"/>
            <a:ext cx="3020483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1" y="76200"/>
            <a:ext cx="8860367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0972800" cy="801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95375"/>
            <a:ext cx="56896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5375"/>
            <a:ext cx="56896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2 | </a:t>
            </a:r>
            <a:fld id="{F5A18E5A-DB81-4AA5-8B30-1DB311897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4A3B-3EBE-9848-8119-6CE0DCD38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1620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BDC9-BC42-4448-87AA-DDB65684AF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916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6C2A-DA5B-374A-9754-78A5DA3FB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94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C40FF-1DED-9240-9916-D1C2A7735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8126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4E6-3E07-7845-956A-6C2035F6B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0271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7C7D-8020-4345-936D-6C4542046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3155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38C3-AA94-1943-9D58-3EED3628B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02451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5909-6FC0-2A4E-936F-6D2728835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8514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817F-8BF9-D846-90F1-5214431EE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5438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46A4-7156-594E-884D-A449CED96F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837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3048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8940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2C92-8C11-5240-B58B-8DA0DAAFF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01800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5F98-1E4F-D241-8792-998012BC5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515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1EE1-16AC-884A-B029-CEA4E2EE6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987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327-157D-A047-89AD-65B428521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0751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8577-9799-3140-B64C-06505A0E4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3-סטויכיומטריה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1679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68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981200"/>
            <a:ext cx="12192000" cy="2971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80963" name="Rectangle 6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0" y="1981200"/>
            <a:ext cx="5486400" cy="13716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 h a p t e r  2</a:t>
            </a:r>
            <a:endParaRPr lang="en-US" dirty="0"/>
          </a:p>
        </p:txBody>
      </p:sp>
      <p:sp>
        <p:nvSpPr>
          <p:cNvPr id="809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3429000"/>
            <a:ext cx="54864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screenshot_43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9" y="365124"/>
            <a:ext cx="632895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00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86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9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65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66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58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04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1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5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75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0800" y="1981200"/>
            <a:ext cx="4673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4673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20800" y="4114800"/>
            <a:ext cx="4673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4673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122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981200"/>
            <a:ext cx="4673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4673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4673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6814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981200"/>
            <a:ext cx="4673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4673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011944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20800" y="609600"/>
            <a:ext cx="9550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720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8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7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076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4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2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202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27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0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7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68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0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5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1"/>
            <a:ext cx="4978400" cy="3657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81001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1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1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6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2 | </a:t>
            </a:r>
            <a:fld id="{F5A18E5A-DB81-4AA5-8B30-1DB311897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1"/>
            <a:ext cx="4978400" cy="3657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81001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1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2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4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B3A18B-6D2D-5241-AD19-E8BC5F3DA876}" type="slidenum">
              <a:rPr lang="en-US">
                <a:solidFill>
                  <a:srgbClr val="000000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9" name="Group 15"/>
          <p:cNvGrpSpPr>
            <a:grpSpLocks/>
          </p:cNvGrpSpPr>
          <p:nvPr userDrawn="1"/>
        </p:nvGrpSpPr>
        <p:grpSpPr bwMode="auto">
          <a:xfrm>
            <a:off x="10363199" y="5486400"/>
            <a:ext cx="1644650" cy="1233488"/>
            <a:chOff x="4896" y="3456"/>
            <a:chExt cx="777" cy="777"/>
          </a:xfrm>
        </p:grpSpPr>
        <p:pic>
          <p:nvPicPr>
            <p:cNvPr id="1033" name="Picture 13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777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12"/>
            <p:cNvSpPr>
              <a:spLocks noChangeArrowheads="1"/>
            </p:cNvSpPr>
            <p:nvPr userDrawn="1"/>
          </p:nvSpPr>
          <p:spPr bwMode="auto">
            <a:xfrm>
              <a:off x="4913" y="3788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Stoichiometry</a:t>
              </a:r>
              <a:endParaRPr lang="en-US" sz="1400">
                <a:solidFill>
                  <a:srgbClr val="8B0030"/>
                </a:solidFill>
                <a:latin typeface="Times New Roman" charset="0"/>
              </a:endParaRPr>
            </a:p>
          </p:txBody>
        </p:sp>
      </p:grp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 userDrawn="1"/>
        </p:nvSpPr>
        <p:spPr bwMode="auto">
          <a:xfrm>
            <a:off x="0" y="4762"/>
            <a:ext cx="12192000" cy="1130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9" name="Rectangle 68"/>
          <p:cNvSpPr/>
          <p:nvPr userDrawn="1"/>
        </p:nvSpPr>
        <p:spPr bwMode="auto">
          <a:xfrm>
            <a:off x="0" y="0"/>
            <a:ext cx="203200" cy="1066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0" name="Rectangle 69"/>
          <p:cNvSpPr/>
          <p:nvPr userDrawn="1"/>
        </p:nvSpPr>
        <p:spPr bwMode="auto">
          <a:xfrm>
            <a:off x="0" y="1143000"/>
            <a:ext cx="203200" cy="5715000"/>
          </a:xfrm>
          <a:prstGeom prst="rect">
            <a:avLst/>
          </a:prstGeom>
          <a:solidFill>
            <a:srgbClr val="2646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954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1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3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800">
          <a:solidFill>
            <a:srgbClr val="000000"/>
          </a:solidFill>
          <a:latin typeface="Arial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400">
          <a:solidFill>
            <a:srgbClr val="000000"/>
          </a:solidFill>
          <a:latin typeface="Arial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000">
          <a:solidFill>
            <a:srgbClr val="000000"/>
          </a:solidFill>
          <a:latin typeface="Arial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000">
          <a:solidFill>
            <a:srgbClr val="000000"/>
          </a:solidFill>
          <a:latin typeface="Arial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9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 userDrawn="1"/>
        </p:nvSpPr>
        <p:spPr bwMode="auto">
          <a:xfrm>
            <a:off x="0" y="4762"/>
            <a:ext cx="12192000" cy="1130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9" name="Rectangle 68"/>
          <p:cNvSpPr/>
          <p:nvPr userDrawn="1"/>
        </p:nvSpPr>
        <p:spPr bwMode="auto">
          <a:xfrm>
            <a:off x="0" y="0"/>
            <a:ext cx="203200" cy="1066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0" name="Rectangle 69"/>
          <p:cNvSpPr/>
          <p:nvPr userDrawn="1"/>
        </p:nvSpPr>
        <p:spPr bwMode="auto">
          <a:xfrm>
            <a:off x="0" y="1143000"/>
            <a:ext cx="203200" cy="5715000"/>
          </a:xfrm>
          <a:prstGeom prst="rect">
            <a:avLst/>
          </a:prstGeom>
          <a:solidFill>
            <a:srgbClr val="2646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17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95400"/>
            <a:ext cx="1036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24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3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800">
          <a:solidFill>
            <a:srgbClr val="000000"/>
          </a:solidFill>
          <a:latin typeface="Arial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400">
          <a:solidFill>
            <a:srgbClr val="000000"/>
          </a:solidFill>
          <a:latin typeface="Arial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000">
          <a:solidFill>
            <a:srgbClr val="000000"/>
          </a:solidFill>
          <a:latin typeface="Arial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000">
          <a:solidFill>
            <a:srgbClr val="000000"/>
          </a:solidFill>
          <a:latin typeface="Arial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76200"/>
            <a:ext cx="1177924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98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72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2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e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2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Molecular Weight (MW)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The sum of the atomic weights of all the atoms in a molecule of the substance.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3600" b="1" dirty="0"/>
              <a:t>Formula Weight (FW)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The sum of the atomic weights of all atoms in a formula unit of the compound, whether molecular or not.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</a:rPr>
              <a:t>1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83872" y="331788"/>
            <a:ext cx="315526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j-cs"/>
              </a:rPr>
              <a:t>Example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25967" y="112649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Acetylsalicylic acid (ASA), C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H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, is the active ingredient of aspirin. What is the mass in grams of 0.509 moles of ASA?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Analysis: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Information given		moles of ASA (0.509)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                                             formula of ASA C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H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Information implied		molar mass of ASA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Asked for			mass of ASA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Strategy: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Substitute into the equation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49514"/>
              </p:ext>
            </p:extLst>
          </p:nvPr>
        </p:nvGraphicFramePr>
        <p:xfrm>
          <a:off x="4740720" y="5867401"/>
          <a:ext cx="2705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4" imgW="990170" imgH="177723" progId="Equation.DSMT4">
                  <p:embed/>
                </p:oleObj>
              </mc:Choice>
              <mc:Fallback>
                <p:oleObj name="Equation" r:id="rId4" imgW="99017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20" y="5867401"/>
                        <a:ext cx="27051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4798" y="358712"/>
            <a:ext cx="108140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j-cs"/>
              </a:rPr>
              <a:t>Example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25967" y="741362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Solution: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MM of C</a:t>
            </a:r>
            <a:r>
              <a:rPr kumimoji="0" lang="en-US" alt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H</a:t>
            </a:r>
            <a:r>
              <a:rPr kumimoji="0" lang="en-US" alt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alt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9(12.01) + 8(1.008) + 4(16.00) = 180.15 g/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mol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Mass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46985"/>
              </p:ext>
            </p:extLst>
          </p:nvPr>
        </p:nvGraphicFramePr>
        <p:xfrm>
          <a:off x="1300342" y="2968752"/>
          <a:ext cx="8462962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4" imgW="3098800" imgH="393700" progId="Equation.DSMT4">
                  <p:embed/>
                </p:oleObj>
              </mc:Choice>
              <mc:Fallback>
                <p:oleObj name="Equation" r:id="rId4" imgW="3098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342" y="2968752"/>
                        <a:ext cx="8462962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49624" y="4502341"/>
            <a:ext cx="6391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חשב את מספר המולקולות של אספירין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072" y="5088011"/>
            <a:ext cx="767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מספר מולקולות = מספר מולים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מספר אבוגדרו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3072" y="5650962"/>
                <a:ext cx="8760732" cy="72141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rtl="0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0.509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6.02X10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𝐦𝐨𝐥𝐞𝐜𝐮𝐥𝐞𝐬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𝐦𝐨𝐥</m:t>
                        </m:r>
                      </m:den>
                    </m:f>
                  </m:oMath>
                </a14:m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3.06X10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molecules</a:t>
                </a:r>
                <a:endParaRPr lang="he-IL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072" y="5650962"/>
                <a:ext cx="8760732" cy="721416"/>
              </a:xfrm>
              <a:prstGeom prst="rect">
                <a:avLst/>
              </a:prstGeom>
              <a:blipFill rotWithShape="0">
                <a:blip r:embed="rId6"/>
                <a:stretch>
                  <a:fillRect l="-348" r="-1461" b="-9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37600" y="6395593"/>
            <a:ext cx="2844800" cy="244475"/>
          </a:xfrm>
        </p:spPr>
        <p:txBody>
          <a:bodyPr/>
          <a:lstStyle/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>
              <a:defRPr/>
            </a:pP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6815" y="308230"/>
            <a:ext cx="108140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j-cs"/>
              </a:rPr>
              <a:t>Flowchart for the Interconversion of Particles, Mass, and Moles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pic>
        <p:nvPicPr>
          <p:cNvPr id="5" name="Picture 4" descr="79373_03_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3" y="1060706"/>
            <a:ext cx="7557025" cy="51364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457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Percentage Composition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The mass percentage of each element in the compound. It helps determine the formula of new compounds.</a:t>
            </a:r>
          </a:p>
          <a:p>
            <a:pPr marL="0" indent="0" eaLnBrk="1" hangingPunct="1">
              <a:buNone/>
            </a:pPr>
            <a:r>
              <a:rPr lang="en-US" altLang="en-US" sz="3600" b="1" dirty="0"/>
              <a:t>Mass</a:t>
            </a:r>
            <a:r>
              <a:rPr lang="en-US" altLang="en-US" b="1" dirty="0" smtClean="0"/>
              <a:t> </a:t>
            </a:r>
            <a:r>
              <a:rPr lang="en-US" altLang="en-US" sz="3600" b="1" dirty="0"/>
              <a:t>Percentage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Suppose that A is a part of something—that is, part of a whole.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The mass percentage of A in a substance is the parts of A per hundred parts of the total, by mass. 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33B760A3-A1DD-499F-8B76-8A5AEA861188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graphicFrame>
        <p:nvGraphicFramePr>
          <p:cNvPr id="50181" name="Object 1"/>
          <p:cNvGraphicFramePr>
            <a:graphicFrameLocks noChangeAspect="1"/>
          </p:cNvGraphicFramePr>
          <p:nvPr>
            <p:extLst/>
          </p:nvPr>
        </p:nvGraphicFramePr>
        <p:xfrm>
          <a:off x="2830513" y="5327650"/>
          <a:ext cx="65325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4" imgW="3047760" imgH="393480" progId="Equation.DSMT4">
                  <p:embed/>
                </p:oleObj>
              </mc:Choice>
              <mc:Fallback>
                <p:oleObj name="Equation" r:id="rId4" imgW="304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327650"/>
                        <a:ext cx="65325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2221078" y="1039003"/>
            <a:ext cx="73152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Determine the grams of carbon present in </a:t>
            </a:r>
            <a:r>
              <a:rPr lang="en-US" altLang="en-US" dirty="0">
                <a:solidFill>
                  <a:srgbClr val="000000"/>
                </a:solidFill>
              </a:rPr>
              <a:t>83.5 g</a:t>
            </a:r>
            <a:r>
              <a:rPr lang="en-US" altLang="en-US" dirty="0" smtClean="0"/>
              <a:t> 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O. Use the following data: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 = 40.0 %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H = 6.73 %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O = 53.3 %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70E3A927-FCF4-4703-922B-E5DA79396F5B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12774"/>
              </p:ext>
            </p:extLst>
          </p:nvPr>
        </p:nvGraphicFramePr>
        <p:xfrm>
          <a:off x="4417251" y="4632961"/>
          <a:ext cx="2178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4" imgW="1015920" imgH="203040" progId="Equation.DSMT4">
                  <p:embed/>
                </p:oleObj>
              </mc:Choice>
              <mc:Fallback>
                <p:oleObj name="Equation" r:id="rId4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251" y="4632961"/>
                        <a:ext cx="21780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931924" y="3673838"/>
            <a:ext cx="7893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Determining the mass of carbon in 83.5 g CH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dirty="0">
                <a:solidFill>
                  <a:srgbClr val="000000"/>
                </a:solidFill>
              </a:rPr>
              <a:t>O,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54642"/>
              </p:ext>
            </p:extLst>
          </p:nvPr>
        </p:nvGraphicFramePr>
        <p:xfrm>
          <a:off x="6463539" y="4632961"/>
          <a:ext cx="1306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539" y="4632961"/>
                        <a:ext cx="13065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6689585" y="4606059"/>
            <a:ext cx="1079555" cy="4681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5827" y="306836"/>
            <a:ext cx="5622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kern="0" dirty="0">
                <a:solidFill>
                  <a:srgbClr val="000000"/>
                </a:solidFill>
              </a:rPr>
              <a:t>Percentage Composition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55910" y="423864"/>
            <a:ext cx="81105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j-cs"/>
              </a:rPr>
              <a:t>Example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627062" y="1301496"/>
            <a:ext cx="88995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Metallic iron is most often extracted from hematite ore, which consists of iron(III) oxide mixed with impurities such as silicon dioxide, SiO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. What are the mass percents of iron and oxygen in iron(III) oxide?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Analysis: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Information given		formula of the iron oxide 					(Fe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Information implied		molar mass (MM) of 						Fe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Asked for			mass % of Fe and O in 					Fe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altLang="en-US" sz="2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en-US" altLang="en-US" sz="28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solidFill>
                  <a:srgbClr val="000000"/>
                </a:solidFill>
              </a:rPr>
              <a:t>Example</a:t>
            </a:r>
            <a:r>
              <a:rPr lang="en-US" altLang="en-US" b="0" dirty="0">
                <a:solidFill>
                  <a:srgbClr val="000000"/>
                </a:solidFill>
              </a:rPr>
              <a:t/>
            </a:r>
            <a:br>
              <a:rPr lang="en-US" altLang="en-US" b="0" dirty="0">
                <a:solidFill>
                  <a:srgbClr val="000000"/>
                </a:solidFill>
              </a:rPr>
            </a:b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81462" y="1155701"/>
            <a:ext cx="81105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43635" y="1411224"/>
            <a:ext cx="88995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Strategy: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To find the mass percent of Fe follow the plan outlined below. Start with one mole of Fe</a:t>
            </a:r>
            <a:r>
              <a:rPr kumimoji="0" lang="en-US" alt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</a:t>
            </a:r>
            <a:r>
              <a:rPr kumimoji="0" lang="en-US" alt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Find the mass percent of oxygen by difference. Note that the compound is made up of only two elements, Fe and O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05659"/>
              </p:ext>
            </p:extLst>
          </p:nvPr>
        </p:nvGraphicFramePr>
        <p:xfrm>
          <a:off x="1365885" y="3340101"/>
          <a:ext cx="86772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3" imgW="3873500" imgH="254000" progId="Equation.DSMT4">
                  <p:embed/>
                </p:oleObj>
              </mc:Choice>
              <mc:Fallback>
                <p:oleObj name="Equation" r:id="rId3" imgW="3873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885" y="3340101"/>
                        <a:ext cx="86772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68475" y="436245"/>
            <a:ext cx="81105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j-cs"/>
              </a:rPr>
              <a:t>Example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768475" y="1264920"/>
            <a:ext cx="88995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Solution: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Mass % Fe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Mass % 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Mass % O = 100 % - mass % Fe = 100 % – 69.94 %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                                                  = 30.06 %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98476"/>
              </p:ext>
            </p:extLst>
          </p:nvPr>
        </p:nvGraphicFramePr>
        <p:xfrm>
          <a:off x="2551113" y="2663508"/>
          <a:ext cx="7483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Equation" r:id="rId3" imgW="3340100" imgH="431800" progId="Equation.DSMT4">
                  <p:embed/>
                </p:oleObj>
              </mc:Choice>
              <mc:Fallback>
                <p:oleObj name="Equation" r:id="rId3" imgW="334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663508"/>
                        <a:ext cx="7483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26499"/>
              </p:ext>
            </p:extLst>
          </p:nvPr>
        </p:nvGraphicFramePr>
        <p:xfrm>
          <a:off x="4556125" y="3889058"/>
          <a:ext cx="35290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Equation" r:id="rId5" imgW="1574800" imgH="431800" progId="Equation.DSMT4">
                  <p:embed/>
                </p:oleObj>
              </mc:Choice>
              <mc:Fallback>
                <p:oleObj name="Equation" r:id="rId5" imgW="157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889058"/>
                        <a:ext cx="352901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idx="1"/>
          </p:nvPr>
        </p:nvSpPr>
        <p:spPr>
          <a:xfrm>
            <a:off x="1889920" y="396558"/>
            <a:ext cx="8909144" cy="5668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200" b="1" dirty="0"/>
              <a:t>Empirical Formula (Simplest Formula)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/>
              <a:t>The formula of a substance written with the smallest integer subscripts.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/>
              <a:t>For example, The empirical formula for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HO.</a:t>
            </a:r>
          </a:p>
          <a:p>
            <a:pPr marL="1276350" lvl="1" eaLnBrk="1" hangingPunct="1">
              <a:buNone/>
              <a:defRPr/>
            </a:pPr>
            <a:endParaRPr lang="en-US" altLang="en-US" dirty="0" smtClean="0"/>
          </a:p>
          <a:p>
            <a:pPr marL="514350" lvl="1" indent="-514350" eaLnBrk="1" hangingPunct="1">
              <a:buFontTx/>
              <a:buAutoNum type="arabicPeriod"/>
              <a:defRPr/>
            </a:pPr>
            <a:endParaRPr lang="en-US" altLang="en-US" dirty="0"/>
          </a:p>
          <a:p>
            <a:pPr marL="0" lvl="1" indent="0" eaLnBrk="1" hangingPunct="1">
              <a:buNone/>
              <a:defRPr/>
            </a:pPr>
            <a:r>
              <a:rPr lang="en-US" altLang="en-US" dirty="0" smtClean="0"/>
              <a:t> </a:t>
            </a:r>
          </a:p>
          <a:p>
            <a:pPr marL="1276350" lvl="1" eaLnBrk="1" hangingPunct="1">
              <a:buNone/>
              <a:defRPr/>
            </a:pPr>
            <a:endParaRPr lang="en-US" altLang="en-US" dirty="0" smtClean="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2C8C655F-6DA6-475B-80E6-51A0AF6F0642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900237" y="2534569"/>
            <a:ext cx="8259763" cy="3886200"/>
            <a:chOff x="135" y="-49"/>
            <a:chExt cx="5203" cy="2448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74" y="-49"/>
              <a:ext cx="5164" cy="24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>
                  <a:tab pos="4745038" algn="l"/>
                  <a:tab pos="6689725" algn="l"/>
                </a:tabLst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Compound                              Mol. formula    Emp. formula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>
                  <a:tab pos="4745038" algn="l"/>
                  <a:tab pos="6689725" algn="l"/>
                </a:tabLst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Hydrogen peroxide 	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	HO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>
                  <a:tab pos="4745038" algn="l"/>
                  <a:tab pos="6689725" algn="l"/>
                </a:tabLst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Borane (boron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trihydride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 	BH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	BH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>
                  <a:tab pos="4745038" algn="l"/>
                  <a:tab pos="6689725" algn="l"/>
                </a:tabLst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Diborane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diboron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hexahydride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 	B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	BH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>
                  <a:tab pos="4745038" algn="l"/>
                  <a:tab pos="6689725" algn="l"/>
                </a:tabLst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Octene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	C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16	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>
                  <a:tab pos="4745038" algn="l"/>
                  <a:tab pos="6689725" algn="l"/>
                </a:tabLst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Butene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	C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	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CH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35" y="1211"/>
              <a:ext cx="5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idx="1"/>
          </p:nvPr>
        </p:nvSpPr>
        <p:spPr>
          <a:xfrm>
            <a:off x="1947863" y="808038"/>
            <a:ext cx="8229600" cy="5668962"/>
          </a:xfrm>
        </p:spPr>
        <p:txBody>
          <a:bodyPr/>
          <a:lstStyle/>
          <a:p>
            <a:pPr marL="1276350" lvl="1" eaLnBrk="1" hangingPunct="1">
              <a:buNone/>
              <a:defRPr/>
            </a:pPr>
            <a:endParaRPr lang="en-US" altLang="en-US" dirty="0" smtClean="0"/>
          </a:p>
          <a:p>
            <a:pPr marL="0" lvl="1" indent="0" eaLnBrk="1" hangingPunct="1">
              <a:buNone/>
              <a:defRPr/>
            </a:pPr>
            <a:r>
              <a:rPr lang="en-US" altLang="en-US" dirty="0" smtClean="0"/>
              <a:t>Determining the molecular formula requires:</a:t>
            </a:r>
          </a:p>
          <a:p>
            <a:pPr marL="514350" lvl="1" indent="-514350" eaLnBrk="1" hangingPunct="1">
              <a:buFontTx/>
              <a:buAutoNum type="arabicPeriod"/>
              <a:defRPr/>
            </a:pPr>
            <a:r>
              <a:rPr lang="en-US" altLang="en-US" dirty="0" smtClean="0"/>
              <a:t>The percentage composition</a:t>
            </a:r>
          </a:p>
          <a:p>
            <a:pPr marL="514350" lvl="1" indent="-514350" eaLnBrk="1" hangingPunct="1">
              <a:buFontTx/>
              <a:buAutoNum type="arabicPeriod"/>
              <a:defRPr/>
            </a:pPr>
            <a:r>
              <a:rPr lang="en-US" altLang="en-US" dirty="0" smtClean="0"/>
              <a:t>The molecular weight</a:t>
            </a:r>
          </a:p>
          <a:p>
            <a:pPr marL="0" lvl="1" indent="0" eaLnBrk="1" hangingPunct="1">
              <a:buNone/>
              <a:defRPr/>
            </a:pPr>
            <a:endParaRPr lang="en-US" altLang="en-US" dirty="0" smtClean="0"/>
          </a:p>
          <a:p>
            <a:pPr marL="0" lvl="1" indent="0" eaLnBrk="1" hangingPunct="1">
              <a:buNone/>
              <a:defRPr/>
            </a:pPr>
            <a:r>
              <a:rPr lang="en-US" altLang="en-US" dirty="0" smtClean="0"/>
              <a:t>Determining the empirical formula for a substance involves converting the masses of the elements to moles. </a:t>
            </a:r>
          </a:p>
          <a:p>
            <a:pPr marL="1276350" lvl="1" eaLnBrk="1" hangingPunct="1">
              <a:buNone/>
              <a:defRPr/>
            </a:pPr>
            <a:endParaRPr lang="en-US" altLang="en-US" dirty="0" smtClean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A464618E-A015-4552-A5B6-AF8FF84B7572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074039"/>
            <a:ext cx="8085138" cy="28956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Calculate the formula weight of the following compound using its atomic weight (AW). 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Chloroform, (CHCl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26226"/>
              </p:ext>
            </p:extLst>
          </p:nvPr>
        </p:nvGraphicFramePr>
        <p:xfrm>
          <a:off x="896938" y="2986181"/>
          <a:ext cx="6424613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Equation" r:id="rId3" imgW="2997000" imgH="660240" progId="Equation.DSMT4">
                  <p:embed/>
                </p:oleObj>
              </mc:Choice>
              <mc:Fallback>
                <p:oleObj name="Equation" r:id="rId3" imgW="2997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2986181"/>
                        <a:ext cx="6424613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39526"/>
              </p:ext>
            </p:extLst>
          </p:nvPr>
        </p:nvGraphicFramePr>
        <p:xfrm>
          <a:off x="896938" y="4430713"/>
          <a:ext cx="62595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Equation" r:id="rId5" imgW="2920680" imgH="228600" progId="Equation.DSMT4">
                  <p:embed/>
                </p:oleObj>
              </mc:Choice>
              <mc:Fallback>
                <p:oleObj name="Equation" r:id="rId5" imgW="292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430713"/>
                        <a:ext cx="62595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918603" y="4946557"/>
            <a:ext cx="801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0" algn="l"/>
                <a:tab pos="3657600" algn="dec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0" algn="l"/>
                <a:tab pos="3657600" algn="dec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tabLst>
                <a:tab pos="1314450" algn="l"/>
                <a:tab pos="3657600" algn="dec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0" algn="l"/>
                <a:tab pos="36576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0" algn="l"/>
                <a:tab pos="36576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0" algn="l"/>
                <a:tab pos="36576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0" algn="l"/>
                <a:tab pos="36576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0" algn="l"/>
                <a:tab pos="36576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0" algn="l"/>
                <a:tab pos="36576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answer rounded to three figures is 119 </a:t>
            </a:r>
            <a:r>
              <a:rPr lang="en-US" altLang="en-US" sz="2800" dirty="0" err="1"/>
              <a:t>amu</a:t>
            </a:r>
            <a:r>
              <a:rPr lang="en-US" altLang="en-US" sz="2800" dirty="0"/>
              <a:t>. 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239000" y="4953000"/>
            <a:ext cx="1600200" cy="457200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12"/>
          <p:cNvSpPr/>
          <p:nvPr/>
        </p:nvSpPr>
        <p:spPr>
          <a:xfrm>
            <a:off x="3701704" y="335632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kern="0" dirty="0">
                <a:solidFill>
                  <a:srgbClr val="000000"/>
                </a:solidFill>
              </a:rPr>
              <a:t>Formula Weight 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A compound of nitrogen and oxygen is analyzed and a sample weighing 1.587 g is found to contain 0.483 g N and 1.104 g O. Determine the empirical formula of the compound. 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E0919BF1-9A88-4F77-B4A0-BABB9205B76C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idx="1"/>
          </p:nvPr>
        </p:nvSpPr>
        <p:spPr>
          <a:xfrm>
            <a:off x="1968500" y="381001"/>
            <a:ext cx="8229600" cy="715963"/>
          </a:xfrm>
        </p:spPr>
        <p:txBody>
          <a:bodyPr/>
          <a:lstStyle/>
          <a:p>
            <a:pPr marL="6350" lvl="1" indent="-6350" eaLnBrk="1" hangingPunct="1">
              <a:buNone/>
            </a:pPr>
            <a:r>
              <a:rPr lang="en-US" altLang="en-US" dirty="0" smtClean="0"/>
              <a:t>Converting masses to moles, 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BA0F187E-111A-4E19-B96C-4560ED8BDE8C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128963" y="1193801"/>
          <a:ext cx="31734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" name="Equation" r:id="rId4" imgW="1346040" imgH="419040" progId="Equation.DSMT4">
                  <p:embed/>
                </p:oleObj>
              </mc:Choice>
              <mc:Fallback>
                <p:oleObj name="Equation" r:id="rId4" imgW="1346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193801"/>
                        <a:ext cx="317341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407150" y="1477963"/>
          <a:ext cx="242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" name="Equation" r:id="rId6" imgW="1028520" imgH="177480" progId="Equation.DSMT4">
                  <p:embed/>
                </p:oleObj>
              </mc:Choice>
              <mc:Fallback>
                <p:oleObj name="Equation" r:id="rId6" imgW="1028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477963"/>
                        <a:ext cx="2425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408739" y="2493963"/>
          <a:ext cx="2663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" name="Equation" r:id="rId8" imgW="1130040" imgH="177480" progId="Equation.DSMT4">
                  <p:embed/>
                </p:oleObj>
              </mc:Choice>
              <mc:Fallback>
                <p:oleObj name="Equation" r:id="rId8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9" y="2493963"/>
                        <a:ext cx="2663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81200" y="4303713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7907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286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7813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2385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695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152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610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350" lvl="1" indent="-6350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Dividing the bigger mole number by the smaller one results in the smallest integers.</a:t>
            </a:r>
          </a:p>
          <a:p>
            <a:pPr marL="6350" lvl="1" indent="-6350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N = 1.00</a:t>
            </a:r>
          </a:p>
          <a:p>
            <a:pPr marL="6350" lvl="1" indent="-6350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O = 2.00</a:t>
            </a:r>
          </a:p>
          <a:p>
            <a:pPr marL="6350" lvl="1" indent="-6350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As the ratio of N to O is 1:2, the empirical formula is NO</a:t>
            </a:r>
            <a:r>
              <a:rPr lang="en-US" altLang="en-US" kern="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2406650" y="5662613"/>
            <a:ext cx="793750" cy="436562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2398" y="2181226"/>
                <a:ext cx="3696247" cy="10736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1.104 g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398" y="2181226"/>
                <a:ext cx="3696247" cy="1073627"/>
              </a:xfrm>
              <a:prstGeom prst="rect">
                <a:avLst/>
              </a:prstGeom>
              <a:blipFill>
                <a:blip r:embed="rId10"/>
                <a:stretch>
                  <a:fillRect l="-34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6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1982787" y="381001"/>
            <a:ext cx="8229600" cy="5668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Determining molecular formula from empirical formula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For any molecular compound, 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marL="0" indent="0" eaLnBrk="1" hangingPunct="1">
              <a:buNone/>
            </a:pPr>
            <a:r>
              <a:rPr lang="en-US" altLang="en-US" i="1" dirty="0" smtClean="0"/>
              <a:t>n</a:t>
            </a:r>
            <a:r>
              <a:rPr lang="en-US" altLang="en-US" dirty="0" smtClean="0"/>
              <a:t> is the number of empirical formula units in the molecule.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Multiplying the subscripts of the empirical formula by </a:t>
            </a:r>
            <a:r>
              <a:rPr lang="en-US" altLang="en-US" i="1" dirty="0" smtClean="0"/>
              <a:t>n </a:t>
            </a:r>
            <a:r>
              <a:rPr lang="en-US" altLang="en-US" dirty="0" smtClean="0"/>
              <a:t>gives the molecular formula.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i="1" dirty="0" smtClean="0"/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2948A7DD-F687-4B66-9A75-733D886F6C3D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/>
          </p:nvPr>
        </p:nvGraphicFramePr>
        <p:xfrm>
          <a:off x="4116276" y="5306632"/>
          <a:ext cx="39481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Equation" r:id="rId4" imgW="1841500" imgH="406400" progId="Equation.3">
                  <p:embed/>
                </p:oleObj>
              </mc:Choice>
              <mc:Fallback>
                <p:oleObj name="Equation" r:id="rId4" imgW="1841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276" y="5306632"/>
                        <a:ext cx="394811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"/>
          <p:cNvGraphicFramePr>
            <a:graphicFrameLocks noChangeAspect="1"/>
          </p:cNvGraphicFramePr>
          <p:nvPr>
            <p:extLst/>
          </p:nvPr>
        </p:nvGraphicFramePr>
        <p:xfrm>
          <a:off x="2654301" y="2600326"/>
          <a:ext cx="6886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Equation" r:id="rId6" imgW="3213000" imgH="203040" progId="Equation.DSMT4">
                  <p:embed/>
                </p:oleObj>
              </mc:Choice>
              <mc:Fallback>
                <p:oleObj name="Equation" r:id="rId6" imgW="321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1" y="2600326"/>
                        <a:ext cx="68865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mtClean="0"/>
              <a:t>Determine the empirical formula and molecular formula of acetic acid using the following data. </a:t>
            </a:r>
          </a:p>
          <a:p>
            <a:pPr marL="0" indent="0" eaLnBrk="1" hangingPunct="1">
              <a:buNone/>
            </a:pPr>
            <a:r>
              <a:rPr lang="en-US" altLang="en-US" smtClean="0"/>
              <a:t>Percentage composition of acetic acid:</a:t>
            </a:r>
          </a:p>
          <a:p>
            <a:pPr marL="0" indent="0" eaLnBrk="1" hangingPunct="1">
              <a:buNone/>
            </a:pPr>
            <a:r>
              <a:rPr lang="en-US" altLang="en-US" smtClean="0"/>
              <a:t>	C = 39.9%</a:t>
            </a:r>
          </a:p>
          <a:p>
            <a:pPr marL="0" indent="0" eaLnBrk="1" hangingPunct="1">
              <a:buNone/>
            </a:pPr>
            <a:r>
              <a:rPr lang="en-US" altLang="en-US" smtClean="0"/>
              <a:t>	H = 6.72%</a:t>
            </a:r>
          </a:p>
          <a:p>
            <a:pPr marL="0" indent="0" eaLnBrk="1" hangingPunct="1">
              <a:buNone/>
            </a:pPr>
            <a:r>
              <a:rPr lang="en-US" altLang="en-US" smtClean="0"/>
              <a:t>	O = 53.4%</a:t>
            </a:r>
          </a:p>
          <a:p>
            <a:pPr marL="0" indent="0" eaLnBrk="1" hangingPunct="1">
              <a:buNone/>
            </a:pPr>
            <a:r>
              <a:rPr lang="en-US" altLang="en-US" smtClean="0"/>
              <a:t>Molecular weight of acetic acid = 60.0 amu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AutoNum type="romanL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DD8225BC-FF34-447E-9B7B-225F0AAA7B72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668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100.0 g of acetic acid contains 39.9 g C, 6.72 g H, and 53. 4 g O.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Converting into moles gives: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 = 3.33 </a:t>
            </a:r>
            <a:r>
              <a:rPr lang="en-US" altLang="en-US" dirty="0" err="1" smtClean="0"/>
              <a:t>mol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H = 6.67 </a:t>
            </a:r>
            <a:r>
              <a:rPr lang="en-US" altLang="en-US" dirty="0" err="1" smtClean="0"/>
              <a:t>mol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O = 3.34 </a:t>
            </a:r>
            <a:r>
              <a:rPr lang="en-US" altLang="en-US" dirty="0" err="1" smtClean="0"/>
              <a:t>mol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Dividing the mole numbers by the smallest one gives: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 = 1.00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H = 2.00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O = 1.00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The empirical formula of acetic acid is 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O.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E90E3B65-32B3-4B14-834D-0D71070BB9D6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8077200" y="5895975"/>
            <a:ext cx="1143000" cy="436562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2011363" y="420688"/>
            <a:ext cx="8229600" cy="5668962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dirty="0" smtClean="0"/>
              <a:t>Empirical formula weight of 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is 30.0 </a:t>
            </a:r>
            <a:r>
              <a:rPr lang="en-US" altLang="en-US" dirty="0" err="1" smtClean="0"/>
              <a:t>amu</a:t>
            </a:r>
            <a:r>
              <a:rPr lang="en-US" altLang="en-US" dirty="0" smtClean="0"/>
              <a:t>.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Calculating the molecular formula of 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O,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The molecular formula of acetic acid is (CH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O)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or 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02100" y="1600201"/>
          <a:ext cx="46116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" name="Equation" r:id="rId4" imgW="1955520" imgH="419040" progId="Equation.DSMT4">
                  <p:embed/>
                </p:oleObj>
              </mc:Choice>
              <mc:Fallback>
                <p:oleObj name="Equation" r:id="rId4" imgW="1955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1600201"/>
                        <a:ext cx="46116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76714" y="2816225"/>
          <a:ext cx="21859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4" y="2816225"/>
                        <a:ext cx="21859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452938" y="4062413"/>
          <a:ext cx="10779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4062413"/>
                        <a:ext cx="10779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4762500" y="4044951"/>
            <a:ext cx="795338" cy="436563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2011364" y="5029200"/>
            <a:ext cx="1341437" cy="436562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Formula of Hydrocarbon by Combustion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33600" y="4495801"/>
            <a:ext cx="8305800" cy="232371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/>
          <a:p>
            <a:pPr marL="290513" indent="-290513" algn="l" rtl="0" eaLnBrk="0" fontAlgn="base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Combustion involves the addition oxygen to another element.</a:t>
            </a:r>
          </a:p>
          <a:p>
            <a:pPr marL="290513" indent="-290513" algn="l" rtl="0" eaLnBrk="0" fontAlgn="base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When hydrocarbon molecules burn completely, the products are always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carbon dioxide gas and water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3" name="Picture 2" descr="04p0153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39494"/>
            <a:ext cx="8077200" cy="30801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D9188-DDE0-4B7D-8BFA-453DC7D9FCDC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40504" y="6394704"/>
            <a:ext cx="38608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133600" y="3127375"/>
            <a:ext cx="8604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 w="9525"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133221" y="592888"/>
            <a:ext cx="54020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cs typeface="Arial" pitchFamily="34" charset="0"/>
              </a:rPr>
              <a:t>Combustion Analysis Problem: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133220" y="1312983"/>
            <a:ext cx="8382734" cy="166199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1.516 g of a compound containing carbon, hydrogen and oxygen (C</a:t>
            </a:r>
            <a:r>
              <a:rPr lang="en-US" altLang="en-US" baseline="-30000" dirty="0">
                <a:solidFill>
                  <a:srgbClr val="000000"/>
                </a:solidFill>
                <a:cs typeface="Arial" pitchFamily="34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H</a:t>
            </a:r>
            <a:r>
              <a:rPr lang="en-US" altLang="en-US" baseline="-30000" dirty="0">
                <a:solidFill>
                  <a:srgbClr val="000000"/>
                </a:solidFill>
                <a:cs typeface="Arial" pitchFamily="34" charset="0"/>
              </a:rPr>
              <a:t>Y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altLang="en-US" baseline="-30000" dirty="0">
                <a:solidFill>
                  <a:srgbClr val="000000"/>
                </a:solidFill>
                <a:cs typeface="Arial" pitchFamily="34" charset="0"/>
              </a:rPr>
              <a:t>Z</a:t>
            </a: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) is subjected to combustion analysis.</a:t>
            </a:r>
          </a:p>
          <a:p>
            <a:pPr algn="l" rtl="0" eaLnBrk="1" fontAlgn="base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The results show that 2.082 g of CO</a:t>
            </a:r>
            <a:r>
              <a:rPr lang="en-US" altLang="en-US" baseline="-25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 and 1.705 g of H</a:t>
            </a:r>
            <a:r>
              <a:rPr lang="en-US" altLang="en-US" baseline="-25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O were produced.</a:t>
            </a:r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133600" y="3279776"/>
            <a:ext cx="8610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What is the empirical formula for the compound?</a:t>
            </a:r>
          </a:p>
          <a:p>
            <a:pPr algn="l" rtl="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rgbClr val="000000"/>
                </a:solidFill>
              </a:rPr>
              <a:t>If the molecular weight of the compound is 160.2 g/mol, what is the molecular formula of the compound?</a:t>
            </a: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3" name="Picture 2" descr="04p0153_u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6426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D9188-DDE0-4B7D-8BFA-453DC7D9FCDC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708" y="6477000"/>
            <a:ext cx="38608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1" name="Group 25"/>
          <p:cNvGrpSpPr>
            <a:grpSpLocks/>
          </p:cNvGrpSpPr>
          <p:nvPr/>
        </p:nvGrpSpPr>
        <p:grpSpPr bwMode="auto">
          <a:xfrm>
            <a:off x="1743457" y="152400"/>
            <a:ext cx="8705468" cy="6477000"/>
            <a:chOff x="219456" y="152400"/>
            <a:chExt cx="8705088" cy="6477000"/>
          </a:xfrm>
          <a:noFill/>
        </p:grpSpPr>
        <p:grpSp>
          <p:nvGrpSpPr>
            <p:cNvPr id="22544" name="Group 23"/>
            <p:cNvGrpSpPr>
              <a:grpSpLocks/>
            </p:cNvGrpSpPr>
            <p:nvPr/>
          </p:nvGrpSpPr>
          <p:grpSpPr bwMode="auto">
            <a:xfrm>
              <a:off x="219456" y="152400"/>
              <a:ext cx="8705088" cy="6477000"/>
              <a:chOff x="219456" y="152400"/>
              <a:chExt cx="8705088" cy="6477000"/>
            </a:xfrm>
            <a:grpFill/>
          </p:grpSpPr>
          <p:grpSp>
            <p:nvGrpSpPr>
              <p:cNvPr id="22550" name="Group 7"/>
              <p:cNvGrpSpPr>
                <a:grpSpLocks/>
              </p:cNvGrpSpPr>
              <p:nvPr/>
            </p:nvGrpSpPr>
            <p:grpSpPr bwMode="auto">
              <a:xfrm>
                <a:off x="219456" y="152400"/>
                <a:ext cx="8705088" cy="6477000"/>
                <a:chOff x="219456" y="152400"/>
                <a:chExt cx="8705088" cy="6477000"/>
              </a:xfrm>
              <a:grpFill/>
            </p:grpSpPr>
            <p:sp>
              <p:nvSpPr>
                <p:cNvPr id="50" name="Rectangle 2"/>
                <p:cNvSpPr>
                  <a:spLocks noChangeArrowheads="1"/>
                </p:cNvSpPr>
                <p:nvPr/>
              </p:nvSpPr>
              <p:spPr bwMode="auto">
                <a:xfrm>
                  <a:off x="219456" y="152400"/>
                  <a:ext cx="8695944" cy="99060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wrap="none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228599" y="1295400"/>
                  <a:ext cx="860387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ln w="9525">
                      <a:solidFill>
                        <a:sysClr val="windowText" lastClr="000000"/>
                      </a:solidFill>
                    </a:ln>
                    <a:solidFill>
                      <a:srgbClr val="000000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52" name="Rectangle 1036"/>
                <p:cNvSpPr txBox="1">
                  <a:spLocks noChangeArrowheads="1"/>
                </p:cNvSpPr>
                <p:nvPr/>
              </p:nvSpPr>
              <p:spPr>
                <a:xfrm>
                  <a:off x="228600" y="1447800"/>
                  <a:ext cx="8695944" cy="5181600"/>
                </a:xfrm>
                <a:prstGeom prst="rect">
                  <a:avLst/>
                </a:prstGeom>
                <a:grp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pPr marL="342900" indent="-342900" algn="l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SzPct val="100000"/>
                    <a:defRPr/>
                  </a:pPr>
                  <a:endParaRPr lang="en-US" sz="28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aphicFrame>
            <p:nvGraphicFramePr>
              <p:cNvPr id="22535" name="Object 3"/>
              <p:cNvGraphicFramePr>
                <a:graphicFrameLocks noChangeAspect="1"/>
              </p:cNvGraphicFramePr>
              <p:nvPr/>
            </p:nvGraphicFramePr>
            <p:xfrm>
              <a:off x="381000" y="3181350"/>
              <a:ext cx="17145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16" name="Equation" r:id="rId4" imgW="1714320" imgH="380880" progId="Equation.DSMT4">
                      <p:embed/>
                    </p:oleObj>
                  </mc:Choice>
                  <mc:Fallback>
                    <p:oleObj name="Equation" r:id="rId4" imgW="1714320" imgH="380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000" y="3181350"/>
                            <a:ext cx="17145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6" name="Object 4"/>
              <p:cNvGraphicFramePr>
                <a:graphicFrameLocks noChangeAspect="1"/>
              </p:cNvGraphicFramePr>
              <p:nvPr/>
            </p:nvGraphicFramePr>
            <p:xfrm>
              <a:off x="2209800" y="2971800"/>
              <a:ext cx="1981200" cy="800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17" name="Equation" r:id="rId6" imgW="1981080" imgH="799920" progId="Equation.DSMT4">
                      <p:embed/>
                    </p:oleObj>
                  </mc:Choice>
                  <mc:Fallback>
                    <p:oleObj name="Equation" r:id="rId6" imgW="1981080" imgH="7999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9800" y="2971800"/>
                            <a:ext cx="1981200" cy="800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7" name="Object 5"/>
              <p:cNvGraphicFramePr>
                <a:graphicFrameLocks noChangeAspect="1"/>
              </p:cNvGraphicFramePr>
              <p:nvPr/>
            </p:nvGraphicFramePr>
            <p:xfrm>
              <a:off x="4330700" y="2971800"/>
              <a:ext cx="1765300" cy="800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18" name="Equation" r:id="rId8" imgW="1765080" imgH="799920" progId="Equation.DSMT4">
                      <p:embed/>
                    </p:oleObj>
                  </mc:Choice>
                  <mc:Fallback>
                    <p:oleObj name="Equation" r:id="rId8" imgW="1765080" imgH="7999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0700" y="2971800"/>
                            <a:ext cx="1765300" cy="800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8" name="Object 6"/>
              <p:cNvGraphicFramePr>
                <a:graphicFrameLocks noChangeAspect="1"/>
              </p:cNvGraphicFramePr>
              <p:nvPr/>
            </p:nvGraphicFramePr>
            <p:xfrm>
              <a:off x="6210300" y="3203575"/>
              <a:ext cx="26289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19" name="Equation" r:id="rId10" imgW="2628720" imgH="291960" progId="Equation.DSMT4">
                      <p:embed/>
                    </p:oleObj>
                  </mc:Choice>
                  <mc:Fallback>
                    <p:oleObj name="Equation" r:id="rId10" imgW="262872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10300" y="3203575"/>
                            <a:ext cx="262890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9" name="Object 10"/>
              <p:cNvGraphicFramePr>
                <a:graphicFrameLocks noChangeAspect="1"/>
              </p:cNvGraphicFramePr>
              <p:nvPr/>
            </p:nvGraphicFramePr>
            <p:xfrm>
              <a:off x="352425" y="1524000"/>
              <a:ext cx="19939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20" name="Equation" r:id="rId12" imgW="1983960" imgH="319680" progId="Equation.DSMT4">
                      <p:embed/>
                    </p:oleObj>
                  </mc:Choice>
                  <mc:Fallback>
                    <p:oleObj name="Equation" r:id="rId12" imgW="1983960" imgH="31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425" y="1524000"/>
                            <a:ext cx="1993900" cy="330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320670" y="2138363"/>
                <a:ext cx="808976" cy="369332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charset="-128"/>
                  </a:rPr>
                  <a:t>g CO</a:t>
                </a:r>
                <a:r>
                  <a:rPr lang="en-US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charset="-128"/>
                  </a:rPr>
                  <a:t>2</a:t>
                </a:r>
              </a:p>
            </p:txBody>
          </p:sp>
          <p:sp>
            <p:nvSpPr>
              <p:cNvPr id="22553" name="Line 12"/>
              <p:cNvSpPr>
                <a:spLocks noChangeShapeType="1"/>
              </p:cNvSpPr>
              <p:nvPr/>
            </p:nvSpPr>
            <p:spPr bwMode="auto">
              <a:xfrm>
                <a:off x="1503363" y="2368550"/>
                <a:ext cx="3810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Text Box 13"/>
              <p:cNvSpPr txBox="1">
                <a:spLocks noChangeArrowheads="1"/>
              </p:cNvSpPr>
              <p:nvPr/>
            </p:nvSpPr>
            <p:spPr bwMode="auto">
              <a:xfrm>
                <a:off x="2128754" y="2138363"/>
                <a:ext cx="1064781" cy="369332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charset="-128"/>
                  </a:rPr>
                  <a:t>mol CO</a:t>
                </a:r>
                <a:r>
                  <a:rPr lang="en-US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charset="-128"/>
                  </a:rPr>
                  <a:t>2</a:t>
                </a:r>
              </a:p>
            </p:txBody>
          </p:sp>
          <p:sp>
            <p:nvSpPr>
              <p:cNvPr id="22555" name="Line 14"/>
              <p:cNvSpPr>
                <a:spLocks noChangeShapeType="1"/>
              </p:cNvSpPr>
              <p:nvPr/>
            </p:nvSpPr>
            <p:spPr bwMode="auto">
              <a:xfrm>
                <a:off x="3633788" y="2368550"/>
                <a:ext cx="3810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>
                <a:off x="4259086" y="2138363"/>
                <a:ext cx="787411" cy="369332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rPr>
                  <a:t>mol C</a:t>
                </a:r>
                <a:endParaRPr lang="en-US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aphicFrame>
          <p:nvGraphicFramePr>
            <p:cNvPr id="22530" name="Object 16"/>
            <p:cNvGraphicFramePr>
              <a:graphicFrameLocks noChangeAspect="1"/>
            </p:cNvGraphicFramePr>
            <p:nvPr/>
          </p:nvGraphicFramePr>
          <p:xfrm>
            <a:off x="277813" y="4089400"/>
            <a:ext cx="2019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1" name="Equation" r:id="rId14" imgW="2011320" imgH="319680" progId="Equation.DSMT4">
                    <p:embed/>
                  </p:oleObj>
                </mc:Choice>
                <mc:Fallback>
                  <p:oleObj name="Equation" r:id="rId14" imgW="2011320" imgH="31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13" y="4089400"/>
                          <a:ext cx="20193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1" name="Object 17"/>
            <p:cNvGraphicFramePr>
              <a:graphicFrameLocks noChangeAspect="1"/>
            </p:cNvGraphicFramePr>
            <p:nvPr/>
          </p:nvGraphicFramePr>
          <p:xfrm>
            <a:off x="381000" y="5740400"/>
            <a:ext cx="1676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2" name="Equation" r:id="rId16" imgW="1676160" imgH="380880" progId="Equation.DSMT4">
                    <p:embed/>
                  </p:oleObj>
                </mc:Choice>
                <mc:Fallback>
                  <p:oleObj name="Equation" r:id="rId16" imgW="167616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5740400"/>
                          <a:ext cx="16764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2" name="Object 18"/>
            <p:cNvGraphicFramePr>
              <a:graphicFrameLocks noChangeAspect="1"/>
            </p:cNvGraphicFramePr>
            <p:nvPr/>
          </p:nvGraphicFramePr>
          <p:xfrm>
            <a:off x="2159000" y="5530850"/>
            <a:ext cx="195580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3" name="Equation" r:id="rId18" imgW="1955520" imgH="799920" progId="Equation.DSMT4">
                    <p:embed/>
                  </p:oleObj>
                </mc:Choice>
                <mc:Fallback>
                  <p:oleObj name="Equation" r:id="rId18" imgW="1955520" imgH="799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000" y="5530850"/>
                          <a:ext cx="1955800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3" name="Object 19"/>
            <p:cNvGraphicFramePr>
              <a:graphicFrameLocks noChangeAspect="1"/>
            </p:cNvGraphicFramePr>
            <p:nvPr/>
          </p:nvGraphicFramePr>
          <p:xfrm>
            <a:off x="4216400" y="5530850"/>
            <a:ext cx="172720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4" name="Equation" r:id="rId20" imgW="1726920" imgH="799920" progId="Equation.DSMT4">
                    <p:embed/>
                  </p:oleObj>
                </mc:Choice>
                <mc:Fallback>
                  <p:oleObj name="Equation" r:id="rId20" imgW="1726920" imgH="799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400" y="5530850"/>
                          <a:ext cx="1727200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4" name="Object 20"/>
            <p:cNvGraphicFramePr>
              <a:graphicFrameLocks noChangeAspect="1"/>
            </p:cNvGraphicFramePr>
            <p:nvPr/>
          </p:nvGraphicFramePr>
          <p:xfrm>
            <a:off x="6096000" y="5772150"/>
            <a:ext cx="22860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5" name="Equation" r:id="rId22" imgW="2286000" imgH="291960" progId="Equation.3">
                    <p:embed/>
                  </p:oleObj>
                </mc:Choice>
                <mc:Fallback>
                  <p:oleObj name="Equation" r:id="rId22" imgW="2286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5772150"/>
                          <a:ext cx="22860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338132" y="4724400"/>
              <a:ext cx="823364" cy="36933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g H</a:t>
              </a:r>
              <a:r>
                <a:rPr lang="en-US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2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O</a:t>
              </a:r>
            </a:p>
          </p:txBody>
        </p:sp>
        <p:sp>
          <p:nvSpPr>
            <p:cNvPr id="22546" name="Line 22"/>
            <p:cNvSpPr>
              <a:spLocks noChangeShapeType="1"/>
            </p:cNvSpPr>
            <p:nvPr/>
          </p:nvSpPr>
          <p:spPr bwMode="auto">
            <a:xfrm>
              <a:off x="1527175" y="4953000"/>
              <a:ext cx="3810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2146215" y="4724400"/>
              <a:ext cx="1066922" cy="36933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mol H</a:t>
              </a:r>
              <a:r>
                <a:rPr lang="en-US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2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O</a:t>
              </a:r>
            </a:p>
          </p:txBody>
        </p:sp>
        <p:sp>
          <p:nvSpPr>
            <p:cNvPr id="22548" name="Line 24"/>
            <p:cNvSpPr>
              <a:spLocks noChangeShapeType="1"/>
            </p:cNvSpPr>
            <p:nvPr/>
          </p:nvSpPr>
          <p:spPr bwMode="auto">
            <a:xfrm>
              <a:off x="3657600" y="4953000"/>
              <a:ext cx="3810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4276547" y="4724400"/>
              <a:ext cx="787411" cy="36933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rPr>
                <a:t>mol H</a:t>
              </a:r>
              <a:endParaRPr lang="en-US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019800" y="5410200"/>
            <a:ext cx="1447800" cy="10668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6107113" y="4038600"/>
            <a:ext cx="341041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</a:rPr>
              <a:t>Don</a:t>
            </a:r>
            <a:r>
              <a:rPr lang="ja-JP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</a:rPr>
              <a:t>’</a:t>
            </a:r>
            <a:r>
              <a:rPr lang="en-US" altLang="ja-JP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</a:rPr>
              <a:t>t forget the mole ratio…</a:t>
            </a: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133600" y="49667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cs typeface="Arial" pitchFamily="34" charset="0"/>
              </a:rPr>
              <a:t>Solution to the problem: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1219" y="6473824"/>
            <a:ext cx="38608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4184" y="16459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kern="0" dirty="0" smtClean="0">
                <a:latin typeface="Arial" charset="0"/>
                <a:ea typeface="ＭＳ Ｐゴシック" charset="0"/>
              </a:rPr>
              <a:t>Molecular Weight (MW)</a:t>
            </a:r>
            <a:endParaRPr lang="en-US" kern="0" dirty="0"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633728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smtClean="0">
                <a:latin typeface="Arial" charset="0"/>
                <a:ea typeface="ＭＳ Ｐゴシック" charset="0"/>
              </a:rPr>
              <a:t>A </a:t>
            </a:r>
            <a:r>
              <a:rPr lang="en-US" sz="2800" b="1" kern="0" smtClean="0">
                <a:latin typeface="Arial" charset="0"/>
                <a:ea typeface="ＭＳ Ｐゴシック" charset="0"/>
              </a:rPr>
              <a:t>molecular weight</a:t>
            </a:r>
            <a:r>
              <a:rPr lang="en-US" sz="2800" kern="0" smtClean="0">
                <a:latin typeface="Arial" charset="0"/>
                <a:ea typeface="ＭＳ Ｐゴシック" charset="0"/>
              </a:rPr>
              <a:t> is the sum of the atomic weights of the atoms in a molecule.</a:t>
            </a:r>
          </a:p>
          <a:p>
            <a:pPr eaLnBrk="1" hangingPunct="1"/>
            <a:r>
              <a:rPr lang="en-US" sz="2800" kern="0" smtClean="0">
                <a:latin typeface="Arial" charset="0"/>
                <a:ea typeface="ＭＳ Ｐゴシック" charset="0"/>
              </a:rPr>
              <a:t>For the molecule ethane, C</a:t>
            </a:r>
            <a:r>
              <a:rPr lang="en-US" sz="2800" kern="0" baseline="-25000" smtClean="0">
                <a:latin typeface="Arial" charset="0"/>
                <a:ea typeface="ＭＳ Ｐゴシック" charset="0"/>
              </a:rPr>
              <a:t>2</a:t>
            </a:r>
            <a:r>
              <a:rPr lang="en-US" sz="2800" kern="0" smtClean="0">
                <a:latin typeface="Arial" charset="0"/>
                <a:ea typeface="ＭＳ Ｐゴシック" charset="0"/>
              </a:rPr>
              <a:t>H</a:t>
            </a:r>
            <a:r>
              <a:rPr lang="en-US" sz="2800" kern="0" baseline="-25000" smtClean="0">
                <a:latin typeface="Arial" charset="0"/>
                <a:ea typeface="ＭＳ Ｐゴシック" charset="0"/>
              </a:rPr>
              <a:t>6</a:t>
            </a:r>
            <a:r>
              <a:rPr lang="en-US" sz="2800" kern="0" smtClean="0">
                <a:latin typeface="Arial" charset="0"/>
                <a:ea typeface="ＭＳ Ｐゴシック" charset="0"/>
              </a:rPr>
              <a:t>, the molecular weight would be</a:t>
            </a:r>
            <a:endParaRPr lang="en-US" sz="2800" kern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84700" y="4224528"/>
            <a:ext cx="304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C:  2(12.011 amu)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75300" y="5091113"/>
            <a:ext cx="206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30.070 amu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4605528"/>
            <a:ext cx="375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H:    6(1.00794 amu)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356100" y="5105400"/>
            <a:ext cx="37211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1752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2134401" y="1219201"/>
            <a:ext cx="8174824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You can’t</a:t>
            </a:r>
            <a:r>
              <a:rPr lang="en-US" altLang="ja-JP" sz="2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determine the oxygen in the sample from either CO</a:t>
            </a:r>
            <a:r>
              <a:rPr lang="en-US" altLang="ja-JP" sz="2600" baseline="-25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</a:t>
            </a:r>
            <a:r>
              <a:rPr lang="en-US" altLang="ja-JP" sz="2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or H</a:t>
            </a:r>
            <a:r>
              <a:rPr lang="en-US" altLang="ja-JP" sz="2600" baseline="-25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</a:t>
            </a:r>
            <a:r>
              <a:rPr lang="en-US" altLang="ja-JP" sz="2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O…</a:t>
            </a:r>
            <a:endParaRPr lang="en-US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ＭＳ Ｐゴシック" charset="-128"/>
            </a:endParaRPr>
          </a:p>
        </p:txBody>
      </p:sp>
      <p:sp>
        <p:nvSpPr>
          <p:cNvPr id="103430" name="Text Box 3"/>
          <p:cNvSpPr txBox="1">
            <a:spLocks noChangeArrowheads="1"/>
          </p:cNvSpPr>
          <p:nvPr/>
        </p:nvSpPr>
        <p:spPr bwMode="auto">
          <a:xfrm>
            <a:off x="2406651" y="2589213"/>
            <a:ext cx="632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Think about what is happening to the sample:</a:t>
            </a:r>
          </a:p>
        </p:txBody>
      </p:sp>
      <p:sp>
        <p:nvSpPr>
          <p:cNvPr id="103431" name="Text Box 4"/>
          <p:cNvSpPr txBox="1">
            <a:spLocks noChangeArrowheads="1"/>
          </p:cNvSpPr>
          <p:nvPr/>
        </p:nvSpPr>
        <p:spPr bwMode="auto">
          <a:xfrm>
            <a:off x="3886200" y="3311526"/>
            <a:ext cx="504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</a:t>
            </a:r>
            <a:r>
              <a:rPr lang="en-US" altLang="en-US" baseline="-25000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y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z  </a:t>
            </a:r>
            <a:r>
              <a:rPr lang="en-US" altLang="en-US">
                <a:solidFill>
                  <a:srgbClr val="000000"/>
                </a:solidFill>
              </a:rPr>
              <a:t>+ O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(g)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 CO</a:t>
            </a:r>
            <a:r>
              <a:rPr lang="en-US" alt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(g) + H</a:t>
            </a:r>
            <a:r>
              <a:rPr lang="en-US" altLang="en-US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O (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03432" name="Text Box 5"/>
          <p:cNvSpPr txBox="1">
            <a:spLocks noChangeArrowheads="1"/>
          </p:cNvSpPr>
          <p:nvPr/>
        </p:nvSpPr>
        <p:spPr bwMode="auto">
          <a:xfrm>
            <a:off x="2136346" y="4054476"/>
            <a:ext cx="8226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oxygen in the CO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and H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 came from both the sample and the O</a:t>
            </a:r>
            <a:r>
              <a:rPr lang="en-US" altLang="en-US" baseline="-25000">
                <a:solidFill>
                  <a:srgbClr val="000000"/>
                </a:solidFill>
              </a:rPr>
              <a:t>2 </a:t>
            </a:r>
            <a:r>
              <a:rPr lang="en-US" altLang="en-US">
                <a:solidFill>
                  <a:srgbClr val="000000"/>
                </a:solidFill>
              </a:rPr>
              <a:t>in the furnace! </a:t>
            </a:r>
          </a:p>
        </p:txBody>
      </p:sp>
      <p:sp>
        <p:nvSpPr>
          <p:cNvPr id="103433" name="Text Box 6"/>
          <p:cNvSpPr txBox="1">
            <a:spLocks noChangeArrowheads="1"/>
          </p:cNvSpPr>
          <p:nvPr/>
        </p:nvSpPr>
        <p:spPr bwMode="auto">
          <a:xfrm>
            <a:off x="2133600" y="520065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000000"/>
                </a:solidFill>
              </a:rPr>
              <a:t>Since there is no way to know how much of that oxygen came from the sample and the O</a:t>
            </a:r>
            <a:r>
              <a:rPr lang="en-US" altLang="en-US" i="1" baseline="-25000" dirty="0">
                <a:solidFill>
                  <a:srgbClr val="000000"/>
                </a:solidFill>
              </a:rPr>
              <a:t>2</a:t>
            </a:r>
            <a:r>
              <a:rPr lang="en-US" altLang="en-US" i="1" dirty="0">
                <a:solidFill>
                  <a:srgbClr val="000000"/>
                </a:solidFill>
              </a:rPr>
              <a:t>, you cannot determine the oxygen in the sample directly! </a:t>
            </a:r>
          </a:p>
        </p:txBody>
      </p:sp>
      <p:sp>
        <p:nvSpPr>
          <p:cNvPr id="103434" name="Rectangle 7"/>
          <p:cNvSpPr>
            <a:spLocks noChangeArrowheads="1"/>
          </p:cNvSpPr>
          <p:nvPr/>
        </p:nvSpPr>
        <p:spPr bwMode="auto">
          <a:xfrm>
            <a:off x="4572000" y="3350569"/>
            <a:ext cx="184666" cy="461665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5" name="Rectangle 8"/>
          <p:cNvSpPr>
            <a:spLocks noChangeArrowheads="1"/>
          </p:cNvSpPr>
          <p:nvPr/>
        </p:nvSpPr>
        <p:spPr bwMode="auto">
          <a:xfrm>
            <a:off x="5257800" y="3352800"/>
            <a:ext cx="457200" cy="4572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6" name="Rectangle 9"/>
          <p:cNvSpPr>
            <a:spLocks noChangeArrowheads="1"/>
          </p:cNvSpPr>
          <p:nvPr/>
        </p:nvSpPr>
        <p:spPr bwMode="auto">
          <a:xfrm>
            <a:off x="6781800" y="3352800"/>
            <a:ext cx="381000" cy="457200"/>
          </a:xfrm>
          <a:prstGeom prst="rect">
            <a:avLst/>
          </a:prstGeom>
          <a:solidFill>
            <a:srgbClr val="0000CC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7" name="Rectangle 10"/>
          <p:cNvSpPr>
            <a:spLocks noChangeArrowheads="1"/>
          </p:cNvSpPr>
          <p:nvPr/>
        </p:nvSpPr>
        <p:spPr bwMode="auto">
          <a:xfrm>
            <a:off x="8153400" y="3352800"/>
            <a:ext cx="304800" cy="457200"/>
          </a:xfrm>
          <a:prstGeom prst="rect">
            <a:avLst/>
          </a:prstGeom>
          <a:solidFill>
            <a:srgbClr val="0000CC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33600" y="228600"/>
            <a:ext cx="8077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Combustion Analysis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0172" y="6400800"/>
            <a:ext cx="38608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972056" y="1487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057400" y="1563624"/>
          <a:ext cx="340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" name="Equation" r:id="rId4" imgW="3391920" imgH="329040" progId="Equation.DSMT4">
                  <p:embed/>
                </p:oleObj>
              </mc:Choice>
              <mc:Fallback>
                <p:oleObj name="Equation" r:id="rId4" imgW="3391920" imgH="32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63624"/>
                        <a:ext cx="3403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2971800" y="2712974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7" name="Equation" r:id="rId6" imgW="1371600" imgH="355320" progId="Equation.DSMT4">
                  <p:embed/>
                </p:oleObj>
              </mc:Choice>
              <mc:Fallback>
                <p:oleObj name="Equation" r:id="rId6" imgW="1371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2974"/>
                        <a:ext cx="1371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4572000" y="2700274"/>
          <a:ext cx="313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8" name="Equation" r:id="rId8" imgW="3136680" imgH="406080" progId="Equation.DSMT4">
                  <p:embed/>
                </p:oleObj>
              </mc:Choice>
              <mc:Fallback>
                <p:oleObj name="Equation" r:id="rId8" imgW="3136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00274"/>
                        <a:ext cx="313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/>
          </p:nvPr>
        </p:nvGraphicFramePr>
        <p:xfrm>
          <a:off x="7848600" y="2712974"/>
          <a:ext cx="190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9" name="Equation" r:id="rId10" imgW="1904760" imgH="355320" progId="Equation.DSMT4">
                  <p:embed/>
                </p:oleObj>
              </mc:Choice>
              <mc:Fallback>
                <p:oleObj name="Equation" r:id="rId10" imgW="1904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712974"/>
                        <a:ext cx="190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extLst/>
          </p:nvPr>
        </p:nvGraphicFramePr>
        <p:xfrm>
          <a:off x="2590800" y="4998974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0" name="Equation" r:id="rId12" imgW="1409400" imgH="291960" progId="Equation.DSMT4">
                  <p:embed/>
                </p:oleObj>
              </mc:Choice>
              <mc:Fallback>
                <p:oleObj name="Equation" r:id="rId12" imgW="1409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98974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extLst/>
          </p:nvPr>
        </p:nvGraphicFramePr>
        <p:xfrm>
          <a:off x="4102100" y="4992624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1" name="Equation" r:id="rId14" imgW="1384200" imgH="355320" progId="Equation.DSMT4">
                  <p:embed/>
                </p:oleObj>
              </mc:Choice>
              <mc:Fallback>
                <p:oleObj name="Equation" r:id="rId14" imgW="1384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992624"/>
                        <a:ext cx="138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>
            <p:extLst/>
          </p:nvPr>
        </p:nvGraphicFramePr>
        <p:xfrm>
          <a:off x="5638800" y="4764024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" name="Equation" r:id="rId16" imgW="1676160" imgH="787320" progId="Equation.DSMT4">
                  <p:embed/>
                </p:oleObj>
              </mc:Choice>
              <mc:Fallback>
                <p:oleObj name="Equation" r:id="rId16" imgW="1676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64024"/>
                        <a:ext cx="1676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/>
          </p:nvPr>
        </p:nvGraphicFramePr>
        <p:xfrm>
          <a:off x="7519988" y="4998974"/>
          <a:ext cx="246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3" name="Equation" r:id="rId18" imgW="2463480" imgH="291960" progId="Equation.3">
                  <p:embed/>
                </p:oleObj>
              </mc:Choice>
              <mc:Fallback>
                <p:oleObj name="Equation" r:id="rId18" imgW="2463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4998974"/>
                        <a:ext cx="246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10"/>
          <p:cNvGrpSpPr>
            <a:grpSpLocks/>
          </p:cNvGrpSpPr>
          <p:nvPr/>
        </p:nvGrpSpPr>
        <p:grpSpPr bwMode="auto">
          <a:xfrm>
            <a:off x="2306639" y="2058924"/>
            <a:ext cx="2655887" cy="774700"/>
            <a:chOff x="821" y="660"/>
            <a:chExt cx="1673" cy="488"/>
          </a:xfrm>
        </p:grpSpPr>
        <p:sp>
          <p:nvSpPr>
            <p:cNvPr id="264203" name="Text Box 11"/>
            <p:cNvSpPr txBox="1">
              <a:spLocks noChangeArrowheads="1"/>
            </p:cNvSpPr>
            <p:nvPr/>
          </p:nvSpPr>
          <p:spPr bwMode="auto">
            <a:xfrm>
              <a:off x="821" y="660"/>
              <a:ext cx="1673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original sample mass</a:t>
              </a:r>
            </a:p>
          </p:txBody>
        </p:sp>
        <p:sp>
          <p:nvSpPr>
            <p:cNvPr id="23571" name="AutoShape 12"/>
            <p:cNvSpPr>
              <a:spLocks/>
            </p:cNvSpPr>
            <p:nvPr/>
          </p:nvSpPr>
          <p:spPr bwMode="auto">
            <a:xfrm rot="16200000">
              <a:off x="1400" y="815"/>
              <a:ext cx="327" cy="339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566" name="Group 13"/>
          <p:cNvGrpSpPr>
            <a:grpSpLocks/>
          </p:cNvGrpSpPr>
          <p:nvPr/>
        </p:nvGrpSpPr>
        <p:grpSpPr bwMode="auto">
          <a:xfrm>
            <a:off x="4628996" y="3144775"/>
            <a:ext cx="3326773" cy="625475"/>
            <a:chOff x="2063" y="1440"/>
            <a:chExt cx="1559" cy="394"/>
          </a:xfrm>
        </p:grpSpPr>
        <p:sp>
          <p:nvSpPr>
            <p:cNvPr id="23568" name="AutoShape 14"/>
            <p:cNvSpPr>
              <a:spLocks/>
            </p:cNvSpPr>
            <p:nvPr/>
          </p:nvSpPr>
          <p:spPr bwMode="auto">
            <a:xfrm rot="16200000">
              <a:off x="2696" y="1382"/>
              <a:ext cx="136" cy="252"/>
            </a:xfrm>
            <a:prstGeom prst="leftBrace">
              <a:avLst>
                <a:gd name="adj1" fmla="val 848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4207" name="Text Box 15"/>
            <p:cNvSpPr txBox="1">
              <a:spLocks noChangeArrowheads="1"/>
            </p:cNvSpPr>
            <p:nvPr/>
          </p:nvSpPr>
          <p:spPr bwMode="auto">
            <a:xfrm>
              <a:off x="2063" y="1582"/>
              <a:ext cx="1559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rPr>
                <a:t>mass of C and H in sample</a:t>
              </a:r>
            </a:p>
          </p:txBody>
        </p:sp>
      </p:grpSp>
      <p:sp>
        <p:nvSpPr>
          <p:cNvPr id="20" name="Title 4"/>
          <p:cNvSpPr txBox="1">
            <a:spLocks/>
          </p:cNvSpPr>
          <p:nvPr/>
        </p:nvSpPr>
        <p:spPr>
          <a:xfrm>
            <a:off x="2133600" y="228600"/>
            <a:ext cx="8077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Combustion Analysis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52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/>
          </p:nvPr>
        </p:nvGraphicFramePr>
        <p:xfrm>
          <a:off x="5283200" y="1390650"/>
          <a:ext cx="218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2" name="Equation" r:id="rId4" imgW="2184120" imgH="291960" progId="Equation.DSMT4">
                  <p:embed/>
                </p:oleObj>
              </mc:Choice>
              <mc:Fallback>
                <p:oleObj name="Equation" r:id="rId4" imgW="2184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390650"/>
                        <a:ext cx="218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extLst/>
          </p:nvPr>
        </p:nvGraphicFramePr>
        <p:xfrm>
          <a:off x="5289550" y="1885950"/>
          <a:ext cx="201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" name="Equation" r:id="rId6" imgW="2019240" imgH="291960" progId="Equation.DSMT4">
                  <p:embed/>
                </p:oleObj>
              </mc:Choice>
              <mc:Fallback>
                <p:oleObj name="Equation" r:id="rId6" imgW="2019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885950"/>
                        <a:ext cx="201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/>
          </p:nvPr>
        </p:nvGraphicFramePr>
        <p:xfrm>
          <a:off x="5295900" y="2381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" name="Equation" r:id="rId8" imgW="2209680" imgH="291960" progId="Equation.DSMT4">
                  <p:embed/>
                </p:oleObj>
              </mc:Choice>
              <mc:Fallback>
                <p:oleObj name="Equation" r:id="rId8" imgW="220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381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133600" y="1219200"/>
            <a:ext cx="29718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Collecting the results:</a:t>
            </a:r>
          </a:p>
        </p:txBody>
      </p:sp>
      <p:sp>
        <p:nvSpPr>
          <p:cNvPr id="24588" name="Text Box 6"/>
          <p:cNvSpPr txBox="1">
            <a:spLocks noChangeArrowheads="1"/>
          </p:cNvSpPr>
          <p:nvPr/>
        </p:nvSpPr>
        <p:spPr bwMode="auto">
          <a:xfrm>
            <a:off x="2095500" y="3360738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Both carbon and oxygen have the smallest numbers of mols: Divide each set of mols by 0.04731.</a:t>
            </a:r>
          </a:p>
        </p:txBody>
      </p:sp>
      <p:sp>
        <p:nvSpPr>
          <p:cNvPr id="24589" name="Rectangle 8"/>
          <p:cNvSpPr>
            <a:spLocks noChangeArrowheads="1"/>
          </p:cNvSpPr>
          <p:nvPr/>
        </p:nvSpPr>
        <p:spPr bwMode="auto">
          <a:xfrm>
            <a:off x="8397876" y="1714500"/>
            <a:ext cx="185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altLang="en-US" sz="3600" baseline="-30000">
                <a:solidFill>
                  <a:srgbClr val="000000"/>
                </a:solidFill>
                <a:cs typeface="Arial" pitchFamily="34" charset="0"/>
              </a:rPr>
              <a:t>X</a:t>
            </a: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H</a:t>
            </a:r>
            <a:r>
              <a:rPr lang="en-US" altLang="en-US" sz="3600" baseline="-30000">
                <a:solidFill>
                  <a:srgbClr val="000000"/>
                </a:solidFill>
                <a:cs typeface="Arial" pitchFamily="34" charset="0"/>
              </a:rPr>
              <a:t>Y</a:t>
            </a: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altLang="en-US" sz="3600" baseline="-30000">
                <a:solidFill>
                  <a:srgbClr val="000000"/>
                </a:solidFill>
                <a:cs typeface="Arial" pitchFamily="34" charset="0"/>
              </a:rPr>
              <a:t>Z</a:t>
            </a:r>
            <a:r>
              <a:rPr lang="en-US" altLang="en-US" sz="17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4581" name="Object 9"/>
          <p:cNvGraphicFramePr>
            <a:graphicFrameLocks noChangeAspect="1"/>
          </p:cNvGraphicFramePr>
          <p:nvPr>
            <p:extLst/>
          </p:nvPr>
        </p:nvGraphicFramePr>
        <p:xfrm>
          <a:off x="2133600" y="4457700"/>
          <a:ext cx="2197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" name="Equation" r:id="rId10" imgW="2197080" imgH="723600" progId="Equation.DSMT4">
                  <p:embed/>
                </p:oleObj>
              </mc:Choice>
              <mc:Fallback>
                <p:oleObj name="Equation" r:id="rId10" imgW="21970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57700"/>
                        <a:ext cx="2197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0"/>
          <p:cNvGraphicFramePr>
            <a:graphicFrameLocks noChangeAspect="1"/>
          </p:cNvGraphicFramePr>
          <p:nvPr>
            <p:extLst/>
          </p:nvPr>
        </p:nvGraphicFramePr>
        <p:xfrm>
          <a:off x="4724400" y="4457700"/>
          <a:ext cx="2374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" name="Equation" r:id="rId12" imgW="2374560" imgH="723600" progId="Equation.DSMT4">
                  <p:embed/>
                </p:oleObj>
              </mc:Choice>
              <mc:Fallback>
                <p:oleObj name="Equation" r:id="rId12" imgW="23745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57700"/>
                        <a:ext cx="2374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1"/>
          <p:cNvGraphicFramePr>
            <a:graphicFrameLocks noChangeAspect="1"/>
          </p:cNvGraphicFramePr>
          <p:nvPr>
            <p:extLst/>
          </p:nvPr>
        </p:nvGraphicFramePr>
        <p:xfrm>
          <a:off x="7505700" y="4457700"/>
          <a:ext cx="2171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" name="Equation" r:id="rId14" imgW="2171520" imgH="723600" progId="Equation.3">
                  <p:embed/>
                </p:oleObj>
              </mc:Choice>
              <mc:Fallback>
                <p:oleObj name="Equation" r:id="rId14" imgW="21715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4457700"/>
                        <a:ext cx="2171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90" name="Group 13"/>
          <p:cNvGrpSpPr>
            <a:grpSpLocks/>
          </p:cNvGrpSpPr>
          <p:nvPr/>
        </p:nvGrpSpPr>
        <p:grpSpPr bwMode="auto">
          <a:xfrm>
            <a:off x="7391400" y="1687513"/>
            <a:ext cx="914400" cy="400050"/>
            <a:chOff x="3696" y="426"/>
            <a:chExt cx="576" cy="252"/>
          </a:xfrm>
        </p:grpSpPr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>
              <a:off x="3696" y="6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231" name="Text Box 15"/>
            <p:cNvSpPr txBox="1">
              <a:spLocks noChangeArrowheads="1"/>
            </p:cNvSpPr>
            <p:nvPr/>
          </p:nvSpPr>
          <p:spPr bwMode="auto">
            <a:xfrm>
              <a:off x="3696" y="426"/>
              <a:ext cx="530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</a:rPr>
                <a:t>yields</a:t>
              </a:r>
            </a:p>
          </p:txBody>
        </p:sp>
      </p:grpSp>
      <p:sp>
        <p:nvSpPr>
          <p:cNvPr id="24591" name="TextBox 18"/>
          <p:cNvSpPr txBox="1">
            <a:spLocks noChangeArrowheads="1"/>
          </p:cNvSpPr>
          <p:nvPr/>
        </p:nvSpPr>
        <p:spPr bwMode="auto">
          <a:xfrm>
            <a:off x="3048001" y="5638800"/>
            <a:ext cx="582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The empirical formula is: CH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r>
              <a:rPr lang="en-US" altLang="en-US" sz="32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133600" y="228600"/>
            <a:ext cx="8077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Combustion Analysis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52600" y="12588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133600" y="1312864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itchFamily="34" charset="0"/>
              </a:rPr>
              <a:t>Determining the Molecular Formula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2133600" y="1828800"/>
            <a:ext cx="8077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For some compounds, the </a:t>
            </a:r>
            <a:r>
              <a:rPr lang="en-US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molecular formula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a multiple of the </a:t>
            </a:r>
            <a:r>
              <a:rPr lang="en-US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empirical formula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2590800" y="2819401"/>
            <a:ext cx="26044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>
                <a:solidFill>
                  <a:srgbClr val="000000"/>
                </a:solidFill>
                <a:cs typeface="Arial" pitchFamily="34" charset="0"/>
              </a:rPr>
              <a:t>empirical formula</a:t>
            </a: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6629401" y="2819401"/>
            <a:ext cx="26984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>
                <a:solidFill>
                  <a:srgbClr val="000000"/>
                </a:solidFill>
                <a:cs typeface="Arial" pitchFamily="34" charset="0"/>
              </a:rPr>
              <a:t>molecular formula</a:t>
            </a:r>
          </a:p>
        </p:txBody>
      </p:sp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2133600" y="4302126"/>
            <a:ext cx="8229600" cy="11080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Since the </a:t>
            </a:r>
            <a:r>
              <a:rPr lang="en-US" altLang="en-US" sz="2200" b="1" i="1" dirty="0">
                <a:solidFill>
                  <a:srgbClr val="000000"/>
                </a:solidFill>
                <a:cs typeface="Arial" pitchFamily="34" charset="0"/>
              </a:rPr>
              <a:t>molecular formula</a:t>
            </a: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 is a multiple is scaled by a factor </a:t>
            </a:r>
            <a:r>
              <a:rPr lang="ja-JP" altLang="en-US" sz="2200" dirty="0">
                <a:solidFill>
                  <a:srgbClr val="000000"/>
                </a:solidFill>
                <a:cs typeface="Arial" pitchFamily="34" charset="0"/>
              </a:rPr>
              <a:t>“</a:t>
            </a:r>
            <a:r>
              <a:rPr lang="en-US" altLang="ja-JP" sz="2200" dirty="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ja-JP" altLang="en-US" sz="2200" dirty="0">
                <a:solidFill>
                  <a:srgbClr val="000000"/>
                </a:solidFill>
                <a:cs typeface="Arial" pitchFamily="34" charset="0"/>
              </a:rPr>
              <a:t>”</a:t>
            </a:r>
            <a:r>
              <a:rPr lang="en-US" altLang="ja-JP" sz="2200" dirty="0">
                <a:solidFill>
                  <a:srgbClr val="000000"/>
                </a:solidFill>
                <a:cs typeface="Arial" pitchFamily="34" charset="0"/>
              </a:rPr>
              <a:t>, the </a:t>
            </a:r>
            <a:r>
              <a:rPr lang="en-US" altLang="ja-JP" sz="2200" b="1" i="1" dirty="0">
                <a:solidFill>
                  <a:srgbClr val="000000"/>
                </a:solidFill>
                <a:cs typeface="Arial" pitchFamily="34" charset="0"/>
              </a:rPr>
              <a:t>molecular </a:t>
            </a:r>
            <a:r>
              <a:rPr lang="en-US" altLang="ja-JP" sz="2200" dirty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en-US" altLang="ja-JP" sz="2200" b="1" i="1" dirty="0">
                <a:solidFill>
                  <a:srgbClr val="000000"/>
                </a:solidFill>
                <a:cs typeface="Arial" pitchFamily="34" charset="0"/>
              </a:rPr>
              <a:t> empirical molar masses </a:t>
            </a:r>
            <a:r>
              <a:rPr lang="en-US" altLang="ja-JP" sz="2200" dirty="0">
                <a:solidFill>
                  <a:srgbClr val="000000"/>
                </a:solidFill>
                <a:cs typeface="Arial" pitchFamily="34" charset="0"/>
              </a:rPr>
              <a:t>must also scale by the same ratio.</a:t>
            </a:r>
            <a:endParaRPr lang="en-US" altLang="en-US" sz="2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3730625" y="3687764"/>
            <a:ext cx="423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n x C</a:t>
            </a:r>
            <a:r>
              <a:rPr lang="en-US" altLang="en-US" sz="2200" baseline="-30000">
                <a:solidFill>
                  <a:srgbClr val="000000"/>
                </a:solidFill>
                <a:cs typeface="Arial" pitchFamily="34" charset="0"/>
              </a:rPr>
              <a:t>X</a:t>
            </a: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H</a:t>
            </a:r>
            <a:r>
              <a:rPr lang="en-US" altLang="en-US" sz="2200" baseline="-30000">
                <a:solidFill>
                  <a:srgbClr val="000000"/>
                </a:solidFill>
                <a:cs typeface="Arial" pitchFamily="34" charset="0"/>
              </a:rPr>
              <a:t>Y</a:t>
            </a: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altLang="en-US" sz="2200" baseline="-30000">
                <a:solidFill>
                  <a:srgbClr val="000000"/>
                </a:solidFill>
                <a:cs typeface="Arial" pitchFamily="34" charset="0"/>
              </a:rPr>
              <a:t>Z</a:t>
            </a: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 	= 	C</a:t>
            </a:r>
            <a:r>
              <a:rPr lang="en-US" altLang="en-US" sz="2200" baseline="-30000">
                <a:solidFill>
                  <a:srgbClr val="000000"/>
                </a:solidFill>
                <a:cs typeface="Arial" pitchFamily="34" charset="0"/>
              </a:rPr>
              <a:t>nX</a:t>
            </a: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H</a:t>
            </a:r>
            <a:r>
              <a:rPr lang="en-US" altLang="en-US" sz="2200" baseline="-30000">
                <a:solidFill>
                  <a:srgbClr val="000000"/>
                </a:solidFill>
                <a:cs typeface="Arial" pitchFamily="34" charset="0"/>
              </a:rPr>
              <a:t>nY</a:t>
            </a: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altLang="en-US" sz="2200" baseline="-30000">
                <a:solidFill>
                  <a:srgbClr val="000000"/>
                </a:solidFill>
                <a:cs typeface="Arial" pitchFamily="34" charset="0"/>
              </a:rPr>
              <a:t>nZ</a:t>
            </a: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8458201" y="3687764"/>
            <a:ext cx="15605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n = 2,3,4…</a:t>
            </a:r>
          </a:p>
        </p:txBody>
      </p:sp>
      <p:sp>
        <p:nvSpPr>
          <p:cNvPr id="25613" name="Line 9"/>
          <p:cNvSpPr>
            <a:spLocks noChangeShapeType="1"/>
          </p:cNvSpPr>
          <p:nvPr/>
        </p:nvSpPr>
        <p:spPr bwMode="auto">
          <a:xfrm>
            <a:off x="3810000" y="326866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4" name="Line 10"/>
          <p:cNvSpPr>
            <a:spLocks noChangeShapeType="1"/>
          </p:cNvSpPr>
          <p:nvPr/>
        </p:nvSpPr>
        <p:spPr bwMode="auto">
          <a:xfrm flipH="1">
            <a:off x="7162800" y="326866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602" name="Object 11"/>
          <p:cNvGraphicFramePr>
            <a:graphicFrameLocks noChangeAspect="1"/>
          </p:cNvGraphicFramePr>
          <p:nvPr>
            <p:extLst/>
          </p:nvPr>
        </p:nvGraphicFramePr>
        <p:xfrm>
          <a:off x="3632200" y="5257800"/>
          <a:ext cx="4775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Equation" r:id="rId4" imgW="4775040" imgH="1371600" progId="Equation.3">
                  <p:embed/>
                </p:oleObj>
              </mc:Choice>
              <mc:Fallback>
                <p:oleObj name="Equation" r:id="rId4" imgW="47750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257800"/>
                        <a:ext cx="4775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4"/>
          <p:cNvSpPr txBox="1">
            <a:spLocks/>
          </p:cNvSpPr>
          <p:nvPr/>
        </p:nvSpPr>
        <p:spPr>
          <a:xfrm>
            <a:off x="2133600" y="228600"/>
            <a:ext cx="8077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Combustion Analysis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7815" y="6487669"/>
            <a:ext cx="38608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133600" y="11826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2133600" y="1482725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From the combustion analysis it was found that the empirical formula for the unknown compound was CH</a:t>
            </a:r>
            <a:r>
              <a:rPr lang="en-US" altLang="en-US" sz="2200" baseline="-30000" dirty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O.</a:t>
            </a: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2133600" y="2558669"/>
            <a:ext cx="837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This yields an </a:t>
            </a:r>
            <a:r>
              <a:rPr lang="en-US" altLang="en-US" sz="2200" b="1" i="1" dirty="0">
                <a:solidFill>
                  <a:srgbClr val="000000"/>
                </a:solidFill>
                <a:cs typeface="Arial" pitchFamily="34" charset="0"/>
              </a:rPr>
              <a:t>empirical molar mass</a:t>
            </a: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 or </a:t>
            </a:r>
            <a:r>
              <a:rPr lang="en-US" altLang="en-US" sz="2200" b="1" i="1" dirty="0">
                <a:solidFill>
                  <a:srgbClr val="000000"/>
                </a:solidFill>
                <a:cs typeface="Arial" pitchFamily="34" charset="0"/>
              </a:rPr>
              <a:t>empirical weight</a:t>
            </a: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 of: </a:t>
            </a:r>
          </a:p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							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6635" name="Text Box 4"/>
          <p:cNvSpPr txBox="1">
            <a:spLocks noChangeArrowheads="1"/>
          </p:cNvSpPr>
          <p:nvPr/>
        </p:nvSpPr>
        <p:spPr bwMode="auto">
          <a:xfrm>
            <a:off x="3530600" y="3146425"/>
            <a:ext cx="4845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</a:rPr>
              <a:t>[12.01 + 4x(1.0079) </a:t>
            </a:r>
            <a:r>
              <a:rPr lang="en-US" altLang="en-US" sz="2200" dirty="0" smtClean="0">
                <a:solidFill>
                  <a:srgbClr val="000000"/>
                </a:solidFill>
              </a:rPr>
              <a:t>+16.00</a:t>
            </a:r>
            <a:r>
              <a:rPr lang="en-US" altLang="en-US" sz="2200" dirty="0">
                <a:solidFill>
                  <a:srgbClr val="000000"/>
                </a:solidFill>
              </a:rPr>
              <a:t>] g/</a:t>
            </a:r>
            <a:r>
              <a:rPr lang="en-US" altLang="en-US" sz="2200" dirty="0" err="1">
                <a:solidFill>
                  <a:srgbClr val="000000"/>
                </a:solidFill>
              </a:rPr>
              <a:t>mol</a:t>
            </a:r>
            <a:r>
              <a:rPr lang="en-US" altLang="en-US" sz="2200" dirty="0">
                <a:solidFill>
                  <a:srgbClr val="000000"/>
                </a:solidFill>
              </a:rPr>
              <a:t> =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3810000"/>
          <a:ext cx="716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2" name="Equation" r:id="rId4" imgW="7162560" imgH="342720" progId="Equation.DSMT4">
                  <p:embed/>
                </p:oleObj>
              </mc:Choice>
              <mc:Fallback>
                <p:oleObj name="Equation" r:id="rId4" imgW="7162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0"/>
                        <a:ext cx="7162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>
            <p:extLst/>
          </p:nvPr>
        </p:nvGraphicFramePr>
        <p:xfrm>
          <a:off x="4724400" y="4191000"/>
          <a:ext cx="2819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3" name="Equation" r:id="rId6" imgW="2819160" imgH="1218960" progId="Equation.DSMT4">
                  <p:embed/>
                </p:oleObj>
              </mc:Choice>
              <mc:Fallback>
                <p:oleObj name="Equation" r:id="rId6" imgW="28191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2819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>
            <p:extLst/>
          </p:nvPr>
        </p:nvGraphicFramePr>
        <p:xfrm>
          <a:off x="2247900" y="5562600"/>
          <a:ext cx="628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4" name="Equation" r:id="rId8" imgW="6286320" imgH="380880" progId="Equation.DSMT4">
                  <p:embed/>
                </p:oleObj>
              </mc:Choice>
              <mc:Fallback>
                <p:oleObj name="Equation" r:id="rId8" imgW="6286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562600"/>
                        <a:ext cx="6286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8"/>
          <p:cNvGraphicFramePr>
            <a:graphicFrameLocks noChangeAspect="1"/>
          </p:cNvGraphicFramePr>
          <p:nvPr>
            <p:extLst/>
          </p:nvPr>
        </p:nvGraphicFramePr>
        <p:xfrm>
          <a:off x="5464175" y="5978526"/>
          <a:ext cx="1682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5" name="Equation" r:id="rId10" imgW="1117440" imgH="380880" progId="Equation.3">
                  <p:embed/>
                </p:oleObj>
              </mc:Choice>
              <mc:Fallback>
                <p:oleObj name="Equation" r:id="rId10" imgW="11174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5978526"/>
                        <a:ext cx="1682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8080376" y="3124201"/>
            <a:ext cx="1792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32.04 g/mol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133600" y="228600"/>
            <a:ext cx="8077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Combustion Analysis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04BA-D929-4625-B3A2-4B55EAA64D86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3000" y="6394704"/>
            <a:ext cx="38608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5543" y="280350"/>
            <a:ext cx="8949891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kern="0" dirty="0">
                <a:solidFill>
                  <a:srgbClr val="000000"/>
                </a:solidFill>
              </a:rPr>
              <a:t>Stoichiometry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</a:rPr>
              <a:t>The calculation of the quantities of reactants and products involved in a chemical reaction.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kern="0" dirty="0">
                <a:solidFill>
                  <a:srgbClr val="000000"/>
                </a:solidFill>
              </a:rPr>
              <a:t>Interpreting a Chemical Equation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</a:rPr>
              <a:t>A chemical equation may be interpreted in terms of either: </a:t>
            </a:r>
          </a:p>
          <a:p>
            <a:pPr marL="514350" lvl="0" indent="-51435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en-US" sz="2800" kern="0" dirty="0">
                <a:solidFill>
                  <a:srgbClr val="000000"/>
                </a:solidFill>
              </a:rPr>
              <a:t>Numbers of molecules (or ions or formula units) </a:t>
            </a:r>
          </a:p>
          <a:p>
            <a:pPr lvl="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</a:rPr>
              <a:t>or 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</a:rPr>
              <a:t>(2) Numbers of moles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78408" y="32004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Representing Chemistry on Different Levels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704146" y="1199336"/>
            <a:ext cx="3859213" cy="461963"/>
            <a:chOff x="1161" y="2316"/>
            <a:chExt cx="2431" cy="29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32" y="2316"/>
              <a:ext cx="7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O(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61" y="2316"/>
              <a:ext cx="1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2H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 + O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44" y="2461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04146" y="1934130"/>
            <a:ext cx="5473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molecules of hydrogen gas react with 1 molecule of oxygen gas to yield </a:t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molecules of liquid water.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35608" y="1931897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Microscopic:</a:t>
            </a:r>
          </a:p>
        </p:txBody>
      </p:sp>
      <p:pic>
        <p:nvPicPr>
          <p:cNvPr id="11" name="Picture 11" descr="03_Pg78_UnFigure_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3427476" y="3416456"/>
            <a:ext cx="5105400" cy="111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1044222" y="4697166"/>
            <a:ext cx="8353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Physical states are often listed: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44222" y="5324783"/>
            <a:ext cx="8534400" cy="11271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(g)	gas		(s)	solid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(ℓ) 	liquid		(aq)	aqueous (dissolved in water)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23544" y="45720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kern="0" smtClean="0">
                <a:latin typeface="Arial" charset="0"/>
                <a:ea typeface="ＭＳ Ｐゴシック" charset="0"/>
              </a:rPr>
              <a:t>Why Do We Add Coefficients Instead of Changing Subscripts to Balance?</a:t>
            </a:r>
            <a:endParaRPr lang="en-US" kern="0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2" descr="03_03_Fig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2"/>
          <a:stretch>
            <a:fillRect/>
          </a:stretch>
        </p:blipFill>
        <p:spPr bwMode="auto">
          <a:xfrm>
            <a:off x="1647444" y="1665289"/>
            <a:ext cx="76962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609344" y="3581401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kern="0" smtClean="0">
                <a:latin typeface="Arial" charset="0"/>
                <a:ea typeface="ＭＳ Ｐゴシック" charset="0"/>
              </a:rPr>
              <a:t>Hydrogen and oxygen can make water OR hydrogen peroxide:</a:t>
            </a:r>
          </a:p>
          <a:p>
            <a:pPr>
              <a:buClr>
                <a:srgbClr val="FF0000"/>
              </a:buClr>
              <a:buFont typeface="Wingdings" charset="0"/>
              <a:buChar char="Ø"/>
              <a:defRPr/>
            </a:pPr>
            <a:r>
              <a:rPr lang="en-US" kern="0" smtClean="0">
                <a:latin typeface="Arial" charset="0"/>
                <a:ea typeface="ＭＳ Ｐゴシック" charset="0"/>
              </a:rPr>
              <a:t>	2 H</a:t>
            </a:r>
            <a:r>
              <a:rPr lang="en-US" kern="0" baseline="-25000" smtClean="0">
                <a:latin typeface="Arial" charset="0"/>
                <a:ea typeface="ＭＳ Ｐゴシック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</a:rPr>
              <a:t>(</a:t>
            </a:r>
            <a:r>
              <a:rPr lang="en-US" i="1" kern="0" smtClean="0">
                <a:latin typeface="Arial" charset="0"/>
                <a:ea typeface="ＭＳ Ｐゴシック" charset="0"/>
              </a:rPr>
              <a:t>g</a:t>
            </a:r>
            <a:r>
              <a:rPr lang="en-US" kern="0" smtClean="0">
                <a:latin typeface="Arial" charset="0"/>
                <a:ea typeface="ＭＳ Ｐゴシック" charset="0"/>
              </a:rPr>
              <a:t>) + O</a:t>
            </a:r>
            <a:r>
              <a:rPr lang="en-US" kern="0" baseline="-25000" smtClean="0">
                <a:latin typeface="Arial" charset="0"/>
                <a:ea typeface="ＭＳ Ｐゴシック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</a:rPr>
              <a:t>(</a:t>
            </a:r>
            <a:r>
              <a:rPr lang="en-US" i="1" kern="0" smtClean="0">
                <a:latin typeface="Arial" charset="0"/>
                <a:ea typeface="ＭＳ Ｐゴシック" charset="0"/>
              </a:rPr>
              <a:t>g</a:t>
            </a:r>
            <a:r>
              <a:rPr lang="en-US" kern="0" smtClean="0">
                <a:latin typeface="Arial" charset="0"/>
                <a:ea typeface="ＭＳ Ｐゴシック" charset="0"/>
              </a:rPr>
              <a:t>) 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→ 2 H</a:t>
            </a:r>
            <a:r>
              <a:rPr lang="en-US" kern="0" baseline="-25000" smtClean="0"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O(</a:t>
            </a:r>
            <a:r>
              <a:rPr lang="en-US" i="1" kern="0" smtClean="0">
                <a:latin typeface="Arial" charset="0"/>
                <a:ea typeface="ＭＳ Ｐゴシック" charset="0"/>
                <a:cs typeface="Times New Roman" charset="0"/>
              </a:rPr>
              <a:t>l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)</a:t>
            </a:r>
          </a:p>
          <a:p>
            <a:pPr marL="906463" indent="-906463">
              <a:buClr>
                <a:srgbClr val="FF0000"/>
              </a:buClr>
              <a:buFont typeface="Wingdings" charset="0"/>
              <a:buChar char="Ø"/>
              <a:defRPr/>
            </a:pP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	</a:t>
            </a:r>
            <a:r>
              <a:rPr lang="en-US" kern="0" smtClean="0">
                <a:latin typeface="Arial" charset="0"/>
                <a:ea typeface="ＭＳ Ｐゴシック" charset="0"/>
              </a:rPr>
              <a:t>H</a:t>
            </a:r>
            <a:r>
              <a:rPr lang="en-US" kern="0" baseline="-25000" smtClean="0">
                <a:latin typeface="Arial" charset="0"/>
                <a:ea typeface="ＭＳ Ｐゴシック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</a:rPr>
              <a:t>(</a:t>
            </a:r>
            <a:r>
              <a:rPr lang="en-US" i="1" kern="0" smtClean="0">
                <a:latin typeface="Arial" charset="0"/>
                <a:ea typeface="ＭＳ Ｐゴシック" charset="0"/>
              </a:rPr>
              <a:t>g</a:t>
            </a:r>
            <a:r>
              <a:rPr lang="en-US" kern="0" smtClean="0">
                <a:latin typeface="Arial" charset="0"/>
                <a:ea typeface="ＭＳ Ｐゴシック" charset="0"/>
              </a:rPr>
              <a:t>) + O</a:t>
            </a:r>
            <a:r>
              <a:rPr lang="en-US" kern="0" baseline="-25000" smtClean="0">
                <a:latin typeface="Arial" charset="0"/>
                <a:ea typeface="ＭＳ Ｐゴシック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</a:rPr>
              <a:t>(</a:t>
            </a:r>
            <a:r>
              <a:rPr lang="en-US" i="1" kern="0" smtClean="0">
                <a:latin typeface="Arial" charset="0"/>
                <a:ea typeface="ＭＳ Ｐゴシック" charset="0"/>
              </a:rPr>
              <a:t>g</a:t>
            </a:r>
            <a:r>
              <a:rPr lang="en-US" kern="0" smtClean="0">
                <a:latin typeface="Arial" charset="0"/>
                <a:ea typeface="ＭＳ Ｐゴシック" charset="0"/>
              </a:rPr>
              <a:t>) 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→ H</a:t>
            </a:r>
            <a:r>
              <a:rPr lang="en-US" kern="0" baseline="-25000" smtClean="0"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O</a:t>
            </a:r>
            <a:r>
              <a:rPr lang="en-US" kern="0" baseline="-25000" smtClean="0"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(</a:t>
            </a:r>
            <a:r>
              <a:rPr lang="en-US" i="1" kern="0" smtClean="0">
                <a:latin typeface="Arial" charset="0"/>
                <a:ea typeface="ＭＳ Ｐゴシック" charset="0"/>
                <a:cs typeface="Times New Roman" charset="0"/>
              </a:rPr>
              <a:t>l</a:t>
            </a:r>
            <a:r>
              <a:rPr lang="en-US" kern="0" smtClean="0">
                <a:latin typeface="Arial" charset="0"/>
                <a:ea typeface="ＭＳ Ｐゴシック" charset="0"/>
                <a:cs typeface="Times New Roman" charset="0"/>
              </a:rPr>
              <a:t>)</a:t>
            </a:r>
            <a:endParaRPr lang="en-US" kern="0" dirty="0"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498283" y="643128"/>
            <a:ext cx="883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Chemical Equations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79985" y="2574943"/>
            <a:ext cx="8562511" cy="60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NaHCO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(s)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+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HCl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aq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→ CO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(g)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+  H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Wingdings" pitchFamily="2" charset="2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+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NaCl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aq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962" y="1472304"/>
            <a:ext cx="890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Any equation can be interpreted as referring to the nanoscale or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macroscale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31346"/>
              </p:ext>
            </p:extLst>
          </p:nvPr>
        </p:nvGraphicFramePr>
        <p:xfrm>
          <a:off x="1526066" y="3381448"/>
          <a:ext cx="9041344" cy="1478280"/>
        </p:xfrm>
        <a:graphic>
          <a:graphicData uri="http://schemas.openxmlformats.org/drawingml/2006/table">
            <a:tbl>
              <a:tblPr firstRow="1" bandRow="1"/>
              <a:tblGrid>
                <a:gridCol w="1588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6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88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53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1 formula unit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1 molecule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</a:rPr>
                        <a:t>→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1</a:t>
                      </a:r>
                      <a:r>
                        <a:rPr lang="en-US" sz="1800" b="0" baseline="0" dirty="0" smtClean="0"/>
                        <a:t> molecule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1 molecule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1 form. unit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4 form. units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4 molecules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</a:rPr>
                        <a:t>→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baseline="0" dirty="0" smtClean="0"/>
                        <a:t>4 molecules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4 molecules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4 form. units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CC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1800" b="0" i="0" baseline="-25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1800" b="0" dirty="0" smtClean="0"/>
                        <a:t> form. units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1800" b="0" i="0" baseline="-25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1800" b="0" dirty="0" smtClean="0"/>
                        <a:t> molecules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</a:rPr>
                        <a:t>→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1800" b="0" i="0" baseline="-25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1800" b="0" baseline="0" dirty="0" smtClean="0"/>
                        <a:t> molecules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1800" b="0" i="0" baseline="-25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1800" b="0" dirty="0" smtClean="0"/>
                        <a:t> molecules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1800" b="0" i="0" baseline="-25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1800" b="0" dirty="0" smtClean="0"/>
                        <a:t> form. units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194E9D"/>
                          </a:solidFill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194E9D"/>
                          </a:solidFill>
                        </a:rPr>
                        <a:t>mol</a:t>
                      </a:r>
                      <a:endParaRPr lang="en-US" sz="1800" b="1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194E9D"/>
                          </a:solidFill>
                        </a:rPr>
                        <a:t>+</a:t>
                      </a:r>
                      <a:endParaRPr lang="en-US" sz="1800" b="0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194E9D"/>
                          </a:solidFill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194E9D"/>
                          </a:solidFill>
                        </a:rPr>
                        <a:t>mol</a:t>
                      </a:r>
                      <a:endParaRPr lang="en-US" sz="1800" b="1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194E9D"/>
                          </a:solidFill>
                        </a:rPr>
                        <a:t>→</a:t>
                      </a:r>
                      <a:endParaRPr lang="en-US" sz="1800" b="1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194E9D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194E9D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194E9D"/>
                          </a:solidFill>
                        </a:rPr>
                        <a:t>mol</a:t>
                      </a:r>
                      <a:endParaRPr lang="en-US" sz="1800" b="1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194E9D"/>
                          </a:solidFill>
                        </a:rPr>
                        <a:t>+</a:t>
                      </a:r>
                      <a:endParaRPr lang="en-US" sz="1800" b="0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194E9D"/>
                          </a:solidFill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194E9D"/>
                          </a:solidFill>
                        </a:rPr>
                        <a:t>mol</a:t>
                      </a:r>
                      <a:endParaRPr lang="en-US" sz="1800" b="1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194E9D"/>
                          </a:solidFill>
                        </a:rPr>
                        <a:t>+</a:t>
                      </a:r>
                      <a:endParaRPr lang="en-US" sz="1800" b="0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194E9D"/>
                          </a:solidFill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194E9D"/>
                          </a:solidFill>
                        </a:rPr>
                        <a:t>mol</a:t>
                      </a:r>
                      <a:endParaRPr lang="en-US" sz="1800" b="1" dirty="0">
                        <a:solidFill>
                          <a:srgbClr val="194E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CC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7" descr="03p093_f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93" y="351605"/>
            <a:ext cx="2480323" cy="184205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37944" y="1198245"/>
            <a:ext cx="8229600" cy="4486275"/>
          </a:xfrm>
          <a:prstGeom prst="rect">
            <a:avLst/>
          </a:prstGeom>
        </p:spPr>
        <p:txBody>
          <a:bodyPr anchor="t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FontTx/>
              <a:buNone/>
            </a:pPr>
            <a:r>
              <a:rPr lang="en-US" altLang="en-US" sz="3600" b="1" kern="0" smtClean="0"/>
              <a:t>Steps in a stoichiometric calculation</a:t>
            </a:r>
            <a:endParaRPr lang="en-US" altLang="en-US" sz="3600" b="1" kern="0" dirty="0" smtClean="0"/>
          </a:p>
        </p:txBody>
      </p:sp>
      <p:pic>
        <p:nvPicPr>
          <p:cNvPr id="6" name="Picture 6" descr="This figures illustrates the steps followed in a stoichiometric calculation. Starting from the left, there is a box with the word start above it. The box is labelled grams of A. There is an arrow, labelled mol A/g A, that points to an ellipse labeled mol A. From this ellipse, there is an arrow, labelled mol B/mol A, that points to another ellipse labelled mol B. From this ellipse, there is an arrow, labelled g B/mol B, that points to a box with the word goal written above it. The box is labelled grams of B." title="Figure 3.11- Steps in a stoichiometric calculatio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38" y="2721864"/>
            <a:ext cx="83121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Avogadro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Number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915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219200"/>
            <a:ext cx="3810000" cy="495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In a lab, we cannot</a:t>
            </a:r>
            <a:r>
              <a:rPr lang="en-US" altLang="ja-JP" dirty="0">
                <a:latin typeface="Arial" charset="0"/>
                <a:ea typeface="ＭＳ Ｐゴシック" charset="0"/>
              </a:rPr>
              <a:t> work with individual molecules. They are too small.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6.02 </a:t>
            </a:r>
            <a:r>
              <a:rPr lang="en-US" dirty="0" smtClean="0">
                <a:latin typeface="Arial" charset="0"/>
                <a:ea typeface="ＭＳ Ｐゴシック" charset="0"/>
              </a:rPr>
              <a:t>× </a:t>
            </a:r>
            <a:r>
              <a:rPr lang="en-US" dirty="0">
                <a:latin typeface="Arial" charset="0"/>
                <a:ea typeface="ＭＳ Ｐゴシック" charset="0"/>
              </a:rPr>
              <a:t>10</a:t>
            </a:r>
            <a:r>
              <a:rPr lang="en-US" baseline="30000" dirty="0">
                <a:latin typeface="Arial" charset="0"/>
                <a:ea typeface="ＭＳ Ｐゴシック" charset="0"/>
              </a:rPr>
              <a:t>23</a:t>
            </a:r>
            <a:r>
              <a:rPr lang="en-US" dirty="0">
                <a:latin typeface="Arial" charset="0"/>
                <a:ea typeface="ＭＳ Ｐゴシック" charset="0"/>
              </a:rPr>
              <a:t> atoms or molecules is an amount that brings us to lab size. It is ONE MOLE.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One mole of </a:t>
            </a:r>
            <a:r>
              <a:rPr lang="en-US" baseline="30000" dirty="0">
                <a:latin typeface="Arial" charset="0"/>
                <a:ea typeface="ＭＳ Ｐゴシック" charset="0"/>
              </a:rPr>
              <a:t>12</a:t>
            </a:r>
            <a:r>
              <a:rPr lang="en-US" dirty="0">
                <a:latin typeface="Arial" charset="0"/>
                <a:ea typeface="ＭＳ Ｐゴシック" charset="0"/>
              </a:rPr>
              <a:t>C has a mass of 12.000 g.</a:t>
            </a:r>
          </a:p>
        </p:txBody>
      </p:sp>
      <p:pic>
        <p:nvPicPr>
          <p:cNvPr id="49156" name="Picture 2" descr="03_09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>
            <a:fillRect/>
          </a:stretch>
        </p:blipFill>
        <p:spPr bwMode="auto">
          <a:xfrm>
            <a:off x="6324600" y="1219201"/>
            <a:ext cx="255428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C40FF-1DED-9240-9916-D1C2A77358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604512" y="6400800"/>
            <a:ext cx="62992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dirty="0" smtClean="0">
                <a:solidFill>
                  <a:srgbClr val="000000"/>
                </a:solidFill>
              </a:rPr>
              <a:t>3-סטויכיומטריה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15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0928" y="576072"/>
            <a:ext cx="7620000" cy="4267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kern="0" dirty="0" smtClean="0"/>
              <a:t>Consider the following reaction and determine the grams of iron that can be produced from 1.00 kg of Fe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O</a:t>
            </a:r>
            <a:r>
              <a:rPr lang="en-US" altLang="en-US" kern="0" baseline="-25000" dirty="0" smtClean="0"/>
              <a:t>3</a:t>
            </a:r>
            <a:r>
              <a:rPr lang="en-IN" altLang="en-US" kern="0" dirty="0" smtClean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IN" altLang="en-US" kern="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kern="0" baseline="-25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kern="0" baseline="-25000" dirty="0" smtClean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99284"/>
              </p:ext>
            </p:extLst>
          </p:nvPr>
        </p:nvGraphicFramePr>
        <p:xfrm>
          <a:off x="2395728" y="2269935"/>
          <a:ext cx="61245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0" name="Equation" r:id="rId3" imgW="2857320" imgH="241200" progId="Equation.DSMT4">
                  <p:embed/>
                </p:oleObj>
              </mc:Choice>
              <mc:Fallback>
                <p:oleObj name="Equation" r:id="rId3" imgW="285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728" y="2269935"/>
                        <a:ext cx="612457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99615"/>
              </p:ext>
            </p:extLst>
          </p:nvPr>
        </p:nvGraphicFramePr>
        <p:xfrm>
          <a:off x="1660525" y="3922332"/>
          <a:ext cx="69977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1" name="Equation" r:id="rId5" imgW="3949560" imgH="431640" progId="Equation.DSMT4">
                  <p:embed/>
                </p:oleObj>
              </mc:Choice>
              <mc:Fallback>
                <p:oleObj name="Equation" r:id="rId5" imgW="3949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922332"/>
                        <a:ext cx="69977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12333"/>
              </p:ext>
            </p:extLst>
          </p:nvPr>
        </p:nvGraphicFramePr>
        <p:xfrm>
          <a:off x="8820150" y="4133469"/>
          <a:ext cx="1303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2" name="Equation" r:id="rId7" imgW="736560" imgH="203040" progId="Equation.DSMT4">
                  <p:embed/>
                </p:oleObj>
              </mc:Choice>
              <mc:Fallback>
                <p:oleObj name="Equation" r:id="rId7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150" y="4133469"/>
                        <a:ext cx="1303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8451" y="757555"/>
            <a:ext cx="7620000" cy="4267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IN" altLang="en-US" kern="0" dirty="0" smtClean="0"/>
              <a:t>Determine the grams of </a:t>
            </a:r>
            <a:r>
              <a:rPr lang="en-IN" altLang="en-US" kern="0" dirty="0" err="1" smtClean="0"/>
              <a:t>HCl</a:t>
            </a:r>
            <a:r>
              <a:rPr lang="en-IN" altLang="en-US" kern="0" dirty="0" smtClean="0"/>
              <a:t> that react with 5.00 g of manganese dioxide according to the following reaction.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IN" altLang="en-US" kern="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kern="0" baseline="-25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kern="0" baseline="-25000" dirty="0" smtClean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0523"/>
              </p:ext>
            </p:extLst>
          </p:nvPr>
        </p:nvGraphicFramePr>
        <p:xfrm>
          <a:off x="2009839" y="2856230"/>
          <a:ext cx="7700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8" name="Equation" r:id="rId3" imgW="3593880" imgH="241200" progId="Equation.DSMT4">
                  <p:embed/>
                </p:oleObj>
              </mc:Choice>
              <mc:Fallback>
                <p:oleObj name="Equation" r:id="rId3" imgW="359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839" y="2856230"/>
                        <a:ext cx="7700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22477"/>
              </p:ext>
            </p:extLst>
          </p:nvPr>
        </p:nvGraphicFramePr>
        <p:xfrm>
          <a:off x="1728851" y="4781868"/>
          <a:ext cx="64785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9" name="Equation" r:id="rId5" imgW="3657600" imgH="431640" progId="Equation.DSMT4">
                  <p:embed/>
                </p:oleObj>
              </mc:Choice>
              <mc:Fallback>
                <p:oleObj name="Equation" r:id="rId5" imgW="3657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851" y="4781868"/>
                        <a:ext cx="64785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38608"/>
              </p:ext>
            </p:extLst>
          </p:nvPr>
        </p:nvGraphicFramePr>
        <p:xfrm>
          <a:off x="8383651" y="4993005"/>
          <a:ext cx="14843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0" name="Equation" r:id="rId7" imgW="838080" imgH="203040" progId="Equation.DSMT4">
                  <p:embed/>
                </p:oleObj>
              </mc:Choice>
              <mc:Fallback>
                <p:oleObj name="Equation" r:id="rId7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651" y="4993005"/>
                        <a:ext cx="14843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48256" y="883920"/>
            <a:ext cx="8229600" cy="5029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3600" b="1" kern="0" dirty="0" smtClean="0"/>
              <a:t>Limiting Reactant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The reactant that is entirely consumed when a reaction goes to completion.</a:t>
            </a: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Once one reactant has been completely consumed, the reaction stops.</a:t>
            </a: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The moles of product are always determined by the starting moles of the limiting reactant. </a:t>
            </a: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77840" y="960120"/>
            <a:ext cx="24505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מגיב מגביל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3749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3/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338758" y="1128712"/>
            <a:ext cx="6605587" cy="1527175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smtClean="0"/>
              <a:t>Given 10 slices of cheese and 14 slices of bread.  How many sandwiches can you make?</a:t>
            </a:r>
            <a:endParaRPr lang="en-US" kern="0"/>
          </a:p>
        </p:txBody>
      </p:sp>
      <p:grpSp>
        <p:nvGrpSpPr>
          <p:cNvPr id="106" name="Group 56"/>
          <p:cNvGrpSpPr>
            <a:grpSpLocks/>
          </p:cNvGrpSpPr>
          <p:nvPr/>
        </p:nvGrpSpPr>
        <p:grpSpPr bwMode="auto">
          <a:xfrm>
            <a:off x="2307463" y="3770312"/>
            <a:ext cx="8372475" cy="1117600"/>
            <a:chOff x="291" y="2475"/>
            <a:chExt cx="5274" cy="704"/>
          </a:xfrm>
        </p:grpSpPr>
        <p:sp>
          <p:nvSpPr>
            <p:cNvPr id="107" name="Text Box 53"/>
            <p:cNvSpPr txBox="1">
              <a:spLocks noChangeArrowheads="1"/>
            </p:cNvSpPr>
            <p:nvPr/>
          </p:nvSpPr>
          <p:spPr bwMode="auto">
            <a:xfrm>
              <a:off x="291" y="2475"/>
              <a:ext cx="5274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4445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lnSpc>
                  <a:spcPct val="120000"/>
                </a:lnSpc>
              </a:pPr>
              <a:r>
                <a:rPr lang="en-US" sz="2800" b="0" i="0" smtClean="0">
                  <a:solidFill>
                    <a:srgbClr val="000000"/>
                  </a:solidFill>
                </a:rPr>
                <a:t>Balanced equation</a:t>
              </a:r>
            </a:p>
            <a:p>
              <a:pPr algn="l" rtl="0">
                <a:lnSpc>
                  <a:spcPct val="120000"/>
                </a:lnSpc>
              </a:pPr>
              <a:r>
                <a:rPr lang="en-US" sz="2800" b="0" i="0" smtClean="0">
                  <a:solidFill>
                    <a:srgbClr val="000000"/>
                  </a:solidFill>
                </a:rPr>
                <a:t>     1 cheese   +   2 bread 		1 sandwich</a:t>
              </a:r>
            </a:p>
          </p:txBody>
        </p:sp>
        <p:sp>
          <p:nvSpPr>
            <p:cNvPr id="108" name="Line 54"/>
            <p:cNvSpPr>
              <a:spLocks noChangeShapeType="1"/>
            </p:cNvSpPr>
            <p:nvPr/>
          </p:nvSpPr>
          <p:spPr bwMode="auto">
            <a:xfrm>
              <a:off x="2952" y="3007"/>
              <a:ext cx="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1" hangingPunct="1"/>
              <a:endParaRPr lang="en-US" sz="1800" b="0" i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9" name="Text Box 55"/>
          <p:cNvSpPr txBox="1">
            <a:spLocks noChangeArrowheads="1"/>
          </p:cNvSpPr>
          <p:nvPr/>
        </p:nvSpPr>
        <p:spPr bwMode="auto">
          <a:xfrm>
            <a:off x="5110988" y="5075237"/>
            <a:ext cx="391795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4445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800" b="0" i="0" smtClean="0">
                <a:solidFill>
                  <a:srgbClr val="000000"/>
                </a:solidFill>
              </a:rPr>
              <a:t>1 cheese ≡ 2 bread</a:t>
            </a:r>
          </a:p>
          <a:p>
            <a:pPr algn="l" rtl="0">
              <a:lnSpc>
                <a:spcPct val="120000"/>
              </a:lnSpc>
            </a:pPr>
            <a:r>
              <a:rPr lang="en-US" sz="2800" b="0" i="0" smtClean="0">
                <a:solidFill>
                  <a:srgbClr val="000000"/>
                </a:solidFill>
              </a:rPr>
              <a:t>1 cheese ≡ 1 sandwich</a:t>
            </a:r>
          </a:p>
          <a:p>
            <a:pPr algn="l" rtl="0">
              <a:lnSpc>
                <a:spcPct val="120000"/>
              </a:lnSpc>
            </a:pPr>
            <a:r>
              <a:rPr lang="en-US" sz="2800" b="0" i="0" smtClean="0">
                <a:solidFill>
                  <a:srgbClr val="000000"/>
                </a:solidFill>
              </a:rPr>
              <a:t>2 bread ≡ 1 sandwich 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285" y="1336302"/>
            <a:ext cx="3578662" cy="2731245"/>
          </a:xfrm>
          <a:prstGeom prst="rect">
            <a:avLst/>
          </a:prstGeom>
        </p:spPr>
      </p:pic>
      <p:sp>
        <p:nvSpPr>
          <p:cNvPr id="116" name="Rectangle 2"/>
          <p:cNvSpPr txBox="1">
            <a:spLocks noChangeArrowheads="1"/>
          </p:cNvSpPr>
          <p:nvPr/>
        </p:nvSpPr>
        <p:spPr>
          <a:xfrm>
            <a:off x="1158695" y="132183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algn="ctr"/>
            <a:r>
              <a:rPr lang="en-US" kern="0" dirty="0" smtClean="0"/>
              <a:t>Limiting Reactant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622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509702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3/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56056" y="1062990"/>
            <a:ext cx="86455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800" b="0" i="0" dirty="0" smtClean="0">
                <a:solidFill>
                  <a:srgbClr val="194E9D"/>
                </a:solidFill>
              </a:rPr>
              <a:t>Bread is limiting…</a:t>
            </a:r>
          </a:p>
          <a:p>
            <a:pPr algn="l" rtl="0">
              <a:lnSpc>
                <a:spcPct val="120000"/>
              </a:lnSpc>
            </a:pPr>
            <a:r>
              <a:rPr lang="en-US" sz="2800" b="0" i="0" dirty="0" smtClean="0">
                <a:solidFill>
                  <a:srgbClr val="000000"/>
                </a:solidFill>
              </a:rPr>
              <a:t>…base all other calculations on the limiting reactant.</a:t>
            </a:r>
            <a:endParaRPr lang="en-US" sz="2800" b="0" i="0" dirty="0" smtClean="0">
              <a:solidFill>
                <a:srgbClr val="194E9D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35618" y="6112828"/>
            <a:ext cx="587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800" b="0" i="0" smtClean="0">
                <a:solidFill>
                  <a:srgbClr val="000000"/>
                </a:solidFill>
              </a:rPr>
              <a:t>Excess cheese = 10 – 7 = 3 slices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310006" y="167640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kern="0" smtClean="0"/>
              <a:t>Limiting Reactant</a:t>
            </a:r>
            <a:endParaRPr lang="en-US" kern="0" dirty="0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456056" y="2483803"/>
            <a:ext cx="8415337" cy="1382712"/>
            <a:chOff x="143" y="1773"/>
            <a:chExt cx="5301" cy="871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43" y="1773"/>
              <a:ext cx="5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/>
              <a:r>
                <a:rPr lang="en-US" sz="2800" b="0" i="0" dirty="0" smtClean="0">
                  <a:solidFill>
                    <a:srgbClr val="194E9D"/>
                  </a:solidFill>
                </a:rPr>
                <a:t>Sandwiches made</a:t>
              </a:r>
              <a:endParaRPr lang="en-US" sz="2800" b="0" i="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896" y="2048"/>
              <a:ext cx="4210" cy="596"/>
              <a:chOff x="218" y="2112"/>
              <a:chExt cx="4210" cy="596"/>
            </a:xfrm>
          </p:grpSpPr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18" y="2209"/>
                <a:ext cx="421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4445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 b="0" i="0" smtClean="0">
                    <a:solidFill>
                      <a:srgbClr val="000000"/>
                    </a:solidFill>
                  </a:rPr>
                  <a:t>14 bread x 			   = 7 sandwiches</a:t>
                </a:r>
              </a:p>
            </p:txBody>
          </p:sp>
          <p:grpSp>
            <p:nvGrpSpPr>
              <p:cNvPr id="14" name="Group 10"/>
              <p:cNvGrpSpPr>
                <a:grpSpLocks/>
              </p:cNvGrpSpPr>
              <p:nvPr/>
            </p:nvGrpSpPr>
            <p:grpSpPr bwMode="auto">
              <a:xfrm>
                <a:off x="1404" y="2112"/>
                <a:ext cx="1269" cy="596"/>
                <a:chOff x="1466" y="2983"/>
                <a:chExt cx="1269" cy="596"/>
              </a:xfrm>
            </p:grpSpPr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66" y="2983"/>
                  <a:ext cx="123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99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 type="none" w="med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/>
                  <a:r>
                    <a:rPr lang="en-US" sz="2800" b="0" i="0" smtClean="0">
                      <a:solidFill>
                        <a:srgbClr val="000000"/>
                      </a:solidFill>
                    </a:rPr>
                    <a:t>1 sandwich</a:t>
                  </a:r>
                </a:p>
                <a:p>
                  <a:pPr algn="l" rtl="0"/>
                  <a:r>
                    <a:rPr lang="en-US" sz="2800" b="0" i="0" smtClean="0">
                      <a:solidFill>
                        <a:srgbClr val="000000"/>
                      </a:solidFill>
                    </a:rPr>
                    <a:t>2 bread</a:t>
                  </a:r>
                </a:p>
              </p:txBody>
            </p:sp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501" y="3297"/>
                  <a:ext cx="123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 eaLnBrk="1" hangingPunct="1"/>
                  <a:endParaRPr lang="en-US" sz="1800" b="0" i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456056" y="4058603"/>
            <a:ext cx="7994650" cy="1444625"/>
            <a:chOff x="143" y="2741"/>
            <a:chExt cx="5036" cy="910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43" y="2741"/>
              <a:ext cx="2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/>
              <a:r>
                <a:rPr lang="en-US" sz="2800" b="0" i="0" dirty="0" smtClean="0">
                  <a:solidFill>
                    <a:srgbClr val="194E9D"/>
                  </a:solidFill>
                </a:rPr>
                <a:t>Cheese remaining</a:t>
              </a:r>
              <a:endParaRPr lang="en-US" sz="2800" b="0" i="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969" y="3055"/>
              <a:ext cx="4210" cy="596"/>
              <a:chOff x="993" y="2604"/>
              <a:chExt cx="4210" cy="596"/>
            </a:xfrm>
          </p:grpSpPr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993" y="2701"/>
                <a:ext cx="421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4445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800" b="0" i="0" smtClean="0">
                    <a:solidFill>
                      <a:srgbClr val="000000"/>
                    </a:solidFill>
                  </a:rPr>
                  <a:t>14 bread x 		       = 7 cheese used</a:t>
                </a:r>
              </a:p>
            </p:txBody>
          </p:sp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2130" y="2604"/>
                <a:ext cx="1027" cy="596"/>
                <a:chOff x="2201" y="2604"/>
                <a:chExt cx="1027" cy="596"/>
              </a:xfrm>
            </p:grpSpPr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01" y="2604"/>
                  <a:ext cx="10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99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 type="none" w="med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/>
                  <a:r>
                    <a:rPr lang="en-US" sz="2800" b="0" i="0" smtClean="0">
                      <a:solidFill>
                        <a:srgbClr val="000000"/>
                      </a:solidFill>
                    </a:rPr>
                    <a:t>1 cheese</a:t>
                  </a:r>
                </a:p>
                <a:p>
                  <a:pPr algn="l" rtl="0"/>
                  <a:r>
                    <a:rPr lang="en-US" sz="2800" b="0" i="0" smtClean="0">
                      <a:solidFill>
                        <a:srgbClr val="000000"/>
                      </a:solidFill>
                    </a:rPr>
                    <a:t>2 bread</a:t>
                  </a:r>
                </a:p>
              </p:txBody>
            </p:sp>
            <p:sp>
              <p:nvSpPr>
                <p:cNvPr id="2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251" y="2910"/>
                  <a:ext cx="9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 eaLnBrk="1" hangingPunct="1"/>
                  <a:endParaRPr lang="en-US" sz="1800" b="0" i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6681216" y="5593715"/>
            <a:ext cx="1036638" cy="460375"/>
          </a:xfrm>
          <a:prstGeom prst="wedgeRoundRectCallout">
            <a:avLst>
              <a:gd name="adj1" fmla="val -16769"/>
              <a:gd name="adj2" fmla="val 79657"/>
              <a:gd name="adj3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1" hangingPunct="1"/>
            <a:r>
              <a:rPr lang="en-US" sz="1800" b="0" i="0" smtClean="0">
                <a:solidFill>
                  <a:srgbClr val="000000"/>
                </a:solidFill>
              </a:rPr>
              <a:t>Initially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7601966" y="5479415"/>
            <a:ext cx="1074738" cy="461963"/>
          </a:xfrm>
          <a:prstGeom prst="wedgeRoundRectCallout">
            <a:avLst>
              <a:gd name="adj1" fmla="val -33750"/>
              <a:gd name="adj2" fmla="val 99829"/>
              <a:gd name="adj3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1" hangingPunct="1"/>
            <a:r>
              <a:rPr lang="en-US" sz="1800" b="0" i="0" smtClean="0">
                <a:solidFill>
                  <a:srgbClr val="000000"/>
                </a:solidFill>
              </a:rPr>
              <a:t>Used</a:t>
            </a:r>
          </a:p>
        </p:txBody>
      </p:sp>
    </p:spTree>
    <p:extLst>
      <p:ext uri="{BB962C8B-B14F-4D97-AF65-F5344CB8AC3E}">
        <p14:creationId xmlns:p14="http://schemas.microsoft.com/office/powerpoint/2010/main" val="20526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C40FF-1DED-9240-9916-D1C2A77358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094984" y="6401557"/>
            <a:ext cx="62992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dirty="0" smtClean="0">
                <a:solidFill>
                  <a:srgbClr val="000000"/>
                </a:solidFill>
              </a:rPr>
              <a:t>3-סטויכיומטריה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4" y="4369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Limiting Reactants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59802" y="1339093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>
                <a:latin typeface="Arial" charset="0"/>
                <a:ea typeface="ＭＳ Ｐゴシック" charset="0"/>
              </a:rPr>
              <a:t>The </a:t>
            </a:r>
            <a:r>
              <a:rPr lang="en-US" b="1" kern="0" dirty="0" smtClean="0">
                <a:latin typeface="Arial" charset="0"/>
                <a:ea typeface="ＭＳ Ｐゴシック" charset="0"/>
              </a:rPr>
              <a:t>limiting reactant</a:t>
            </a:r>
            <a:r>
              <a:rPr lang="en-US" kern="0" dirty="0" smtClean="0">
                <a:latin typeface="Arial" charset="0"/>
                <a:ea typeface="ＭＳ Ｐゴシック" charset="0"/>
              </a:rPr>
              <a:t> is the reactant present in the smallest stoichiometric amount.</a:t>
            </a:r>
          </a:p>
          <a:p>
            <a:pPr lvl="1" eaLnBrk="1" hangingPunct="1"/>
            <a:r>
              <a:rPr lang="en-US" kern="0" dirty="0" smtClean="0">
                <a:latin typeface="Arial" charset="0"/>
                <a:ea typeface="ＭＳ Ｐゴシック" charset="0"/>
              </a:rPr>
              <a:t>In other words, it</a:t>
            </a:r>
            <a:r>
              <a:rPr lang="ja-JP" altLang="en-US" kern="0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kern="0" dirty="0" smtClean="0">
                <a:latin typeface="Arial" charset="0"/>
                <a:ea typeface="ＭＳ Ｐゴシック" charset="0"/>
              </a:rPr>
              <a:t>s the reactant you</a:t>
            </a:r>
            <a:r>
              <a:rPr lang="ja-JP" altLang="en-US" kern="0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kern="0" dirty="0" err="1" smtClean="0">
                <a:latin typeface="Arial" charset="0"/>
                <a:ea typeface="ＭＳ Ｐゴシック" charset="0"/>
              </a:rPr>
              <a:t>ll</a:t>
            </a:r>
            <a:r>
              <a:rPr lang="en-US" altLang="ja-JP" kern="0" dirty="0" smtClean="0">
                <a:latin typeface="Arial" charset="0"/>
                <a:ea typeface="ＭＳ Ｐゴシック" charset="0"/>
              </a:rPr>
              <a:t> run out of first (in this case, the H</a:t>
            </a:r>
            <a:r>
              <a:rPr lang="en-US" altLang="ja-JP" kern="0" baseline="-25000" dirty="0" smtClean="0">
                <a:latin typeface="Arial" charset="0"/>
                <a:ea typeface="ＭＳ Ｐゴシック" charset="0"/>
              </a:rPr>
              <a:t>2</a:t>
            </a:r>
            <a:r>
              <a:rPr lang="en-US" altLang="ja-JP" kern="0" dirty="0" smtClean="0">
                <a:latin typeface="Arial" charset="0"/>
                <a:ea typeface="ＭＳ Ｐゴシック" charset="0"/>
              </a:rPr>
              <a:t>).</a:t>
            </a:r>
            <a:endParaRPr lang="en-US" kern="0" dirty="0">
              <a:latin typeface="Arial" charset="0"/>
              <a:ea typeface="ＭＳ Ｐゴシック" charset="0"/>
            </a:endParaRPr>
          </a:p>
        </p:txBody>
      </p:sp>
      <p:pic>
        <p:nvPicPr>
          <p:cNvPr id="18" name="Picture 7" descr="03_17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"/>
          <a:stretch>
            <a:fillRect/>
          </a:stretch>
        </p:blipFill>
        <p:spPr bwMode="auto">
          <a:xfrm>
            <a:off x="1502664" y="3244093"/>
            <a:ext cx="71628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372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C40FF-1DED-9240-9916-D1C2A77358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604512" y="6400800"/>
            <a:ext cx="62992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dirty="0" smtClean="0">
                <a:solidFill>
                  <a:srgbClr val="000000"/>
                </a:solidFill>
              </a:rPr>
              <a:t>3-סטויכיומטריה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115824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Limiting Reactants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67256" y="1487424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kern="0" dirty="0" smtClean="0">
                <a:latin typeface="Arial" charset="0"/>
                <a:ea typeface="ＭＳ Ｐゴシック" charset="0"/>
              </a:rPr>
              <a:t>	In the example below, the O</a:t>
            </a:r>
            <a:r>
              <a:rPr lang="en-US" kern="0" baseline="-25000" dirty="0" smtClean="0">
                <a:latin typeface="Arial" charset="0"/>
                <a:ea typeface="ＭＳ Ｐゴシック" charset="0"/>
              </a:rPr>
              <a:t>2</a:t>
            </a:r>
            <a:r>
              <a:rPr lang="en-US" kern="0" dirty="0" smtClean="0">
                <a:latin typeface="Arial" charset="0"/>
                <a:ea typeface="ＭＳ Ｐゴシック" charset="0"/>
              </a:rPr>
              <a:t> would be the </a:t>
            </a:r>
            <a:r>
              <a:rPr lang="en-US" b="1" kern="0" dirty="0" smtClean="0">
                <a:latin typeface="Arial" charset="0"/>
                <a:ea typeface="ＭＳ Ｐゴシック" charset="0"/>
              </a:rPr>
              <a:t>excess reagent</a:t>
            </a:r>
            <a:r>
              <a:rPr lang="en-US" kern="0" dirty="0" smtClean="0">
                <a:latin typeface="Arial" charset="0"/>
                <a:ea typeface="ＭＳ Ｐゴシック" charset="0"/>
              </a:rPr>
              <a:t>.</a:t>
            </a:r>
            <a:endParaRPr lang="en-US" kern="0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7" descr="03_17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"/>
          <a:stretch>
            <a:fillRect/>
          </a:stretch>
        </p:blipFill>
        <p:spPr bwMode="auto">
          <a:xfrm>
            <a:off x="1819656" y="3316224"/>
            <a:ext cx="71628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8324" y="1911096"/>
            <a:ext cx="941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עודף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022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77000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1066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2075" y="161925"/>
            <a:ext cx="8110538" cy="6762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algn="ctr" eaLnBrk="1" hangingPunct="1"/>
            <a:r>
              <a:rPr lang="en-US" altLang="en-US" kern="0" dirty="0" smtClean="0"/>
              <a:t>Limiting Reactant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2075" y="990600"/>
            <a:ext cx="8899525" cy="56975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smtClean="0"/>
              <a:t>2 Sb (s) + 3 I</a:t>
            </a:r>
            <a:r>
              <a:rPr lang="en-US" altLang="en-US" kern="0" baseline="-25000" smtClean="0"/>
              <a:t>2</a:t>
            </a:r>
            <a:r>
              <a:rPr lang="en-US" altLang="en-US" kern="0" smtClean="0"/>
              <a:t> (s)  → 2 SbI</a:t>
            </a:r>
            <a:r>
              <a:rPr lang="en-US" altLang="en-US" kern="0" baseline="-25000" smtClean="0"/>
              <a:t>3</a:t>
            </a:r>
            <a:r>
              <a:rPr lang="en-US" altLang="en-US" kern="0" smtClean="0"/>
              <a:t> (s)</a:t>
            </a:r>
          </a:p>
        </p:txBody>
      </p:sp>
      <p:pic>
        <p:nvPicPr>
          <p:cNvPr id="8" name="Picture 4" descr="03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63586"/>
            <a:ext cx="7467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368" y="6506528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1066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86331" y="218599"/>
            <a:ext cx="8110538" cy="6762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algn="ctr" eaLnBrk="1" hangingPunct="1"/>
            <a:r>
              <a:rPr lang="en-US" altLang="en-US" kern="0" dirty="0" smtClean="0"/>
              <a:t>Example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866011" y="1160463"/>
            <a:ext cx="8899525" cy="56975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kern="0" dirty="0" smtClean="0"/>
              <a:t>Consider the reaction</a:t>
            </a:r>
          </a:p>
          <a:p>
            <a:pPr>
              <a:defRPr/>
            </a:pPr>
            <a:endParaRPr lang="en-US" kern="0" dirty="0" smtClean="0"/>
          </a:p>
          <a:p>
            <a:pPr lvl="1">
              <a:defRPr/>
            </a:pPr>
            <a:r>
              <a:rPr lang="en-US" kern="0" dirty="0" smtClean="0"/>
              <a:t>What is the limiting reactant when 1.20 </a:t>
            </a:r>
            <a:r>
              <a:rPr lang="en-US" kern="0" dirty="0" err="1" smtClean="0"/>
              <a:t>mol</a:t>
            </a:r>
            <a:r>
              <a:rPr lang="en-US" kern="0" dirty="0" smtClean="0"/>
              <a:t> of Sb and 2.40 </a:t>
            </a:r>
            <a:r>
              <a:rPr lang="en-US" kern="0" dirty="0" err="1" smtClean="0"/>
              <a:t>mol</a:t>
            </a:r>
            <a:r>
              <a:rPr lang="en-US" kern="0" dirty="0" smtClean="0"/>
              <a:t> of I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are mixed?</a:t>
            </a:r>
          </a:p>
          <a:p>
            <a:pPr>
              <a:defRPr/>
            </a:pPr>
            <a:r>
              <a:rPr lang="en-US" kern="0" dirty="0" smtClean="0"/>
              <a:t>Analysis:</a:t>
            </a:r>
          </a:p>
          <a:p>
            <a:pPr>
              <a:defRPr/>
            </a:pPr>
            <a:r>
              <a:rPr lang="en-US" kern="0" dirty="0" smtClean="0"/>
              <a:t>Information given		moles of each reactant: 					Sb (1.20), I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(2.40)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US" kern="0" dirty="0" smtClean="0"/>
              <a:t>                                              balanced equation</a:t>
            </a:r>
          </a:p>
          <a:p>
            <a:pPr>
              <a:defRPr/>
            </a:pPr>
            <a:r>
              <a:rPr lang="en-US" kern="0" dirty="0" smtClean="0"/>
              <a:t>Asked for			limiting reactant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US" kern="0" dirty="0" smtClean="0"/>
              <a:t>                                             </a:t>
            </a:r>
          </a:p>
          <a:p>
            <a:pPr>
              <a:defRPr/>
            </a:pPr>
            <a:endParaRPr lang="en-US" kern="0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28157"/>
              </p:ext>
            </p:extLst>
          </p:nvPr>
        </p:nvGraphicFramePr>
        <p:xfrm>
          <a:off x="2868168" y="1691640"/>
          <a:ext cx="38687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3" imgW="1727200" imgH="228600" progId="Equation.DSMT4">
                  <p:embed/>
                </p:oleObj>
              </mc:Choice>
              <mc:Fallback>
                <p:oleObj name="Equation" r:id="rId3" imgW="172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168" y="1691640"/>
                        <a:ext cx="38687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53804" y="6469062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1066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4883" y="179388"/>
            <a:ext cx="8110538" cy="6762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algn="ctr"/>
            <a:r>
              <a:rPr lang="en-US" altLang="en-US" kern="0" dirty="0" smtClean="0"/>
              <a:t>Example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984883" y="1008063"/>
            <a:ext cx="8899525" cy="56975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 smtClean="0"/>
              <a:t>Strategy:</a:t>
            </a:r>
          </a:p>
          <a:p>
            <a:pPr lvl="1"/>
            <a:r>
              <a:rPr lang="en-US" altLang="en-US" kern="0" dirty="0" smtClean="0"/>
              <a:t>Find </a:t>
            </a:r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SbI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 produced by first assuming Sb is limiting, and then assuming I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 is limiting</a:t>
            </a:r>
          </a:p>
          <a:p>
            <a:pPr lvl="1"/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Sb → </a:t>
            </a:r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SbI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; </a:t>
            </a:r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I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 → </a:t>
            </a:r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SbI</a:t>
            </a:r>
            <a:r>
              <a:rPr lang="en-US" altLang="en-US" kern="0" baseline="-25000" dirty="0" smtClean="0"/>
              <a:t>3</a:t>
            </a:r>
          </a:p>
          <a:p>
            <a:pPr lvl="1"/>
            <a:endParaRPr lang="en-US" altLang="en-US" kern="0" baseline="-25000" dirty="0" smtClean="0"/>
          </a:p>
          <a:p>
            <a:r>
              <a:rPr lang="en-US" altLang="en-US" kern="0" dirty="0" smtClean="0"/>
              <a:t>The reactant that gives the smaller amount of SbI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 is limiting.</a:t>
            </a:r>
          </a:p>
        </p:txBody>
      </p:sp>
    </p:spTree>
    <p:extLst>
      <p:ext uri="{BB962C8B-B14F-4D97-AF65-F5344CB8AC3E}">
        <p14:creationId xmlns:p14="http://schemas.microsoft.com/office/powerpoint/2010/main" val="19290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Molar Mass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76400" y="914400"/>
            <a:ext cx="5943600" cy="5562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molar mass</a:t>
            </a:r>
            <a:r>
              <a:rPr lang="en-US" dirty="0">
                <a:latin typeface="Arial" charset="0"/>
                <a:ea typeface="ＭＳ Ｐゴシック" charset="0"/>
              </a:rPr>
              <a:t> is the mass </a:t>
            </a:r>
            <a:r>
              <a:rPr lang="en-US">
                <a:latin typeface="Arial" charset="0"/>
                <a:ea typeface="ＭＳ Ｐゴシック" charset="0"/>
              </a:rPr>
              <a:t>of </a:t>
            </a:r>
            <a:r>
              <a:rPr lang="en-US" smtClean="0">
                <a:latin typeface="Arial" charset="0"/>
                <a:ea typeface="ＭＳ Ｐゴシック" charset="0"/>
              </a:rPr>
              <a:t/>
            </a:r>
            <a:br>
              <a:rPr lang="en-US" smtClean="0">
                <a:latin typeface="Arial" charset="0"/>
                <a:ea typeface="ＭＳ Ｐゴシック" charset="0"/>
              </a:rPr>
            </a:br>
            <a:r>
              <a:rPr lang="en-US" smtClean="0">
                <a:latin typeface="Arial" charset="0"/>
                <a:ea typeface="ＭＳ Ｐゴシック" charset="0"/>
              </a:rPr>
              <a:t>1 </a:t>
            </a:r>
            <a:r>
              <a:rPr lang="en-US" dirty="0" err="1">
                <a:latin typeface="Arial" charset="0"/>
                <a:ea typeface="ＭＳ Ｐゴシック" charset="0"/>
              </a:rPr>
              <a:t>mol</a:t>
            </a:r>
            <a:r>
              <a:rPr lang="en-US" dirty="0">
                <a:latin typeface="Arial" charset="0"/>
                <a:ea typeface="ＭＳ Ｐゴシック" charset="0"/>
              </a:rPr>
              <a:t> of a substance (i.e., g/</a:t>
            </a:r>
            <a:r>
              <a:rPr lang="en-US" dirty="0" err="1">
                <a:latin typeface="Arial" charset="0"/>
                <a:ea typeface="ＭＳ Ｐゴシック" charset="0"/>
              </a:rPr>
              <a:t>mol</a:t>
            </a:r>
            <a:r>
              <a:rPr lang="en-US" dirty="0">
                <a:latin typeface="Arial" charset="0"/>
                <a:ea typeface="ＭＳ Ｐゴシック" charset="0"/>
              </a:rPr>
              <a:t>).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molar mass of </a:t>
            </a:r>
            <a:r>
              <a:rPr lang="en-US">
                <a:latin typeface="Arial" charset="0"/>
                <a:ea typeface="ＭＳ Ｐゴシック" charset="0"/>
              </a:rPr>
              <a:t>an </a:t>
            </a:r>
            <a:r>
              <a:rPr lang="en-US" smtClean="0">
                <a:latin typeface="Arial" charset="0"/>
                <a:ea typeface="ＭＳ Ｐゴシック" charset="0"/>
              </a:rPr>
              <a:t/>
            </a:r>
            <a:br>
              <a:rPr lang="en-US" smtClean="0">
                <a:latin typeface="Arial" charset="0"/>
                <a:ea typeface="ＭＳ Ｐゴシック" charset="0"/>
              </a:rPr>
            </a:br>
            <a:r>
              <a:rPr lang="en-US" smtClean="0">
                <a:latin typeface="Arial" charset="0"/>
                <a:ea typeface="ＭＳ Ｐゴシック" charset="0"/>
              </a:rPr>
              <a:t>element </a:t>
            </a:r>
            <a:r>
              <a:rPr lang="en-US" dirty="0">
                <a:latin typeface="Arial" charset="0"/>
                <a:ea typeface="ＭＳ Ｐゴシック" charset="0"/>
              </a:rPr>
              <a:t>is the </a:t>
            </a:r>
            <a:r>
              <a:rPr lang="en-US">
                <a:latin typeface="Arial" charset="0"/>
                <a:ea typeface="ＭＳ Ｐゴシック" charset="0"/>
              </a:rPr>
              <a:t>atomic </a:t>
            </a:r>
            <a:r>
              <a:rPr lang="en-US" smtClean="0">
                <a:latin typeface="Arial" charset="0"/>
                <a:ea typeface="ＭＳ Ｐゴシック" charset="0"/>
              </a:rPr>
              <a:t/>
            </a:r>
            <a:br>
              <a:rPr lang="en-US" smtClean="0">
                <a:latin typeface="Arial" charset="0"/>
                <a:ea typeface="ＭＳ Ｐゴシック" charset="0"/>
              </a:rPr>
            </a:br>
            <a:r>
              <a:rPr lang="en-US" smtClean="0">
                <a:latin typeface="Arial" charset="0"/>
                <a:ea typeface="ＭＳ Ｐゴシック" charset="0"/>
              </a:rPr>
              <a:t>weight </a:t>
            </a:r>
            <a:r>
              <a:rPr lang="en-US" dirty="0">
                <a:latin typeface="Arial" charset="0"/>
                <a:ea typeface="ＭＳ Ｐゴシック" charset="0"/>
              </a:rPr>
              <a:t>for the element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from the periodic table</a:t>
            </a:r>
            <a:r>
              <a:rPr lang="en-US">
                <a:latin typeface="Arial" charset="0"/>
                <a:ea typeface="ＭＳ Ｐゴシック" charset="0"/>
              </a:rPr>
              <a:t>. </a:t>
            </a:r>
            <a:r>
              <a:rPr lang="en-US" smtClean="0">
                <a:latin typeface="Arial" charset="0"/>
                <a:ea typeface="ＭＳ Ｐゴシック" charset="0"/>
              </a:rPr>
              <a:t/>
            </a:r>
            <a:br>
              <a:rPr lang="en-US" smtClean="0">
                <a:latin typeface="Arial" charset="0"/>
                <a:ea typeface="ＭＳ Ｐゴシック" charset="0"/>
              </a:rPr>
            </a:br>
            <a:r>
              <a:rPr lang="en-US" smtClean="0">
                <a:latin typeface="Arial" charset="0"/>
                <a:ea typeface="ＭＳ Ｐゴシック" charset="0"/>
              </a:rPr>
              <a:t>If it </a:t>
            </a:r>
            <a:r>
              <a:rPr lang="en-US" dirty="0">
                <a:latin typeface="Arial" charset="0"/>
                <a:ea typeface="ＭＳ Ｐゴシック" charset="0"/>
              </a:rPr>
              <a:t>is diatomic, it is twice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that atomic weight.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formula weight (</a:t>
            </a:r>
            <a:r>
              <a:rPr lang="en-US">
                <a:latin typeface="Arial" charset="0"/>
                <a:ea typeface="ＭＳ Ｐゴシック" charset="0"/>
              </a:rPr>
              <a:t>in </a:t>
            </a:r>
            <a:r>
              <a:rPr lang="en-US" smtClean="0">
                <a:latin typeface="Arial" charset="0"/>
                <a:ea typeface="ＭＳ Ｐゴシック" charset="0"/>
              </a:rPr>
              <a:t/>
            </a:r>
            <a:br>
              <a:rPr lang="en-US" smtClean="0">
                <a:latin typeface="Arial" charset="0"/>
                <a:ea typeface="ＭＳ Ｐゴシック" charset="0"/>
              </a:rPr>
            </a:br>
            <a:r>
              <a:rPr lang="en-US" smtClean="0">
                <a:latin typeface="Arial" charset="0"/>
                <a:ea typeface="ＭＳ Ｐゴシック" charset="0"/>
              </a:rPr>
              <a:t>amu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s) will be the </a:t>
            </a:r>
            <a:r>
              <a:rPr lang="en-US" altLang="ja-JP">
                <a:latin typeface="Arial" charset="0"/>
                <a:ea typeface="ＭＳ Ｐゴシック" charset="0"/>
              </a:rPr>
              <a:t>same </a:t>
            </a:r>
            <a:r>
              <a:rPr lang="en-US" altLang="ja-JP" smtClean="0">
                <a:latin typeface="Arial" charset="0"/>
                <a:ea typeface="ＭＳ Ｐゴシック" charset="0"/>
              </a:rPr>
              <a:t/>
            </a:r>
            <a:br>
              <a:rPr lang="en-US" altLang="ja-JP" smtClean="0">
                <a:latin typeface="Arial" charset="0"/>
                <a:ea typeface="ＭＳ Ｐゴシック" charset="0"/>
              </a:rPr>
            </a:br>
            <a:r>
              <a:rPr lang="en-US" altLang="ja-JP" smtClean="0">
                <a:latin typeface="Arial" charset="0"/>
                <a:ea typeface="ＭＳ Ｐゴシック" charset="0"/>
              </a:rPr>
              <a:t>number </a:t>
            </a:r>
            <a:r>
              <a:rPr lang="en-US" altLang="ja-JP" dirty="0">
                <a:latin typeface="Arial" charset="0"/>
                <a:ea typeface="ＭＳ Ｐゴシック" charset="0"/>
              </a:rPr>
              <a:t>as the molar </a:t>
            </a:r>
            <a:r>
              <a:rPr lang="en-US" altLang="ja-JP">
                <a:latin typeface="Arial" charset="0"/>
                <a:ea typeface="ＭＳ Ｐゴシック" charset="0"/>
              </a:rPr>
              <a:t>mass </a:t>
            </a:r>
            <a:r>
              <a:rPr lang="en-US" altLang="ja-JP" smtClean="0">
                <a:latin typeface="Arial" charset="0"/>
                <a:ea typeface="ＭＳ Ｐゴシック" charset="0"/>
              </a:rPr>
              <a:t/>
            </a:r>
            <a:br>
              <a:rPr lang="en-US" altLang="ja-JP" smtClean="0">
                <a:latin typeface="Arial" charset="0"/>
                <a:ea typeface="ＭＳ Ｐゴシック" charset="0"/>
              </a:rPr>
            </a:br>
            <a:r>
              <a:rPr lang="en-US" altLang="ja-JP" smtClean="0">
                <a:latin typeface="Arial" charset="0"/>
                <a:ea typeface="ＭＳ Ｐゴシック" charset="0"/>
              </a:rPr>
              <a:t>(</a:t>
            </a:r>
            <a:r>
              <a:rPr lang="en-US" altLang="ja-JP" dirty="0">
                <a:latin typeface="Arial" charset="0"/>
                <a:ea typeface="ＭＳ Ｐゴシック" charset="0"/>
              </a:rPr>
              <a:t>in g/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mol</a:t>
            </a:r>
            <a:r>
              <a:rPr lang="en-US" altLang="ja-JP" dirty="0">
                <a:latin typeface="Arial" charset="0"/>
                <a:ea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1204" name="Picture 2" descr="03_10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384158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7600" y="6299200"/>
            <a:ext cx="2540000" cy="457200"/>
          </a:xfrm>
        </p:spPr>
        <p:txBody>
          <a:bodyPr/>
          <a:lstStyle/>
          <a:p>
            <a:pPr>
              <a:defRPr/>
            </a:pPr>
            <a:fld id="{810C40FF-1DED-9240-9916-D1C2A77358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470400" y="6248400"/>
            <a:ext cx="6299200" cy="457200"/>
          </a:xfrm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dirty="0" smtClean="0">
                <a:solidFill>
                  <a:srgbClr val="000000"/>
                </a:solidFill>
              </a:rPr>
              <a:t>3-סטויכיומטריה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4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507670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 | </a:t>
            </a:r>
            <a:fld id="{8A009EDF-87CB-4427-9734-9980D6C5FE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1066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30814" y="0"/>
            <a:ext cx="8110538" cy="6762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pPr eaLnBrk="1" hangingPunct="1"/>
            <a:r>
              <a:rPr lang="en-US" altLang="en-US" kern="0" dirty="0" smtClean="0"/>
              <a:t>Example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557462" y="914400"/>
            <a:ext cx="8899525" cy="56975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 smtClean="0"/>
              <a:t>Solution:</a:t>
            </a:r>
          </a:p>
          <a:p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SbI</a:t>
            </a:r>
            <a:r>
              <a:rPr lang="en-US" altLang="en-US" kern="0" baseline="-25000" dirty="0" smtClean="0"/>
              <a:t>3</a:t>
            </a:r>
          </a:p>
          <a:p>
            <a:endParaRPr lang="en-US" altLang="en-US" kern="0" baseline="-25000" dirty="0" smtClean="0"/>
          </a:p>
          <a:p>
            <a:endParaRPr lang="en-US" altLang="en-US" kern="0" baseline="-25000" dirty="0" smtClean="0"/>
          </a:p>
          <a:p>
            <a:endParaRPr lang="en-US" altLang="en-US" kern="0" baseline="-25000" dirty="0" smtClean="0"/>
          </a:p>
          <a:p>
            <a:endParaRPr lang="en-US" altLang="en-US" kern="0" baseline="-25000" dirty="0" smtClean="0"/>
          </a:p>
          <a:p>
            <a:endParaRPr lang="en-US" altLang="en-US" kern="0" baseline="-25000" dirty="0" smtClean="0"/>
          </a:p>
          <a:p>
            <a:endParaRPr lang="en-US" altLang="en-US" kern="0" baseline="-25000" dirty="0" smtClean="0"/>
          </a:p>
          <a:p>
            <a:r>
              <a:rPr lang="en-US" altLang="en-US" kern="0" dirty="0" smtClean="0"/>
              <a:t>Limiting reactant</a:t>
            </a:r>
          </a:p>
          <a:p>
            <a:pPr lvl="1"/>
            <a:r>
              <a:rPr lang="en-US" altLang="en-US" kern="0" dirty="0" smtClean="0"/>
              <a:t>1.20 </a:t>
            </a:r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(Sb limiting) &lt; 1.60 </a:t>
            </a:r>
            <a:r>
              <a:rPr lang="en-US" altLang="en-US" kern="0" dirty="0" err="1" smtClean="0"/>
              <a:t>mol</a:t>
            </a:r>
            <a:r>
              <a:rPr lang="en-US" altLang="en-US" kern="0" dirty="0" smtClean="0"/>
              <a:t> (I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 limiting); the limiting reactant is Sb.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76622"/>
              </p:ext>
            </p:extLst>
          </p:nvPr>
        </p:nvGraphicFramePr>
        <p:xfrm>
          <a:off x="2617787" y="1998663"/>
          <a:ext cx="52895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tion" r:id="rId3" imgW="2362200" imgH="393700" progId="Equation.DSMT4">
                  <p:embed/>
                </p:oleObj>
              </mc:Choice>
              <mc:Fallback>
                <p:oleObj name="Equation" r:id="rId3" imgW="2362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7" y="1998663"/>
                        <a:ext cx="52895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92616"/>
              </p:ext>
            </p:extLst>
          </p:nvPr>
        </p:nvGraphicFramePr>
        <p:xfrm>
          <a:off x="2652712" y="3051176"/>
          <a:ext cx="52339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Equation" r:id="rId5" imgW="2336800" imgH="431800" progId="Equation.DSMT4">
                  <p:embed/>
                </p:oleObj>
              </mc:Choice>
              <mc:Fallback>
                <p:oleObj name="Equation" r:id="rId5" imgW="2336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2" y="3051176"/>
                        <a:ext cx="52339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6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509702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3/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>
          <a:xfrm>
            <a:off x="1891475" y="169985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kern="0" smtClean="0"/>
              <a:t>Limiting Reactant</a:t>
            </a:r>
            <a:endParaRPr lang="en-US" kern="0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27531" y="1135672"/>
            <a:ext cx="8948365" cy="1497013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kern="0" smtClean="0">
                <a:solidFill>
                  <a:srgbClr val="194E9D"/>
                </a:solidFill>
              </a:rPr>
              <a:t>Mole Ratio Method</a:t>
            </a:r>
            <a:r>
              <a:rPr lang="en-US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>
              <a:spcBef>
                <a:spcPct val="0"/>
              </a:spcBef>
            </a:pPr>
            <a:r>
              <a:rPr lang="en-US" kern="0" smtClean="0"/>
              <a:t>Calculate the amount (mol) of two reactants and then their mole ratio. If:</a:t>
            </a:r>
            <a:endParaRPr lang="en-US" sz="2000" kern="0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004342" y="2595062"/>
            <a:ext cx="927021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28600" indent="-228600" algn="l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800" b="0" i="0" dirty="0" smtClean="0">
                <a:solidFill>
                  <a:srgbClr val="000000"/>
                </a:solidFill>
              </a:rPr>
              <a:t>actual &lt; theoretical: </a:t>
            </a:r>
            <a:r>
              <a:rPr lang="en-US" sz="2800" b="0" dirty="0" smtClean="0"/>
              <a:t>numerator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reactant</a:t>
            </a:r>
            <a:r>
              <a:rPr lang="en-US" sz="2800" b="0" i="0" dirty="0" smtClean="0">
                <a:solidFill>
                  <a:srgbClr val="000000"/>
                </a:solidFill>
              </a:rPr>
              <a:t> is </a:t>
            </a:r>
            <a:r>
              <a:rPr lang="en-US" sz="2800" b="0" dirty="0" smtClean="0"/>
              <a:t>limiting</a:t>
            </a:r>
            <a:r>
              <a:rPr lang="en-US" sz="2800" b="0" i="0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l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800" b="0" i="0" dirty="0" smtClean="0">
                <a:solidFill>
                  <a:srgbClr val="000000"/>
                </a:solidFill>
              </a:rPr>
              <a:t>actual &gt; theoretical: </a:t>
            </a:r>
            <a:r>
              <a:rPr lang="en-US" sz="2800" b="0" dirty="0" smtClean="0"/>
              <a:t>numerator</a:t>
            </a:r>
            <a:r>
              <a:rPr lang="en-US" sz="2800" b="0" i="0" dirty="0" smtClean="0">
                <a:solidFill>
                  <a:srgbClr val="000000"/>
                </a:solidFill>
              </a:rPr>
              <a:t> reactant is in </a:t>
            </a:r>
            <a:r>
              <a:rPr lang="en-US" sz="2800" b="0" dirty="0" smtClean="0"/>
              <a:t>excess</a:t>
            </a:r>
            <a:r>
              <a:rPr lang="en-US" sz="2800" b="0" i="0" dirty="0" smtClean="0">
                <a:solidFill>
                  <a:srgbClr val="000000"/>
                </a:solidFill>
              </a:rPr>
              <a:t>. </a:t>
            </a:r>
            <a:endParaRPr lang="en-US" sz="2800" b="0" i="0" dirty="0" smtClean="0">
              <a:solidFill>
                <a:srgbClr val="333399"/>
              </a:solidFill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023543" y="4027422"/>
            <a:ext cx="8756340" cy="27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l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194E9D"/>
                </a:solidFill>
              </a:rPr>
              <a:t>Example</a:t>
            </a:r>
          </a:p>
          <a:p>
            <a:pPr lvl="0" algn="l">
              <a:spcBef>
                <a:spcPts val="600"/>
              </a:spcBef>
              <a:buClr>
                <a:srgbClr val="194E9D"/>
              </a:buClr>
              <a:buSzPct val="85000"/>
            </a:pPr>
            <a:r>
              <a:rPr lang="en-US" sz="2800" b="0" i="0" kern="0" dirty="0" smtClean="0">
                <a:solidFill>
                  <a:srgbClr val="000000"/>
                </a:solidFill>
                <a:latin typeface="Arial"/>
              </a:rPr>
              <a:t>If </a:t>
            </a: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374 g of NH</a:t>
            </a:r>
            <a:r>
              <a:rPr lang="en-US" sz="2800" b="0" i="0" kern="0" baseline="-25000" dirty="0">
                <a:solidFill>
                  <a:srgbClr val="000000"/>
                </a:solidFill>
                <a:latin typeface="Arial"/>
              </a:rPr>
              <a:t>3 </a:t>
            </a: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 and 768 g of O</a:t>
            </a:r>
            <a:r>
              <a:rPr lang="en-US" sz="2800" b="0" i="0" kern="0" baseline="-25000" dirty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are mixed, what mass of NO will form?</a:t>
            </a:r>
          </a:p>
          <a:p>
            <a:pPr lvl="0" algn="l">
              <a:spcBef>
                <a:spcPts val="600"/>
              </a:spcBef>
              <a:buClr>
                <a:srgbClr val="194E9D"/>
              </a:buClr>
              <a:buSzPct val="85000"/>
            </a:pP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	 4 NH</a:t>
            </a:r>
            <a:r>
              <a:rPr lang="en-US" sz="2800" b="0" i="0" kern="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(g) +  5 O</a:t>
            </a:r>
            <a:r>
              <a:rPr lang="en-US" sz="2800" b="0" i="0" kern="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(g)  →  4 NO(g) + 6 H</a:t>
            </a:r>
            <a:r>
              <a:rPr lang="en-US" sz="2800" b="0" i="0" kern="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800" b="0" i="0" kern="0" dirty="0">
                <a:solidFill>
                  <a:srgbClr val="000000"/>
                </a:solidFill>
                <a:latin typeface="Arial"/>
              </a:rPr>
              <a:t>O(g)</a:t>
            </a:r>
          </a:p>
        </p:txBody>
      </p:sp>
    </p:spTree>
    <p:extLst>
      <p:ext uri="{BB962C8B-B14F-4D97-AF65-F5344CB8AC3E}">
        <p14:creationId xmlns:p14="http://schemas.microsoft.com/office/powerpoint/2010/main" val="11834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509702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3/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1"/>
          <p:cNvSpPr txBox="1">
            <a:spLocks noChangeArrowheads="1"/>
          </p:cNvSpPr>
          <p:nvPr/>
        </p:nvSpPr>
        <p:spPr>
          <a:xfrm>
            <a:off x="3546539" y="122202"/>
            <a:ext cx="8834437" cy="81915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kern="0" dirty="0" smtClean="0"/>
              <a:t>Limiting Reactant</a:t>
            </a:r>
            <a:endParaRPr lang="en-US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95978" y="1145969"/>
            <a:ext cx="8709025" cy="460860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000" kern="0" smtClean="0">
                <a:solidFill>
                  <a:srgbClr val="194E9D"/>
                </a:solidFill>
              </a:rPr>
              <a:t>374 g NH</a:t>
            </a:r>
            <a:r>
              <a:rPr lang="en-US" sz="2000" kern="0" baseline="-25000" smtClean="0">
                <a:solidFill>
                  <a:srgbClr val="194E9D"/>
                </a:solidFill>
              </a:rPr>
              <a:t>3</a:t>
            </a:r>
            <a:r>
              <a:rPr lang="en-US" sz="2000" kern="0" smtClean="0">
                <a:solidFill>
                  <a:srgbClr val="194E9D"/>
                </a:solidFill>
              </a:rPr>
              <a:t> + 768 g O</a:t>
            </a:r>
            <a:r>
              <a:rPr lang="en-US" sz="2000" kern="0" baseline="-25000" smtClean="0">
                <a:solidFill>
                  <a:srgbClr val="194E9D"/>
                </a:solidFill>
              </a:rPr>
              <a:t>2</a:t>
            </a:r>
            <a:r>
              <a:rPr lang="en-US" sz="2000" kern="0" smtClean="0">
                <a:solidFill>
                  <a:srgbClr val="194E9D"/>
                </a:solidFill>
              </a:rPr>
              <a:t>, </a:t>
            </a:r>
            <a:r>
              <a:rPr lang="en-US" sz="2000" i="1" kern="0" smtClean="0">
                <a:solidFill>
                  <a:srgbClr val="194E9D"/>
                </a:solidFill>
              </a:rPr>
              <a:t>mass</a:t>
            </a:r>
            <a:r>
              <a:rPr lang="en-US" sz="2000" kern="0" baseline="-25000" smtClean="0">
                <a:solidFill>
                  <a:srgbClr val="194E9D"/>
                </a:solidFill>
              </a:rPr>
              <a:t>NO</a:t>
            </a:r>
            <a:r>
              <a:rPr lang="en-US" sz="2000" kern="0" smtClean="0">
                <a:solidFill>
                  <a:srgbClr val="194E9D"/>
                </a:solidFill>
              </a:rPr>
              <a:t> formed? 4 NH</a:t>
            </a:r>
            <a:r>
              <a:rPr lang="en-US" sz="2000" kern="0" baseline="-25000" smtClean="0">
                <a:solidFill>
                  <a:srgbClr val="194E9D"/>
                </a:solidFill>
              </a:rPr>
              <a:t>3 </a:t>
            </a:r>
            <a:r>
              <a:rPr lang="en-US" sz="2000" kern="0" smtClean="0">
                <a:solidFill>
                  <a:srgbClr val="194E9D"/>
                </a:solidFill>
              </a:rPr>
              <a:t>+ 5 O</a:t>
            </a:r>
            <a:r>
              <a:rPr lang="en-US" sz="2000" kern="0" baseline="-25000" smtClean="0">
                <a:solidFill>
                  <a:srgbClr val="194E9D"/>
                </a:solidFill>
              </a:rPr>
              <a:t>2</a:t>
            </a:r>
            <a:r>
              <a:rPr lang="en-US" sz="2000" kern="0" smtClean="0">
                <a:solidFill>
                  <a:srgbClr val="194E9D"/>
                </a:solidFill>
              </a:rPr>
              <a:t> → 4 NO + 6 H</a:t>
            </a:r>
            <a:r>
              <a:rPr lang="en-US" sz="2000" kern="0" baseline="-25000" smtClean="0">
                <a:solidFill>
                  <a:srgbClr val="194E9D"/>
                </a:solidFill>
              </a:rPr>
              <a:t>2</a:t>
            </a:r>
            <a:r>
              <a:rPr lang="en-US" sz="2000" kern="0" smtClean="0">
                <a:solidFill>
                  <a:srgbClr val="194E9D"/>
                </a:solidFill>
              </a:rPr>
              <a:t>O</a:t>
            </a:r>
          </a:p>
          <a:p>
            <a:pPr marL="0" indent="0"/>
            <a:endParaRPr lang="en-US" sz="2000" kern="0" dirty="0">
              <a:solidFill>
                <a:srgbClr val="194E9D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751011" y="2197493"/>
            <a:ext cx="5880607" cy="946150"/>
            <a:chOff x="1283" y="2391"/>
            <a:chExt cx="3363" cy="596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283" y="2522"/>
              <a:ext cx="336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 marL="285750" indent="-285750" algn="l" rtl="0" eaLnBrk="1" hangingPunct="1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800" b="0" dirty="0" smtClean="0">
                  <a:solidFill>
                    <a:srgbClr val="000000"/>
                  </a:solidFill>
                </a:rPr>
                <a:t>n</a:t>
              </a:r>
              <a:r>
                <a:rPr lang="en-US" sz="2800" b="0" i="0" baseline="-25000" dirty="0" smtClean="0">
                  <a:solidFill>
                    <a:srgbClr val="000000"/>
                  </a:solidFill>
                </a:rPr>
                <a:t>NH</a:t>
              </a:r>
              <a:r>
                <a:rPr lang="en-US" sz="2400" b="0" i="0" baseline="-50000" dirty="0">
                  <a:solidFill>
                    <a:srgbClr val="000000"/>
                  </a:solidFill>
                </a:rPr>
                <a:t>3</a:t>
              </a:r>
              <a:r>
                <a:rPr lang="en-US" sz="2800" b="0" i="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= 374 g   	      = 21.96 </a:t>
              </a:r>
              <a:r>
                <a:rPr lang="en-US" sz="2800" b="0" i="0" dirty="0" err="1" smtClean="0">
                  <a:solidFill>
                    <a:srgbClr val="000000"/>
                  </a:solidFill>
                </a:rPr>
                <a:t>mol</a:t>
              </a:r>
              <a:endParaRPr lang="en-US" sz="2800" b="0" i="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467" y="2391"/>
              <a:ext cx="865" cy="596"/>
              <a:chOff x="356" y="-20"/>
              <a:chExt cx="865" cy="596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56" y="-20"/>
                <a:ext cx="865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1 </a:t>
                </a:r>
                <a:r>
                  <a:rPr lang="en-US" sz="2800" b="0" i="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2800" b="0" i="0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17.03 g</a:t>
                </a: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424" y="279"/>
                <a:ext cx="61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831975" y="3246114"/>
            <a:ext cx="5224463" cy="946150"/>
            <a:chOff x="1283" y="3240"/>
            <a:chExt cx="3291" cy="596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283" y="3328"/>
              <a:ext cx="329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 marL="285750" indent="-285750" algn="l" rtl="0" eaLnBrk="1" hangingPunct="1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800" b="0" dirty="0" smtClean="0">
                  <a:solidFill>
                    <a:srgbClr val="000000"/>
                  </a:solidFill>
                </a:rPr>
                <a:t>n</a:t>
              </a:r>
              <a:r>
                <a:rPr lang="en-US" sz="2800" b="0" i="0" baseline="-25000" dirty="0" smtClean="0">
                  <a:solidFill>
                    <a:srgbClr val="000000"/>
                  </a:solidFill>
                </a:rPr>
                <a:t>O</a:t>
              </a:r>
              <a:r>
                <a:rPr lang="en-US" sz="2400" b="0" i="0" baseline="-500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=	768g 		    = 24.00 </a:t>
              </a:r>
              <a:r>
                <a:rPr lang="en-US" sz="2800" b="0" i="0" dirty="0" err="1" smtClean="0">
                  <a:solidFill>
                    <a:srgbClr val="000000"/>
                  </a:solidFill>
                </a:rPr>
                <a:t>mol</a:t>
              </a:r>
              <a:endParaRPr lang="en-US" sz="2800" b="0" i="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513" y="3240"/>
              <a:ext cx="865" cy="596"/>
              <a:chOff x="461" y="55"/>
              <a:chExt cx="865" cy="596"/>
            </a:xfrm>
          </p:grpSpPr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461" y="55"/>
                <a:ext cx="865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1 </a:t>
                </a:r>
                <a:r>
                  <a:rPr lang="en-US" sz="2800" b="0" i="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2800" b="0" i="0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32.00 g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587" y="347"/>
                <a:ext cx="61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831975" y="1642604"/>
            <a:ext cx="2678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800" b="0" i="0" dirty="0" smtClean="0">
                <a:solidFill>
                  <a:srgbClr val="000000"/>
                </a:solidFill>
              </a:rPr>
              <a:t>Balanced?  </a:t>
            </a:r>
            <a:r>
              <a:rPr lang="en-US" sz="2800" b="0" i="0" dirty="0" smtClean="0">
                <a:solidFill>
                  <a:srgbClr val="333399"/>
                </a:solidFill>
              </a:rPr>
              <a:t>Yes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791004" y="4240160"/>
            <a:ext cx="391337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800" b="0" i="0" dirty="0" smtClean="0">
                <a:solidFill>
                  <a:srgbClr val="194E9D"/>
                </a:solidFill>
              </a:rPr>
              <a:t>Mole ratio of reactants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05212" y="5009294"/>
            <a:ext cx="3760712" cy="954107"/>
            <a:chOff x="798657" y="4890063"/>
            <a:chExt cx="3760712" cy="954107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075675" y="4890063"/>
              <a:ext cx="108555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b="0" i="0" dirty="0" smtClean="0">
                  <a:solidFill>
                    <a:srgbClr val="000000"/>
                  </a:solidFill>
                </a:rPr>
                <a:t>24.00</a:t>
              </a:r>
              <a:endParaRPr lang="en-US" sz="2800" b="0" i="0" baseline="-25000" dirty="0" smtClean="0">
                <a:solidFill>
                  <a:srgbClr val="000000"/>
                </a:solidFill>
              </a:endParaRPr>
            </a:p>
            <a:p>
              <a:pPr algn="l" rtl="0"/>
              <a:r>
                <a:rPr lang="en-US" sz="2800" b="0" i="0" dirty="0" smtClean="0">
                  <a:solidFill>
                    <a:srgbClr val="000000"/>
                  </a:solidFill>
                </a:rPr>
                <a:t>21.96</a:t>
              </a: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2190890" y="5367116"/>
              <a:ext cx="917366" cy="33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1" hangingPunct="1"/>
              <a:endParaRPr lang="en-US" sz="1800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798657" y="5042010"/>
              <a:ext cx="3760712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 marL="285750" indent="-285750" algn="l" rtl="0" eaLnBrk="1" hangingPunct="1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800" b="0" dirty="0" smtClean="0">
                  <a:solidFill>
                    <a:srgbClr val="000000"/>
                  </a:solidFill>
                </a:rPr>
                <a:t>actual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             = 1.093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56439" y="4986469"/>
            <a:ext cx="3445672" cy="954107"/>
            <a:chOff x="234459" y="4890063"/>
            <a:chExt cx="3445672" cy="954107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075675" y="4890063"/>
              <a:ext cx="38504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b="0" i="0" dirty="0" smtClean="0">
                  <a:solidFill>
                    <a:srgbClr val="000000"/>
                  </a:solidFill>
                </a:rPr>
                <a:t>5</a:t>
              </a:r>
              <a:endParaRPr lang="en-US" sz="2800" b="0" i="0" baseline="-25000" dirty="0" smtClean="0">
                <a:solidFill>
                  <a:srgbClr val="000000"/>
                </a:solidFill>
              </a:endParaRPr>
            </a:p>
            <a:p>
              <a:pPr algn="l" rtl="0"/>
              <a:r>
                <a:rPr lang="en-US" sz="2800" b="0" i="0" dirty="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2152485" y="5370502"/>
              <a:ext cx="2698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1" hangingPunct="1"/>
              <a:endParaRPr lang="en-US" sz="1800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34459" y="5042010"/>
              <a:ext cx="3445672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 marL="285750" indent="-285750" algn="l" rtl="0" eaLnBrk="1" hangingPunct="1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800" b="0" dirty="0" smtClean="0">
                  <a:solidFill>
                    <a:srgbClr val="000000"/>
                  </a:solidFill>
                </a:rPr>
                <a:t>theoretical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     = 1.25</a:t>
              </a: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7359525" y="5534977"/>
            <a:ext cx="1800225" cy="1219200"/>
            <a:chOff x="3267" y="955"/>
            <a:chExt cx="1134" cy="768"/>
          </a:xfrm>
        </p:grpSpPr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 rot="20384745">
              <a:off x="3418" y="955"/>
              <a:ext cx="57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1" hangingPunct="1"/>
              <a:endParaRPr lang="en-US" sz="1800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3267" y="1216"/>
              <a:ext cx="1134" cy="507"/>
            </a:xfrm>
            <a:prstGeom prst="wedgeRoundRectCallout">
              <a:avLst>
                <a:gd name="adj1" fmla="val 40026"/>
                <a:gd name="adj2" fmla="val -73617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1" hangingPunct="1"/>
              <a:r>
                <a:rPr lang="en-US" sz="2000" b="0" i="0" dirty="0" smtClean="0">
                  <a:solidFill>
                    <a:srgbClr val="000000"/>
                  </a:solidFill>
                </a:rPr>
                <a:t>actual &lt; </a:t>
              </a:r>
              <a:r>
                <a:rPr lang="en-US" sz="2000" b="0" i="0" dirty="0" err="1" smtClean="0">
                  <a:solidFill>
                    <a:srgbClr val="000000"/>
                  </a:solidFill>
                </a:rPr>
                <a:t>theo.</a:t>
              </a:r>
              <a:endParaRPr lang="en-US" sz="2000" b="0" i="0" dirty="0" smtClean="0">
                <a:solidFill>
                  <a:srgbClr val="000000"/>
                </a:solidFill>
              </a:endParaRPr>
            </a:p>
            <a:p>
              <a:pPr algn="l" rtl="0" eaLnBrk="1" hangingPunct="1"/>
              <a:r>
                <a:rPr lang="en-US" sz="2000" b="0" i="0" dirty="0" smtClean="0">
                  <a:solidFill>
                    <a:srgbClr val="333399"/>
                  </a:solidFill>
                </a:rPr>
                <a:t>O</a:t>
              </a:r>
              <a:r>
                <a:rPr lang="en-US" sz="2000" b="0" i="0" baseline="-25000" dirty="0" smtClean="0">
                  <a:solidFill>
                    <a:srgbClr val="333399"/>
                  </a:solidFill>
                </a:rPr>
                <a:t>2 </a:t>
              </a:r>
              <a:r>
                <a:rPr lang="en-US" sz="2000" b="0" i="0" dirty="0" smtClean="0">
                  <a:solidFill>
                    <a:srgbClr val="333399"/>
                  </a:solidFill>
                </a:rPr>
                <a:t>is limiting</a:t>
              </a:r>
              <a:endParaRPr lang="en-US" sz="2000" b="0" i="0" baseline="-25000" dirty="0" smtClean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509702"/>
            <a:ext cx="28448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3/</a:t>
            </a: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7507" y="3168323"/>
            <a:ext cx="808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0"/>
            <a:r>
              <a:rPr lang="en-US" sz="2800" b="0" i="0" dirty="0" smtClean="0">
                <a:solidFill>
                  <a:srgbClr val="194E9D"/>
                </a:solidFill>
              </a:rPr>
              <a:t>O</a:t>
            </a:r>
            <a:r>
              <a:rPr lang="en-US" sz="2800" b="0" i="0" baseline="-25000" dirty="0" smtClean="0">
                <a:solidFill>
                  <a:srgbClr val="194E9D"/>
                </a:solidFill>
              </a:rPr>
              <a:t>2</a:t>
            </a:r>
            <a:r>
              <a:rPr lang="en-US" sz="2800" b="0" i="0" dirty="0" smtClean="0">
                <a:solidFill>
                  <a:srgbClr val="194E9D"/>
                </a:solidFill>
              </a:rPr>
              <a:t> is limiting</a:t>
            </a:r>
            <a:r>
              <a:rPr lang="en-US" sz="2800" b="0" i="0" dirty="0" smtClean="0">
                <a:solidFill>
                  <a:srgbClr val="000000"/>
                </a:solidFill>
              </a:rPr>
              <a:t>.</a:t>
            </a:r>
            <a:r>
              <a:rPr lang="en-US" sz="2800" b="0" i="0" dirty="0" smtClean="0">
                <a:solidFill>
                  <a:srgbClr val="BBE0E3"/>
                </a:solidFill>
              </a:rPr>
              <a:t>  </a:t>
            </a:r>
            <a:r>
              <a:rPr lang="en-US" sz="2800" b="0" i="0" dirty="0" smtClean="0">
                <a:solidFill>
                  <a:srgbClr val="000000"/>
                </a:solidFill>
              </a:rPr>
              <a:t>Base all</a:t>
            </a:r>
            <a:r>
              <a:rPr lang="en-US" sz="2800" b="0" i="0" dirty="0" smtClean="0">
                <a:solidFill>
                  <a:srgbClr val="BBE0E3"/>
                </a:solidFill>
              </a:rPr>
              <a:t> </a:t>
            </a:r>
            <a:r>
              <a:rPr lang="en-US" sz="2800" b="0" i="0" dirty="0" smtClean="0">
                <a:solidFill>
                  <a:srgbClr val="194E9D"/>
                </a:solidFill>
              </a:rPr>
              <a:t>calculations</a:t>
            </a:r>
            <a:r>
              <a:rPr lang="en-US" sz="2800" b="0" i="0" dirty="0" smtClean="0">
                <a:solidFill>
                  <a:srgbClr val="BBE0E3"/>
                </a:solidFill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</a:rPr>
              <a:t>on O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71344" y="1690361"/>
            <a:ext cx="81645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 algn="r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000000"/>
                </a:solidFill>
              </a:rPr>
              <a:t>4 NH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b="0" i="0" dirty="0" smtClean="0">
                <a:solidFill>
                  <a:srgbClr val="000000"/>
                </a:solidFill>
              </a:rPr>
              <a:t>(g) +  5 O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(g)  →	 4 NO(g) + 6 H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O(g)</a:t>
            </a:r>
            <a:endParaRPr lang="en-US" sz="2000" b="0" i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284667" y="69342"/>
            <a:ext cx="8834437" cy="81915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kern="0" dirty="0" smtClean="0"/>
              <a:t>Limiting Reactant</a:t>
            </a:r>
            <a:endParaRPr lang="en-US" kern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069719" y="1037898"/>
            <a:ext cx="7848600" cy="547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/>
            <a:r>
              <a:rPr lang="en-US" kern="0" smtClean="0"/>
              <a:t>Mass of NO formed? </a:t>
            </a:r>
            <a:endParaRPr lang="en-US" kern="0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857212" y="2254486"/>
            <a:ext cx="639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0"/>
            <a:r>
              <a:rPr lang="en-US" sz="2400" b="0" i="0" dirty="0" smtClean="0">
                <a:solidFill>
                  <a:srgbClr val="CC0000"/>
                </a:solidFill>
              </a:rPr>
              <a:t>excess</a:t>
            </a:r>
            <a:r>
              <a:rPr lang="en-US" sz="2400" b="0" i="0" dirty="0" smtClean="0">
                <a:solidFill>
                  <a:srgbClr val="000000"/>
                </a:solidFill>
              </a:rPr>
              <a:t>         24.00 </a:t>
            </a:r>
            <a:r>
              <a:rPr lang="en-US" sz="2400" b="0" i="0" dirty="0" err="1" smtClean="0">
                <a:solidFill>
                  <a:srgbClr val="000000"/>
                </a:solidFill>
              </a:rPr>
              <a:t>mol</a:t>
            </a:r>
            <a:r>
              <a:rPr lang="en-US" sz="2400" b="0" i="0" dirty="0" smtClean="0">
                <a:solidFill>
                  <a:srgbClr val="000000"/>
                </a:solidFill>
              </a:rPr>
              <a:t>	      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46000" y="5006347"/>
            <a:ext cx="6611346" cy="946150"/>
            <a:chOff x="1046000" y="5006347"/>
            <a:chExt cx="6611346" cy="946150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1046000" y="5177796"/>
              <a:ext cx="658924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0"/>
              <a:r>
                <a:rPr lang="en-US" sz="2800" b="0" dirty="0" err="1" smtClean="0">
                  <a:solidFill>
                    <a:srgbClr val="000000"/>
                  </a:solidFill>
                </a:rPr>
                <a:t>mass</a:t>
              </a:r>
              <a:r>
                <a:rPr lang="en-US" sz="2800" b="0" i="0" baseline="-25000" dirty="0" err="1" smtClean="0">
                  <a:solidFill>
                    <a:srgbClr val="000000"/>
                  </a:solidFill>
                </a:rPr>
                <a:t>NO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= 19.20 </a:t>
              </a:r>
              <a:r>
                <a:rPr lang="en-US" sz="2800" b="0" i="0" dirty="0" err="1" smtClean="0">
                  <a:solidFill>
                    <a:srgbClr val="000000"/>
                  </a:solidFill>
                </a:rPr>
                <a:t>mol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		 =  576 g</a:t>
              </a:r>
              <a:endParaRPr lang="en-US" sz="2800" b="0" i="0" baseline="-25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912932" y="5006347"/>
              <a:ext cx="1274762" cy="946150"/>
              <a:chOff x="3264" y="3072"/>
              <a:chExt cx="803" cy="596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803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30.01g</a:t>
                </a:r>
              </a:p>
              <a:p>
                <a:pPr algn="r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1 </a:t>
                </a:r>
                <a:r>
                  <a:rPr lang="en-US" sz="2800" b="0" i="0" dirty="0" err="1" smtClean="0">
                    <a:solidFill>
                      <a:srgbClr val="000000"/>
                    </a:solidFill>
                  </a:rPr>
                  <a:t>mol</a:t>
                </a:r>
                <a:r>
                  <a:rPr lang="en-US" sz="2800" b="0" i="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3353" y="3356"/>
                <a:ext cx="6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0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6549415" y="5177796"/>
              <a:ext cx="1107931" cy="509815"/>
            </a:xfrm>
            <a:prstGeom prst="roundRect">
              <a:avLst/>
            </a:prstGeom>
            <a:noFill/>
            <a:ln w="25400" cap="flat" cmpd="sng" algn="ctr">
              <a:solidFill>
                <a:srgbClr val="194E9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066637" y="3761385"/>
            <a:ext cx="7202487" cy="946150"/>
            <a:chOff x="265" y="3078"/>
            <a:chExt cx="4537" cy="596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265" y="3201"/>
              <a:ext cx="4537" cy="365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/>
              <a:r>
                <a:rPr lang="en-US" sz="2800" b="0" dirty="0" err="1" smtClean="0">
                  <a:solidFill>
                    <a:srgbClr val="000000"/>
                  </a:solidFill>
                </a:rPr>
                <a:t>n</a:t>
              </a:r>
              <a:r>
                <a:rPr lang="en-US" sz="2800" b="0" i="0" baseline="-25000" dirty="0" err="1" smtClean="0">
                  <a:solidFill>
                    <a:srgbClr val="000000"/>
                  </a:solidFill>
                </a:rPr>
                <a:t>NO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= 24.00 </a:t>
              </a:r>
              <a:r>
                <a:rPr lang="en-US" sz="2800" b="0" i="0" dirty="0" err="1" smtClean="0">
                  <a:solidFill>
                    <a:srgbClr val="000000"/>
                  </a:solidFill>
                </a:rPr>
                <a:t>mol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O</a:t>
              </a:r>
              <a:r>
                <a:rPr lang="en-US" sz="2800" b="0" i="0" baseline="-25000" dirty="0" smtClean="0">
                  <a:solidFill>
                    <a:srgbClr val="000000"/>
                  </a:solidFill>
                </a:rPr>
                <a:t>2	         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= 19.20 </a:t>
              </a:r>
              <a:r>
                <a:rPr lang="en-US" sz="2800" b="0" i="0" dirty="0" err="1" smtClean="0">
                  <a:solidFill>
                    <a:srgbClr val="000000"/>
                  </a:solidFill>
                </a:rPr>
                <a:t>mol</a:t>
              </a:r>
              <a:endParaRPr lang="en-US" sz="2800" b="0" i="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0" name="Group 9"/>
            <p:cNvGrpSpPr>
              <a:grpSpLocks/>
            </p:cNvGrpSpPr>
            <p:nvPr/>
          </p:nvGrpSpPr>
          <p:grpSpPr bwMode="auto">
            <a:xfrm>
              <a:off x="2298" y="3078"/>
              <a:ext cx="639" cy="596"/>
              <a:chOff x="667" y="-16"/>
              <a:chExt cx="639" cy="549"/>
            </a:xfrm>
          </p:grpSpPr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667" y="-16"/>
                <a:ext cx="639" cy="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4 NO</a:t>
                </a:r>
              </a:p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5 O</a:t>
                </a:r>
                <a:r>
                  <a:rPr lang="en-US" sz="2800" b="0" i="0" baseline="-25000" dirty="0" smtClean="0">
                    <a:solidFill>
                      <a:srgbClr val="000000"/>
                    </a:solidFill>
                  </a:rPr>
                  <a:t>2</a:t>
                </a:r>
                <a:endParaRPr lang="en-US" sz="2400" b="0" i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680" y="258"/>
                <a:ext cx="6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6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67128" y="1543969"/>
            <a:ext cx="8229600" cy="5029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3600" b="1" kern="0" dirty="0" smtClean="0"/>
              <a:t>Theoretical Yield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The maximum amount of product that can be obtained by a reaction from given amounts of reactants. 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This is a </a:t>
            </a:r>
            <a:r>
              <a:rPr lang="en-US" altLang="en-US" i="1" kern="0" dirty="0" smtClean="0"/>
              <a:t>calculated</a:t>
            </a:r>
            <a:r>
              <a:rPr lang="en-US" altLang="en-US" kern="0" dirty="0" smtClean="0"/>
              <a:t> amount.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4085" y="374748"/>
            <a:ext cx="1892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ניצולת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3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46504" y="728472"/>
            <a:ext cx="8229600" cy="5029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3600" b="1" kern="0" dirty="0" smtClean="0"/>
              <a:t>Actual Yield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The amount of product that is actually obtained.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This is a </a:t>
            </a:r>
            <a:r>
              <a:rPr lang="en-US" altLang="en-US" i="1" kern="0" dirty="0" smtClean="0"/>
              <a:t>measured</a:t>
            </a:r>
            <a:r>
              <a:rPr lang="en-US" altLang="en-US" kern="0" dirty="0" smtClean="0"/>
              <a:t> amount.</a:t>
            </a: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  <a:p>
            <a:pPr marL="0" indent="0" eaLnBrk="1" hangingPunct="1">
              <a:buFontTx/>
              <a:buNone/>
            </a:pPr>
            <a:r>
              <a:rPr lang="en-US" altLang="en-US" sz="3600" b="1" kern="0" dirty="0" smtClean="0"/>
              <a:t>Percentage Yield</a:t>
            </a:r>
          </a:p>
          <a:p>
            <a:pPr marL="0" indent="0" eaLnBrk="1" hangingPunct="1">
              <a:buFontTx/>
              <a:buNone/>
            </a:pPr>
            <a:endParaRPr lang="en-US" altLang="en-US" b="1" kern="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05862"/>
              </p:ext>
            </p:extLst>
          </p:nvPr>
        </p:nvGraphicFramePr>
        <p:xfrm>
          <a:off x="1895729" y="4118039"/>
          <a:ext cx="74564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4" imgW="2908080" imgH="419040" progId="Equation.DSMT4">
                  <p:embed/>
                </p:oleObj>
              </mc:Choice>
              <mc:Fallback>
                <p:oleObj name="Equation" r:id="rId4" imgW="290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729" y="4118039"/>
                        <a:ext cx="7456488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2770" y="982053"/>
            <a:ext cx="82216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Few chemical reactions have 100% yield.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12762" y="1750153"/>
            <a:ext cx="82184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Possible reasons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333399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</a:rPr>
              <a:t>Side reactions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may produce undesired product(s).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37891" y="4668933"/>
            <a:ext cx="822166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333399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</a:rPr>
              <a:t>Product loss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during isolation and purification.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20888" y="3300740"/>
            <a:ext cx="86471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333399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</a:rPr>
              <a:t>Incomplete reaction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due to poor mixing or reaching equilibrium…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445955" y="165005"/>
            <a:ext cx="883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Percent Yield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56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16242" y="6559610"/>
            <a:ext cx="28448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02336" y="6533545"/>
            <a:ext cx="1066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31171" y="54160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kern="0" dirty="0" smtClean="0"/>
              <a:t>Percent Yield</a:t>
            </a:r>
            <a:endParaRPr 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66333" y="936205"/>
            <a:ext cx="8948365" cy="2674938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2.50 g of copper heated with an excess of sulfur made 2.53 g of copper(I) sulfide</a:t>
            </a:r>
          </a:p>
          <a:p>
            <a:pPr marL="0" indent="0"/>
            <a:r>
              <a:rPr lang="en-US" kern="0" dirty="0" smtClean="0"/>
              <a:t>		16 Cu(s) + S</a:t>
            </a:r>
            <a:r>
              <a:rPr lang="en-US" kern="0" baseline="-25000" dirty="0" smtClean="0"/>
              <a:t>8</a:t>
            </a:r>
            <a:r>
              <a:rPr lang="en-US" kern="0" dirty="0" smtClean="0"/>
              <a:t>(s) 	→ 8 Cu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S(s)</a:t>
            </a:r>
          </a:p>
          <a:p>
            <a:pPr marL="0" indent="0"/>
            <a:r>
              <a:rPr lang="en-US" kern="0" dirty="0" smtClean="0"/>
              <a:t>What was the percent yield for this reaction?</a:t>
            </a:r>
            <a:endParaRPr lang="en-US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299380" y="3003132"/>
            <a:ext cx="8410575" cy="1030286"/>
            <a:chOff x="931358" y="3390548"/>
            <a:chExt cx="8410575" cy="1030286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931358" y="3390548"/>
              <a:ext cx="8410575" cy="796926"/>
              <a:chOff x="-152" y="2672"/>
              <a:chExt cx="5298" cy="502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22" y="2813"/>
                <a:ext cx="1960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285750" indent="-285750" algn="l" eaLnBrk="1" hangingPunct="1">
                  <a:lnSpc>
                    <a:spcPct val="120000"/>
                  </a:lnSpc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2800" b="0" dirty="0" err="1" smtClean="0">
                    <a:solidFill>
                      <a:srgbClr val="000000"/>
                    </a:solidFill>
                  </a:rPr>
                  <a:t>n</a:t>
                </a:r>
                <a:r>
                  <a:rPr lang="en-US" sz="2800" b="0" i="0" baseline="-25000" dirty="0" err="1" smtClean="0">
                    <a:solidFill>
                      <a:srgbClr val="000000"/>
                    </a:solidFill>
                  </a:rPr>
                  <a:t>Cu</a:t>
                </a:r>
                <a:r>
                  <a:rPr lang="en-US" sz="2800" b="0" i="0" dirty="0" smtClean="0">
                    <a:solidFill>
                      <a:srgbClr val="000000"/>
                    </a:solidFill>
                  </a:rPr>
                  <a:t> used:</a:t>
                </a:r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-152" y="2672"/>
                <a:ext cx="52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3253870" y="3474684"/>
              <a:ext cx="5486400" cy="946150"/>
              <a:chOff x="359" y="1403"/>
              <a:chExt cx="3456" cy="596"/>
            </a:xfrm>
          </p:grpSpPr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859" y="1528"/>
                <a:ext cx="19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b="0" i="0" dirty="0" smtClean="0">
                    <a:solidFill>
                      <a:srgbClr val="000000"/>
                    </a:solidFill>
                  </a:rPr>
                  <a:t>= 0.03934 </a:t>
                </a:r>
                <a:r>
                  <a:rPr lang="en-US" sz="2800" b="0" i="0" dirty="0" err="1" smtClean="0">
                    <a:solidFill>
                      <a:srgbClr val="000000"/>
                    </a:solidFill>
                  </a:rPr>
                  <a:t>mol</a:t>
                </a:r>
                <a:r>
                  <a:rPr lang="en-US" sz="2800" b="0" i="0" dirty="0" smtClean="0">
                    <a:solidFill>
                      <a:srgbClr val="000000"/>
                    </a:solidFill>
                  </a:rPr>
                  <a:t> Cu </a:t>
                </a:r>
              </a:p>
            </p:txBody>
          </p:sp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1060" y="1403"/>
                <a:ext cx="803" cy="596"/>
                <a:chOff x="829" y="1403"/>
                <a:chExt cx="803" cy="596"/>
              </a:xfrm>
            </p:grpSpPr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29" y="1403"/>
                  <a:ext cx="8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0" i="0" dirty="0" smtClean="0">
                      <a:solidFill>
                        <a:srgbClr val="000000"/>
                      </a:solidFill>
                    </a:rPr>
                    <a:t>1 </a:t>
                  </a:r>
                  <a:r>
                    <a:rPr lang="en-US" sz="2800" b="0" i="0" dirty="0" err="1" smtClean="0">
                      <a:solidFill>
                        <a:srgbClr val="000000"/>
                      </a:solidFill>
                    </a:rPr>
                    <a:t>mol</a:t>
                  </a:r>
                  <a:endParaRPr lang="en-US" sz="2800" b="0" i="0" dirty="0" smtClean="0">
                    <a:solidFill>
                      <a:srgbClr val="000000"/>
                    </a:solidFill>
                  </a:endParaRPr>
                </a:p>
                <a:p>
                  <a:r>
                    <a:rPr lang="en-US" sz="2800" b="0" i="0" dirty="0" smtClean="0">
                      <a:solidFill>
                        <a:srgbClr val="000000"/>
                      </a:solidFill>
                    </a:rPr>
                    <a:t>63.55g</a:t>
                  </a:r>
                </a:p>
              </p:txBody>
            </p:sp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915" y="1699"/>
                  <a:ext cx="5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eaLnBrk="1" hangingPunct="1"/>
                  <a:endParaRPr lang="en-US" sz="1800" b="0" i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59" y="1528"/>
                <a:ext cx="7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b="0" i="0" smtClean="0">
                    <a:solidFill>
                      <a:srgbClr val="000000"/>
                    </a:solidFill>
                  </a:rPr>
                  <a:t>2.50 g</a:t>
                </a:r>
              </a:p>
            </p:txBody>
          </p:sp>
        </p:grpSp>
      </p:grp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299380" y="3923631"/>
            <a:ext cx="7916862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 algn="l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194E9D"/>
                </a:solidFill>
              </a:rPr>
              <a:t>Theoretical yield</a:t>
            </a:r>
            <a:endParaRPr lang="en-US" sz="1400" b="0" i="0" dirty="0" smtClean="0">
              <a:solidFill>
                <a:srgbClr val="000000"/>
              </a:solidFill>
            </a:endParaRPr>
          </a:p>
          <a:p>
            <a:pPr marL="285750" indent="-285750" algn="l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000000"/>
                </a:solidFill>
              </a:rPr>
              <a:t>				16 Cu </a:t>
            </a:r>
            <a:r>
              <a:rPr lang="en-US" sz="2800" b="0" i="0" dirty="0" smtClean="0">
                <a:solidFill>
                  <a:srgbClr val="000000"/>
                </a:solidFill>
                <a:sym typeface="Symbol" pitchFamily="18" charset="2"/>
              </a:rPr>
              <a:t>≡</a:t>
            </a:r>
            <a:r>
              <a:rPr lang="en-US" sz="2800" b="0" i="0" dirty="0" smtClean="0">
                <a:solidFill>
                  <a:srgbClr val="000000"/>
                </a:solidFill>
              </a:rPr>
              <a:t> 8 Cu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S</a:t>
            </a:r>
            <a:endParaRPr lang="en-US" sz="1400" b="0" i="0" dirty="0" smtClean="0">
              <a:solidFill>
                <a:srgbClr val="000000"/>
              </a:solidFill>
            </a:endParaRPr>
          </a:p>
          <a:p>
            <a:pPr marL="285750" indent="-285750" algn="l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endParaRPr lang="en-US" sz="1400" b="0" i="0" dirty="0" smtClean="0">
              <a:solidFill>
                <a:srgbClr val="000000"/>
              </a:solidFill>
            </a:endParaRPr>
          </a:p>
          <a:p>
            <a:pPr marL="285750" indent="-285750" algn="l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000000"/>
                </a:solidFill>
              </a:rPr>
              <a:t> 0.03934 </a:t>
            </a:r>
            <a:r>
              <a:rPr lang="en-US" sz="2800" b="0" i="0" dirty="0" err="1" smtClean="0">
                <a:solidFill>
                  <a:srgbClr val="000000"/>
                </a:solidFill>
              </a:rPr>
              <a:t>mol</a:t>
            </a:r>
            <a:r>
              <a:rPr lang="en-US" sz="2800" b="0" i="0" dirty="0" smtClean="0">
                <a:solidFill>
                  <a:srgbClr val="000000"/>
                </a:solidFill>
              </a:rPr>
              <a:t> Cu		     = 0.01967 </a:t>
            </a:r>
            <a:r>
              <a:rPr lang="en-US" sz="2800" b="0" i="0" dirty="0" err="1" smtClean="0">
                <a:solidFill>
                  <a:srgbClr val="000000"/>
                </a:solidFill>
              </a:rPr>
              <a:t>mol</a:t>
            </a:r>
            <a:r>
              <a:rPr lang="en-US" sz="2800" b="0" i="0" dirty="0" smtClean="0">
                <a:solidFill>
                  <a:srgbClr val="000000"/>
                </a:solidFill>
              </a:rPr>
              <a:t> Cu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106080" y="5319043"/>
            <a:ext cx="1308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800" b="0" i="0" smtClean="0">
                <a:solidFill>
                  <a:srgbClr val="000000"/>
                </a:solidFill>
              </a:rPr>
              <a:t>8 Cu</a:t>
            </a:r>
            <a:r>
              <a:rPr lang="en-US" sz="2800" b="0" i="0" baseline="-25000" smtClean="0">
                <a:solidFill>
                  <a:srgbClr val="000000"/>
                </a:solidFill>
              </a:rPr>
              <a:t>2</a:t>
            </a:r>
            <a:r>
              <a:rPr lang="en-US" sz="2800" b="0" i="0" smtClean="0">
                <a:solidFill>
                  <a:srgbClr val="000000"/>
                </a:solidFill>
              </a:rPr>
              <a:t>S</a:t>
            </a:r>
          </a:p>
          <a:p>
            <a:pPr algn="l" rtl="0"/>
            <a:r>
              <a:rPr lang="en-US" sz="2800" b="0" i="0" smtClean="0">
                <a:solidFill>
                  <a:srgbClr val="000000"/>
                </a:solidFill>
              </a:rPr>
              <a:t>16 Cu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4182280" y="5819106"/>
            <a:ext cx="1190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1" hangingPunct="1"/>
            <a:endParaRPr lang="en-US" sz="1800" b="0" i="0" smtClean="0">
              <a:solidFill>
                <a:srgbClr val="000000"/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4049723" y="5319043"/>
            <a:ext cx="1420813" cy="84455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en-US" sz="1800" b="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16242" y="6559610"/>
            <a:ext cx="28448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3 | </a:t>
            </a:r>
            <a:fld id="{B49FDC0C-6775-45AC-90B9-5FF85BA8F43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02336" y="6533545"/>
            <a:ext cx="1066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19989" y="6458869"/>
            <a:ext cx="800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04205" y="173097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kern="0" smtClean="0"/>
              <a:t>Percent Yield</a:t>
            </a:r>
            <a:endParaRPr lang="en-US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78817" y="1144647"/>
            <a:ext cx="8559800" cy="3841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000" kern="0" smtClean="0">
                <a:solidFill>
                  <a:srgbClr val="194E9D"/>
                </a:solidFill>
              </a:rPr>
              <a:t>2.50 g Cu + S</a:t>
            </a:r>
            <a:r>
              <a:rPr lang="en-US" sz="2000" kern="0" baseline="-25000" smtClean="0">
                <a:solidFill>
                  <a:srgbClr val="194E9D"/>
                </a:solidFill>
              </a:rPr>
              <a:t>8</a:t>
            </a:r>
            <a:r>
              <a:rPr lang="en-US" sz="2000" kern="0" smtClean="0">
                <a:solidFill>
                  <a:srgbClr val="194E9D"/>
                </a:solidFill>
              </a:rPr>
              <a:t> (excesss) made 2.53 g Cu</a:t>
            </a:r>
            <a:r>
              <a:rPr lang="en-US" sz="2000" kern="0" baseline="-25000" smtClean="0">
                <a:solidFill>
                  <a:srgbClr val="194E9D"/>
                </a:solidFill>
              </a:rPr>
              <a:t>2</a:t>
            </a:r>
            <a:r>
              <a:rPr lang="en-US" sz="2000" kern="0" smtClean="0">
                <a:solidFill>
                  <a:srgbClr val="194E9D"/>
                </a:solidFill>
              </a:rPr>
              <a:t>S…   What was the %-yield?</a:t>
            </a:r>
            <a:endParaRPr lang="en-US" sz="2000" kern="0">
              <a:solidFill>
                <a:srgbClr val="194E9D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78667" y="1912887"/>
            <a:ext cx="7839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 algn="l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194E9D"/>
                </a:solidFill>
              </a:rPr>
              <a:t>Theoretical yield</a:t>
            </a:r>
            <a:r>
              <a:rPr lang="en-US" sz="2800" b="0" i="0" dirty="0" smtClean="0">
                <a:solidFill>
                  <a:srgbClr val="000000"/>
                </a:solidFill>
              </a:rPr>
              <a:t>  (0.01967 </a:t>
            </a:r>
            <a:r>
              <a:rPr lang="en-US" sz="2800" b="0" i="0" dirty="0" err="1" smtClean="0">
                <a:solidFill>
                  <a:srgbClr val="000000"/>
                </a:solidFill>
              </a:rPr>
              <a:t>mol</a:t>
            </a:r>
            <a:r>
              <a:rPr lang="en-US" sz="2800" b="0" i="0" dirty="0" smtClean="0">
                <a:solidFill>
                  <a:srgbClr val="000000"/>
                </a:solidFill>
              </a:rPr>
              <a:t> Cu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S)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975518" y="2928073"/>
            <a:ext cx="7527925" cy="946150"/>
            <a:chOff x="530" y="2141"/>
            <a:chExt cx="4742" cy="596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614" y="2141"/>
              <a:ext cx="865" cy="596"/>
              <a:chOff x="2663" y="2077"/>
              <a:chExt cx="865" cy="596"/>
            </a:xfrm>
          </p:grpSpPr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2663" y="2077"/>
                <a:ext cx="865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159.2 g</a:t>
                </a:r>
              </a:p>
              <a:p>
                <a:pPr algn="l" rtl="0"/>
                <a:r>
                  <a:rPr lang="en-US" sz="2800" b="0" i="0" dirty="0" smtClean="0">
                    <a:solidFill>
                      <a:srgbClr val="000000"/>
                    </a:solidFill>
                  </a:rPr>
                  <a:t>1 </a:t>
                </a:r>
                <a:r>
                  <a:rPr lang="en-US" sz="2800" b="0" i="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2800" b="0" i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2719" y="2400"/>
                <a:ext cx="7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30" y="2154"/>
              <a:ext cx="47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 marL="285750" indent="-285750" algn="l" rtl="0" eaLnBrk="1" hangingPunct="1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800" b="0" i="0" dirty="0" smtClean="0">
                  <a:solidFill>
                    <a:srgbClr val="000000"/>
                  </a:solidFill>
                </a:rPr>
                <a:t>= 0.01967 </a:t>
              </a:r>
              <a:r>
                <a:rPr lang="en-US" sz="2800" b="0" i="0" dirty="0" err="1" smtClean="0">
                  <a:solidFill>
                    <a:srgbClr val="000000"/>
                  </a:solidFill>
                </a:rPr>
                <a:t>mol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Cu</a:t>
              </a:r>
              <a:r>
                <a:rPr lang="en-US" sz="2800" b="0" i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S		  = 3.131 g Cu</a:t>
              </a:r>
              <a:r>
                <a:rPr lang="en-US" sz="2800" b="0" i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950255" y="4365685"/>
            <a:ext cx="79105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 rtl="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0" i="0" dirty="0" smtClean="0">
                <a:solidFill>
                  <a:srgbClr val="194E9D"/>
                </a:solidFill>
              </a:rPr>
              <a:t>Actual yield</a:t>
            </a:r>
            <a:r>
              <a:rPr lang="en-US" sz="2800" b="0" i="0" dirty="0" smtClean="0">
                <a:solidFill>
                  <a:srgbClr val="000000"/>
                </a:solidFill>
              </a:rPr>
              <a:t> = 2.53 g Cu</a:t>
            </a:r>
            <a:r>
              <a:rPr lang="en-US" sz="2800" b="0" i="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S (in problem)</a:t>
            </a: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1878667" y="5379301"/>
            <a:ext cx="8610600" cy="946150"/>
            <a:chOff x="143" y="3475"/>
            <a:chExt cx="5424" cy="596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43" y="3548"/>
              <a:ext cx="54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285750" indent="-285750" algn="l" rtl="0" eaLnBrk="1" hangingPunct="1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800" b="0" i="0" dirty="0" smtClean="0">
                  <a:solidFill>
                    <a:srgbClr val="194E9D"/>
                  </a:solidFill>
                </a:rPr>
                <a:t>Percent yield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=               x 100% = 80.8%</a:t>
              </a:r>
            </a:p>
          </p:txBody>
        </p: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749" y="3475"/>
              <a:ext cx="865" cy="596"/>
              <a:chOff x="1795" y="3427"/>
              <a:chExt cx="865" cy="596"/>
            </a:xfrm>
          </p:grpSpPr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1795" y="3427"/>
                <a:ext cx="865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800" b="0" i="0" smtClean="0">
                    <a:solidFill>
                      <a:srgbClr val="000000"/>
                    </a:solidFill>
                  </a:rPr>
                  <a:t> 2.53 g</a:t>
                </a:r>
              </a:p>
              <a:p>
                <a:pPr algn="l" rtl="0"/>
                <a:r>
                  <a:rPr lang="en-US" sz="2800" b="0" i="0" smtClean="0">
                    <a:solidFill>
                      <a:srgbClr val="000000"/>
                    </a:solidFill>
                  </a:rPr>
                  <a:t>3.131 g</a:t>
                </a: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864" y="3733"/>
                <a:ext cx="7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1" hangingPunct="1"/>
                <a:endParaRPr lang="en-US" sz="1800" b="0" i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" name="Rounded Rectangle 21"/>
          <p:cNvSpPr/>
          <p:nvPr/>
        </p:nvSpPr>
        <p:spPr bwMode="auto">
          <a:xfrm>
            <a:off x="7376180" y="5547462"/>
            <a:ext cx="1107931" cy="509815"/>
          </a:xfrm>
          <a:prstGeom prst="roundRect">
            <a:avLst/>
          </a:prstGeom>
          <a:noFill/>
          <a:ln w="25400" cap="flat" cmpd="sng" algn="ctr">
            <a:solidFill>
              <a:srgbClr val="194E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283868" y="2943154"/>
            <a:ext cx="1420813" cy="84455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en-US" sz="1800" b="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D441B-C1A8-44EA-A8B5-BDF351C4C6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376107" y="222579"/>
            <a:ext cx="883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Amount of Substance: The Mole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9408" y="1233816"/>
            <a:ext cx="8991600" cy="531938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counting unit – a familiar counting unit is a “dozen”: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5296" y="1905329"/>
            <a:ext cx="54546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dozen eggs	= 12 eggs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dozen peas	= 12 peas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34021" y="3173741"/>
            <a:ext cx="84486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mole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= Number of atoms in 12 g of 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Latin for “heap” or “pile”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= 6.02214179 x 10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“units”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</a:rPr>
              <a:t>Avogadro’s number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45296" y="5324804"/>
            <a:ext cx="5414962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mole eggs = 6.02 x 10</a:t>
            </a:r>
            <a:r>
              <a:rPr kumimoji="0" lang="en-US" sz="2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eggs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mole peas = 6.02 x 10</a:t>
            </a:r>
            <a:r>
              <a:rPr kumimoji="0" lang="en-US" sz="2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80" y="3718101"/>
            <a:ext cx="189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ערימה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3-סטויכיומטריה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76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One-Mole Amounts</a:t>
            </a:r>
            <a:endParaRPr lang="en-US" dirty="0"/>
          </a:p>
        </p:txBody>
      </p:sp>
      <p:pic>
        <p:nvPicPr>
          <p:cNvPr id="2" name="Picture 1" descr="02p0079_f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12" y="1225296"/>
            <a:ext cx="8077200" cy="52555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9312" y="6563156"/>
            <a:ext cx="2540000" cy="457200"/>
          </a:xfrm>
        </p:spPr>
        <p:txBody>
          <a:bodyPr/>
          <a:lstStyle/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7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864" y="3154680"/>
            <a:ext cx="11247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3200" b="1" baseline="-25000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he-IL" sz="3200" b="1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8284" y="6480860"/>
            <a:ext cx="3860800" cy="457200"/>
          </a:xfrm>
        </p:spPr>
        <p:txBody>
          <a:bodyPr/>
          <a:lstStyle/>
          <a:p>
            <a:pPr algn="l" rtl="0"/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546" y="6421311"/>
            <a:ext cx="16550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000000"/>
                </a:solidFill>
              </a:rPr>
              <a:t>X 8 = 256.53 g</a:t>
            </a:r>
            <a:endParaRPr lang="he-I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mass vs Molar mass</a:t>
            </a:r>
          </a:p>
        </p:txBody>
      </p:sp>
      <p:sp>
        <p:nvSpPr>
          <p:cNvPr id="156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Molecular mass</a:t>
            </a:r>
          </a:p>
          <a:p>
            <a:pPr lvl="1" eaLnBrk="1" hangingPunct="1"/>
            <a:r>
              <a:rPr lang="en-US" dirty="0" smtClean="0"/>
              <a:t>mass of </a:t>
            </a:r>
            <a:r>
              <a:rPr lang="en-US" dirty="0" smtClean="0">
                <a:solidFill>
                  <a:srgbClr val="FF0000"/>
                </a:solidFill>
              </a:rPr>
              <a:t>1 molecule </a:t>
            </a:r>
            <a:r>
              <a:rPr lang="en-US" dirty="0" smtClean="0"/>
              <a:t>in </a:t>
            </a:r>
            <a:r>
              <a:rPr lang="en-US" dirty="0" err="1" smtClean="0"/>
              <a:t>amu</a:t>
            </a:r>
            <a:endParaRPr lang="en-US" dirty="0" smtClean="0"/>
          </a:p>
          <a:p>
            <a:pPr eaLnBrk="1" hangingPunct="1"/>
            <a:r>
              <a:rPr lang="en-US" dirty="0" smtClean="0"/>
              <a:t>Molar mass</a:t>
            </a:r>
          </a:p>
          <a:p>
            <a:pPr lvl="1" eaLnBrk="1" hangingPunct="1"/>
            <a:r>
              <a:rPr lang="en-US" dirty="0" smtClean="0"/>
              <a:t>mass of </a:t>
            </a:r>
            <a:r>
              <a:rPr lang="en-US" dirty="0" smtClean="0">
                <a:solidFill>
                  <a:srgbClr val="FF0000"/>
                </a:solidFill>
              </a:rPr>
              <a:t>1 mole </a:t>
            </a:r>
            <a:r>
              <a:rPr lang="en-US" dirty="0" smtClean="0"/>
              <a:t>in grams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8</a:t>
            </a:fld>
            <a:endParaRPr lang="en-US">
              <a:solidFill>
                <a:srgbClr val="40458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he-IL" smtClean="0">
                <a:solidFill>
                  <a:srgbClr val="40458C"/>
                </a:solidFill>
              </a:rPr>
              <a:t>3-סטויכיומטריה</a:t>
            </a:r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p0082_f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8077200" cy="4221684"/>
          </a:xfrm>
          <a:prstGeom prst="rect">
            <a:avLst/>
          </a:prstGeom>
        </p:spPr>
      </p:pic>
      <p:grpSp>
        <p:nvGrpSpPr>
          <p:cNvPr id="139267" name="Group 7"/>
          <p:cNvGrpSpPr>
            <a:grpSpLocks/>
          </p:cNvGrpSpPr>
          <p:nvPr/>
        </p:nvGrpSpPr>
        <p:grpSpPr bwMode="auto">
          <a:xfrm>
            <a:off x="3048000" y="1143000"/>
            <a:ext cx="3900488" cy="1828800"/>
            <a:chOff x="1104" y="816"/>
            <a:chExt cx="2457" cy="1152"/>
          </a:xfrm>
        </p:grpSpPr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2457" cy="4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>
              <a:spAutoFit/>
            </a:bodyPr>
            <a:lstStyle/>
            <a:p>
              <a:pPr algn="l" rtl="0" eaLnBrk="0" hangingPunct="0">
                <a:defRPr/>
              </a:pPr>
              <a:r>
                <a:rPr lang="en-US" dirty="0">
                  <a:solidFill>
                    <a:srgbClr val="40458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Note that the mass of water is included in the molar mass of a compound.</a:t>
              </a:r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>
              <a:off x="2256" y="1392"/>
              <a:ext cx="0" cy="576"/>
            </a:xfrm>
            <a:prstGeom prst="line">
              <a:avLst/>
            </a:prstGeom>
            <a:noFill/>
            <a:ln w="57150">
              <a:solidFill>
                <a:srgbClr val="CF0E30"/>
              </a:solidFill>
              <a:round/>
              <a:headEnd/>
              <a:tailEnd type="arrow" w="med" len="med"/>
            </a:ln>
            <a:effectLst/>
            <a:extLst/>
          </p:spPr>
          <p:txBody>
            <a:bodyPr wrap="none" anchor="ctr"/>
            <a:lstStyle/>
            <a:p>
              <a:pPr algn="l" rtl="0" eaLnBrk="0" hangingPunct="0">
                <a:defRPr/>
              </a:pPr>
              <a:endParaRPr lang="en-US">
                <a:solidFill>
                  <a:srgbClr val="40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09800" y="-9144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Molar Masses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12200" y="6531864"/>
            <a:ext cx="2540000" cy="457200"/>
          </a:xfrm>
        </p:spPr>
        <p:txBody>
          <a:bodyPr/>
          <a:lstStyle/>
          <a:p>
            <a:pPr algn="l" rtl="0"/>
            <a:fld id="{302AA9E0-67E0-4FDC-9E40-6CF8DF1E9DC5}" type="slidenum">
              <a:rPr lang="en-US" smtClean="0">
                <a:solidFill>
                  <a:srgbClr val="40458C"/>
                </a:solidFill>
              </a:rPr>
              <a:pPr algn="l" rtl="0"/>
              <a:t>9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65600" y="6531864"/>
            <a:ext cx="3860800" cy="457200"/>
          </a:xfrm>
        </p:spPr>
        <p:txBody>
          <a:bodyPr/>
          <a:lstStyle/>
          <a:p>
            <a:pPr algn="l" rtl="0"/>
            <a:r>
              <a:rPr lang="he-IL" dirty="0" smtClean="0">
                <a:solidFill>
                  <a:srgbClr val="40458C"/>
                </a:solidFill>
              </a:rPr>
              <a:t>3-סטויכיומטריה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5FF"/>
        </a:solidFill>
        <a:ln>
          <a:solidFill>
            <a:schemeClr val="bg1">
              <a:lumMod val="50000"/>
            </a:schemeClr>
          </a:solidFill>
        </a:ln>
        <a:effectLst/>
        <a:extLst/>
      </a:spPr>
      <a:bodyPr rtlCol="0" anchor="ctr">
        <a:spAutoFit/>
      </a:bodyPr>
      <a:lstStyle>
        <a:defPPr>
          <a:lnSpc>
            <a:spcPct val="120000"/>
          </a:lnSpc>
          <a:buFont typeface="Arial" charset="0"/>
          <a:buNone/>
          <a:defRPr sz="2000" b="0" i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b="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3191</Words>
  <Application>Microsoft Office PowerPoint</Application>
  <PresentationFormat>Widescreen</PresentationFormat>
  <Paragraphs>568</Paragraphs>
  <Slides>58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82" baseType="lpstr">
      <vt:lpstr>MS PGothic</vt:lpstr>
      <vt:lpstr>MS PGothic</vt:lpstr>
      <vt:lpstr>Arial</vt:lpstr>
      <vt:lpstr>Calibri</vt:lpstr>
      <vt:lpstr>Cambria</vt:lpstr>
      <vt:lpstr>Cambria Math</vt:lpstr>
      <vt:lpstr>David</vt:lpstr>
      <vt:lpstr>Helvetica</vt:lpstr>
      <vt:lpstr>Osaka</vt:lpstr>
      <vt:lpstr>Symbol</vt:lpstr>
      <vt:lpstr>Tahoma</vt:lpstr>
      <vt:lpstr>Times</vt:lpstr>
      <vt:lpstr>Times New Roman</vt:lpstr>
      <vt:lpstr>Wingdings</vt:lpstr>
      <vt:lpstr>1_Other Resources</vt:lpstr>
      <vt:lpstr>Blank Presentation</vt:lpstr>
      <vt:lpstr>Blueprint</vt:lpstr>
      <vt:lpstr>1_Blank Presentation</vt:lpstr>
      <vt:lpstr>2_Other Resources</vt:lpstr>
      <vt:lpstr>3_Other Resources</vt:lpstr>
      <vt:lpstr>4_Other Resources</vt:lpstr>
      <vt:lpstr>1_Blueprint</vt:lpstr>
      <vt:lpstr>untitled 1</vt:lpstr>
      <vt:lpstr>Equation</vt:lpstr>
      <vt:lpstr>PowerPoint Presentation</vt:lpstr>
      <vt:lpstr>PowerPoint Presentation</vt:lpstr>
      <vt:lpstr>PowerPoint Presentation</vt:lpstr>
      <vt:lpstr>Avogadro’s Number</vt:lpstr>
      <vt:lpstr>Molar Mass</vt:lpstr>
      <vt:lpstr>PowerPoint Presentation</vt:lpstr>
      <vt:lpstr>One-Mole Amounts</vt:lpstr>
      <vt:lpstr>Molecular mass vs Molar mass</vt:lpstr>
      <vt:lpstr>Molar Masses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the Formula of Hydrocarbon by Combustion</vt:lpstr>
      <vt:lpstr>PowerPoint Presentation</vt:lpstr>
      <vt:lpstr>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Limiting Reactants</vt:lpstr>
      <vt:lpstr>Limiting Reactants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140</cp:revision>
  <dcterms:created xsi:type="dcterms:W3CDTF">2016-08-25T06:17:31Z</dcterms:created>
  <dcterms:modified xsi:type="dcterms:W3CDTF">2016-11-11T13:30:09Z</dcterms:modified>
</cp:coreProperties>
</file>