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4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5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6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7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8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80" r:id="rId2"/>
    <p:sldMasterId id="2147483696" r:id="rId3"/>
    <p:sldMasterId id="2147483713" r:id="rId4"/>
    <p:sldMasterId id="2147483727" r:id="rId5"/>
    <p:sldMasterId id="2147483747" r:id="rId6"/>
    <p:sldMasterId id="2147483767" r:id="rId7"/>
    <p:sldMasterId id="2147483787" r:id="rId8"/>
    <p:sldMasterId id="2147483802" r:id="rId9"/>
  </p:sldMasterIdLst>
  <p:notesMasterIdLst>
    <p:notesMasterId r:id="rId68"/>
  </p:notesMasterIdLst>
  <p:sldIdLst>
    <p:sldId id="257" r:id="rId10"/>
    <p:sldId id="258" r:id="rId11"/>
    <p:sldId id="259" r:id="rId12"/>
    <p:sldId id="261" r:id="rId13"/>
    <p:sldId id="262" r:id="rId14"/>
    <p:sldId id="272" r:id="rId15"/>
    <p:sldId id="263" r:id="rId16"/>
    <p:sldId id="264" r:id="rId17"/>
    <p:sldId id="265" r:id="rId18"/>
    <p:sldId id="269" r:id="rId19"/>
    <p:sldId id="270" r:id="rId20"/>
    <p:sldId id="271" r:id="rId21"/>
    <p:sldId id="273" r:id="rId22"/>
    <p:sldId id="274" r:id="rId23"/>
    <p:sldId id="289" r:id="rId24"/>
    <p:sldId id="288" r:id="rId25"/>
    <p:sldId id="290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91" r:id="rId35"/>
    <p:sldId id="292" r:id="rId36"/>
    <p:sldId id="293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4" r:id="rId45"/>
    <p:sldId id="305" r:id="rId46"/>
    <p:sldId id="303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2" r:id="rId63"/>
    <p:sldId id="323" r:id="rId64"/>
    <p:sldId id="324" r:id="rId65"/>
    <p:sldId id="325" r:id="rId66"/>
    <p:sldId id="326" r:id="rId67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63" Type="http://schemas.openxmlformats.org/officeDocument/2006/relationships/slide" Target="slides/slide54.xml"/><Relationship Id="rId68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66" Type="http://schemas.openxmlformats.org/officeDocument/2006/relationships/slide" Target="slides/slide5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61" Type="http://schemas.openxmlformats.org/officeDocument/2006/relationships/slide" Target="slides/slide52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slide" Target="slides/slide58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image" Target="../media/image35.wmf"/><Relationship Id="rId7" Type="http://schemas.openxmlformats.org/officeDocument/2006/relationships/image" Target="../media/image39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10" Type="http://schemas.openxmlformats.org/officeDocument/2006/relationships/image" Target="../media/image42.wmf"/><Relationship Id="rId4" Type="http://schemas.openxmlformats.org/officeDocument/2006/relationships/image" Target="../media/image36.wmf"/><Relationship Id="rId9" Type="http://schemas.openxmlformats.org/officeDocument/2006/relationships/image" Target="../media/image41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image" Target="../media/image45.wmf"/><Relationship Id="rId7" Type="http://schemas.openxmlformats.org/officeDocument/2006/relationships/image" Target="../media/image49.wmf"/><Relationship Id="rId2" Type="http://schemas.openxmlformats.org/officeDocument/2006/relationships/image" Target="../media/image44.wmf"/><Relationship Id="rId1" Type="http://schemas.openxmlformats.org/officeDocument/2006/relationships/image" Target="../media/image43.emf"/><Relationship Id="rId6" Type="http://schemas.openxmlformats.org/officeDocument/2006/relationships/image" Target="../media/image48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6" Type="http://schemas.openxmlformats.org/officeDocument/2006/relationships/image" Target="../media/image56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Relationship Id="rId4" Type="http://schemas.openxmlformats.org/officeDocument/2006/relationships/image" Target="../media/image61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5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77.wmf"/><Relationship Id="rId1" Type="http://schemas.openxmlformats.org/officeDocument/2006/relationships/image" Target="../media/image7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638D2A2-1E8F-4923-B604-8E3124230720}" type="datetimeFigureOut">
              <a:rPr lang="he-IL" smtClean="0"/>
              <a:t>י'/חשון/תשע"ז</a:t>
            </a:fld>
            <a:endParaRPr lang="he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B9B08A3-B330-47E8-B8AB-CFC4AD1FDC5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00555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B30DC0F-08CF-49E8-B090-46ED6C08DD9D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5418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AFF4D03-F397-444E-B7EB-2805B3D04240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14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510053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0A7669D-94A5-4EA4-BA26-22EC3D28DDE9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18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95565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92963E9-8DC7-4A81-A08F-216DA5BD8163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19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812080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4598BD7-E9B1-48A2-93A7-A9FCF2E3A1C0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20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137010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854C7FB-78C2-476B-B705-4AEDC7DB9A1F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21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73080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3C85724-763E-44F6-8227-C95DDBC6D4ED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22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056795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11EBA87-62FC-4793-ACF9-41D61F95D561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77778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83BF686-29D8-4700-A016-79726C89DBE0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24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592642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DCA87CA-D5B3-4235-B919-52169738295D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25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94156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1AFB5C-1F31-48BD-A366-21F6A52E6FE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759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801D210-51FE-4947-A812-4156EC50B09B}" type="slidenum">
              <a:rPr lang="en-US" sz="1200">
                <a:solidFill>
                  <a:srgbClr val="000000"/>
                </a:solidFill>
              </a:rPr>
              <a:pPr/>
              <a:t>4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33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1AFB5C-1F31-48BD-A366-21F6A52E6FE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1441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1AFB5C-1F31-48BD-A366-21F6A52E6FE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7015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1AFB5C-1F31-48BD-A366-21F6A52E6FE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7506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1AFB5C-1F31-48BD-A366-21F6A52E6FE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4685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1AFB5C-1F31-48BD-A366-21F6A52E6FE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3957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1AFB5C-1F31-48BD-A366-21F6A52E6FE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33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1AFB5C-1F31-48BD-A366-21F6A52E6FE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5381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1AFB5C-1F31-48BD-A366-21F6A52E6FE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1877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DCA87CA-D5B3-4235-B919-52169738295D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35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88841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B08A3-B330-47E8-B8AB-CFC4AD1FDC5A}" type="slidenum">
              <a:rPr lang="he-IL" smtClean="0"/>
              <a:t>43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74696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BEDAD89-78EB-7F45-9AF8-ABA55A387E1F}" type="slidenum">
              <a:rPr lang="en-US" sz="1200">
                <a:solidFill>
                  <a:srgbClr val="000000"/>
                </a:solidFill>
              </a:rPr>
              <a:pPr/>
              <a:t>5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47612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801D210-51FE-4947-A812-4156EC50B09B}" type="slidenum">
              <a:rPr lang="en-US" sz="1200">
                <a:solidFill>
                  <a:srgbClr val="000000"/>
                </a:solidFill>
              </a:rPr>
              <a:pPr/>
              <a:t>45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5502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801D210-51FE-4947-A812-4156EC50B09B}" type="slidenum">
              <a:rPr lang="en-US" sz="1200">
                <a:solidFill>
                  <a:srgbClr val="000000"/>
                </a:solidFill>
              </a:rPr>
              <a:pPr/>
              <a:t>46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9403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DCA87CA-D5B3-4235-B919-52169738295D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54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6903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DCA87CA-D5B3-4235-B919-52169738295D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55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24207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DCA87CA-D5B3-4235-B919-52169738295D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56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88518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DCA87CA-D5B3-4235-B919-52169738295D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57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392099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DCA87CA-D5B3-4235-B919-52169738295D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58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1764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3DAFF-FEDA-4394-A667-E3D497F98198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523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3DAFF-FEDA-4394-A667-E3D497F98198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381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63DAFF-FEDA-4394-A667-E3D497F98198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9630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B08A3-B330-47E8-B8AB-CFC4AD1FDC5A}" type="slidenum">
              <a:rPr lang="he-IL" smtClean="0"/>
              <a:t>10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08444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B08A3-B330-47E8-B8AB-CFC4AD1FDC5A}" type="slidenum">
              <a:rPr lang="he-IL" smtClean="0"/>
              <a:t>11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969608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9C0A300-9A30-4F6C-8B81-C2FA775AB3D5}" type="slidenum">
              <a:rPr lang="en-US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2851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://academic.cengage.com/chemistry/moore" TargetMode="External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7.jpg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04000" y="762001"/>
            <a:ext cx="4978400" cy="3657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A252B6D4-345A-4622-A26A-16172E782B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6" name="Picture 5" descr="C:\Users\EWoods\Documents\Books in Production\Ebbing 11e 9781305580343\Covers\9781305580343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1" y="381001"/>
            <a:ext cx="6184900" cy="59340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7"/>
          <p:cNvSpPr txBox="1">
            <a:spLocks noChangeArrowheads="1"/>
          </p:cNvSpPr>
          <p:nvPr userDrawn="1"/>
        </p:nvSpPr>
        <p:spPr bwMode="auto">
          <a:xfrm>
            <a:off x="-5348" y="6458869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000" dirty="0" smtClean="0">
                <a:solidFill>
                  <a:srgbClr val="000000"/>
                </a:solidFill>
              </a:rPr>
              <a:t>©2017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30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5AA8894C-7353-4680-B5E5-4BF2B877354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63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457201"/>
            <a:ext cx="5384800" cy="5668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457200"/>
            <a:ext cx="5384800" cy="2757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367089"/>
            <a:ext cx="5384800" cy="2759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72D092C8-A20F-48A8-8896-9DB7A9F831C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34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2 | </a:t>
            </a:r>
            <a:fld id="{F5A18E5A-DB81-4AA5-8B30-1DB31189705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06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04000" y="762001"/>
            <a:ext cx="4978400" cy="3657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A252B6D4-345A-4622-A26A-16172E782B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6" name="Picture 5" descr="C:\Users\EWoods\Documents\Books in Production\Ebbing 11e 9781305580343\Covers\9781305580343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1" y="381001"/>
            <a:ext cx="6184900" cy="59340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7"/>
          <p:cNvSpPr txBox="1">
            <a:spLocks noChangeArrowheads="1"/>
          </p:cNvSpPr>
          <p:nvPr userDrawn="1"/>
        </p:nvSpPr>
        <p:spPr bwMode="auto">
          <a:xfrm>
            <a:off x="-5348" y="6458869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000" dirty="0" smtClean="0">
                <a:solidFill>
                  <a:srgbClr val="000000"/>
                </a:solidFill>
              </a:rPr>
              <a:t>©2017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803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553201"/>
            <a:ext cx="2844800" cy="244475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8A009EDF-87CB-4427-9734-9980D6C5FE8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91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D5EAC67A-1EE0-4D73-9AA4-0CB9480BC67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63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45DCDFD8-22BA-45FC-9CDD-B111DA8D034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19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A8F469DD-EC24-4F98-B4EC-8634CF796D0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46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5BB9AE76-BC0D-4BEC-AFB6-C2AB3E85B65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60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D2F0CFE6-CC64-4AD9-ADDA-E0C16E9B8EA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609600" y="762001"/>
            <a:ext cx="10972800" cy="536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512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FDAD441B-C1A8-44EA-A8B5-BDF351C4C6B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022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EA80F64A-EC0D-46AF-9923-59BFE6DA85B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79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33942C7C-E13D-4BE2-8D9E-C1D115BC003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01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5AA8894C-7353-4680-B5E5-4BF2B877354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02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EA80F64A-EC0D-46AF-9923-59BFE6DA85B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70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2C46BEE4-D2B2-4FAF-AB41-EEA01301D32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01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5384800" cy="2757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457200"/>
            <a:ext cx="5384800" cy="2757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367089"/>
            <a:ext cx="5384800" cy="2759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367089"/>
            <a:ext cx="5384800" cy="2759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722CC5D7-F907-4F5C-8BCE-650DCAAE789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89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828800" y="457200"/>
            <a:ext cx="9753600" cy="24384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AF11A1E6-0A8F-4866-B415-7E890131980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42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1D7718CA-99DF-41C0-A816-E656EC036A2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56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457201"/>
            <a:ext cx="5384800" cy="5668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457201"/>
            <a:ext cx="5384800" cy="5668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825CC0E7-6071-40B8-AD2D-9B4C43FA8BC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34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457201"/>
            <a:ext cx="5384800" cy="5668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457200"/>
            <a:ext cx="5384800" cy="2757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367089"/>
            <a:ext cx="5384800" cy="2759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7B5F9C50-2BD7-4FC5-9323-4B474935C88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02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457201"/>
            <a:ext cx="5384800" cy="5668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457200"/>
            <a:ext cx="5384800" cy="2757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367089"/>
            <a:ext cx="5384800" cy="2759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72D092C8-A20F-48A8-8896-9DB7A9F831C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18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2C46BEE4-D2B2-4FAF-AB41-EEA01301D32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90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2 | </a:t>
            </a:r>
            <a:fld id="{F5A18E5A-DB81-4AA5-8B30-1DB31189705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25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C68C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1981200"/>
            <a:ext cx="12192000" cy="29718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40458C"/>
              </a:solidFill>
              <a:latin typeface="Tahoma" pitchFamily="34" charset="0"/>
            </a:endParaRPr>
          </a:p>
        </p:txBody>
      </p:sp>
      <p:pic>
        <p:nvPicPr>
          <p:cNvPr id="5" name="Picture 4" descr="screenshot_4320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69" y="365124"/>
            <a:ext cx="6328955" cy="6172200"/>
          </a:xfrm>
          <a:prstGeom prst="rect">
            <a:avLst/>
          </a:prstGeom>
        </p:spPr>
      </p:pic>
      <p:sp>
        <p:nvSpPr>
          <p:cNvPr id="112707" name="Rectangle 67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705601" y="1981200"/>
            <a:ext cx="5486399" cy="1447800"/>
          </a:xfrm>
        </p:spPr>
        <p:txBody>
          <a:bodyPr/>
          <a:lstStyle>
            <a:lvl1pPr algn="ctr">
              <a:defRPr sz="2400" cap="all"/>
            </a:lvl1pPr>
          </a:lstStyle>
          <a:p>
            <a:r>
              <a:rPr lang="en-US" dirty="0" smtClean="0"/>
              <a:t>C h a p t e r  5</a:t>
            </a:r>
            <a:endParaRPr lang="en-US" dirty="0"/>
          </a:p>
        </p:txBody>
      </p:sp>
      <p:sp>
        <p:nvSpPr>
          <p:cNvPr id="112708" name="Rectangle 6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705600" y="3429000"/>
            <a:ext cx="5486400" cy="1524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 b="1"/>
            </a:lvl1pPr>
          </a:lstStyle>
          <a:p>
            <a:r>
              <a:rPr lang="en-US" sz="2800" dirty="0" smtClean="0"/>
              <a:t>Principles of Chemical Reactivity: Energy and Chemical Reactions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28739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1ED9188-DDE0-4B7D-8BFA-453DC7D9FCDC}" type="slidenum">
              <a:rPr lang="en-US" smtClean="0">
                <a:solidFill>
                  <a:srgbClr val="40458C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83704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22D6070-2127-4928-8D00-C3FACEFCBB37}" type="slidenum">
              <a:rPr lang="en-US" smtClean="0">
                <a:solidFill>
                  <a:srgbClr val="40458C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08605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9050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0" y="19050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B0606A2-973B-4264-BE24-C9EA68AC2D55}" type="slidenum">
              <a:rPr lang="en-US" smtClean="0">
                <a:solidFill>
                  <a:srgbClr val="40458C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69299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8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9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F70982C-6A71-40FE-857E-154E559335AC}" type="slidenum">
              <a:rPr lang="en-US" smtClean="0">
                <a:solidFill>
                  <a:srgbClr val="40458C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39011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4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7AAD2CD-5A2B-4CF1-9CD8-E17087FC2759}" type="slidenum">
              <a:rPr lang="en-US" smtClean="0">
                <a:solidFill>
                  <a:srgbClr val="40458C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92963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3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D9004BA-D929-4625-B3A2-4B55EAA64D86}" type="slidenum">
              <a:rPr lang="en-US" smtClean="0">
                <a:solidFill>
                  <a:srgbClr val="40458C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8067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E96B669-8A74-4550-A333-28AF15DBB67F}" type="slidenum">
              <a:rPr lang="en-US" smtClean="0">
                <a:solidFill>
                  <a:srgbClr val="40458C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41110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6540E17-12F7-4CCF-9F71-FE9F3F1DE9B2}" type="slidenum">
              <a:rPr lang="en-US" smtClean="0">
                <a:solidFill>
                  <a:srgbClr val="40458C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548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5384800" cy="2757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457200"/>
            <a:ext cx="5384800" cy="2757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367089"/>
            <a:ext cx="5384800" cy="2759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367089"/>
            <a:ext cx="5384800" cy="2759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722CC5D7-F907-4F5C-8BCE-650DCAAE789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47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123450D-7C4E-4A4E-9FC0-3C4B48F1292B}" type="slidenum">
              <a:rPr lang="en-US" smtClean="0">
                <a:solidFill>
                  <a:srgbClr val="40458C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10122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3800" y="304800"/>
            <a:ext cx="26670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304800"/>
            <a:ext cx="7797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5841287-FF1B-4CC8-ACEF-9185F5242A3D}" type="slidenum">
              <a:rPr lang="en-US" smtClean="0">
                <a:solidFill>
                  <a:srgbClr val="40458C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30004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3048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117600" y="1905000"/>
            <a:ext cx="5080000" cy="4114800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00" y="19050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848DF5-119C-4D92-86CF-DF0FB23023D2}" type="slidenum">
              <a:rPr lang="en-US" smtClean="0">
                <a:solidFill>
                  <a:srgbClr val="40458C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99041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3048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17600" y="19050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400800" y="1905000"/>
            <a:ext cx="508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400800" y="4038600"/>
            <a:ext cx="508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7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8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D848DF5-119C-4D92-86CF-DF0FB23023D2}" type="slidenum">
              <a:rPr lang="en-US" smtClean="0">
                <a:solidFill>
                  <a:srgbClr val="40458C"/>
                </a:solidFill>
              </a:rPr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57409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914425"/>
      </p:ext>
    </p:extLst>
  </p:cSld>
  <p:clrMapOvr>
    <a:masterClrMapping/>
  </p:clrMapOvr>
  <p:transition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3501120" y="938214"/>
            <a:ext cx="256993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146430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584F2B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 dirty="0">
                <a:solidFill>
                  <a:srgbClr val="C33A40"/>
                </a:solidFill>
              </a:rPr>
              <a:t>John W. Moore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 dirty="0">
                <a:solidFill>
                  <a:srgbClr val="C33A40"/>
                </a:solidFill>
              </a:rPr>
              <a:t>Conrad L. </a:t>
            </a:r>
            <a:r>
              <a:rPr lang="en-US" sz="2200" dirty="0" err="1" smtClean="0">
                <a:solidFill>
                  <a:srgbClr val="C33A40"/>
                </a:solidFill>
              </a:rPr>
              <a:t>Stanitski</a:t>
            </a:r>
            <a:endParaRPr lang="en-US" sz="2200" dirty="0">
              <a:solidFill>
                <a:srgbClr val="C33A4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 userDrawn="1"/>
        </p:nvSpPr>
        <p:spPr bwMode="auto">
          <a:xfrm>
            <a:off x="101600" y="6019800"/>
            <a:ext cx="1198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b="1" i="1" dirty="0">
                <a:solidFill>
                  <a:srgbClr val="000000"/>
                </a:solidFill>
              </a:rPr>
              <a:t>Stephen C. Foster • Mississippi State University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3124200"/>
            <a:ext cx="10363200" cy="1143000"/>
          </a:xfrm>
        </p:spPr>
        <p:txBody>
          <a:bodyPr/>
          <a:lstStyle>
            <a:lvl1pPr algn="ctr">
              <a:defRPr sz="44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4876800"/>
            <a:ext cx="8534400" cy="762000"/>
          </a:xfrm>
        </p:spPr>
        <p:txBody>
          <a:bodyPr/>
          <a:lstStyle>
            <a:lvl1pPr marL="0" indent="0" algn="ctr">
              <a:defRPr/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sp>
        <p:nvSpPr>
          <p:cNvPr id="9" name="Rectangle 14">
            <a:hlinkClick r:id="rId2"/>
          </p:cNvPr>
          <p:cNvSpPr>
            <a:spLocks noChangeArrowheads="1"/>
          </p:cNvSpPr>
          <p:nvPr userDrawn="1"/>
        </p:nvSpPr>
        <p:spPr bwMode="auto">
          <a:xfrm>
            <a:off x="4177081" y="2392364"/>
            <a:ext cx="361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0000"/>
                </a:solidFill>
              </a:rPr>
              <a:t>http://academic.cengage.com/chemistry/moore</a:t>
            </a:r>
          </a:p>
        </p:txBody>
      </p:sp>
      <p:pic>
        <p:nvPicPr>
          <p:cNvPr id="10" name="Picture 9" descr="screenshot_4327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14" y="150067"/>
            <a:ext cx="2927409" cy="2937574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9219606" y="0"/>
            <a:ext cx="3022372" cy="908373"/>
            <a:chOff x="6914704" y="0"/>
            <a:chExt cx="2266779" cy="908373"/>
          </a:xfrm>
        </p:grpSpPr>
        <p:sp>
          <p:nvSpPr>
            <p:cNvPr id="12" name="Rectangle 11"/>
            <p:cNvSpPr/>
            <p:nvPr userDrawn="1"/>
          </p:nvSpPr>
          <p:spPr bwMode="auto">
            <a:xfrm>
              <a:off x="6914704" y="0"/>
              <a:ext cx="2266779" cy="9083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/>
            <a:extLst/>
          </p:spPr>
          <p:txBody>
            <a:bodyPr lIns="90487" tIns="44450" rIns="90487" bIns="44450" rtlCol="0" anchor="ctr"/>
            <a:lstStyle/>
            <a:p>
              <a:pPr marL="461963" indent="-461963" algn="l" rtl="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None/>
              </a:pPr>
              <a:endParaRPr lang="en-US" sz="2800" dirty="0" smtClean="0">
                <a:solidFill>
                  <a:srgbClr val="000000"/>
                </a:solidFill>
              </a:endParaRPr>
            </a:p>
          </p:txBody>
        </p:sp>
        <p:pic>
          <p:nvPicPr>
            <p:cNvPr id="13" name="Picture 12" descr="image003.jpg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7035" y="126170"/>
              <a:ext cx="2038350" cy="6953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2822500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0">
                <a:latin typeface="Cambri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066800"/>
            <a:ext cx="11988800" cy="55882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179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027" y="202980"/>
            <a:ext cx="10958227" cy="652884"/>
          </a:xfrm>
        </p:spPr>
        <p:txBody>
          <a:bodyPr anchor="t"/>
          <a:lstStyle>
            <a:lvl1pPr algn="l">
              <a:defRPr sz="36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234" y="1047890"/>
            <a:ext cx="11679967" cy="5607130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595689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668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6304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828800" y="457200"/>
            <a:ext cx="9753600" cy="24384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AF11A1E6-0A8F-4866-B415-7E890131980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62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9531727" cy="62122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086295"/>
            <a:ext cx="6815667" cy="503986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447674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259988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02693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71517" y="76200"/>
            <a:ext cx="3020483" cy="6477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1" y="76200"/>
            <a:ext cx="8860367" cy="6477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85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76200"/>
            <a:ext cx="10972800" cy="8016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095375"/>
            <a:ext cx="5689600" cy="5543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095375"/>
            <a:ext cx="5689600" cy="5543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4794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1D7718CA-99DF-41C0-A816-E656EC036A2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61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457201"/>
            <a:ext cx="5384800" cy="5668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457201"/>
            <a:ext cx="5384800" cy="5668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825CC0E7-6071-40B8-AD2D-9B4C43FA8BC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72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457201"/>
            <a:ext cx="5384800" cy="5668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457200"/>
            <a:ext cx="5384800" cy="2757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367089"/>
            <a:ext cx="5384800" cy="2759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7B5F9C50-2BD7-4FC5-9323-4B474935C88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3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457201"/>
            <a:ext cx="5384800" cy="5668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457200"/>
            <a:ext cx="5384800" cy="2757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367089"/>
            <a:ext cx="5384800" cy="2759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72D092C8-A20F-48A8-8896-9DB7A9F831C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56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2 | </a:t>
            </a:r>
            <a:fld id="{F5A18E5A-DB81-4AA5-8B30-1DB31189705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799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553201"/>
            <a:ext cx="2844800" cy="244475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8A009EDF-87CB-4427-9734-9980D6C5FE8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64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24A3B-3EBE-9848-8119-6CE0DCD380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2"/>
          </p:nvPr>
        </p:nvSpPr>
        <p:spPr>
          <a:xfrm>
            <a:off x="5080000" y="4267200"/>
            <a:ext cx="62992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3-סטויכיומטריה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316208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CBDC9-BC42-4448-87AA-DDB65684AF9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2"/>
          </p:nvPr>
        </p:nvSpPr>
        <p:spPr>
          <a:xfrm>
            <a:off x="5080000" y="4267200"/>
            <a:ext cx="62992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3-סטויכיומטריה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709161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C6C2A-DA5B-374A-9754-78A5DA3FBC7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2"/>
          </p:nvPr>
        </p:nvSpPr>
        <p:spPr>
          <a:xfrm>
            <a:off x="5080000" y="4267200"/>
            <a:ext cx="62992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3-סטויכיומטריה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237946"/>
      </p:ext>
    </p:extLst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0C40FF-1DED-9240-9916-D1C2A773586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2"/>
          </p:nvPr>
        </p:nvSpPr>
        <p:spPr>
          <a:xfrm>
            <a:off x="5080000" y="4267200"/>
            <a:ext cx="62992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3-סטויכיומטריה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281263"/>
      </p:ext>
    </p:extLst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EE4E6-3E07-7845-956A-6C2035F6BC2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11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9" name="Rectangle 18"/>
          <p:cNvSpPr>
            <a:spLocks noGrp="1" noChangeArrowheads="1"/>
          </p:cNvSpPr>
          <p:nvPr>
            <p:ph type="ftr" sz="quarter" idx="12"/>
          </p:nvPr>
        </p:nvSpPr>
        <p:spPr>
          <a:xfrm>
            <a:off x="5080000" y="4267200"/>
            <a:ext cx="62992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3-סטויכיומטריה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602710"/>
      </p:ext>
    </p:extLst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C7C7D-8020-4345-936D-6C4542046B8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1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2"/>
          </p:nvPr>
        </p:nvSpPr>
        <p:spPr>
          <a:xfrm>
            <a:off x="5080000" y="4267200"/>
            <a:ext cx="62992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3-סטויכיומטריה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831556"/>
      </p:ext>
    </p:extLst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238C3-AA94-1943-9D58-3EED3628B8D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1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2"/>
          </p:nvPr>
        </p:nvSpPr>
        <p:spPr>
          <a:xfrm>
            <a:off x="5080000" y="4267200"/>
            <a:ext cx="62992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3-סטויכיומטריה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002451"/>
      </p:ext>
    </p:extLst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B5909-6FC0-2A4E-936F-6D27288355D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1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2"/>
          </p:nvPr>
        </p:nvSpPr>
        <p:spPr>
          <a:xfrm>
            <a:off x="5080000" y="4267200"/>
            <a:ext cx="62992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3-סטויכיומטריה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185148"/>
      </p:ext>
    </p:extLst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8817F-8BF9-D846-90F1-5214431EEC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1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2"/>
          </p:nvPr>
        </p:nvSpPr>
        <p:spPr>
          <a:xfrm>
            <a:off x="5080000" y="4267200"/>
            <a:ext cx="62992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3-סטויכיומטריה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754381"/>
      </p:ext>
    </p:extLst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246A4-7156-594E-884D-A449CED96FE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1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2"/>
          </p:nvPr>
        </p:nvSpPr>
        <p:spPr>
          <a:xfrm>
            <a:off x="5080000" y="4267200"/>
            <a:ext cx="62992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3-סטויכיומטריה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268370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D5EAC67A-1EE0-4D73-9AA4-0CB9480BC67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423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152400"/>
            <a:ext cx="30480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52400"/>
            <a:ext cx="89408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F22C92-8C11-5240-B58B-8DA0DAAFFB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1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2"/>
          </p:nvPr>
        </p:nvSpPr>
        <p:spPr>
          <a:xfrm>
            <a:off x="5080000" y="4267200"/>
            <a:ext cx="62992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3-סטויכיומטריה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501800"/>
      </p:ext>
    </p:extLst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E5F98-1E4F-D241-8792-998012BC509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1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2"/>
          </p:nvPr>
        </p:nvSpPr>
        <p:spPr>
          <a:xfrm>
            <a:off x="5080000" y="4267200"/>
            <a:ext cx="62992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3-סטויכיומטריה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185154"/>
      </p:ext>
    </p:extLst>
  </p:cSld>
  <p:clrMapOvr>
    <a:masterClrMapping/>
  </p:clrMapOvr>
  <p:transition spd="slow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7338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C1EE1-16AC-884A-B029-CEA4E2EE6F2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1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2"/>
          </p:nvPr>
        </p:nvSpPr>
        <p:spPr>
          <a:xfrm>
            <a:off x="5080000" y="4267200"/>
            <a:ext cx="62992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3-סטויכיומטריה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219874"/>
      </p:ext>
    </p:extLst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733800"/>
            <a:ext cx="10363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528327-157D-A047-89AD-65B42852156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1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2"/>
          </p:nvPr>
        </p:nvSpPr>
        <p:spPr>
          <a:xfrm>
            <a:off x="5080000" y="4267200"/>
            <a:ext cx="62992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3-סטויכיומטריה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007516"/>
      </p:ext>
    </p:extLst>
  </p:cSld>
  <p:clrMapOvr>
    <a:masterClrMapping/>
  </p:clrMapOvr>
  <p:transition spd="slow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068577-9799-3140-B64C-06505A0E4FC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1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2"/>
          </p:nvPr>
        </p:nvSpPr>
        <p:spPr>
          <a:xfrm>
            <a:off x="5080000" y="4267200"/>
            <a:ext cx="62992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smtClean="0">
                <a:solidFill>
                  <a:srgbClr val="000000"/>
                </a:solidFill>
              </a:rPr>
              <a:t>3-סטויכיומטריה</a:t>
            </a:r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716793"/>
      </p:ext>
    </p:extLst>
  </p:cSld>
  <p:clrMapOvr>
    <a:masterClrMapping/>
  </p:clrMapOvr>
  <p:transition spd="slow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C68C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1981200"/>
            <a:ext cx="12192000" cy="29718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40458C"/>
              </a:solidFill>
              <a:latin typeface="Tahoma" pitchFamily="34" charset="0"/>
            </a:endParaRPr>
          </a:p>
        </p:txBody>
      </p:sp>
      <p:sp>
        <p:nvSpPr>
          <p:cNvPr id="80963" name="Rectangle 67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705600" y="1981200"/>
            <a:ext cx="5486400" cy="1371600"/>
          </a:xfrm>
        </p:spPr>
        <p:txBody>
          <a:bodyPr/>
          <a:lstStyle>
            <a:lvl1pPr algn="ctr">
              <a:defRPr sz="2400"/>
            </a:lvl1pPr>
          </a:lstStyle>
          <a:p>
            <a:r>
              <a:rPr lang="en-US" dirty="0" smtClean="0"/>
              <a:t>C h a p t e r  2</a:t>
            </a:r>
            <a:endParaRPr lang="en-US" dirty="0"/>
          </a:p>
        </p:txBody>
      </p:sp>
      <p:sp>
        <p:nvSpPr>
          <p:cNvPr id="80964" name="Rectangle 6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6705600" y="3429000"/>
            <a:ext cx="5486400" cy="1524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 b="1"/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5" name="Picture 4" descr="screenshot_4320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69" y="365124"/>
            <a:ext cx="6328955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007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endParaRPr lang="en-US">
              <a:solidFill>
                <a:srgbClr val="40458C"/>
              </a:solidFill>
            </a:endParaRPr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>
              <a:solidFill>
                <a:srgbClr val="40458C"/>
              </a:solidFill>
            </a:endParaRPr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fld id="{302AA9E0-67E0-4FDC-9E40-6CF8DF1E9DC5}" type="slidenum">
              <a:rPr lang="en-US" smtClean="0">
                <a:solidFill>
                  <a:srgbClr val="40458C"/>
                </a:solidFill>
              </a:rPr>
              <a:pPr algn="l" rtl="0"/>
              <a:t>‹#›</a:t>
            </a:fld>
            <a:endParaRPr lang="en-US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2869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endParaRPr lang="en-US">
              <a:solidFill>
                <a:srgbClr val="40458C"/>
              </a:solidFill>
            </a:endParaRPr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>
              <a:solidFill>
                <a:srgbClr val="40458C"/>
              </a:solidFill>
            </a:endParaRPr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fld id="{302AA9E0-67E0-4FDC-9E40-6CF8DF1E9DC5}" type="slidenum">
              <a:rPr lang="en-US" smtClean="0">
                <a:solidFill>
                  <a:srgbClr val="40458C"/>
                </a:solidFill>
              </a:rPr>
              <a:pPr algn="l" rtl="0"/>
              <a:t>‹#›</a:t>
            </a:fld>
            <a:endParaRPr lang="en-US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3397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9050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0" y="19050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endParaRPr lang="en-US">
              <a:solidFill>
                <a:srgbClr val="40458C"/>
              </a:solidFill>
            </a:endParaRPr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>
              <a:solidFill>
                <a:srgbClr val="40458C"/>
              </a:solidFill>
            </a:endParaRPr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fld id="{302AA9E0-67E0-4FDC-9E40-6CF8DF1E9DC5}" type="slidenum">
              <a:rPr lang="en-US" smtClean="0">
                <a:solidFill>
                  <a:srgbClr val="40458C"/>
                </a:solidFill>
              </a:rPr>
              <a:pPr algn="l" rtl="0"/>
              <a:t>‹#›</a:t>
            </a:fld>
            <a:endParaRPr lang="en-US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7659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endParaRPr lang="en-US">
              <a:solidFill>
                <a:srgbClr val="40458C"/>
              </a:solidFill>
            </a:endParaRPr>
          </a:p>
        </p:txBody>
      </p:sp>
      <p:sp>
        <p:nvSpPr>
          <p:cNvPr id="8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>
              <a:solidFill>
                <a:srgbClr val="40458C"/>
              </a:solidFill>
            </a:endParaRPr>
          </a:p>
        </p:txBody>
      </p:sp>
      <p:sp>
        <p:nvSpPr>
          <p:cNvPr id="9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fld id="{302AA9E0-67E0-4FDC-9E40-6CF8DF1E9DC5}" type="slidenum">
              <a:rPr lang="en-US" smtClean="0">
                <a:solidFill>
                  <a:srgbClr val="40458C"/>
                </a:solidFill>
              </a:rPr>
              <a:pPr algn="l" rtl="0"/>
              <a:t>‹#›</a:t>
            </a:fld>
            <a:endParaRPr lang="en-US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370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45DCDFD8-22BA-45FC-9CDD-B111DA8D034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687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endParaRPr lang="en-US">
              <a:solidFill>
                <a:srgbClr val="40458C"/>
              </a:solidFill>
            </a:endParaRPr>
          </a:p>
        </p:txBody>
      </p:sp>
      <p:sp>
        <p:nvSpPr>
          <p:cNvPr id="4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>
              <a:solidFill>
                <a:srgbClr val="40458C"/>
              </a:solidFill>
            </a:endParaRP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fld id="{302AA9E0-67E0-4FDC-9E40-6CF8DF1E9DC5}" type="slidenum">
              <a:rPr lang="en-US" smtClean="0">
                <a:solidFill>
                  <a:srgbClr val="40458C"/>
                </a:solidFill>
              </a:rPr>
              <a:pPr algn="l" rtl="0"/>
              <a:t>‹#›</a:t>
            </a:fld>
            <a:endParaRPr lang="en-US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0665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endParaRPr lang="en-US">
              <a:solidFill>
                <a:srgbClr val="40458C"/>
              </a:solidFill>
            </a:endParaRPr>
          </a:p>
        </p:txBody>
      </p:sp>
      <p:sp>
        <p:nvSpPr>
          <p:cNvPr id="3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>
              <a:solidFill>
                <a:srgbClr val="40458C"/>
              </a:solidFill>
            </a:endParaRP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fld id="{302AA9E0-67E0-4FDC-9E40-6CF8DF1E9DC5}" type="slidenum">
              <a:rPr lang="en-US" smtClean="0">
                <a:solidFill>
                  <a:srgbClr val="40458C"/>
                </a:solidFill>
              </a:rPr>
              <a:pPr algn="l" rtl="0"/>
              <a:t>‹#›</a:t>
            </a:fld>
            <a:endParaRPr lang="en-US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7095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endParaRPr lang="en-US">
              <a:solidFill>
                <a:srgbClr val="40458C"/>
              </a:solidFill>
            </a:endParaRPr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>
              <a:solidFill>
                <a:srgbClr val="40458C"/>
              </a:solidFill>
            </a:endParaRPr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fld id="{302AA9E0-67E0-4FDC-9E40-6CF8DF1E9DC5}" type="slidenum">
              <a:rPr lang="en-US" smtClean="0">
                <a:solidFill>
                  <a:srgbClr val="40458C"/>
                </a:solidFill>
              </a:rPr>
              <a:pPr algn="l" rtl="0"/>
              <a:t>‹#›</a:t>
            </a:fld>
            <a:endParaRPr lang="en-US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4586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endParaRPr lang="en-US">
              <a:solidFill>
                <a:srgbClr val="40458C"/>
              </a:solidFill>
            </a:endParaRPr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>
              <a:solidFill>
                <a:srgbClr val="40458C"/>
              </a:solidFill>
            </a:endParaRPr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fld id="{302AA9E0-67E0-4FDC-9E40-6CF8DF1E9DC5}" type="slidenum">
              <a:rPr lang="en-US" smtClean="0">
                <a:solidFill>
                  <a:srgbClr val="40458C"/>
                </a:solidFill>
              </a:rPr>
              <a:pPr algn="l" rtl="0"/>
              <a:t>‹#›</a:t>
            </a:fld>
            <a:endParaRPr lang="en-US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7047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endParaRPr lang="en-US">
              <a:solidFill>
                <a:srgbClr val="40458C"/>
              </a:solidFill>
            </a:endParaRPr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>
              <a:solidFill>
                <a:srgbClr val="40458C"/>
              </a:solidFill>
            </a:endParaRPr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fld id="{302AA9E0-67E0-4FDC-9E40-6CF8DF1E9DC5}" type="slidenum">
              <a:rPr lang="en-US" smtClean="0">
                <a:solidFill>
                  <a:srgbClr val="40458C"/>
                </a:solidFill>
              </a:rPr>
              <a:pPr algn="l" rtl="0"/>
              <a:t>‹#›</a:t>
            </a:fld>
            <a:endParaRPr lang="en-US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4319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3800" y="304800"/>
            <a:ext cx="26670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304800"/>
            <a:ext cx="7797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endParaRPr lang="en-US">
              <a:solidFill>
                <a:srgbClr val="40458C"/>
              </a:solidFill>
            </a:endParaRPr>
          </a:p>
        </p:txBody>
      </p:sp>
      <p:sp>
        <p:nvSpPr>
          <p:cNvPr id="5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>
              <a:solidFill>
                <a:srgbClr val="40458C"/>
              </a:solidFill>
            </a:endParaRPr>
          </a:p>
        </p:txBody>
      </p:sp>
      <p:sp>
        <p:nvSpPr>
          <p:cNvPr id="6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fld id="{302AA9E0-67E0-4FDC-9E40-6CF8DF1E9DC5}" type="slidenum">
              <a:rPr lang="en-US" smtClean="0">
                <a:solidFill>
                  <a:srgbClr val="40458C"/>
                </a:solidFill>
              </a:rPr>
              <a:pPr algn="l" rtl="0"/>
              <a:t>‹#›</a:t>
            </a:fld>
            <a:endParaRPr lang="en-US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1855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3048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17600" y="19050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0" y="19050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endParaRPr lang="en-US">
              <a:solidFill>
                <a:srgbClr val="40458C"/>
              </a:solidFill>
            </a:endParaRPr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>
              <a:solidFill>
                <a:srgbClr val="40458C"/>
              </a:solidFill>
            </a:endParaRPr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l" rtl="0"/>
            <a:fld id="{302AA9E0-67E0-4FDC-9E40-6CF8DF1E9DC5}" type="slidenum">
              <a:rPr lang="en-US" smtClean="0">
                <a:solidFill>
                  <a:srgbClr val="40458C"/>
                </a:solidFill>
              </a:rPr>
              <a:pPr algn="l" rtl="0"/>
              <a:t>‹#›</a:t>
            </a:fld>
            <a:endParaRPr lang="en-US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9753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320800" y="609600"/>
            <a:ext cx="9550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320800" y="1981200"/>
            <a:ext cx="4673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4673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320800" y="4114800"/>
            <a:ext cx="4673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4114800"/>
            <a:ext cx="4673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471223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0800" y="609600"/>
            <a:ext cx="9550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20800" y="1981200"/>
            <a:ext cx="4673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4673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4673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268144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0800" y="609600"/>
            <a:ext cx="9550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20800" y="1981200"/>
            <a:ext cx="4673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981200"/>
            <a:ext cx="46736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230119444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A8F469DD-EC24-4F98-B4EC-8634CF796D0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30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320800" y="609600"/>
            <a:ext cx="9550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7208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>
            <a:spLocks noChangeArrowheads="1"/>
          </p:cNvSpPr>
          <p:nvPr userDrawn="1"/>
        </p:nvSpPr>
        <p:spPr bwMode="auto">
          <a:xfrm>
            <a:off x="0" y="0"/>
            <a:ext cx="12236451" cy="6858000"/>
          </a:xfrm>
          <a:prstGeom prst="rect">
            <a:avLst/>
          </a:prstGeom>
          <a:solidFill>
            <a:srgbClr val="DDDDDD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>
              <a:solidFill>
                <a:srgbClr val="990000"/>
              </a:solidFill>
            </a:endParaRPr>
          </a:p>
        </p:txBody>
      </p:sp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0" y="1"/>
            <a:ext cx="12236451" cy="938213"/>
          </a:xfrm>
          <a:prstGeom prst="rect">
            <a:avLst/>
          </a:prstGeom>
          <a:solidFill>
            <a:srgbClr val="6690AB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5" name="Rectangle 1034"/>
          <p:cNvSpPr>
            <a:spLocks noChangeArrowheads="1"/>
          </p:cNvSpPr>
          <p:nvPr userDrawn="1"/>
        </p:nvSpPr>
        <p:spPr bwMode="auto">
          <a:xfrm>
            <a:off x="3517901" y="1066801"/>
            <a:ext cx="287751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0" i="0" dirty="0" smtClean="0">
                <a:solidFill>
                  <a:srgbClr val="990000"/>
                </a:solidFill>
                <a:latin typeface="Arial" panose="020B0604020202020204" pitchFamily="34" charset="0"/>
              </a:rPr>
              <a:t>William L Masterton</a:t>
            </a:r>
          </a:p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0" i="0" dirty="0" smtClean="0">
                <a:solidFill>
                  <a:srgbClr val="990000"/>
                </a:solidFill>
                <a:latin typeface="Arial" panose="020B0604020202020204" pitchFamily="34" charset="0"/>
              </a:rPr>
              <a:t>Cecile N. Hurley</a:t>
            </a:r>
          </a:p>
        </p:txBody>
      </p:sp>
      <p:sp>
        <p:nvSpPr>
          <p:cNvPr id="7" name="Rectangle 1038"/>
          <p:cNvSpPr>
            <a:spLocks noGrp="1" noChangeArrowheads="1"/>
          </p:cNvSpPr>
          <p:nvPr userDrawn="1"/>
        </p:nvSpPr>
        <p:spPr bwMode="auto">
          <a:xfrm>
            <a:off x="1748367" y="6019800"/>
            <a:ext cx="853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000" b="0" dirty="0" smtClean="0">
              <a:solidFill>
                <a:srgbClr val="2F3F99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96975" name="Rectangle 1039"/>
          <p:cNvSpPr>
            <a:spLocks noGrp="1" noChangeArrowheads="1"/>
          </p:cNvSpPr>
          <p:nvPr>
            <p:ph type="ctrTitle"/>
          </p:nvPr>
        </p:nvSpPr>
        <p:spPr>
          <a:xfrm>
            <a:off x="345018" y="3200400"/>
            <a:ext cx="11550649" cy="114300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990000"/>
                </a:solidFill>
              </a:defRPr>
            </a:lvl1pPr>
          </a:lstStyle>
          <a:p>
            <a:r>
              <a:rPr lang="en-US" dirty="0"/>
              <a:t>Chapter 1</a:t>
            </a:r>
            <a:br>
              <a:rPr lang="en-US" dirty="0"/>
            </a:br>
            <a:r>
              <a:rPr lang="en-US" dirty="0"/>
              <a:t> Matter and Measurements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44" y="62484"/>
            <a:ext cx="3106101" cy="298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383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7" y="161926"/>
            <a:ext cx="10814051" cy="67627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9775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770766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7" y="161926"/>
            <a:ext cx="10814051" cy="67627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7384" y="1008063"/>
            <a:ext cx="5831416" cy="5697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6943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5175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7" y="161926"/>
            <a:ext cx="10814051" cy="67627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6128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320224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952710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3054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5BB9AE76-BC0D-4BEC-AFB6-C2AB3E85B65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30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7" y="161926"/>
            <a:ext cx="10814051" cy="67627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26780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23352" y="161926"/>
            <a:ext cx="2965449" cy="65436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2767" y="161926"/>
            <a:ext cx="8697384" cy="6543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76813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7" y="161926"/>
            <a:ext cx="10814051" cy="67627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57384" y="1008064"/>
            <a:ext cx="5831416" cy="2771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57384" y="3932238"/>
            <a:ext cx="5831416" cy="2773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9803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7" y="161926"/>
            <a:ext cx="10814051" cy="67627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2768" y="1008063"/>
            <a:ext cx="5831417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7384" y="1008063"/>
            <a:ext cx="5831416" cy="56975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37585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04000" y="762001"/>
            <a:ext cx="4978400" cy="3657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A252B6D4-345A-4622-A26A-16172E782B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6" name="Picture 5" descr="C:\Users\EWoods\Documents\Books in Production\Ebbing 11e 9781305580343\Covers\9781305580343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1" y="381001"/>
            <a:ext cx="6184900" cy="59340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7"/>
          <p:cNvSpPr txBox="1">
            <a:spLocks noChangeArrowheads="1"/>
          </p:cNvSpPr>
          <p:nvPr userDrawn="1"/>
        </p:nvSpPr>
        <p:spPr bwMode="auto">
          <a:xfrm>
            <a:off x="-5348" y="6458869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000" dirty="0" smtClean="0">
                <a:solidFill>
                  <a:srgbClr val="000000"/>
                </a:solidFill>
              </a:rPr>
              <a:t>©2017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52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553201"/>
            <a:ext cx="2844800" cy="244475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8A009EDF-87CB-4427-9734-9980D6C5FE8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87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D5EAC67A-1EE0-4D73-9AA4-0CB9480BC67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38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45DCDFD8-22BA-45FC-9CDD-B111DA8D034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84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A8F469DD-EC24-4F98-B4EC-8634CF796D0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66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5BB9AE76-BC0D-4BEC-AFB6-C2AB3E85B65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49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D2F0CFE6-CC64-4AD9-ADDA-E0C16E9B8EA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609600" y="762001"/>
            <a:ext cx="10972800" cy="536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3380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D2F0CFE6-CC64-4AD9-ADDA-E0C16E9B8EA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609600" y="762001"/>
            <a:ext cx="10972800" cy="536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869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FDAD441B-C1A8-44EA-A8B5-BDF351C4C6B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94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33942C7C-E13D-4BE2-8D9E-C1D115BC003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99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5AA8894C-7353-4680-B5E5-4BF2B877354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31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EA80F64A-EC0D-46AF-9923-59BFE6DA85B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42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2C46BEE4-D2B2-4FAF-AB41-EEA01301D32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2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5384800" cy="2757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457200"/>
            <a:ext cx="5384800" cy="2757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367089"/>
            <a:ext cx="5384800" cy="2759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367089"/>
            <a:ext cx="5384800" cy="2759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722CC5D7-F907-4F5C-8BCE-650DCAAE789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28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828800" y="457200"/>
            <a:ext cx="9753600" cy="24384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AF11A1E6-0A8F-4866-B415-7E890131980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87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1D7718CA-99DF-41C0-A816-E656EC036A2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87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457201"/>
            <a:ext cx="5384800" cy="5668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457201"/>
            <a:ext cx="5384800" cy="5668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825CC0E7-6071-40B8-AD2D-9B4C43FA8BC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36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FDAD441B-C1A8-44EA-A8B5-BDF351C4C6B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96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457201"/>
            <a:ext cx="5384800" cy="5668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457200"/>
            <a:ext cx="5384800" cy="2757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367089"/>
            <a:ext cx="5384800" cy="2759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7B5F9C50-2BD7-4FC5-9323-4B474935C88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457201"/>
            <a:ext cx="5384800" cy="5668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457200"/>
            <a:ext cx="5384800" cy="2757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367089"/>
            <a:ext cx="5384800" cy="2759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72D092C8-A20F-48A8-8896-9DB7A9F831C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58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2 | </a:t>
            </a:r>
            <a:fld id="{F5A18E5A-DB81-4AA5-8B30-1DB31189705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91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04000" y="762001"/>
            <a:ext cx="4978400" cy="3657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A252B6D4-345A-4622-A26A-16172E782B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6" name="Picture 5" descr="C:\Users\EWoods\Documents\Books in Production\Ebbing 11e 9781305580343\Covers\9781305580343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1" y="381001"/>
            <a:ext cx="6184900" cy="59340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7"/>
          <p:cNvSpPr txBox="1">
            <a:spLocks noChangeArrowheads="1"/>
          </p:cNvSpPr>
          <p:nvPr userDrawn="1"/>
        </p:nvSpPr>
        <p:spPr bwMode="auto">
          <a:xfrm>
            <a:off x="-5348" y="6458869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000" dirty="0" smtClean="0">
                <a:solidFill>
                  <a:srgbClr val="000000"/>
                </a:solidFill>
              </a:rPr>
              <a:t>©2017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10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553201"/>
            <a:ext cx="2844800" cy="244475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8A009EDF-87CB-4427-9734-9980D6C5FE8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78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D5EAC67A-1EE0-4D73-9AA4-0CB9480BC67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88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45DCDFD8-22BA-45FC-9CDD-B111DA8D034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25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A8F469DD-EC24-4F98-B4EC-8634CF796D0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30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5BB9AE76-BC0D-4BEC-AFB6-C2AB3E85B65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96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D2F0CFE6-CC64-4AD9-ADDA-E0C16E9B8EA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609600" y="762001"/>
            <a:ext cx="10972800" cy="536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2237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33942C7C-E13D-4BE2-8D9E-C1D115BC003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87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FDAD441B-C1A8-44EA-A8B5-BDF351C4C6B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2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33942C7C-E13D-4BE2-8D9E-C1D115BC003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5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5AA8894C-7353-4680-B5E5-4BF2B877354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4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EA80F64A-EC0D-46AF-9923-59BFE6DA85B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66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2C46BEE4-D2B2-4FAF-AB41-EEA01301D32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06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5384800" cy="2757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457200"/>
            <a:ext cx="5384800" cy="2757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367089"/>
            <a:ext cx="5384800" cy="2759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367089"/>
            <a:ext cx="5384800" cy="2759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722CC5D7-F907-4F5C-8BCE-650DCAAE789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0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828800" y="457200"/>
            <a:ext cx="9753600" cy="24384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AF11A1E6-0A8F-4866-B415-7E890131980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35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1D7718CA-99DF-41C0-A816-E656EC036A2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32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457201"/>
            <a:ext cx="5384800" cy="5668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457201"/>
            <a:ext cx="5384800" cy="5668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825CC0E7-6071-40B8-AD2D-9B4C43FA8BC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84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457201"/>
            <a:ext cx="5384800" cy="5668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457200"/>
            <a:ext cx="5384800" cy="2757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367089"/>
            <a:ext cx="5384800" cy="2759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7B5F9C50-2BD7-4FC5-9323-4B474935C88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2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613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1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1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73.xml"/><Relationship Id="rId19" Type="http://schemas.openxmlformats.org/officeDocument/2006/relationships/slideLayout" Target="../slideLayouts/slideLayout82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1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17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4.xml"/><Relationship Id="rId16" Type="http://schemas.openxmlformats.org/officeDocument/2006/relationships/slideLayout" Target="../slideLayouts/slideLayout98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92.xml"/><Relationship Id="rId19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4.xml"/><Relationship Id="rId18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17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03.xml"/><Relationship Id="rId16" Type="http://schemas.openxmlformats.org/officeDocument/2006/relationships/slideLayout" Target="../slideLayouts/slideLayout117.xml"/><Relationship Id="rId20" Type="http://schemas.openxmlformats.org/officeDocument/2006/relationships/theme" Target="../theme/theme7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1.xml"/><Relationship Id="rId19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slideLayout" Target="../slideLayouts/slideLayout11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0099CC">
                <a:alpha val="40000"/>
              </a:srgbClr>
            </a:gs>
            <a:gs pos="46000">
              <a:srgbClr val="92D050">
                <a:alpha val="40000"/>
              </a:srgbClr>
            </a:gs>
            <a:gs pos="100000">
              <a:schemeClr val="accent1">
                <a:lumMod val="60000"/>
                <a:alpha val="4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gradFill flip="none" rotWithShape="1">
            <a:gsLst>
              <a:gs pos="0">
                <a:srgbClr val="0099CC"/>
              </a:gs>
              <a:gs pos="46000">
                <a:srgbClr val="92D050"/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74638"/>
            <a:ext cx="12192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95400"/>
            <a:ext cx="10972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</p:txBody>
      </p:sp>
      <p:sp>
        <p:nvSpPr>
          <p:cNvPr id="17920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 algn="l" rtl="0" fontAlgn="base">
              <a:spcAft>
                <a:spcPct val="0"/>
              </a:spcAft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7920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553201"/>
            <a:ext cx="2844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D2F0CFE6-CC64-4AD9-ADDA-E0C16E9B8EAA}" type="slidenum">
              <a:rPr lang="en-US" alt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274638"/>
          </a:xfrm>
          <a:prstGeom prst="rect">
            <a:avLst/>
          </a:prstGeom>
          <a:gradFill flip="none" rotWithShape="1">
            <a:gsLst>
              <a:gs pos="0">
                <a:srgbClr val="0099CC"/>
              </a:gs>
              <a:gs pos="46000">
                <a:srgbClr val="92D050"/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44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609600" indent="-609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5334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371600" indent="-4572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752600" indent="-3810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209800" indent="-3810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670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1242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814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40386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52400"/>
            <a:ext cx="1219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B3A18B-6D2D-5241-AD19-E8BC5F3DA876}" type="slidenum">
              <a:rPr lang="en-US">
                <a:solidFill>
                  <a:srgbClr val="000000"/>
                </a:solidFill>
              </a:rPr>
              <a:pPr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29" name="Group 15"/>
          <p:cNvGrpSpPr>
            <a:grpSpLocks/>
          </p:cNvGrpSpPr>
          <p:nvPr userDrawn="1"/>
        </p:nvGrpSpPr>
        <p:grpSpPr bwMode="auto">
          <a:xfrm>
            <a:off x="10363199" y="5486400"/>
            <a:ext cx="1644650" cy="1233488"/>
            <a:chOff x="4896" y="3456"/>
            <a:chExt cx="777" cy="777"/>
          </a:xfrm>
        </p:grpSpPr>
        <p:pic>
          <p:nvPicPr>
            <p:cNvPr id="1033" name="Picture 13" descr="Triangle--Gray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6" y="3456"/>
              <a:ext cx="777" cy="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4" name="Rectangle 12"/>
            <p:cNvSpPr>
              <a:spLocks noChangeArrowheads="1"/>
            </p:cNvSpPr>
            <p:nvPr userDrawn="1"/>
          </p:nvSpPr>
          <p:spPr bwMode="auto">
            <a:xfrm>
              <a:off x="4913" y="3788"/>
              <a:ext cx="60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</a:rPr>
                <a:t>Stoichiometry</a:t>
              </a:r>
              <a:endParaRPr lang="en-US" sz="1400">
                <a:solidFill>
                  <a:srgbClr val="8B0030"/>
                </a:solidFill>
                <a:latin typeface="Times New Roman" charset="0"/>
              </a:endParaRPr>
            </a:p>
          </p:txBody>
        </p:sp>
      </p:grpSp>
      <p:sp>
        <p:nvSpPr>
          <p:cNvPr id="1031" name="Rectangle 17"/>
          <p:cNvSpPr>
            <a:spLocks noChangeArrowheads="1"/>
          </p:cNvSpPr>
          <p:nvPr/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 userDrawn="1"/>
        </p:nvSpPr>
        <p:spPr bwMode="auto">
          <a:xfrm>
            <a:off x="486833" y="6580189"/>
            <a:ext cx="10972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 smtClean="0">
                <a:solidFill>
                  <a:srgbClr val="73738C"/>
                </a:solidFill>
              </a:rPr>
              <a:t>© 2015 Pearson Education</a:t>
            </a:r>
            <a:endParaRPr lang="en-US" sz="2400" b="1" dirty="0" smtClean="0">
              <a:solidFill>
                <a:srgbClr val="7373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47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</p:sldLayoutIdLst>
  <p:transition spd="slow"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ea typeface="ＭＳ Ｐゴシック" pitchFamily="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E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 userDrawn="1"/>
        </p:nvSpPr>
        <p:spPr bwMode="auto">
          <a:xfrm>
            <a:off x="0" y="4762"/>
            <a:ext cx="12192000" cy="11303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40458C"/>
              </a:solidFill>
              <a:latin typeface="Tahoma" pitchFamily="34" charset="0"/>
            </a:endParaRPr>
          </a:p>
        </p:txBody>
      </p:sp>
      <p:sp>
        <p:nvSpPr>
          <p:cNvPr id="69" name="Rectangle 68"/>
          <p:cNvSpPr/>
          <p:nvPr userDrawn="1"/>
        </p:nvSpPr>
        <p:spPr bwMode="auto">
          <a:xfrm>
            <a:off x="0" y="0"/>
            <a:ext cx="203200" cy="1066800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40458C"/>
              </a:solidFill>
              <a:latin typeface="Tahoma" pitchFamily="34" charset="0"/>
            </a:endParaRPr>
          </a:p>
        </p:txBody>
      </p:sp>
      <p:sp>
        <p:nvSpPr>
          <p:cNvPr id="70" name="Rectangle 69"/>
          <p:cNvSpPr/>
          <p:nvPr userDrawn="1"/>
        </p:nvSpPr>
        <p:spPr bwMode="auto">
          <a:xfrm>
            <a:off x="0" y="1143000"/>
            <a:ext cx="203200" cy="5715000"/>
          </a:xfrm>
          <a:prstGeom prst="rect">
            <a:avLst/>
          </a:prstGeom>
          <a:solidFill>
            <a:srgbClr val="26462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40458C"/>
              </a:solidFill>
              <a:latin typeface="Tahoma" pitchFamily="34" charset="0"/>
            </a:endParaRPr>
          </a:p>
        </p:txBody>
      </p:sp>
      <p:sp>
        <p:nvSpPr>
          <p:cNvPr id="1027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812800" y="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2800" y="1295400"/>
            <a:ext cx="103632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0129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Arial"/>
          <a:ea typeface="+mj-ea"/>
          <a:cs typeface="Arial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254620"/>
        </a:buClr>
        <a:buSzPct val="70000"/>
        <a:buFont typeface="Wingdings" charset="2"/>
        <a:buChar char="§"/>
        <a:defRPr sz="3200">
          <a:solidFill>
            <a:srgbClr val="000000"/>
          </a:solidFill>
          <a:latin typeface="Arial"/>
          <a:ea typeface="+mn-ea"/>
          <a:cs typeface="Arial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254620"/>
        </a:buClr>
        <a:buSzPct val="70000"/>
        <a:buFont typeface="Wingdings" charset="2"/>
        <a:buChar char="§"/>
        <a:defRPr sz="2800">
          <a:solidFill>
            <a:srgbClr val="000000"/>
          </a:solidFill>
          <a:latin typeface="Arial"/>
          <a:cs typeface="Arial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254620"/>
        </a:buClr>
        <a:buSzPct val="70000"/>
        <a:buFont typeface="Wingdings" charset="2"/>
        <a:buChar char="§"/>
        <a:defRPr sz="2400">
          <a:solidFill>
            <a:srgbClr val="000000"/>
          </a:solidFill>
          <a:latin typeface="Arial"/>
          <a:cs typeface="Arial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254620"/>
        </a:buClr>
        <a:buSzPct val="70000"/>
        <a:buFont typeface="Wingdings" charset="2"/>
        <a:buChar char="§"/>
        <a:defRPr sz="2000">
          <a:solidFill>
            <a:srgbClr val="000000"/>
          </a:solidFill>
          <a:latin typeface="Arial"/>
          <a:cs typeface="Arial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254620"/>
        </a:buClr>
        <a:buSzPct val="70000"/>
        <a:buFont typeface="Wingdings" charset="2"/>
        <a:buChar char="§"/>
        <a:defRPr sz="2000">
          <a:solidFill>
            <a:srgbClr val="000000"/>
          </a:solidFill>
          <a:latin typeface="Arial"/>
          <a:cs typeface="Arial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"/>
          <p:cNvSpPr>
            <a:spLocks noChangeArrowheads="1"/>
          </p:cNvSpPr>
          <p:nvPr userDrawn="1"/>
        </p:nvSpPr>
        <p:spPr bwMode="auto">
          <a:xfrm>
            <a:off x="0" y="0"/>
            <a:ext cx="12236451" cy="6858000"/>
          </a:xfrm>
          <a:prstGeom prst="rect">
            <a:avLst/>
          </a:prstGeom>
          <a:solidFill>
            <a:srgbClr val="DDDDDD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1027" name="Rectangle 12"/>
          <p:cNvSpPr>
            <a:spLocks noChangeArrowheads="1"/>
          </p:cNvSpPr>
          <p:nvPr userDrawn="1"/>
        </p:nvSpPr>
        <p:spPr bwMode="auto">
          <a:xfrm>
            <a:off x="0" y="0"/>
            <a:ext cx="12236451" cy="990600"/>
          </a:xfrm>
          <a:prstGeom prst="rect">
            <a:avLst/>
          </a:prstGeom>
          <a:solidFill>
            <a:srgbClr val="6690AB"/>
          </a:solidFill>
          <a:ln>
            <a:noFill/>
          </a:ln>
          <a:extLst/>
        </p:spPr>
        <p:txBody>
          <a:bodyPr wrap="none" anchor="ctr"/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smtClean="0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768" y="990601"/>
            <a:ext cx="11866033" cy="569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031" name="TextBox 1"/>
          <p:cNvSpPr txBox="1">
            <a:spLocks noChangeArrowheads="1"/>
          </p:cNvSpPr>
          <p:nvPr userDrawn="1"/>
        </p:nvSpPr>
        <p:spPr bwMode="auto">
          <a:xfrm>
            <a:off x="3352800" y="6505576"/>
            <a:ext cx="5588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1pPr>
            <a:lvl2pPr marL="742950" indent="-28575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2pPr>
            <a:lvl3pPr marL="11430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3pPr>
            <a:lvl4pPr marL="16002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4pPr>
            <a:lvl5pPr marL="2057400" indent="-228600"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rgbClr val="FF0000"/>
                </a:solidFill>
                <a:latin typeface="Helvetica" panose="020B0604020202020204" pitchFamily="34" charset="0"/>
                <a:ea typeface="Osaka" charset="-128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b="0" i="0" dirty="0" smtClean="0">
                <a:solidFill>
                  <a:srgbClr val="00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Copyright ©2016 Cengage Learning. All Rights Reserved.</a:t>
            </a:r>
            <a:endParaRPr lang="en-IN" altLang="en-US" sz="1200" b="0" i="0" dirty="0" smtClean="0">
              <a:solidFill>
                <a:srgbClr val="00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68" t="33333" r="17096" b="37778"/>
          <a:stretch/>
        </p:blipFill>
        <p:spPr>
          <a:xfrm>
            <a:off x="10712451" y="4762"/>
            <a:ext cx="1524000" cy="990600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2767" y="4762"/>
            <a:ext cx="10814051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8903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Osaka" pitchFamily="48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Osaka" pitchFamily="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6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" pitchFamily="48" charset="0"/>
        <a:buChar char="•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0099CC">
                <a:alpha val="40000"/>
              </a:srgbClr>
            </a:gs>
            <a:gs pos="46000">
              <a:srgbClr val="92D050">
                <a:alpha val="40000"/>
              </a:srgbClr>
            </a:gs>
            <a:gs pos="100000">
              <a:schemeClr val="accent1">
                <a:lumMod val="60000"/>
                <a:alpha val="4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gradFill flip="none" rotWithShape="1">
            <a:gsLst>
              <a:gs pos="0">
                <a:srgbClr val="0099CC"/>
              </a:gs>
              <a:gs pos="46000">
                <a:srgbClr val="92D050"/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74638"/>
            <a:ext cx="12192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95400"/>
            <a:ext cx="10972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</p:txBody>
      </p:sp>
      <p:sp>
        <p:nvSpPr>
          <p:cNvPr id="17920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 algn="l" rtl="0" fontAlgn="base">
              <a:spcAft>
                <a:spcPct val="0"/>
              </a:spcAft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7920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553201"/>
            <a:ext cx="2844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D2F0CFE6-CC64-4AD9-ADDA-E0C16E9B8EAA}" type="slidenum">
              <a:rPr lang="en-US" alt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274638"/>
          </a:xfrm>
          <a:prstGeom prst="rect">
            <a:avLst/>
          </a:prstGeom>
          <a:gradFill flip="none" rotWithShape="1">
            <a:gsLst>
              <a:gs pos="0">
                <a:srgbClr val="0099CC"/>
              </a:gs>
              <a:gs pos="46000">
                <a:srgbClr val="92D050"/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736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609600" indent="-609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5334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371600" indent="-4572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752600" indent="-3810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209800" indent="-3810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670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1242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814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40386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0099CC">
                <a:alpha val="40000"/>
              </a:srgbClr>
            </a:gs>
            <a:gs pos="46000">
              <a:srgbClr val="92D050">
                <a:alpha val="40000"/>
              </a:srgbClr>
            </a:gs>
            <a:gs pos="100000">
              <a:schemeClr val="accent1">
                <a:lumMod val="60000"/>
                <a:alpha val="4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gradFill flip="none" rotWithShape="1">
            <a:gsLst>
              <a:gs pos="0">
                <a:srgbClr val="0099CC"/>
              </a:gs>
              <a:gs pos="46000">
                <a:srgbClr val="92D050"/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74638"/>
            <a:ext cx="12192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95400"/>
            <a:ext cx="10972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</p:txBody>
      </p:sp>
      <p:sp>
        <p:nvSpPr>
          <p:cNvPr id="17920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 algn="l" rtl="0" fontAlgn="base">
              <a:spcAft>
                <a:spcPct val="0"/>
              </a:spcAft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7920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553201"/>
            <a:ext cx="2844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D2F0CFE6-CC64-4AD9-ADDA-E0C16E9B8EAA}" type="slidenum">
              <a:rPr lang="en-US" alt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274638"/>
          </a:xfrm>
          <a:prstGeom prst="rect">
            <a:avLst/>
          </a:prstGeom>
          <a:gradFill flip="none" rotWithShape="1">
            <a:gsLst>
              <a:gs pos="0">
                <a:srgbClr val="0099CC"/>
              </a:gs>
              <a:gs pos="46000">
                <a:srgbClr val="92D050"/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503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  <p:sldLayoutId id="2147483764" r:id="rId17"/>
    <p:sldLayoutId id="2147483765" r:id="rId18"/>
    <p:sldLayoutId id="2147483766" r:id="rId19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609600" indent="-609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5334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371600" indent="-4572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752600" indent="-3810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209800" indent="-3810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670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1242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814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40386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0099CC">
                <a:alpha val="40000"/>
              </a:srgbClr>
            </a:gs>
            <a:gs pos="46000">
              <a:srgbClr val="92D050">
                <a:alpha val="40000"/>
              </a:srgbClr>
            </a:gs>
            <a:gs pos="100000">
              <a:schemeClr val="accent1">
                <a:lumMod val="60000"/>
                <a:alpha val="4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gradFill flip="none" rotWithShape="1">
            <a:gsLst>
              <a:gs pos="0">
                <a:srgbClr val="0099CC"/>
              </a:gs>
              <a:gs pos="46000">
                <a:srgbClr val="92D050"/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74638"/>
            <a:ext cx="12192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95400"/>
            <a:ext cx="10972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</p:txBody>
      </p:sp>
      <p:sp>
        <p:nvSpPr>
          <p:cNvPr id="17920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77000"/>
            <a:ext cx="1066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buSzPct val="75000"/>
              <a:buFont typeface="Wingdings" pitchFamily="2" charset="2"/>
              <a:buNone/>
              <a:defRPr sz="1000">
                <a:latin typeface="Arial" pitchFamily="34" charset="0"/>
              </a:defRPr>
            </a:lvl1pPr>
          </a:lstStyle>
          <a:p>
            <a:pPr algn="l" rtl="0" fontAlgn="base">
              <a:spcAft>
                <a:spcPct val="0"/>
              </a:spcAft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7920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553201"/>
            <a:ext cx="2844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>
                <a:solidFill>
                  <a:srgbClr val="000000"/>
                </a:solidFill>
              </a:rPr>
              <a:t>1 | </a:t>
            </a:r>
            <a:fld id="{D2F0CFE6-CC64-4AD9-ADDA-E0C16E9B8EAA}" type="slidenum">
              <a:rPr lang="en-US" altLang="en-US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274638"/>
          </a:xfrm>
          <a:prstGeom prst="rect">
            <a:avLst/>
          </a:prstGeom>
          <a:gradFill flip="none" rotWithShape="1">
            <a:gsLst>
              <a:gs pos="0">
                <a:srgbClr val="0099CC"/>
              </a:gs>
              <a:gs pos="46000">
                <a:srgbClr val="92D050"/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398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  <p:sldLayoutId id="2147483784" r:id="rId17"/>
    <p:sldLayoutId id="2147483785" r:id="rId18"/>
    <p:sldLayoutId id="2147483786" r:id="rId19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609600" indent="-609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5334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371600" indent="-4572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752600" indent="-3810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209800" indent="-3810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670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1242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814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40386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E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 userDrawn="1"/>
        </p:nvSpPr>
        <p:spPr bwMode="auto">
          <a:xfrm>
            <a:off x="0" y="4762"/>
            <a:ext cx="12192000" cy="11303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40458C"/>
              </a:solidFill>
              <a:latin typeface="Tahoma" pitchFamily="34" charset="0"/>
            </a:endParaRPr>
          </a:p>
        </p:txBody>
      </p:sp>
      <p:sp>
        <p:nvSpPr>
          <p:cNvPr id="69" name="Rectangle 68"/>
          <p:cNvSpPr/>
          <p:nvPr userDrawn="1"/>
        </p:nvSpPr>
        <p:spPr bwMode="auto">
          <a:xfrm>
            <a:off x="0" y="0"/>
            <a:ext cx="203200" cy="1066800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40458C"/>
              </a:solidFill>
              <a:latin typeface="Tahoma" pitchFamily="34" charset="0"/>
            </a:endParaRPr>
          </a:p>
        </p:txBody>
      </p:sp>
      <p:sp>
        <p:nvSpPr>
          <p:cNvPr id="70" name="Rectangle 69"/>
          <p:cNvSpPr/>
          <p:nvPr userDrawn="1"/>
        </p:nvSpPr>
        <p:spPr bwMode="auto">
          <a:xfrm>
            <a:off x="0" y="1143000"/>
            <a:ext cx="203200" cy="5715000"/>
          </a:xfrm>
          <a:prstGeom prst="rect">
            <a:avLst/>
          </a:prstGeom>
          <a:solidFill>
            <a:srgbClr val="26462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40458C"/>
              </a:solidFill>
              <a:latin typeface="Tahoma" pitchFamily="34" charset="0"/>
            </a:endParaRPr>
          </a:p>
        </p:txBody>
      </p:sp>
      <p:sp>
        <p:nvSpPr>
          <p:cNvPr id="7171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812800" y="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7172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2800" y="1295400"/>
            <a:ext cx="103632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8246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  <p:sldLayoutId id="2147483801" r:id="rId14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Arial"/>
          <a:ea typeface="+mj-ea"/>
          <a:cs typeface="Arial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254620"/>
        </a:buClr>
        <a:buSzPct val="70000"/>
        <a:buFont typeface="Wingdings" charset="2"/>
        <a:buChar char="§"/>
        <a:defRPr sz="3200">
          <a:solidFill>
            <a:srgbClr val="000000"/>
          </a:solidFill>
          <a:latin typeface="Arial"/>
          <a:ea typeface="+mn-ea"/>
          <a:cs typeface="Arial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254620"/>
        </a:buClr>
        <a:buSzPct val="70000"/>
        <a:buFont typeface="Wingdings" charset="2"/>
        <a:buChar char="§"/>
        <a:defRPr sz="2800">
          <a:solidFill>
            <a:srgbClr val="000000"/>
          </a:solidFill>
          <a:latin typeface="Arial"/>
          <a:cs typeface="Arial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254620"/>
        </a:buClr>
        <a:buSzPct val="70000"/>
        <a:buFont typeface="Wingdings" charset="2"/>
        <a:buChar char="§"/>
        <a:defRPr sz="2400">
          <a:solidFill>
            <a:srgbClr val="000000"/>
          </a:solidFill>
          <a:latin typeface="Arial"/>
          <a:cs typeface="Arial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254620"/>
        </a:buClr>
        <a:buSzPct val="70000"/>
        <a:buFont typeface="Wingdings" charset="2"/>
        <a:buChar char="§"/>
        <a:defRPr sz="2000">
          <a:solidFill>
            <a:srgbClr val="000000"/>
          </a:solidFill>
          <a:latin typeface="Arial"/>
          <a:cs typeface="Arial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254620"/>
        </a:buClr>
        <a:buSzPct val="70000"/>
        <a:buFont typeface="Wingdings" charset="2"/>
        <a:buChar char="§"/>
        <a:defRPr sz="2000">
          <a:solidFill>
            <a:srgbClr val="000000"/>
          </a:solidFill>
          <a:latin typeface="Arial"/>
          <a:cs typeface="Arial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Rectangle 56"/>
          <p:cNvSpPr>
            <a:spLocks noChangeArrowheads="1"/>
          </p:cNvSpPr>
          <p:nvPr userDrawn="1"/>
        </p:nvSpPr>
        <p:spPr bwMode="auto">
          <a:xfrm>
            <a:off x="0" y="0"/>
            <a:ext cx="12236451" cy="6858000"/>
          </a:xfrm>
          <a:prstGeom prst="rect">
            <a:avLst/>
          </a:prstGeom>
          <a:solidFill>
            <a:srgbClr val="FFFFEF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000" b="1" i="1">
              <a:solidFill>
                <a:srgbClr val="3333CC"/>
              </a:solidFill>
            </a:endParaRPr>
          </a:p>
        </p:txBody>
      </p:sp>
      <p:sp>
        <p:nvSpPr>
          <p:cNvPr id="1079" name="Rectangle 55"/>
          <p:cNvSpPr>
            <a:spLocks noChangeArrowheads="1"/>
          </p:cNvSpPr>
          <p:nvPr userDrawn="1"/>
        </p:nvSpPr>
        <p:spPr bwMode="auto">
          <a:xfrm>
            <a:off x="1" y="1"/>
            <a:ext cx="12189884" cy="911225"/>
          </a:xfrm>
          <a:prstGeom prst="rect">
            <a:avLst/>
          </a:prstGeom>
          <a:solidFill>
            <a:srgbClr val="4BBD7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000" b="1" i="1">
              <a:solidFill>
                <a:srgbClr val="3333CC"/>
              </a:solidFill>
            </a:endParaRPr>
          </a:p>
        </p:txBody>
      </p:sp>
      <p:sp>
        <p:nvSpPr>
          <p:cNvPr id="1077" name="Rectangle 53"/>
          <p:cNvSpPr>
            <a:spLocks noChangeArrowheads="1"/>
          </p:cNvSpPr>
          <p:nvPr userDrawn="1"/>
        </p:nvSpPr>
        <p:spPr bwMode="auto">
          <a:xfrm>
            <a:off x="1" y="1"/>
            <a:ext cx="12189884" cy="911225"/>
          </a:xfrm>
          <a:prstGeom prst="rect">
            <a:avLst/>
          </a:prstGeom>
          <a:solidFill>
            <a:srgbClr val="194E9D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000" b="1" i="1">
              <a:solidFill>
                <a:srgbClr val="3333CC"/>
              </a:solidFill>
            </a:endParaRPr>
          </a:p>
        </p:txBody>
      </p:sp>
      <p:sp>
        <p:nvSpPr>
          <p:cNvPr id="1062" name="Rectangle 38"/>
          <p:cNvSpPr>
            <a:spLocks noGrp="1" noChangeArrowheads="1"/>
          </p:cNvSpPr>
          <p:nvPr>
            <p:ph type="title"/>
          </p:nvPr>
        </p:nvSpPr>
        <p:spPr bwMode="auto">
          <a:xfrm>
            <a:off x="107952" y="76200"/>
            <a:ext cx="11779249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3200" y="1066800"/>
            <a:ext cx="119888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8723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0">
          <a:solidFill>
            <a:schemeClr val="bg1"/>
          </a:solidFill>
          <a:latin typeface="Cambria" pitchFamily="18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pitchFamily="2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pitchFamily="2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pitchFamily="2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pitchFamily="2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pitchFamily="2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pitchFamily="2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pitchFamily="2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pitchFamily="28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Clr>
          <a:srgbClr val="194E9D"/>
        </a:buClr>
        <a:buSzPct val="85000"/>
        <a:buFont typeface="Arial" charset="0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spcBef>
          <a:spcPct val="20000"/>
        </a:spcBef>
        <a:spcAft>
          <a:spcPct val="0"/>
        </a:spcAft>
        <a:buClr>
          <a:srgbClr val="194E9D"/>
        </a:buClr>
        <a:buSzPct val="100000"/>
        <a:buFont typeface="Arial" charset="0"/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194E9D"/>
        </a:buClr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194E9D"/>
        </a:buClr>
        <a:buFont typeface="Arial" charset="0"/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194E9D"/>
        </a:buClr>
        <a:buFont typeface="Arial" charset="0"/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194E9D"/>
        </a:buClr>
        <a:buFont typeface="Arial" charset="0"/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194E9D"/>
        </a:buClr>
        <a:buFont typeface="Arial" charset="0"/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194E9D"/>
        </a:buClr>
        <a:buFont typeface="Arial" charset="0"/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194E9D"/>
        </a:buClr>
        <a:buFont typeface="Arial" charset="0"/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png"/><Relationship Id="rId5" Type="http://schemas.openxmlformats.org/officeDocument/2006/relationships/image" Target="../media/image15.wmf"/><Relationship Id="rId4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5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84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6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84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0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1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10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23.wmf"/><Relationship Id="rId10" Type="http://schemas.openxmlformats.org/officeDocument/2006/relationships/image" Target="../media/image26.png"/><Relationship Id="rId4" Type="http://schemas.openxmlformats.org/officeDocument/2006/relationships/oleObject" Target="../embeddings/oleObject11.bin"/><Relationship Id="rId9" Type="http://schemas.openxmlformats.org/officeDocument/2006/relationships/image" Target="../media/image25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10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14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9.wmf"/><Relationship Id="rId2" Type="http://schemas.openxmlformats.org/officeDocument/2006/relationships/slideLayout" Target="../slideLayouts/slideLayout103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28.wmf"/><Relationship Id="rId4" Type="http://schemas.openxmlformats.org/officeDocument/2006/relationships/oleObject" Target="../embeddings/oleObject16.bin"/><Relationship Id="rId9" Type="http://schemas.openxmlformats.org/officeDocument/2006/relationships/image" Target="../media/image30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13" Type="http://schemas.openxmlformats.org/officeDocument/2006/relationships/image" Target="../media/image37.emf"/><Relationship Id="rId18" Type="http://schemas.openxmlformats.org/officeDocument/2006/relationships/oleObject" Target="../embeddings/oleObject26.bin"/><Relationship Id="rId3" Type="http://schemas.openxmlformats.org/officeDocument/2006/relationships/notesSlide" Target="../notesSlides/notesSlide22.xml"/><Relationship Id="rId21" Type="http://schemas.openxmlformats.org/officeDocument/2006/relationships/image" Target="../media/image41.wmf"/><Relationship Id="rId7" Type="http://schemas.openxmlformats.org/officeDocument/2006/relationships/image" Target="../media/image34.wmf"/><Relationship Id="rId12" Type="http://schemas.openxmlformats.org/officeDocument/2006/relationships/oleObject" Target="../embeddings/oleObject23.bin"/><Relationship Id="rId17" Type="http://schemas.openxmlformats.org/officeDocument/2006/relationships/image" Target="../media/image39.wmf"/><Relationship Id="rId2" Type="http://schemas.openxmlformats.org/officeDocument/2006/relationships/slideLayout" Target="../slideLayouts/slideLayout127.xml"/><Relationship Id="rId16" Type="http://schemas.openxmlformats.org/officeDocument/2006/relationships/oleObject" Target="../embeddings/oleObject25.bin"/><Relationship Id="rId20" Type="http://schemas.openxmlformats.org/officeDocument/2006/relationships/oleObject" Target="../embeddings/oleObject27.bin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0.bin"/><Relationship Id="rId11" Type="http://schemas.openxmlformats.org/officeDocument/2006/relationships/image" Target="../media/image36.wmf"/><Relationship Id="rId5" Type="http://schemas.openxmlformats.org/officeDocument/2006/relationships/image" Target="../media/image33.wmf"/><Relationship Id="rId15" Type="http://schemas.openxmlformats.org/officeDocument/2006/relationships/image" Target="../media/image38.emf"/><Relationship Id="rId23" Type="http://schemas.openxmlformats.org/officeDocument/2006/relationships/image" Target="../media/image42.wmf"/><Relationship Id="rId10" Type="http://schemas.openxmlformats.org/officeDocument/2006/relationships/oleObject" Target="../embeddings/oleObject22.bin"/><Relationship Id="rId19" Type="http://schemas.openxmlformats.org/officeDocument/2006/relationships/image" Target="../media/image40.wmf"/><Relationship Id="rId4" Type="http://schemas.openxmlformats.org/officeDocument/2006/relationships/oleObject" Target="../embeddings/oleObject19.bin"/><Relationship Id="rId9" Type="http://schemas.openxmlformats.org/officeDocument/2006/relationships/image" Target="../media/image35.wmf"/><Relationship Id="rId14" Type="http://schemas.openxmlformats.org/officeDocument/2006/relationships/oleObject" Target="../embeddings/oleObject24.bin"/><Relationship Id="rId22" Type="http://schemas.openxmlformats.org/officeDocument/2006/relationships/oleObject" Target="../embeddings/oleObject28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image" Target="../media/image47.wmf"/><Relationship Id="rId18" Type="http://schemas.openxmlformats.org/officeDocument/2006/relationships/oleObject" Target="../embeddings/oleObject36.bin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44.wmf"/><Relationship Id="rId12" Type="http://schemas.openxmlformats.org/officeDocument/2006/relationships/oleObject" Target="../embeddings/oleObject33.bin"/><Relationship Id="rId17" Type="http://schemas.openxmlformats.org/officeDocument/2006/relationships/image" Target="../media/image49.wmf"/><Relationship Id="rId2" Type="http://schemas.openxmlformats.org/officeDocument/2006/relationships/slideLayout" Target="../slideLayouts/slideLayout127.xml"/><Relationship Id="rId16" Type="http://schemas.openxmlformats.org/officeDocument/2006/relationships/oleObject" Target="../embeddings/oleObject35.bin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46.wmf"/><Relationship Id="rId5" Type="http://schemas.openxmlformats.org/officeDocument/2006/relationships/image" Target="../media/image43.emf"/><Relationship Id="rId15" Type="http://schemas.openxmlformats.org/officeDocument/2006/relationships/image" Target="../media/image48.wmf"/><Relationship Id="rId10" Type="http://schemas.openxmlformats.org/officeDocument/2006/relationships/oleObject" Target="../embeddings/oleObject32.bin"/><Relationship Id="rId19" Type="http://schemas.openxmlformats.org/officeDocument/2006/relationships/image" Target="../media/image50.wmf"/><Relationship Id="rId4" Type="http://schemas.openxmlformats.org/officeDocument/2006/relationships/oleObject" Target="../embeddings/oleObject29.bin"/><Relationship Id="rId9" Type="http://schemas.openxmlformats.org/officeDocument/2006/relationships/image" Target="../media/image45.wmf"/><Relationship Id="rId14" Type="http://schemas.openxmlformats.org/officeDocument/2006/relationships/oleObject" Target="../embeddings/oleObject34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13" Type="http://schemas.openxmlformats.org/officeDocument/2006/relationships/image" Target="../media/image55.wmf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52.wmf"/><Relationship Id="rId12" Type="http://schemas.openxmlformats.org/officeDocument/2006/relationships/oleObject" Target="../embeddings/oleObject41.bin"/><Relationship Id="rId2" Type="http://schemas.openxmlformats.org/officeDocument/2006/relationships/slideLayout" Target="../slideLayouts/slideLayout12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38.bin"/><Relationship Id="rId11" Type="http://schemas.openxmlformats.org/officeDocument/2006/relationships/image" Target="../media/image54.wmf"/><Relationship Id="rId5" Type="http://schemas.openxmlformats.org/officeDocument/2006/relationships/image" Target="../media/image51.wmf"/><Relationship Id="rId15" Type="http://schemas.openxmlformats.org/officeDocument/2006/relationships/image" Target="../media/image56.wmf"/><Relationship Id="rId10" Type="http://schemas.openxmlformats.org/officeDocument/2006/relationships/oleObject" Target="../embeddings/oleObject40.bin"/><Relationship Id="rId4" Type="http://schemas.openxmlformats.org/officeDocument/2006/relationships/oleObject" Target="../embeddings/oleObject37.bin"/><Relationship Id="rId9" Type="http://schemas.openxmlformats.org/officeDocument/2006/relationships/image" Target="../media/image53.wmf"/><Relationship Id="rId14" Type="http://schemas.openxmlformats.org/officeDocument/2006/relationships/oleObject" Target="../embeddings/oleObject42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27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57.wmf"/><Relationship Id="rId4" Type="http://schemas.openxmlformats.org/officeDocument/2006/relationships/oleObject" Target="../embeddings/oleObject43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59.wmf"/><Relationship Id="rId2" Type="http://schemas.openxmlformats.org/officeDocument/2006/relationships/slideLayout" Target="../slideLayouts/slideLayout12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45.bin"/><Relationship Id="rId11" Type="http://schemas.openxmlformats.org/officeDocument/2006/relationships/image" Target="../media/image61.wmf"/><Relationship Id="rId5" Type="http://schemas.openxmlformats.org/officeDocument/2006/relationships/image" Target="../media/image58.wmf"/><Relationship Id="rId10" Type="http://schemas.openxmlformats.org/officeDocument/2006/relationships/oleObject" Target="../embeddings/oleObject47.bin"/><Relationship Id="rId4" Type="http://schemas.openxmlformats.org/officeDocument/2006/relationships/oleObject" Target="../embeddings/oleObject44.bin"/><Relationship Id="rId9" Type="http://schemas.openxmlformats.org/officeDocument/2006/relationships/image" Target="../media/image60.w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3" Type="http://schemas.openxmlformats.org/officeDocument/2006/relationships/oleObject" Target="../embeddings/oleObject48.bin"/><Relationship Id="rId7" Type="http://schemas.openxmlformats.org/officeDocument/2006/relationships/oleObject" Target="../embeddings/oleObject50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7.wmf"/><Relationship Id="rId5" Type="http://schemas.openxmlformats.org/officeDocument/2006/relationships/oleObject" Target="../embeddings/oleObject49.bin"/><Relationship Id="rId4" Type="http://schemas.openxmlformats.org/officeDocument/2006/relationships/image" Target="../media/image66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wmf"/><Relationship Id="rId3" Type="http://schemas.openxmlformats.org/officeDocument/2006/relationships/oleObject" Target="../embeddings/oleObject51.bin"/><Relationship Id="rId7" Type="http://schemas.openxmlformats.org/officeDocument/2006/relationships/oleObject" Target="../embeddings/oleObject53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70.wmf"/><Relationship Id="rId5" Type="http://schemas.openxmlformats.org/officeDocument/2006/relationships/oleObject" Target="../embeddings/oleObject52.bin"/><Relationship Id="rId4" Type="http://schemas.openxmlformats.org/officeDocument/2006/relationships/image" Target="../media/image69.w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5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Layout" Target="../slideLayouts/slideLayout57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75.w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5.bin"/><Relationship Id="rId2" Type="http://schemas.openxmlformats.org/officeDocument/2006/relationships/slideLayout" Target="../slideLayouts/slideLayout57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77.wmf"/><Relationship Id="rId5" Type="http://schemas.openxmlformats.org/officeDocument/2006/relationships/oleObject" Target="../embeddings/oleObject56.bin"/><Relationship Id="rId4" Type="http://schemas.openxmlformats.org/officeDocument/2006/relationships/image" Target="../media/image76.wmf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78.wmf"/><Relationship Id="rId4" Type="http://schemas.openxmlformats.org/officeDocument/2006/relationships/oleObject" Target="../embeddings/oleObject57.bin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sz="3600" b="1" dirty="0"/>
              <a:t>Molecular Weight (MW)</a:t>
            </a:r>
          </a:p>
          <a:p>
            <a:pPr marL="0" indent="0" eaLnBrk="1" hangingPunct="1">
              <a:buNone/>
            </a:pPr>
            <a:r>
              <a:rPr lang="en-US" altLang="en-US" dirty="0" smtClean="0"/>
              <a:t>The sum of the atomic weights of all the atoms in a molecule of the substance.</a:t>
            </a:r>
          </a:p>
          <a:p>
            <a:pPr marL="0" indent="0" eaLnBrk="1" hangingPunct="1">
              <a:buNone/>
            </a:pPr>
            <a:endParaRPr lang="en-US" altLang="en-US" dirty="0" smtClean="0"/>
          </a:p>
          <a:p>
            <a:pPr marL="0" indent="0" eaLnBrk="1" hangingPunct="1">
              <a:buNone/>
            </a:pPr>
            <a:endParaRPr lang="en-US" altLang="en-US" dirty="0" smtClean="0"/>
          </a:p>
          <a:p>
            <a:pPr marL="0" indent="0" eaLnBrk="1" hangingPunct="1">
              <a:buNone/>
            </a:pPr>
            <a:r>
              <a:rPr lang="en-US" altLang="en-US" sz="3600" b="1" dirty="0"/>
              <a:t>Formula Weight (FW)</a:t>
            </a:r>
          </a:p>
          <a:p>
            <a:pPr marL="0" indent="0" eaLnBrk="1" hangingPunct="1">
              <a:buNone/>
            </a:pPr>
            <a:r>
              <a:rPr lang="en-US" altLang="en-US" dirty="0" smtClean="0"/>
              <a:t>The sum of the atomic weights of all atoms in a formula unit of the compound, whether molecular or not.</a:t>
            </a:r>
          </a:p>
        </p:txBody>
      </p:sp>
      <p:sp>
        <p:nvSpPr>
          <p:cNvPr id="3584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dirty="0" smtClean="0">
                <a:solidFill>
                  <a:srgbClr val="000000"/>
                </a:solidFill>
              </a:rPr>
              <a:t>1</a:t>
            </a:r>
            <a:endParaRPr lang="en-US" altLang="en-US" sz="1000" dirty="0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1519989" y="6458869"/>
            <a:ext cx="8001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©2017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88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DAD441B-C1A8-44EA-A8B5-BDF351C4C6B6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383872" y="331788"/>
            <a:ext cx="3155264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j-cs"/>
              </a:rPr>
              <a:t>Example</a:t>
            </a:r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325967" y="1126491"/>
            <a:ext cx="11866033" cy="569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Acetylsalicylic acid (ASA), C</a:t>
            </a:r>
            <a:r>
              <a:rPr kumimoji="0" lang="en-US" sz="28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9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H</a:t>
            </a:r>
            <a:r>
              <a:rPr kumimoji="0" lang="en-US" sz="28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8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O</a:t>
            </a:r>
            <a:r>
              <a:rPr kumimoji="0" lang="en-US" sz="28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4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, is the active ingredient of aspirin. What is the mass in grams of 0.509 moles of ASA?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Analysis: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Information given		moles of ASA (0.509)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                                              formula of ASA C</a:t>
            </a:r>
            <a:r>
              <a:rPr kumimoji="0" lang="en-US" sz="28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9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H</a:t>
            </a:r>
            <a:r>
              <a:rPr kumimoji="0" lang="en-US" sz="28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8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O</a:t>
            </a:r>
            <a:r>
              <a:rPr kumimoji="0" lang="en-US" sz="28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4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Information implied		molar mass of ASA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Asked for			mass of ASA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Strategy: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Substitute into the equation </a:t>
            </a: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9449514"/>
              </p:ext>
            </p:extLst>
          </p:nvPr>
        </p:nvGraphicFramePr>
        <p:xfrm>
          <a:off x="4740720" y="5867401"/>
          <a:ext cx="27051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4" name="Equation" r:id="rId4" imgW="990170" imgH="177723" progId="Equation.DSMT4">
                  <p:embed/>
                </p:oleObj>
              </mc:Choice>
              <mc:Fallback>
                <p:oleObj name="Equation" r:id="rId4" imgW="990170" imgH="177723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0720" y="5867401"/>
                        <a:ext cx="2705100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79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DAD441B-C1A8-44EA-A8B5-BDF351C4C6B6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24798" y="358712"/>
            <a:ext cx="1081405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j-cs"/>
              </a:rPr>
              <a:t>Example</a:t>
            </a:r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325967" y="741362"/>
            <a:ext cx="11866033" cy="569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Solution: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MM of C</a:t>
            </a:r>
            <a:r>
              <a:rPr kumimoji="0" lang="en-US" altLang="en-US" sz="28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9</a:t>
            </a: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H</a:t>
            </a:r>
            <a:r>
              <a:rPr kumimoji="0" lang="en-US" altLang="en-US" sz="28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8</a:t>
            </a: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O</a:t>
            </a:r>
            <a:r>
              <a:rPr kumimoji="0" lang="en-US" altLang="en-US" sz="28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4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9(12.01) + 8(1.008) + 4(16.00) = 180.15 g/</a:t>
            </a:r>
            <a:r>
              <a:rPr kumimoji="0" lang="en-US" altLang="en-US" sz="2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mol</a:t>
            </a:r>
            <a:endParaRPr kumimoji="0" lang="en-US" altLang="en-US" sz="2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Mass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endParaRPr kumimoji="0" lang="en-US" altLang="en-US" sz="2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endParaRPr kumimoji="0" lang="en-US" altLang="en-US" sz="2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5546985"/>
              </p:ext>
            </p:extLst>
          </p:nvPr>
        </p:nvGraphicFramePr>
        <p:xfrm>
          <a:off x="1300342" y="2968752"/>
          <a:ext cx="8462962" cy="1074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7" name="Equation" r:id="rId4" imgW="3098800" imgH="393700" progId="Equation.DSMT4">
                  <p:embed/>
                </p:oleObj>
              </mc:Choice>
              <mc:Fallback>
                <p:oleObj name="Equation" r:id="rId4" imgW="30988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0342" y="2968752"/>
                        <a:ext cx="8462962" cy="1074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849624" y="4502341"/>
            <a:ext cx="63916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800" dirty="0" smtClean="0">
                <a:latin typeface="David" panose="020E0502060401010101" pitchFamily="34" charset="-79"/>
                <a:cs typeface="David" panose="020E0502060401010101" pitchFamily="34" charset="-79"/>
              </a:rPr>
              <a:t>חשב את מספר המולקולות של אספירין</a:t>
            </a:r>
            <a:endParaRPr lang="he-IL" sz="2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62072" y="5088011"/>
            <a:ext cx="767181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800" dirty="0">
                <a:latin typeface="David" panose="020E0502060401010101" pitchFamily="34" charset="-79"/>
                <a:cs typeface="David" panose="020E0502060401010101" pitchFamily="34" charset="-79"/>
              </a:rPr>
              <a:t>מספר מולקולות = מספר מולים </a:t>
            </a:r>
            <a:r>
              <a:rPr lang="en-US" sz="2800" dirty="0">
                <a:latin typeface="David" panose="020E0502060401010101" pitchFamily="34" charset="-79"/>
                <a:cs typeface="David" panose="020E0502060401010101" pitchFamily="34" charset="-79"/>
              </a:rPr>
              <a:t>X</a:t>
            </a:r>
            <a:r>
              <a:rPr lang="he-IL" sz="2800" dirty="0">
                <a:latin typeface="David" panose="020E0502060401010101" pitchFamily="34" charset="-79"/>
                <a:cs typeface="David" panose="020E0502060401010101" pitchFamily="34" charset="-79"/>
              </a:rPr>
              <a:t> מספר אבוגדרו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903072" y="5650962"/>
                <a:ext cx="8760732" cy="721416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rtl="0"/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 0.509 </a:t>
                </a:r>
                <a:r>
                  <a:rPr lang="en-US" sz="28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mol</a:t>
                </a: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X 6.02X10</a:t>
                </a:r>
                <a:r>
                  <a:rPr lang="en-US" sz="2800" b="1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𝐦𝐨𝐥𝐞𝐜𝐮𝐥𝐞𝐬</m:t>
                        </m:r>
                      </m:num>
                      <m:den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𝐦𝐨𝐥</m:t>
                        </m:r>
                      </m:den>
                    </m:f>
                  </m:oMath>
                </a14:m>
                <a:r>
                  <a:rPr lang="en-US" sz="2800" b="1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3.06X10</a:t>
                </a:r>
                <a:r>
                  <a:rPr lang="en-US" sz="2800" b="1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23</a:t>
                </a: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molecules</a:t>
                </a:r>
                <a:endParaRPr lang="he-IL" sz="28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3072" y="5650962"/>
                <a:ext cx="8760732" cy="721416"/>
              </a:xfrm>
              <a:prstGeom prst="rect">
                <a:avLst/>
              </a:prstGeom>
              <a:blipFill rotWithShape="0">
                <a:blip r:embed="rId6"/>
                <a:stretch>
                  <a:fillRect l="-348" r="-1461" b="-932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15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8737600" y="6395593"/>
            <a:ext cx="2844800" cy="244475"/>
          </a:xfrm>
        </p:spPr>
        <p:txBody>
          <a:bodyPr/>
          <a:lstStyle/>
          <a:p>
            <a:pPr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  <a:p>
            <a:pPr>
              <a:defRPr/>
            </a:pPr>
            <a:fld id="{FDAD441B-C1A8-44EA-A8B5-BDF351C4C6B6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506815" y="308230"/>
            <a:ext cx="1081405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j-cs"/>
              </a:rPr>
              <a:t>Flowchart for the Interconversion of Particles, Mass, and Moles</a:t>
            </a: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j-cs"/>
            </a:endParaRPr>
          </a:p>
        </p:txBody>
      </p:sp>
      <p:pic>
        <p:nvPicPr>
          <p:cNvPr id="5" name="Picture 4" descr="79373_03_F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553" y="1060706"/>
            <a:ext cx="7557025" cy="5136415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14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2"/>
          <p:cNvSpPr>
            <a:spLocks noGrp="1" noChangeArrowheads="1"/>
          </p:cNvSpPr>
          <p:nvPr>
            <p:ph idx="1"/>
          </p:nvPr>
        </p:nvSpPr>
        <p:spPr>
          <a:xfrm>
            <a:off x="1981200" y="457200"/>
            <a:ext cx="8229600" cy="50292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3600" b="1" dirty="0"/>
              <a:t>Percentage Composition</a:t>
            </a:r>
          </a:p>
          <a:p>
            <a:pPr marL="0" indent="0" eaLnBrk="1" hangingPunct="1">
              <a:buNone/>
            </a:pPr>
            <a:r>
              <a:rPr lang="en-US" altLang="en-US" dirty="0" smtClean="0"/>
              <a:t>The mass percentage of each element in the compound. It helps determine the formula of new compounds.</a:t>
            </a:r>
          </a:p>
          <a:p>
            <a:pPr marL="0" indent="0" eaLnBrk="1" hangingPunct="1">
              <a:buNone/>
            </a:pPr>
            <a:r>
              <a:rPr lang="en-US" altLang="en-US" sz="3600" b="1" dirty="0"/>
              <a:t>Mass</a:t>
            </a:r>
            <a:r>
              <a:rPr lang="en-US" altLang="en-US" b="1" dirty="0" smtClean="0"/>
              <a:t> </a:t>
            </a:r>
            <a:r>
              <a:rPr lang="en-US" altLang="en-US" sz="3600" b="1" dirty="0"/>
              <a:t>Percentage</a:t>
            </a:r>
          </a:p>
          <a:p>
            <a:pPr marL="0" indent="0" eaLnBrk="1" hangingPunct="1">
              <a:buNone/>
            </a:pPr>
            <a:r>
              <a:rPr lang="en-US" altLang="en-US" dirty="0" smtClean="0"/>
              <a:t>Suppose that A is a part of something—that is, part of a whole.</a:t>
            </a:r>
          </a:p>
          <a:p>
            <a:pPr marL="0" indent="0" eaLnBrk="1" hangingPunct="1">
              <a:buNone/>
            </a:pPr>
            <a:r>
              <a:rPr lang="en-US" altLang="en-US" dirty="0" smtClean="0"/>
              <a:t>The mass percentage of A in a substance is the parts of A per hundred parts of the total, by mass.  </a:t>
            </a:r>
          </a:p>
          <a:p>
            <a:pPr marL="0" indent="0" eaLnBrk="1" hangingPunct="1">
              <a:buNone/>
            </a:pPr>
            <a:endParaRPr lang="en-US" altLang="en-US" dirty="0" smtClean="0"/>
          </a:p>
        </p:txBody>
      </p:sp>
      <p:sp>
        <p:nvSpPr>
          <p:cNvPr id="5017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</a:rPr>
              <a:t>3 | </a:t>
            </a:r>
            <a:fld id="{33B760A3-A1DD-499F-8B76-8A5AEA861188}" type="slidenum">
              <a:rPr lang="en-US" altLang="en-US" sz="10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000">
              <a:solidFill>
                <a:srgbClr val="000000"/>
              </a:solidFill>
            </a:endParaRPr>
          </a:p>
        </p:txBody>
      </p:sp>
      <p:graphicFrame>
        <p:nvGraphicFramePr>
          <p:cNvPr id="50181" name="Object 1"/>
          <p:cNvGraphicFramePr>
            <a:graphicFrameLocks noChangeAspect="1"/>
          </p:cNvGraphicFramePr>
          <p:nvPr>
            <p:extLst/>
          </p:nvPr>
        </p:nvGraphicFramePr>
        <p:xfrm>
          <a:off x="2830513" y="5327650"/>
          <a:ext cx="6532562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7" name="Equation" r:id="rId4" imgW="3047760" imgH="393480" progId="Equation.DSMT4">
                  <p:embed/>
                </p:oleObj>
              </mc:Choice>
              <mc:Fallback>
                <p:oleObj name="Equation" r:id="rId4" imgW="304776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0513" y="5327650"/>
                        <a:ext cx="6532562" cy="84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1519989" y="6458869"/>
            <a:ext cx="8001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©2017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27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3"/>
          <p:cNvSpPr>
            <a:spLocks noGrp="1" noChangeArrowheads="1"/>
          </p:cNvSpPr>
          <p:nvPr>
            <p:ph idx="1"/>
          </p:nvPr>
        </p:nvSpPr>
        <p:spPr>
          <a:xfrm>
            <a:off x="2221078" y="1039003"/>
            <a:ext cx="7315200" cy="47244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dirty="0" smtClean="0"/>
              <a:t>Determine the grams of carbon present in </a:t>
            </a:r>
            <a:r>
              <a:rPr lang="en-US" altLang="en-US" dirty="0">
                <a:solidFill>
                  <a:srgbClr val="000000"/>
                </a:solidFill>
              </a:rPr>
              <a:t>83.5 g</a:t>
            </a:r>
            <a:r>
              <a:rPr lang="en-US" altLang="en-US" dirty="0" smtClean="0"/>
              <a:t> CH</a:t>
            </a:r>
            <a:r>
              <a:rPr lang="en-US" altLang="en-US" baseline="-25000" dirty="0" smtClean="0"/>
              <a:t>2</a:t>
            </a:r>
            <a:r>
              <a:rPr lang="en-US" altLang="en-US" dirty="0" smtClean="0"/>
              <a:t>O. Use the following data:</a:t>
            </a:r>
          </a:p>
          <a:p>
            <a:pPr marL="0" indent="0" eaLnBrk="1" hangingPunct="1">
              <a:buNone/>
            </a:pPr>
            <a:r>
              <a:rPr lang="en-US" altLang="en-US" dirty="0" smtClean="0"/>
              <a:t>C = 40.0 %</a:t>
            </a:r>
          </a:p>
          <a:p>
            <a:pPr marL="0" indent="0" eaLnBrk="1" hangingPunct="1">
              <a:buNone/>
            </a:pPr>
            <a:r>
              <a:rPr lang="en-US" altLang="en-US" dirty="0" smtClean="0"/>
              <a:t>H = 6.73 %</a:t>
            </a:r>
          </a:p>
          <a:p>
            <a:pPr marL="0" indent="0" eaLnBrk="1" hangingPunct="1">
              <a:buNone/>
            </a:pPr>
            <a:r>
              <a:rPr lang="en-US" altLang="en-US" dirty="0" smtClean="0"/>
              <a:t>O = 53.3 %</a:t>
            </a:r>
          </a:p>
        </p:txBody>
      </p:sp>
      <p:sp>
        <p:nvSpPr>
          <p:cNvPr id="5222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AutoNum type="romanLcPeriod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</a:rPr>
              <a:t>3 | </a:t>
            </a:r>
            <a:fld id="{70E3A927-FCF4-4703-922B-E5DA79396F5B}" type="slidenum">
              <a:rPr lang="en-US" altLang="en-US" sz="10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000">
              <a:solidFill>
                <a:srgbClr val="000000"/>
              </a:solidFill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8612774"/>
              </p:ext>
            </p:extLst>
          </p:nvPr>
        </p:nvGraphicFramePr>
        <p:xfrm>
          <a:off x="4417251" y="4632961"/>
          <a:ext cx="217805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66" name="Equation" r:id="rId4" imgW="1015920" imgH="203040" progId="Equation.DSMT4">
                  <p:embed/>
                </p:oleObj>
              </mc:Choice>
              <mc:Fallback>
                <p:oleObj name="Equation" r:id="rId4" imgW="101592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7251" y="4632961"/>
                        <a:ext cx="2178050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1931924" y="3673838"/>
            <a:ext cx="78935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AutoNum type="romanLcPeriod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800" dirty="0">
                <a:solidFill>
                  <a:srgbClr val="000000"/>
                </a:solidFill>
              </a:rPr>
              <a:t>Determining the mass of carbon in 83.5 g CH</a:t>
            </a:r>
            <a:r>
              <a:rPr lang="en-US" altLang="en-US" sz="2800" baseline="-25000" dirty="0">
                <a:solidFill>
                  <a:srgbClr val="000000"/>
                </a:solidFill>
              </a:rPr>
              <a:t>2</a:t>
            </a:r>
            <a:r>
              <a:rPr lang="en-US" altLang="en-US" sz="2800" dirty="0">
                <a:solidFill>
                  <a:srgbClr val="000000"/>
                </a:solidFill>
              </a:rPr>
              <a:t>O,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3054642"/>
              </p:ext>
            </p:extLst>
          </p:nvPr>
        </p:nvGraphicFramePr>
        <p:xfrm>
          <a:off x="6463539" y="4632961"/>
          <a:ext cx="1306513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67" name="Equation" r:id="rId6" imgW="609480" imgH="203040" progId="Equation.DSMT4">
                  <p:embed/>
                </p:oleObj>
              </mc:Choice>
              <mc:Fallback>
                <p:oleObj name="Equation" r:id="rId6" imgW="60948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3539" y="4632961"/>
                        <a:ext cx="1306513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AutoShape 22"/>
          <p:cNvSpPr>
            <a:spLocks noChangeArrowheads="1"/>
          </p:cNvSpPr>
          <p:nvPr/>
        </p:nvSpPr>
        <p:spPr bwMode="auto">
          <a:xfrm>
            <a:off x="6689585" y="4606059"/>
            <a:ext cx="1079555" cy="46814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AutoNum type="romanLcPeriod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 txBox="1">
            <a:spLocks noChangeArrowheads="1"/>
          </p:cNvSpPr>
          <p:nvPr/>
        </p:nvSpPr>
        <p:spPr bwMode="auto">
          <a:xfrm>
            <a:off x="1519989" y="6458869"/>
            <a:ext cx="8001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©2017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</a:p>
        </p:txBody>
      </p:sp>
      <p:sp>
        <p:nvSpPr>
          <p:cNvPr id="3" name="Rectangle 2"/>
          <p:cNvSpPr/>
          <p:nvPr/>
        </p:nvSpPr>
        <p:spPr>
          <a:xfrm>
            <a:off x="2925827" y="306836"/>
            <a:ext cx="56220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3600" b="1" kern="0" dirty="0">
                <a:solidFill>
                  <a:srgbClr val="000000"/>
                </a:solidFill>
              </a:rPr>
              <a:t>Percentage Composition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82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A009EDF-87CB-4427-9734-9980D6C5FE8E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3855910" y="423864"/>
            <a:ext cx="8110538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j-cs"/>
              </a:rPr>
              <a:t>Example</a:t>
            </a:r>
          </a:p>
        </p:txBody>
      </p:sp>
      <p:sp>
        <p:nvSpPr>
          <p:cNvPr id="10" name="Content Placeholder 1"/>
          <p:cNvSpPr txBox="1">
            <a:spLocks/>
          </p:cNvSpPr>
          <p:nvPr/>
        </p:nvSpPr>
        <p:spPr bwMode="auto">
          <a:xfrm>
            <a:off x="627062" y="1301496"/>
            <a:ext cx="8899525" cy="569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alt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Metallic iron is most often extracted from hematite ore, which consists of iron(III) oxide mixed with impurities such as silicon dioxide, SiO</a:t>
            </a:r>
            <a:r>
              <a:rPr kumimoji="0" lang="en-US" altLang="en-US" sz="2800" b="0" i="0" u="none" strike="noStrike" kern="0" cap="none" spc="0" normalizeH="0" baseline="-2500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2</a:t>
            </a:r>
            <a:r>
              <a:rPr kumimoji="0" lang="en-US" alt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. What are the mass percents of iron and oxygen in iron(III) oxide?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alt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Analysis: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alt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Information given		formula of the iron oxide 					(Fe</a:t>
            </a:r>
            <a:r>
              <a:rPr kumimoji="0" lang="en-US" altLang="en-US" sz="2800" b="0" i="0" u="none" strike="noStrike" kern="0" cap="none" spc="0" normalizeH="0" baseline="-2500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2</a:t>
            </a:r>
            <a:r>
              <a:rPr kumimoji="0" lang="en-US" alt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O</a:t>
            </a:r>
            <a:r>
              <a:rPr kumimoji="0" lang="en-US" altLang="en-US" sz="2800" b="0" i="0" u="none" strike="noStrike" kern="0" cap="none" spc="0" normalizeH="0" baseline="-2500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3</a:t>
            </a:r>
            <a:r>
              <a:rPr kumimoji="0" lang="en-US" alt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alt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Information implied		molar mass (MM) of 						Fe</a:t>
            </a:r>
            <a:r>
              <a:rPr kumimoji="0" lang="en-US" altLang="en-US" sz="2800" b="0" i="0" u="none" strike="noStrike" kern="0" cap="none" spc="0" normalizeH="0" baseline="-2500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2</a:t>
            </a:r>
            <a:r>
              <a:rPr kumimoji="0" lang="en-US" alt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O</a:t>
            </a:r>
            <a:r>
              <a:rPr kumimoji="0" lang="en-US" altLang="en-US" sz="2800" b="0" i="0" u="none" strike="noStrike" kern="0" cap="none" spc="0" normalizeH="0" baseline="-2500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3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alt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Asked for			mass % of Fe and O in 					Fe</a:t>
            </a:r>
            <a:r>
              <a:rPr kumimoji="0" lang="en-US" altLang="en-US" sz="2800" b="0" i="0" u="none" strike="noStrike" kern="0" cap="none" spc="0" normalizeH="0" baseline="-2500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2</a:t>
            </a:r>
            <a:r>
              <a:rPr kumimoji="0" lang="en-US" alt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O</a:t>
            </a:r>
            <a:r>
              <a:rPr kumimoji="0" lang="en-US" altLang="en-US" sz="2800" b="0" i="0" u="none" strike="noStrike" kern="0" cap="none" spc="0" normalizeH="0" baseline="-2500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3</a:t>
            </a:r>
            <a:endParaRPr kumimoji="0" lang="en-US" altLang="en-US" sz="2800" b="0" i="0" u="none" strike="noStrike" kern="0" cap="none" spc="0" normalizeH="0" baseline="-2500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85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 dirty="0" smtClean="0">
                <a:solidFill>
                  <a:srgbClr val="000000"/>
                </a:solidFill>
              </a:rPr>
              <a:t>Example</a:t>
            </a:r>
            <a:r>
              <a:rPr lang="en-US" altLang="en-US" b="0" dirty="0">
                <a:solidFill>
                  <a:srgbClr val="000000"/>
                </a:solidFill>
              </a:rPr>
              <a:t/>
            </a:r>
            <a:br>
              <a:rPr lang="en-US" altLang="en-US" b="0" dirty="0">
                <a:solidFill>
                  <a:srgbClr val="000000"/>
                </a:solidFill>
              </a:rPr>
            </a:b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A009EDF-87CB-4427-9734-9980D6C5FE8E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081462" y="1155701"/>
            <a:ext cx="8110538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 lnSpcReduction="1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4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1143635" y="1411224"/>
            <a:ext cx="8899525" cy="569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Strategy: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To find the mass percent of Fe follow the plan outlined below. Start with one mole of Fe</a:t>
            </a:r>
            <a:r>
              <a:rPr kumimoji="0" lang="en-US" altLang="en-US" sz="32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2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O</a:t>
            </a:r>
            <a:r>
              <a:rPr kumimoji="0" lang="en-US" altLang="en-US" sz="32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3</a:t>
            </a:r>
            <a:endParaRPr kumimoji="0" lang="en-US" alt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Find the mass percent of oxygen by difference. Note that the compound is made up of only two elements, Fe and O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3805659"/>
              </p:ext>
            </p:extLst>
          </p:nvPr>
        </p:nvGraphicFramePr>
        <p:xfrm>
          <a:off x="1365885" y="3340101"/>
          <a:ext cx="8677275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1" name="Equation" r:id="rId3" imgW="3873500" imgH="254000" progId="Equation.DSMT4">
                  <p:embed/>
                </p:oleObj>
              </mc:Choice>
              <mc:Fallback>
                <p:oleObj name="Equation" r:id="rId3" imgW="38735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885" y="3340101"/>
                        <a:ext cx="8677275" cy="56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03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A009EDF-87CB-4427-9734-9980D6C5FE8E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768475" y="436245"/>
            <a:ext cx="8110538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j-cs"/>
              </a:rPr>
              <a:t>Example</a:t>
            </a:r>
          </a:p>
        </p:txBody>
      </p:sp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1768475" y="1264920"/>
            <a:ext cx="8899525" cy="569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Solution: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Mass % Fe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None/>
              <a:tabLst/>
              <a:defRPr/>
            </a:pPr>
            <a:endParaRPr kumimoji="0" lang="en-US" sz="2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t>Mass % O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Char char="•"/>
              <a:tabLst/>
              <a:defRPr/>
            </a:pPr>
            <a:r>
              <a:rPr kumimoji="0" lang="en-US" sz="2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Mass % O = 100 % - mass % Fe = 100 % – 69.94 %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Times" panose="02020603050405020304" pitchFamily="18" charset="0"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                                                       = 30.06 %</a:t>
            </a:r>
            <a:endParaRPr kumimoji="0" lang="en-US" sz="2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2298476"/>
              </p:ext>
            </p:extLst>
          </p:nvPr>
        </p:nvGraphicFramePr>
        <p:xfrm>
          <a:off x="2551113" y="2663508"/>
          <a:ext cx="7483475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90" name="Equation" r:id="rId3" imgW="3340100" imgH="431800" progId="Equation.DSMT4">
                  <p:embed/>
                </p:oleObj>
              </mc:Choice>
              <mc:Fallback>
                <p:oleObj name="Equation" r:id="rId3" imgW="3340100" imgH="431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1113" y="2663508"/>
                        <a:ext cx="7483475" cy="96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0826499"/>
              </p:ext>
            </p:extLst>
          </p:nvPr>
        </p:nvGraphicFramePr>
        <p:xfrm>
          <a:off x="4556125" y="3889058"/>
          <a:ext cx="3529013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91" name="Equation" r:id="rId5" imgW="1574800" imgH="431800" progId="Equation.DSMT4">
                  <p:embed/>
                </p:oleObj>
              </mc:Choice>
              <mc:Fallback>
                <p:oleObj name="Equation" r:id="rId5" imgW="1574800" imgH="431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6125" y="3889058"/>
                        <a:ext cx="3529013" cy="96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68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2"/>
          <p:cNvSpPr>
            <a:spLocks noGrp="1" noChangeArrowheads="1"/>
          </p:cNvSpPr>
          <p:nvPr>
            <p:ph idx="1"/>
          </p:nvPr>
        </p:nvSpPr>
        <p:spPr>
          <a:xfrm>
            <a:off x="1889920" y="396558"/>
            <a:ext cx="8909144" cy="5668962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n-US" altLang="en-US" sz="3200" b="1" dirty="0"/>
              <a:t>Empirical Formula (Simplest Formula)</a:t>
            </a:r>
          </a:p>
          <a:p>
            <a:pPr marL="0" indent="0" eaLnBrk="1" hangingPunct="1">
              <a:buNone/>
              <a:defRPr/>
            </a:pPr>
            <a:r>
              <a:rPr lang="en-US" altLang="en-US" dirty="0" smtClean="0"/>
              <a:t>The formula of a substance written with the smallest integer subscripts.</a:t>
            </a:r>
          </a:p>
          <a:p>
            <a:pPr marL="0" indent="0" eaLnBrk="1" hangingPunct="1">
              <a:buNone/>
              <a:defRPr/>
            </a:pPr>
            <a:r>
              <a:rPr lang="en-US" altLang="en-US" dirty="0" smtClean="0"/>
              <a:t>For example, The empirical formula for H</a:t>
            </a:r>
            <a:r>
              <a:rPr lang="en-US" altLang="en-US" baseline="-25000" dirty="0" smtClean="0"/>
              <a:t>2</a:t>
            </a:r>
            <a:r>
              <a:rPr lang="en-US" altLang="en-US" dirty="0" smtClean="0"/>
              <a:t>O</a:t>
            </a:r>
            <a:r>
              <a:rPr lang="en-US" altLang="en-US" baseline="-25000" dirty="0" smtClean="0"/>
              <a:t>2</a:t>
            </a:r>
            <a:r>
              <a:rPr lang="en-US" altLang="en-US" dirty="0" smtClean="0"/>
              <a:t> is HO.</a:t>
            </a:r>
          </a:p>
          <a:p>
            <a:pPr marL="1276350" lvl="1" eaLnBrk="1" hangingPunct="1">
              <a:buNone/>
              <a:defRPr/>
            </a:pPr>
            <a:endParaRPr lang="en-US" altLang="en-US" dirty="0" smtClean="0"/>
          </a:p>
          <a:p>
            <a:pPr marL="514350" lvl="1" indent="-514350" eaLnBrk="1" hangingPunct="1">
              <a:buFontTx/>
              <a:buAutoNum type="arabicPeriod"/>
              <a:defRPr/>
            </a:pPr>
            <a:endParaRPr lang="en-US" altLang="en-US" dirty="0"/>
          </a:p>
          <a:p>
            <a:pPr marL="0" lvl="1" indent="0" eaLnBrk="1" hangingPunct="1">
              <a:buNone/>
              <a:defRPr/>
            </a:pPr>
            <a:r>
              <a:rPr lang="en-US" altLang="en-US" dirty="0" smtClean="0"/>
              <a:t> </a:t>
            </a:r>
          </a:p>
          <a:p>
            <a:pPr marL="1276350" lvl="1" eaLnBrk="1" hangingPunct="1">
              <a:buNone/>
              <a:defRPr/>
            </a:pPr>
            <a:endParaRPr lang="en-US" altLang="en-US" dirty="0" smtClean="0"/>
          </a:p>
        </p:txBody>
      </p:sp>
      <p:sp>
        <p:nvSpPr>
          <p:cNvPr id="6246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</a:rPr>
              <a:t>3 | </a:t>
            </a:r>
            <a:fld id="{2C8C655F-6DA6-475B-80E6-51A0AF6F0642}" type="slidenum">
              <a:rPr lang="en-US" altLang="en-US" sz="10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1519989" y="6458869"/>
            <a:ext cx="8001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©2017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</a:p>
        </p:txBody>
      </p:sp>
      <p:grpSp>
        <p:nvGrpSpPr>
          <p:cNvPr id="7" name="Group 15"/>
          <p:cNvGrpSpPr>
            <a:grpSpLocks/>
          </p:cNvGrpSpPr>
          <p:nvPr/>
        </p:nvGrpSpPr>
        <p:grpSpPr bwMode="auto">
          <a:xfrm>
            <a:off x="1900237" y="2534569"/>
            <a:ext cx="8259763" cy="3886200"/>
            <a:chOff x="135" y="-49"/>
            <a:chExt cx="5203" cy="2448"/>
          </a:xfrm>
        </p:grpSpPr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174" y="-49"/>
              <a:ext cx="5164" cy="2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342900" marR="0" lvl="0" indent="-342900" algn="l" defTabSz="914400" rtl="0" eaLnBrk="0" fontAlgn="base" latinLnBrk="0" hangingPunct="0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>
                  <a:tab pos="4745038" algn="l"/>
                  <a:tab pos="6689725" algn="l"/>
                </a:tabLst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Compound                              Mol. formula    Emp. formula</a:t>
              </a:r>
            </a:p>
            <a:p>
              <a:pPr marL="342900" marR="0" lvl="0" indent="-342900" algn="l" defTabSz="914400" rtl="0" eaLnBrk="0" fontAlgn="base" latinLnBrk="0" hangingPunct="0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>
                  <a:tab pos="4745038" algn="l"/>
                  <a:tab pos="6689725" algn="l"/>
                </a:tabLst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Hydrogen peroxide 	H</a:t>
              </a:r>
              <a:r>
                <a:rPr kumimoji="0" lang="en-US" sz="2400" b="0" i="0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2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O</a:t>
              </a:r>
              <a:r>
                <a:rPr kumimoji="0" lang="en-US" sz="2400" b="0" i="0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2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 	HO</a:t>
              </a:r>
            </a:p>
            <a:p>
              <a:pPr marL="342900" marR="0" lvl="0" indent="-342900" algn="l" defTabSz="914400" rtl="0" eaLnBrk="0" fontAlgn="base" latinLnBrk="0" hangingPunct="0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>
                  <a:tab pos="4745038" algn="l"/>
                  <a:tab pos="6689725" algn="l"/>
                </a:tabLst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Borane (boron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trihydride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) 	BH</a:t>
              </a:r>
              <a:r>
                <a:rPr kumimoji="0" lang="en-US" sz="2400" b="0" i="0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3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	BH</a:t>
              </a:r>
              <a:r>
                <a:rPr kumimoji="0" lang="en-US" sz="2400" b="0" i="0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  <a:p>
              <a:pPr marL="342900" marR="0" lvl="0" indent="-342900" algn="l" defTabSz="914400" rtl="0" eaLnBrk="0" fontAlgn="base" latinLnBrk="0" hangingPunct="0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>
                  <a:tab pos="4745038" algn="l"/>
                  <a:tab pos="6689725" algn="l"/>
                </a:tabLst>
                <a:defRPr/>
              </a:pP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Diborane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 (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diboron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hexahydride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) 	B</a:t>
              </a:r>
              <a:r>
                <a:rPr kumimoji="0" lang="en-US" sz="2400" b="0" i="0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2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H</a:t>
              </a:r>
              <a:r>
                <a:rPr kumimoji="0" lang="en-US" sz="2400" b="0" i="0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6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	BH</a:t>
              </a:r>
              <a:r>
                <a:rPr kumimoji="0" lang="en-US" sz="2400" b="0" i="0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3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  <a:p>
              <a:pPr marL="342900" marR="0" lvl="0" indent="-342900" algn="l" defTabSz="914400" rtl="0" eaLnBrk="0" fontAlgn="base" latinLnBrk="0" hangingPunct="0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>
                  <a:tab pos="4745038" algn="l"/>
                  <a:tab pos="6689725" algn="l"/>
                </a:tabLst>
                <a:defRPr/>
              </a:pP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Octene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	C</a:t>
              </a:r>
              <a:r>
                <a:rPr kumimoji="0" lang="en-US" sz="2400" b="0" i="0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8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H</a:t>
              </a:r>
              <a:r>
                <a:rPr kumimoji="0" lang="en-US" sz="2400" b="0" i="0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16	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CH</a:t>
              </a:r>
              <a:r>
                <a:rPr kumimoji="0" lang="en-US" sz="2400" b="0" i="0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2</a:t>
              </a:r>
            </a:p>
            <a:p>
              <a:pPr marL="342900" marR="0" lvl="0" indent="-342900" algn="l" defTabSz="914400" rtl="0" eaLnBrk="0" fontAlgn="base" latinLnBrk="0" hangingPunct="0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>
                  <a:tab pos="4745038" algn="l"/>
                  <a:tab pos="6689725" algn="l"/>
                </a:tabLst>
                <a:defRPr/>
              </a:pP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Butene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	C</a:t>
              </a:r>
              <a:r>
                <a:rPr kumimoji="0" lang="en-US" sz="2400" b="0" i="0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4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H</a:t>
              </a:r>
              <a:r>
                <a:rPr kumimoji="0" lang="en-US" sz="2400" b="0" i="0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8	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CH</a:t>
              </a:r>
              <a:r>
                <a:rPr kumimoji="0" lang="en-US" sz="2400" b="0" i="0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2</a:t>
              </a:r>
            </a:p>
          </p:txBody>
        </p:sp>
        <p:sp>
          <p:nvSpPr>
            <p:cNvPr id="9" name="Line 3"/>
            <p:cNvSpPr>
              <a:spLocks noChangeShapeType="1"/>
            </p:cNvSpPr>
            <p:nvPr/>
          </p:nvSpPr>
          <p:spPr bwMode="auto">
            <a:xfrm>
              <a:off x="135" y="1211"/>
              <a:ext cx="5157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7" tIns="44450" rIns="90487" bIns="4445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8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2"/>
          <p:cNvSpPr>
            <a:spLocks noGrp="1" noChangeArrowheads="1"/>
          </p:cNvSpPr>
          <p:nvPr>
            <p:ph idx="1"/>
          </p:nvPr>
        </p:nvSpPr>
        <p:spPr>
          <a:xfrm>
            <a:off x="1947863" y="808038"/>
            <a:ext cx="8229600" cy="5668962"/>
          </a:xfrm>
        </p:spPr>
        <p:txBody>
          <a:bodyPr/>
          <a:lstStyle/>
          <a:p>
            <a:pPr marL="1276350" lvl="1" eaLnBrk="1" hangingPunct="1">
              <a:buNone/>
              <a:defRPr/>
            </a:pPr>
            <a:endParaRPr lang="en-US" altLang="en-US" dirty="0" smtClean="0"/>
          </a:p>
          <a:p>
            <a:pPr marL="0" lvl="1" indent="0" eaLnBrk="1" hangingPunct="1">
              <a:buNone/>
              <a:defRPr/>
            </a:pPr>
            <a:r>
              <a:rPr lang="en-US" altLang="en-US" dirty="0" smtClean="0"/>
              <a:t>Determining the molecular formula requires:</a:t>
            </a:r>
          </a:p>
          <a:p>
            <a:pPr marL="514350" lvl="1" indent="-514350" eaLnBrk="1" hangingPunct="1">
              <a:buFontTx/>
              <a:buAutoNum type="arabicPeriod"/>
              <a:defRPr/>
            </a:pPr>
            <a:r>
              <a:rPr lang="en-US" altLang="en-US" dirty="0" smtClean="0"/>
              <a:t>The percentage composition</a:t>
            </a:r>
          </a:p>
          <a:p>
            <a:pPr marL="514350" lvl="1" indent="-514350" eaLnBrk="1" hangingPunct="1">
              <a:buFontTx/>
              <a:buAutoNum type="arabicPeriod"/>
              <a:defRPr/>
            </a:pPr>
            <a:r>
              <a:rPr lang="en-US" altLang="en-US" dirty="0" smtClean="0"/>
              <a:t>The molecular weight</a:t>
            </a:r>
          </a:p>
          <a:p>
            <a:pPr marL="0" lvl="1" indent="0" eaLnBrk="1" hangingPunct="1">
              <a:buNone/>
              <a:defRPr/>
            </a:pPr>
            <a:endParaRPr lang="en-US" altLang="en-US" dirty="0" smtClean="0"/>
          </a:p>
          <a:p>
            <a:pPr marL="0" lvl="1" indent="0" eaLnBrk="1" hangingPunct="1">
              <a:buNone/>
              <a:defRPr/>
            </a:pPr>
            <a:r>
              <a:rPr lang="en-US" altLang="en-US" dirty="0" smtClean="0"/>
              <a:t>Determining the empirical formula for a substance involves converting the masses of the elements to moles. </a:t>
            </a:r>
          </a:p>
          <a:p>
            <a:pPr marL="1276350" lvl="1" eaLnBrk="1" hangingPunct="1">
              <a:buNone/>
              <a:defRPr/>
            </a:pPr>
            <a:endParaRPr lang="en-US" altLang="en-US" dirty="0" smtClean="0"/>
          </a:p>
        </p:txBody>
      </p:sp>
      <p:sp>
        <p:nvSpPr>
          <p:cNvPr id="6451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</a:rPr>
              <a:t>3 | </a:t>
            </a:r>
            <a:fld id="{A464618E-A015-4552-A5B6-AF8FF84B7572}" type="slidenum">
              <a:rPr lang="en-US" altLang="en-US" sz="10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 txBox="1">
            <a:spLocks noChangeArrowheads="1"/>
          </p:cNvSpPr>
          <p:nvPr/>
        </p:nvSpPr>
        <p:spPr bwMode="auto">
          <a:xfrm>
            <a:off x="1519989" y="6458869"/>
            <a:ext cx="8001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©2017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07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DAD441B-C1A8-44EA-A8B5-BDF351C4C6B6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33400" y="1074039"/>
            <a:ext cx="8085138" cy="2895600"/>
          </a:xfrm>
          <a:prstGeom prst="rect">
            <a:avLst/>
          </a:prstGeom>
        </p:spPr>
        <p:txBody>
          <a:bodyPr/>
          <a:lstStyle>
            <a:lvl1pPr marL="609600" indent="-609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5334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3716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FontTx/>
              <a:buNone/>
            </a:pPr>
            <a:r>
              <a:rPr lang="en-US" altLang="en-US" kern="0" dirty="0" smtClean="0"/>
              <a:t>Calculate the formula weight of the following compound using its atomic weight (AW). </a:t>
            </a:r>
          </a:p>
          <a:p>
            <a:pPr marL="0" indent="0" eaLnBrk="1" hangingPunct="1">
              <a:buFontTx/>
              <a:buNone/>
            </a:pPr>
            <a:r>
              <a:rPr lang="en-US" altLang="en-US" kern="0" dirty="0" smtClean="0"/>
              <a:t>Chloroform, (CHCl</a:t>
            </a:r>
            <a:r>
              <a:rPr lang="en-US" altLang="en-US" kern="0" baseline="-25000" dirty="0" smtClean="0"/>
              <a:t>3</a:t>
            </a:r>
            <a:r>
              <a:rPr lang="en-US" altLang="en-US" kern="0" dirty="0" smtClean="0"/>
              <a:t>)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3326226"/>
              </p:ext>
            </p:extLst>
          </p:nvPr>
        </p:nvGraphicFramePr>
        <p:xfrm>
          <a:off x="896938" y="2986181"/>
          <a:ext cx="6424613" cy="1417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6" name="Equation" r:id="rId3" imgW="2997000" imgH="660240" progId="Equation.DSMT4">
                  <p:embed/>
                </p:oleObj>
              </mc:Choice>
              <mc:Fallback>
                <p:oleObj name="Equation" r:id="rId3" imgW="2997000" imgH="660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6938" y="2986181"/>
                        <a:ext cx="6424613" cy="1417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5939526"/>
              </p:ext>
            </p:extLst>
          </p:nvPr>
        </p:nvGraphicFramePr>
        <p:xfrm>
          <a:off x="896938" y="4430713"/>
          <a:ext cx="6259512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7" name="Equation" r:id="rId5" imgW="2920680" imgH="228600" progId="Equation.DSMT4">
                  <p:embed/>
                </p:oleObj>
              </mc:Choice>
              <mc:Fallback>
                <p:oleObj name="Equation" r:id="rId5" imgW="29206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6938" y="4430713"/>
                        <a:ext cx="6259512" cy="48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132"/>
          <p:cNvSpPr txBox="1">
            <a:spLocks noChangeArrowheads="1"/>
          </p:cNvSpPr>
          <p:nvPr/>
        </p:nvSpPr>
        <p:spPr bwMode="auto">
          <a:xfrm>
            <a:off x="918603" y="4946557"/>
            <a:ext cx="80184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314450" algn="l"/>
                <a:tab pos="3657600" algn="dec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314450" algn="l"/>
                <a:tab pos="3657600" algn="dec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AutoNum type="romanLcPeriod"/>
              <a:tabLst>
                <a:tab pos="1314450" algn="l"/>
                <a:tab pos="3657600" algn="dec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314450" algn="l"/>
                <a:tab pos="3657600" algn="dec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314450" algn="l"/>
                <a:tab pos="3657600" algn="dec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314450" algn="l"/>
                <a:tab pos="3657600" algn="dec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314450" algn="l"/>
                <a:tab pos="3657600" algn="dec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314450" algn="l"/>
                <a:tab pos="3657600" algn="dec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314450" algn="l"/>
                <a:tab pos="3657600" algn="dec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/>
              <a:t>The answer rounded to three figures is 119 </a:t>
            </a:r>
            <a:r>
              <a:rPr lang="en-US" altLang="en-US" sz="2800" dirty="0" err="1"/>
              <a:t>amu</a:t>
            </a:r>
            <a:r>
              <a:rPr lang="en-US" altLang="en-US" sz="2800" dirty="0"/>
              <a:t>. </a:t>
            </a: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7239000" y="4953000"/>
            <a:ext cx="1600200" cy="457200"/>
          </a:xfrm>
          <a:prstGeom prst="roundRect">
            <a:avLst>
              <a:gd name="adj" fmla="val 16667"/>
            </a:avLst>
          </a:prstGeom>
          <a:noFill/>
          <a:ln w="508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AutoNum type="romanLcPeriod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3" name="Rectangle 12"/>
          <p:cNvSpPr/>
          <p:nvPr/>
        </p:nvSpPr>
        <p:spPr>
          <a:xfrm>
            <a:off x="3701704" y="335632"/>
            <a:ext cx="3801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kern="0" dirty="0">
                <a:solidFill>
                  <a:srgbClr val="000000"/>
                </a:solidFill>
              </a:rPr>
              <a:t>Formula Weight </a:t>
            </a:r>
            <a:endParaRPr lang="he-I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49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dirty="0" smtClean="0"/>
              <a:t>A compound of nitrogen and oxygen is analyzed and a sample weighing 1.587 g is found to contain 0.483 g N and 1.104 g O. Determine the empirical formula of the compound. </a:t>
            </a:r>
          </a:p>
        </p:txBody>
      </p:sp>
      <p:sp>
        <p:nvSpPr>
          <p:cNvPr id="6656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AutoNum type="romanLcPeriod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</a:rPr>
              <a:t>3 | </a:t>
            </a:r>
            <a:fld id="{E0919BF1-9A88-4F77-B4A0-BABB9205B76C}" type="slidenum">
              <a:rPr lang="en-US" altLang="en-US" sz="10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1519989" y="6458869"/>
            <a:ext cx="8001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©2017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7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2"/>
          <p:cNvSpPr>
            <a:spLocks noGrp="1" noChangeArrowheads="1"/>
          </p:cNvSpPr>
          <p:nvPr>
            <p:ph idx="1"/>
          </p:nvPr>
        </p:nvSpPr>
        <p:spPr>
          <a:xfrm>
            <a:off x="1968500" y="381001"/>
            <a:ext cx="8229600" cy="715963"/>
          </a:xfrm>
        </p:spPr>
        <p:txBody>
          <a:bodyPr/>
          <a:lstStyle/>
          <a:p>
            <a:pPr marL="6350" lvl="1" indent="-6350" eaLnBrk="1" hangingPunct="1">
              <a:buNone/>
            </a:pPr>
            <a:r>
              <a:rPr lang="en-US" altLang="en-US" dirty="0" smtClean="0"/>
              <a:t>Converting masses to moles, </a:t>
            </a:r>
          </a:p>
        </p:txBody>
      </p:sp>
      <p:sp>
        <p:nvSpPr>
          <p:cNvPr id="6861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</a:rPr>
              <a:t>3 | </a:t>
            </a:r>
            <a:fld id="{BA0F187E-111A-4E19-B96C-4560ED8BDE8C}" type="slidenum">
              <a:rPr lang="en-US" altLang="en-US" sz="10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000">
              <a:solidFill>
                <a:srgbClr val="000000"/>
              </a:solidFill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3128963" y="1193801"/>
          <a:ext cx="3173412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3" name="Equation" r:id="rId4" imgW="1346040" imgH="419040" progId="Equation.DSMT4">
                  <p:embed/>
                </p:oleObj>
              </mc:Choice>
              <mc:Fallback>
                <p:oleObj name="Equation" r:id="rId4" imgW="134604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8963" y="1193801"/>
                        <a:ext cx="3173412" cy="987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6407150" y="1477963"/>
          <a:ext cx="2425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4" name="Equation" r:id="rId6" imgW="1028520" imgH="177480" progId="Equation.DSMT4">
                  <p:embed/>
                </p:oleObj>
              </mc:Choice>
              <mc:Fallback>
                <p:oleObj name="Equation" r:id="rId6" imgW="102852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7150" y="1477963"/>
                        <a:ext cx="2425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/>
          </p:nvPr>
        </p:nvGraphicFramePr>
        <p:xfrm>
          <a:off x="6408739" y="2493963"/>
          <a:ext cx="2663825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5" name="Equation" r:id="rId8" imgW="1130040" imgH="177480" progId="Equation.DSMT4">
                  <p:embed/>
                </p:oleObj>
              </mc:Choice>
              <mc:Fallback>
                <p:oleObj name="Equation" r:id="rId8" imgW="113004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8739" y="2493963"/>
                        <a:ext cx="2663825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981200" y="4303713"/>
            <a:ext cx="8229600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200" indent="-5334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7907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22860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7813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32385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6957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41529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6101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350" lvl="1" indent="-6350" eaLnBrk="1" hangingPunct="1">
              <a:buNone/>
              <a:defRPr/>
            </a:pPr>
            <a:r>
              <a:rPr lang="en-US" altLang="en-US" kern="0" dirty="0">
                <a:solidFill>
                  <a:srgbClr val="000000"/>
                </a:solidFill>
              </a:rPr>
              <a:t>Dividing the bigger mole number by the smaller one results in the smallest integers.</a:t>
            </a:r>
          </a:p>
          <a:p>
            <a:pPr marL="6350" lvl="1" indent="-6350" eaLnBrk="1" hangingPunct="1">
              <a:buNone/>
              <a:defRPr/>
            </a:pPr>
            <a:r>
              <a:rPr lang="en-US" altLang="en-US" kern="0" dirty="0">
                <a:solidFill>
                  <a:srgbClr val="000000"/>
                </a:solidFill>
              </a:rPr>
              <a:t>N = 1.00</a:t>
            </a:r>
          </a:p>
          <a:p>
            <a:pPr marL="6350" lvl="1" indent="-6350" eaLnBrk="1" hangingPunct="1">
              <a:buNone/>
              <a:defRPr/>
            </a:pPr>
            <a:r>
              <a:rPr lang="en-US" altLang="en-US" kern="0" dirty="0">
                <a:solidFill>
                  <a:srgbClr val="000000"/>
                </a:solidFill>
              </a:rPr>
              <a:t>O = 2.00</a:t>
            </a:r>
          </a:p>
          <a:p>
            <a:pPr marL="6350" lvl="1" indent="-6350" eaLnBrk="1" hangingPunct="1">
              <a:buNone/>
              <a:defRPr/>
            </a:pPr>
            <a:r>
              <a:rPr lang="en-US" altLang="en-US" kern="0" dirty="0">
                <a:solidFill>
                  <a:srgbClr val="000000"/>
                </a:solidFill>
              </a:rPr>
              <a:t>As the ratio of N to O is 1:2, the empirical formula is NO</a:t>
            </a:r>
            <a:r>
              <a:rPr lang="en-US" altLang="en-US" kern="0" baseline="-250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15" name="AutoShape 29"/>
          <p:cNvSpPr>
            <a:spLocks noChangeArrowheads="1"/>
          </p:cNvSpPr>
          <p:nvPr/>
        </p:nvSpPr>
        <p:spPr bwMode="auto">
          <a:xfrm>
            <a:off x="2406650" y="5662613"/>
            <a:ext cx="793750" cy="436562"/>
          </a:xfrm>
          <a:prstGeom prst="roundRect">
            <a:avLst>
              <a:gd name="adj" fmla="val 16667"/>
            </a:avLst>
          </a:prstGeom>
          <a:noFill/>
          <a:ln w="635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16" name="Rectangle 7"/>
          <p:cNvSpPr txBox="1">
            <a:spLocks noChangeArrowheads="1"/>
          </p:cNvSpPr>
          <p:nvPr/>
        </p:nvSpPr>
        <p:spPr bwMode="auto">
          <a:xfrm>
            <a:off x="1519989" y="6458869"/>
            <a:ext cx="8001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©2017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992398" y="2181226"/>
                <a:ext cx="3696247" cy="10736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 rtl="0"/>
                <a:r>
                  <a:rPr lang="en-US" sz="2800" dirty="0" smtClean="0"/>
                  <a:t>1.104 g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40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mol</m:t>
                        </m:r>
                        <m:r>
                          <a:rPr lang="en-US" sz="40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O</m:t>
                        </m:r>
                      </m:num>
                      <m:den>
                        <m:r>
                          <a:rPr lang="en-US" sz="4000" b="0" i="0" smtClean="0">
                            <a:latin typeface="Cambria Math" panose="02040503050406030204" pitchFamily="18" charset="0"/>
                          </a:rPr>
                          <m:t>16</m:t>
                        </m:r>
                        <m:r>
                          <a:rPr lang="en-US" sz="4000" b="0" i="0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4000" b="0" i="0" smtClean="0">
                            <a:latin typeface="Cambria Math" panose="02040503050406030204" pitchFamily="18" charset="0"/>
                          </a:rPr>
                          <m:t>00</m:t>
                        </m:r>
                        <m:r>
                          <a:rPr lang="en-US" sz="40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lang="en-US" sz="40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O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2398" y="2181226"/>
                <a:ext cx="3696247" cy="1073627"/>
              </a:xfrm>
              <a:prstGeom prst="rect">
                <a:avLst/>
              </a:prstGeom>
              <a:blipFill>
                <a:blip r:embed="rId10"/>
                <a:stretch>
                  <a:fillRect l="-346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069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Rectangle 3"/>
          <p:cNvSpPr>
            <a:spLocks noGrp="1" noChangeArrowheads="1"/>
          </p:cNvSpPr>
          <p:nvPr>
            <p:ph idx="1"/>
          </p:nvPr>
        </p:nvSpPr>
        <p:spPr>
          <a:xfrm>
            <a:off x="1982787" y="381001"/>
            <a:ext cx="8229600" cy="5668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 smtClean="0"/>
              <a:t>Determining molecular formula from empirical formula</a:t>
            </a:r>
          </a:p>
          <a:p>
            <a:pPr marL="0" indent="0" eaLnBrk="1" hangingPunct="1">
              <a:buNone/>
            </a:pPr>
            <a:endParaRPr lang="en-US" altLang="en-US" b="1" dirty="0" smtClean="0"/>
          </a:p>
          <a:p>
            <a:pPr marL="0" indent="0" eaLnBrk="1" hangingPunct="1">
              <a:buNone/>
            </a:pPr>
            <a:r>
              <a:rPr lang="en-US" altLang="en-US" dirty="0" smtClean="0"/>
              <a:t>For any molecular compound, </a:t>
            </a:r>
          </a:p>
          <a:p>
            <a:pPr marL="0" indent="0" eaLnBrk="1" hangingPunct="1">
              <a:buNone/>
            </a:pPr>
            <a:endParaRPr lang="en-US" altLang="en-US" b="1" dirty="0" smtClean="0"/>
          </a:p>
          <a:p>
            <a:pPr marL="0" indent="0" eaLnBrk="1" hangingPunct="1">
              <a:buNone/>
            </a:pPr>
            <a:endParaRPr lang="en-US" altLang="en-US" b="1" dirty="0" smtClean="0"/>
          </a:p>
          <a:p>
            <a:pPr marL="0" indent="0" eaLnBrk="1" hangingPunct="1">
              <a:buNone/>
            </a:pPr>
            <a:r>
              <a:rPr lang="en-US" altLang="en-US" i="1" dirty="0" smtClean="0"/>
              <a:t>n</a:t>
            </a:r>
            <a:r>
              <a:rPr lang="en-US" altLang="en-US" dirty="0" smtClean="0"/>
              <a:t> is the number of empirical formula units in the molecule. </a:t>
            </a:r>
          </a:p>
          <a:p>
            <a:pPr marL="0" indent="0" eaLnBrk="1" hangingPunct="1">
              <a:buNone/>
            </a:pPr>
            <a:r>
              <a:rPr lang="en-US" altLang="en-US" dirty="0" smtClean="0"/>
              <a:t>Multiplying the subscripts of the empirical formula by </a:t>
            </a:r>
            <a:r>
              <a:rPr lang="en-US" altLang="en-US" i="1" dirty="0" smtClean="0"/>
              <a:t>n </a:t>
            </a:r>
            <a:r>
              <a:rPr lang="en-US" altLang="en-US" dirty="0" smtClean="0"/>
              <a:t>gives the molecular formula. </a:t>
            </a:r>
          </a:p>
          <a:p>
            <a:pPr marL="0" indent="0" eaLnBrk="1" hangingPunct="1">
              <a:buNone/>
            </a:pPr>
            <a:endParaRPr lang="en-US" altLang="en-US" dirty="0" smtClean="0"/>
          </a:p>
          <a:p>
            <a:pPr marL="0" indent="0" eaLnBrk="1" hangingPunct="1">
              <a:buNone/>
            </a:pPr>
            <a:endParaRPr lang="en-US" altLang="en-US" i="1" dirty="0" smtClean="0"/>
          </a:p>
        </p:txBody>
      </p:sp>
      <p:sp>
        <p:nvSpPr>
          <p:cNvPr id="7065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AutoNum type="arabicPeriod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</a:rPr>
              <a:t>3 | </a:t>
            </a:r>
            <a:fld id="{2948A7DD-F687-4B66-9A75-733D886F6C3D}" type="slidenum">
              <a:rPr lang="en-US" altLang="en-US" sz="10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000">
              <a:solidFill>
                <a:srgbClr val="000000"/>
              </a:solidFill>
            </a:endParaRPr>
          </a:p>
        </p:txBody>
      </p:sp>
      <p:graphicFrame>
        <p:nvGraphicFramePr>
          <p:cNvPr id="70661" name="Object 5"/>
          <p:cNvGraphicFramePr>
            <a:graphicFrameLocks noChangeAspect="1"/>
          </p:cNvGraphicFramePr>
          <p:nvPr>
            <p:extLst/>
          </p:nvPr>
        </p:nvGraphicFramePr>
        <p:xfrm>
          <a:off x="4116276" y="5306632"/>
          <a:ext cx="3948113" cy="871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2" name="Equation" r:id="rId4" imgW="1841500" imgH="406400" progId="Equation.3">
                  <p:embed/>
                </p:oleObj>
              </mc:Choice>
              <mc:Fallback>
                <p:oleObj name="Equation" r:id="rId4" imgW="18415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6276" y="5306632"/>
                        <a:ext cx="3948113" cy="871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2" name="Object 1"/>
          <p:cNvGraphicFramePr>
            <a:graphicFrameLocks noChangeAspect="1"/>
          </p:cNvGraphicFramePr>
          <p:nvPr>
            <p:extLst/>
          </p:nvPr>
        </p:nvGraphicFramePr>
        <p:xfrm>
          <a:off x="2654301" y="2600326"/>
          <a:ext cx="6886575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3" name="Equation" r:id="rId6" imgW="3213000" imgH="203040" progId="Equation.DSMT4">
                  <p:embed/>
                </p:oleObj>
              </mc:Choice>
              <mc:Fallback>
                <p:oleObj name="Equation" r:id="rId6" imgW="321300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4301" y="2600326"/>
                        <a:ext cx="6886575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7"/>
          <p:cNvSpPr txBox="1">
            <a:spLocks noChangeArrowheads="1"/>
          </p:cNvSpPr>
          <p:nvPr/>
        </p:nvSpPr>
        <p:spPr bwMode="auto">
          <a:xfrm>
            <a:off x="1519989" y="6458869"/>
            <a:ext cx="8001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©2017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2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smtClean="0"/>
              <a:t>Determine the empirical formula and molecular formula of acetic acid using the following data. </a:t>
            </a:r>
          </a:p>
          <a:p>
            <a:pPr marL="0" indent="0" eaLnBrk="1" hangingPunct="1">
              <a:buNone/>
            </a:pPr>
            <a:r>
              <a:rPr lang="en-US" altLang="en-US" smtClean="0"/>
              <a:t>Percentage composition of acetic acid:</a:t>
            </a:r>
          </a:p>
          <a:p>
            <a:pPr marL="0" indent="0" eaLnBrk="1" hangingPunct="1">
              <a:buNone/>
            </a:pPr>
            <a:r>
              <a:rPr lang="en-US" altLang="en-US" smtClean="0"/>
              <a:t>	C = 39.9%</a:t>
            </a:r>
          </a:p>
          <a:p>
            <a:pPr marL="0" indent="0" eaLnBrk="1" hangingPunct="1">
              <a:buNone/>
            </a:pPr>
            <a:r>
              <a:rPr lang="en-US" altLang="en-US" smtClean="0"/>
              <a:t>	H = 6.72%</a:t>
            </a:r>
          </a:p>
          <a:p>
            <a:pPr marL="0" indent="0" eaLnBrk="1" hangingPunct="1">
              <a:buNone/>
            </a:pPr>
            <a:r>
              <a:rPr lang="en-US" altLang="en-US" smtClean="0"/>
              <a:t>	O = 53.4%</a:t>
            </a:r>
          </a:p>
          <a:p>
            <a:pPr marL="0" indent="0" eaLnBrk="1" hangingPunct="1">
              <a:buNone/>
            </a:pPr>
            <a:r>
              <a:rPr lang="en-US" altLang="en-US" smtClean="0"/>
              <a:t>Molecular weight of acetic acid = 60.0 amu</a:t>
            </a:r>
          </a:p>
        </p:txBody>
      </p:sp>
      <p:sp>
        <p:nvSpPr>
          <p:cNvPr id="7270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AutoNum type="romanLcPeriod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</a:rPr>
              <a:t>3 | </a:t>
            </a:r>
            <a:fld id="{DD8225BC-FF34-447E-9B7B-225F0AAA7B72}" type="slidenum">
              <a:rPr lang="en-US" altLang="en-US" sz="10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1519989" y="6458869"/>
            <a:ext cx="8001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©2017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41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381001"/>
            <a:ext cx="8229600" cy="5668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dirty="0" smtClean="0"/>
              <a:t>100.0 g of acetic acid contains 39.9 g C, 6.72 g H, and 53. 4 g O. </a:t>
            </a:r>
          </a:p>
          <a:p>
            <a:pPr marL="0" indent="0" eaLnBrk="1" hangingPunct="1">
              <a:buNone/>
            </a:pPr>
            <a:r>
              <a:rPr lang="en-US" altLang="en-US" dirty="0" smtClean="0"/>
              <a:t>Converting into moles gives:</a:t>
            </a:r>
          </a:p>
          <a:p>
            <a:pPr marL="0" indent="0" eaLnBrk="1" hangingPunct="1">
              <a:buNone/>
            </a:pPr>
            <a:r>
              <a:rPr lang="en-US" altLang="en-US" dirty="0" smtClean="0"/>
              <a:t>C = 3.33 </a:t>
            </a:r>
            <a:r>
              <a:rPr lang="en-US" altLang="en-US" dirty="0" err="1" smtClean="0"/>
              <a:t>mol</a:t>
            </a:r>
            <a:endParaRPr lang="en-US" altLang="en-US" dirty="0" smtClean="0"/>
          </a:p>
          <a:p>
            <a:pPr marL="0" indent="0" eaLnBrk="1" hangingPunct="1">
              <a:buNone/>
            </a:pPr>
            <a:r>
              <a:rPr lang="en-US" altLang="en-US" dirty="0" smtClean="0"/>
              <a:t>H = 6.67 </a:t>
            </a:r>
            <a:r>
              <a:rPr lang="en-US" altLang="en-US" dirty="0" err="1" smtClean="0"/>
              <a:t>mol</a:t>
            </a:r>
            <a:endParaRPr lang="en-US" altLang="en-US" dirty="0" smtClean="0"/>
          </a:p>
          <a:p>
            <a:pPr marL="0" indent="0" eaLnBrk="1" hangingPunct="1">
              <a:buNone/>
            </a:pPr>
            <a:r>
              <a:rPr lang="en-US" altLang="en-US" dirty="0" smtClean="0"/>
              <a:t>O = 3.34 </a:t>
            </a:r>
            <a:r>
              <a:rPr lang="en-US" altLang="en-US" dirty="0" err="1" smtClean="0"/>
              <a:t>mol</a:t>
            </a:r>
            <a:endParaRPr lang="en-US" altLang="en-US" dirty="0" smtClean="0"/>
          </a:p>
          <a:p>
            <a:pPr marL="0" indent="0" eaLnBrk="1" hangingPunct="1">
              <a:buNone/>
            </a:pPr>
            <a:r>
              <a:rPr lang="en-US" altLang="en-US" dirty="0" smtClean="0"/>
              <a:t>Dividing the mole numbers by the smallest one gives:</a:t>
            </a:r>
          </a:p>
          <a:p>
            <a:pPr marL="0" indent="0" eaLnBrk="1" hangingPunct="1">
              <a:buNone/>
            </a:pPr>
            <a:r>
              <a:rPr lang="en-US" altLang="en-US" dirty="0" smtClean="0"/>
              <a:t>C = 1.00</a:t>
            </a:r>
          </a:p>
          <a:p>
            <a:pPr marL="0" indent="0" eaLnBrk="1" hangingPunct="1">
              <a:buNone/>
            </a:pPr>
            <a:r>
              <a:rPr lang="en-US" altLang="en-US" dirty="0" smtClean="0"/>
              <a:t>H = 2.00</a:t>
            </a:r>
          </a:p>
          <a:p>
            <a:pPr marL="0" indent="0" eaLnBrk="1" hangingPunct="1">
              <a:buNone/>
            </a:pPr>
            <a:r>
              <a:rPr lang="en-US" altLang="en-US" dirty="0" smtClean="0"/>
              <a:t>O = 1.00</a:t>
            </a:r>
          </a:p>
          <a:p>
            <a:pPr marL="0" indent="0" eaLnBrk="1" hangingPunct="1">
              <a:buNone/>
            </a:pPr>
            <a:r>
              <a:rPr lang="en-US" altLang="en-US" dirty="0" smtClean="0"/>
              <a:t>The empirical formula of acetic acid is CH</a:t>
            </a:r>
            <a:r>
              <a:rPr lang="en-US" altLang="en-US" baseline="-25000" dirty="0" smtClean="0"/>
              <a:t>2</a:t>
            </a:r>
            <a:r>
              <a:rPr lang="en-US" altLang="en-US" dirty="0" smtClean="0"/>
              <a:t>O. </a:t>
            </a:r>
          </a:p>
          <a:p>
            <a:pPr marL="0" indent="0" eaLnBrk="1" hangingPunct="1">
              <a:buNone/>
            </a:pPr>
            <a:endParaRPr lang="en-US" altLang="en-US" dirty="0" smtClean="0"/>
          </a:p>
        </p:txBody>
      </p:sp>
      <p:sp>
        <p:nvSpPr>
          <p:cNvPr id="7475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AutoNum type="arabicPeriod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</a:rPr>
              <a:t>3 | </a:t>
            </a:r>
            <a:fld id="{E90E3B65-32B3-4B14-834D-0D71070BB9D6}" type="slidenum">
              <a:rPr lang="en-US" altLang="en-US" sz="10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6" name="AutoShape 29"/>
          <p:cNvSpPr>
            <a:spLocks noChangeArrowheads="1"/>
          </p:cNvSpPr>
          <p:nvPr/>
        </p:nvSpPr>
        <p:spPr bwMode="auto">
          <a:xfrm>
            <a:off x="8077200" y="5895975"/>
            <a:ext cx="1143000" cy="436562"/>
          </a:xfrm>
          <a:prstGeom prst="roundRect">
            <a:avLst>
              <a:gd name="adj" fmla="val 16667"/>
            </a:avLst>
          </a:prstGeom>
          <a:noFill/>
          <a:ln w="635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 txBox="1">
            <a:spLocks noChangeArrowheads="1"/>
          </p:cNvSpPr>
          <p:nvPr/>
        </p:nvSpPr>
        <p:spPr bwMode="auto">
          <a:xfrm>
            <a:off x="1519989" y="6458869"/>
            <a:ext cx="8001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©2017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44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3"/>
          <p:cNvSpPr>
            <a:spLocks noGrp="1" noChangeArrowheads="1"/>
          </p:cNvSpPr>
          <p:nvPr>
            <p:ph idx="1"/>
          </p:nvPr>
        </p:nvSpPr>
        <p:spPr>
          <a:xfrm>
            <a:off x="2011363" y="420688"/>
            <a:ext cx="8229600" cy="5668962"/>
          </a:xfrm>
        </p:spPr>
        <p:txBody>
          <a:bodyPr anchor="t"/>
          <a:lstStyle/>
          <a:p>
            <a:pPr marL="0" indent="0" eaLnBrk="1" hangingPunct="1">
              <a:buNone/>
            </a:pPr>
            <a:r>
              <a:rPr lang="en-US" altLang="en-US" dirty="0" smtClean="0"/>
              <a:t>Empirical formula weight of CH</a:t>
            </a:r>
            <a:r>
              <a:rPr lang="en-US" altLang="en-US" baseline="-25000" dirty="0" smtClean="0"/>
              <a:t>2</a:t>
            </a:r>
            <a:r>
              <a:rPr lang="en-US" altLang="en-US" dirty="0" smtClean="0"/>
              <a:t>O is 30.0 </a:t>
            </a:r>
            <a:r>
              <a:rPr lang="en-US" altLang="en-US" dirty="0" err="1" smtClean="0"/>
              <a:t>amu</a:t>
            </a:r>
            <a:r>
              <a:rPr lang="en-US" altLang="en-US" dirty="0" smtClean="0"/>
              <a:t>. </a:t>
            </a:r>
          </a:p>
          <a:p>
            <a:pPr marL="0" indent="0" eaLnBrk="1" hangingPunct="1">
              <a:buNone/>
            </a:pPr>
            <a:r>
              <a:rPr lang="en-US" altLang="en-US" dirty="0" smtClean="0"/>
              <a:t>Calculating the molecular formula of CH</a:t>
            </a:r>
            <a:r>
              <a:rPr lang="en-US" altLang="en-US" baseline="-25000" dirty="0" smtClean="0"/>
              <a:t>2</a:t>
            </a:r>
            <a:r>
              <a:rPr lang="en-US" altLang="en-US" dirty="0" smtClean="0"/>
              <a:t>O, </a:t>
            </a:r>
          </a:p>
          <a:p>
            <a:pPr marL="0" indent="0" eaLnBrk="1" hangingPunct="1">
              <a:buNone/>
            </a:pPr>
            <a:endParaRPr lang="en-US" altLang="en-US" dirty="0" smtClean="0"/>
          </a:p>
          <a:p>
            <a:pPr marL="0" indent="0" eaLnBrk="1" hangingPunct="1">
              <a:buNone/>
            </a:pPr>
            <a:endParaRPr lang="en-US" altLang="en-US" dirty="0" smtClean="0"/>
          </a:p>
          <a:p>
            <a:pPr marL="0" indent="0" eaLnBrk="1" hangingPunct="1">
              <a:buNone/>
            </a:pPr>
            <a:endParaRPr lang="en-US" altLang="en-US" dirty="0" smtClean="0"/>
          </a:p>
          <a:p>
            <a:pPr marL="0" indent="0" eaLnBrk="1" hangingPunct="1">
              <a:buNone/>
            </a:pPr>
            <a:endParaRPr lang="en-US" altLang="en-US" dirty="0" smtClean="0"/>
          </a:p>
          <a:p>
            <a:pPr marL="0" indent="0" eaLnBrk="1" hangingPunct="1">
              <a:buNone/>
            </a:pPr>
            <a:endParaRPr lang="en-US" altLang="en-US" dirty="0" smtClean="0"/>
          </a:p>
          <a:p>
            <a:pPr marL="0" indent="0" eaLnBrk="1" hangingPunct="1">
              <a:buNone/>
            </a:pPr>
            <a:endParaRPr lang="en-US" altLang="en-US" dirty="0" smtClean="0"/>
          </a:p>
          <a:p>
            <a:pPr marL="0" indent="0" eaLnBrk="1" hangingPunct="1">
              <a:buNone/>
            </a:pPr>
            <a:r>
              <a:rPr lang="en-US" altLang="en-US" dirty="0" smtClean="0"/>
              <a:t>The molecular formula of acetic acid is (CH</a:t>
            </a:r>
            <a:r>
              <a:rPr lang="en-US" altLang="en-US" baseline="-25000" dirty="0" smtClean="0"/>
              <a:t>2</a:t>
            </a:r>
            <a:r>
              <a:rPr lang="en-US" altLang="en-US" dirty="0" smtClean="0"/>
              <a:t>O)</a:t>
            </a:r>
            <a:r>
              <a:rPr lang="en-US" altLang="en-US" baseline="-25000" dirty="0" smtClean="0"/>
              <a:t>2</a:t>
            </a:r>
            <a:r>
              <a:rPr lang="en-US" altLang="en-US" dirty="0" smtClean="0"/>
              <a:t> or C</a:t>
            </a:r>
            <a:r>
              <a:rPr lang="en-US" altLang="en-US" baseline="-25000" dirty="0" smtClean="0"/>
              <a:t>2</a:t>
            </a:r>
            <a:r>
              <a:rPr lang="en-US" altLang="en-US" dirty="0" smtClean="0"/>
              <a:t>H</a:t>
            </a:r>
            <a:r>
              <a:rPr lang="en-US" altLang="en-US" baseline="-25000" dirty="0" smtClean="0"/>
              <a:t>4</a:t>
            </a:r>
            <a:r>
              <a:rPr lang="en-US" altLang="en-US" dirty="0" smtClean="0"/>
              <a:t>O</a:t>
            </a:r>
            <a:r>
              <a:rPr lang="en-US" altLang="en-US" baseline="-25000" dirty="0" smtClean="0"/>
              <a:t>2</a:t>
            </a:r>
          </a:p>
        </p:txBody>
      </p:sp>
      <p:sp>
        <p:nvSpPr>
          <p:cNvPr id="7680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AutoNum type="arabicPeriod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</a:rPr>
              <a:t>3 | </a:t>
            </a:r>
            <a:fld id="{B49FDC0C-6775-45AC-90B9-5FF85BA8F43F}" type="slidenum">
              <a:rPr lang="en-US" altLang="en-US" sz="10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000">
              <a:solidFill>
                <a:srgbClr val="000000"/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4102100" y="1600201"/>
          <a:ext cx="4611688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56" name="Equation" r:id="rId4" imgW="1955520" imgH="419040" progId="Equation.DSMT4">
                  <p:embed/>
                </p:oleObj>
              </mc:Choice>
              <mc:Fallback>
                <p:oleObj name="Equation" r:id="rId4" imgW="195552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2100" y="1600201"/>
                        <a:ext cx="4611688" cy="987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4176714" y="2816225"/>
          <a:ext cx="2185987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57" name="Equation" r:id="rId6" imgW="927000" imgH="393480" progId="Equation.DSMT4">
                  <p:embed/>
                </p:oleObj>
              </mc:Choice>
              <mc:Fallback>
                <p:oleObj name="Equation" r:id="rId6" imgW="9270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6714" y="2816225"/>
                        <a:ext cx="2185987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/>
          </p:nvPr>
        </p:nvGraphicFramePr>
        <p:xfrm>
          <a:off x="4452938" y="4062413"/>
          <a:ext cx="1077912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58" name="Equation" r:id="rId8" imgW="457200" imgH="177480" progId="Equation.DSMT4">
                  <p:embed/>
                </p:oleObj>
              </mc:Choice>
              <mc:Fallback>
                <p:oleObj name="Equation" r:id="rId8" imgW="45720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2938" y="4062413"/>
                        <a:ext cx="1077912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AutoShape 29"/>
          <p:cNvSpPr>
            <a:spLocks noChangeArrowheads="1"/>
          </p:cNvSpPr>
          <p:nvPr/>
        </p:nvSpPr>
        <p:spPr bwMode="auto">
          <a:xfrm>
            <a:off x="4762500" y="4044951"/>
            <a:ext cx="795338" cy="436563"/>
          </a:xfrm>
          <a:prstGeom prst="roundRect">
            <a:avLst>
              <a:gd name="adj" fmla="val 16667"/>
            </a:avLst>
          </a:prstGeom>
          <a:noFill/>
          <a:ln w="635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AutoNum type="arabicPeriod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10" name="AutoShape 29"/>
          <p:cNvSpPr>
            <a:spLocks noChangeArrowheads="1"/>
          </p:cNvSpPr>
          <p:nvPr/>
        </p:nvSpPr>
        <p:spPr bwMode="auto">
          <a:xfrm>
            <a:off x="2011364" y="5029200"/>
            <a:ext cx="1341437" cy="436562"/>
          </a:xfrm>
          <a:prstGeom prst="roundRect">
            <a:avLst>
              <a:gd name="adj" fmla="val 16667"/>
            </a:avLst>
          </a:prstGeom>
          <a:noFill/>
          <a:ln w="635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AutoNum type="arabicPeriod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11" name="Rectangle 7"/>
          <p:cNvSpPr txBox="1">
            <a:spLocks noChangeArrowheads="1"/>
          </p:cNvSpPr>
          <p:nvPr/>
        </p:nvSpPr>
        <p:spPr bwMode="auto">
          <a:xfrm>
            <a:off x="1519989" y="6458869"/>
            <a:ext cx="8001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©2017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32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Formula of Hydrocarbon by Combustion</a:t>
            </a:r>
            <a:endParaRPr lang="en-US" dirty="0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133600" y="4495801"/>
            <a:ext cx="8305800" cy="2323713"/>
          </a:xfrm>
          <a:prstGeom prst="rect">
            <a:avLst/>
          </a:prstGeom>
          <a:noFill/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extLst/>
        </p:spPr>
        <p:txBody>
          <a:bodyPr wrap="square">
            <a:spAutoFit/>
          </a:bodyPr>
          <a:lstStyle/>
          <a:p>
            <a:pPr marL="290513" indent="-290513" algn="l" rtl="0" eaLnBrk="0" fontAlgn="base" hangingPunct="0">
              <a:spcBef>
                <a:spcPts val="600"/>
              </a:spcBef>
              <a:buFontTx/>
              <a:buChar char="•"/>
              <a:defRPr/>
            </a:pPr>
            <a:r>
              <a:rPr lang="en-US" sz="2800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Combustion involves the addition oxygen to another element.</a:t>
            </a:r>
          </a:p>
          <a:p>
            <a:pPr marL="290513" indent="-290513" algn="l" rtl="0" eaLnBrk="0" fontAlgn="base" hangingPunct="0">
              <a:spcBef>
                <a:spcPts val="600"/>
              </a:spcBef>
              <a:buFontTx/>
              <a:buChar char="•"/>
              <a:defRPr/>
            </a:pPr>
            <a:r>
              <a:rPr lang="en-US" sz="2800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When hydrocarbon molecules burn completely, the products are always </a:t>
            </a:r>
            <a:r>
              <a:rPr lang="en-US" sz="2800" i="1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carbon dioxide gas and water</a:t>
            </a:r>
            <a:r>
              <a:rPr lang="en-US" sz="2800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.</a:t>
            </a:r>
          </a:p>
        </p:txBody>
      </p:sp>
      <p:pic>
        <p:nvPicPr>
          <p:cNvPr id="3" name="Picture 2" descr="04p0153_f0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339494"/>
            <a:ext cx="8077200" cy="308010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ED9188-DDE0-4B7D-8BFA-453DC7D9FCDC}" type="slidenum">
              <a:rPr lang="en-US" smtClean="0">
                <a:solidFill>
                  <a:srgbClr val="40458C"/>
                </a:solidFill>
              </a:rPr>
              <a:pPr>
                <a:defRPr/>
              </a:pPr>
              <a:t>26</a:t>
            </a:fld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540504" y="6394704"/>
            <a:ext cx="3860800" cy="457200"/>
          </a:xfrm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dirty="0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39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7"/>
          <p:cNvSpPr>
            <a:spLocks noChangeShapeType="1"/>
          </p:cNvSpPr>
          <p:nvPr/>
        </p:nvSpPr>
        <p:spPr bwMode="auto">
          <a:xfrm>
            <a:off x="2133600" y="3127375"/>
            <a:ext cx="86042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ln w="9525">
                <a:solidFill>
                  <a:sysClr val="windowText" lastClr="000000"/>
                </a:solidFill>
              </a:ln>
              <a:solidFill>
                <a:srgbClr val="000000"/>
              </a:solidFill>
              <a:latin typeface="Arial"/>
              <a:ea typeface="ＭＳ Ｐゴシック" charset="-128"/>
            </a:endParaRPr>
          </a:p>
        </p:txBody>
      </p:sp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2133221" y="592888"/>
            <a:ext cx="540206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3000" dirty="0">
                <a:solidFill>
                  <a:srgbClr val="000000"/>
                </a:solidFill>
                <a:cs typeface="Arial" pitchFamily="34" charset="0"/>
              </a:rPr>
              <a:t>Combustion Analysis Problem:</a:t>
            </a:r>
          </a:p>
        </p:txBody>
      </p:sp>
      <p:sp>
        <p:nvSpPr>
          <p:cNvPr id="95238" name="Rectangle 6"/>
          <p:cNvSpPr>
            <a:spLocks noChangeArrowheads="1"/>
          </p:cNvSpPr>
          <p:nvPr/>
        </p:nvSpPr>
        <p:spPr bwMode="auto">
          <a:xfrm>
            <a:off x="2133220" y="1312983"/>
            <a:ext cx="8382734" cy="166199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marL="290513" indent="-2905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eaLnBrk="1" fontAlgn="base" hangingPunct="1">
              <a:spcBef>
                <a:spcPts val="60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>
                <a:solidFill>
                  <a:srgbClr val="000000"/>
                </a:solidFill>
                <a:cs typeface="Arial" pitchFamily="34" charset="0"/>
              </a:rPr>
              <a:t>1.516 g of a compound containing carbon, hydrogen and oxygen (C</a:t>
            </a:r>
            <a:r>
              <a:rPr lang="en-US" altLang="en-US" baseline="-30000" dirty="0">
                <a:solidFill>
                  <a:srgbClr val="000000"/>
                </a:solidFill>
                <a:cs typeface="Arial" pitchFamily="34" charset="0"/>
              </a:rPr>
              <a:t>X</a:t>
            </a:r>
            <a:r>
              <a:rPr lang="en-US" altLang="en-US" dirty="0">
                <a:solidFill>
                  <a:srgbClr val="000000"/>
                </a:solidFill>
                <a:cs typeface="Arial" pitchFamily="34" charset="0"/>
              </a:rPr>
              <a:t>H</a:t>
            </a:r>
            <a:r>
              <a:rPr lang="en-US" altLang="en-US" baseline="-30000" dirty="0">
                <a:solidFill>
                  <a:srgbClr val="000000"/>
                </a:solidFill>
                <a:cs typeface="Arial" pitchFamily="34" charset="0"/>
              </a:rPr>
              <a:t>Y</a:t>
            </a:r>
            <a:r>
              <a:rPr lang="en-US" altLang="en-US" dirty="0">
                <a:solidFill>
                  <a:srgbClr val="000000"/>
                </a:solidFill>
                <a:cs typeface="Arial" pitchFamily="34" charset="0"/>
              </a:rPr>
              <a:t>O</a:t>
            </a:r>
            <a:r>
              <a:rPr lang="en-US" altLang="en-US" baseline="-30000" dirty="0">
                <a:solidFill>
                  <a:srgbClr val="000000"/>
                </a:solidFill>
                <a:cs typeface="Arial" pitchFamily="34" charset="0"/>
              </a:rPr>
              <a:t>Z</a:t>
            </a:r>
            <a:r>
              <a:rPr lang="en-US" altLang="en-US" dirty="0">
                <a:solidFill>
                  <a:srgbClr val="000000"/>
                </a:solidFill>
                <a:cs typeface="Arial" pitchFamily="34" charset="0"/>
              </a:rPr>
              <a:t>) is subjected to combustion analysis.</a:t>
            </a:r>
          </a:p>
          <a:p>
            <a:pPr algn="l" rtl="0" eaLnBrk="1" fontAlgn="base" hangingPunct="1">
              <a:spcBef>
                <a:spcPts val="60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>
                <a:solidFill>
                  <a:srgbClr val="000000"/>
                </a:solidFill>
              </a:rPr>
              <a:t>The results show that 2.082 g of CO</a:t>
            </a:r>
            <a:r>
              <a:rPr lang="en-US" altLang="en-US" baseline="-25000" dirty="0">
                <a:solidFill>
                  <a:srgbClr val="000000"/>
                </a:solidFill>
              </a:rPr>
              <a:t>2</a:t>
            </a:r>
            <a:r>
              <a:rPr lang="en-US" altLang="en-US" dirty="0">
                <a:solidFill>
                  <a:srgbClr val="000000"/>
                </a:solidFill>
              </a:rPr>
              <a:t> and 1.705 g of H</a:t>
            </a:r>
            <a:r>
              <a:rPr lang="en-US" altLang="en-US" baseline="-25000" dirty="0">
                <a:solidFill>
                  <a:srgbClr val="000000"/>
                </a:solidFill>
              </a:rPr>
              <a:t>2</a:t>
            </a:r>
            <a:r>
              <a:rPr lang="en-US" altLang="en-US" dirty="0">
                <a:solidFill>
                  <a:srgbClr val="000000"/>
                </a:solidFill>
              </a:rPr>
              <a:t>O were produced.</a:t>
            </a:r>
            <a:endParaRPr lang="en-US" altLang="en-US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95235" name="Rectangle 3"/>
          <p:cNvSpPr>
            <a:spLocks noChangeArrowheads="1"/>
          </p:cNvSpPr>
          <p:nvPr/>
        </p:nvSpPr>
        <p:spPr bwMode="auto">
          <a:xfrm>
            <a:off x="2133600" y="3279776"/>
            <a:ext cx="86106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90513" indent="-2905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fontAlgn="base">
              <a:spcBef>
                <a:spcPts val="600"/>
              </a:spcBef>
              <a:spcAft>
                <a:spcPct val="0"/>
              </a:spcAft>
              <a:buFontTx/>
              <a:buChar char="•"/>
            </a:pPr>
            <a:r>
              <a:rPr lang="en-US" altLang="en-US">
                <a:solidFill>
                  <a:srgbClr val="000000"/>
                </a:solidFill>
                <a:cs typeface="Arial" pitchFamily="34" charset="0"/>
              </a:rPr>
              <a:t>What is the empirical formula for the compound?</a:t>
            </a:r>
          </a:p>
          <a:p>
            <a:pPr algn="l" rtl="0" fontAlgn="base">
              <a:spcBef>
                <a:spcPts val="600"/>
              </a:spcBef>
              <a:spcAft>
                <a:spcPct val="0"/>
              </a:spcAft>
              <a:buFontTx/>
              <a:buChar char="•"/>
            </a:pPr>
            <a:r>
              <a:rPr lang="en-US" altLang="en-US">
                <a:solidFill>
                  <a:srgbClr val="000000"/>
                </a:solidFill>
              </a:rPr>
              <a:t>If the molecular weight of the compound is 160.2 g/mol, what is the molecular formula of the compound?</a:t>
            </a:r>
            <a:r>
              <a:rPr lang="en-US" altLang="en-US">
                <a:solidFill>
                  <a:srgbClr val="000000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9004BA-D929-4625-B3A2-4B55EAA64D86}" type="slidenum">
              <a:rPr lang="en-US" smtClean="0">
                <a:solidFill>
                  <a:srgbClr val="40458C"/>
                </a:solidFill>
              </a:rPr>
              <a:pPr>
                <a:defRPr/>
              </a:pPr>
              <a:t>27</a:t>
            </a:fld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15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</a:t>
            </a:r>
            <a:endParaRPr lang="en-US" dirty="0"/>
          </a:p>
        </p:txBody>
      </p:sp>
      <p:pic>
        <p:nvPicPr>
          <p:cNvPr id="3" name="Picture 2" descr="04p0153_u0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0"/>
            <a:ext cx="2642616" cy="6858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ED9188-DDE0-4B7D-8BFA-453DC7D9FCDC}" type="slidenum">
              <a:rPr lang="en-US" smtClean="0">
                <a:solidFill>
                  <a:srgbClr val="40458C"/>
                </a:solidFill>
              </a:rPr>
              <a:pPr>
                <a:defRPr/>
              </a:pPr>
              <a:t>28</a:t>
            </a:fld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32708" y="6477000"/>
            <a:ext cx="3860800" cy="457200"/>
          </a:xfrm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dirty="0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29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41" name="Group 25"/>
          <p:cNvGrpSpPr>
            <a:grpSpLocks/>
          </p:cNvGrpSpPr>
          <p:nvPr/>
        </p:nvGrpSpPr>
        <p:grpSpPr bwMode="auto">
          <a:xfrm>
            <a:off x="1743457" y="152400"/>
            <a:ext cx="8705468" cy="6477000"/>
            <a:chOff x="219456" y="152400"/>
            <a:chExt cx="8705088" cy="6477000"/>
          </a:xfrm>
          <a:noFill/>
        </p:grpSpPr>
        <p:grpSp>
          <p:nvGrpSpPr>
            <p:cNvPr id="22544" name="Group 23"/>
            <p:cNvGrpSpPr>
              <a:grpSpLocks/>
            </p:cNvGrpSpPr>
            <p:nvPr/>
          </p:nvGrpSpPr>
          <p:grpSpPr bwMode="auto">
            <a:xfrm>
              <a:off x="219456" y="152400"/>
              <a:ext cx="8705088" cy="6477000"/>
              <a:chOff x="219456" y="152400"/>
              <a:chExt cx="8705088" cy="6477000"/>
            </a:xfrm>
            <a:grpFill/>
          </p:grpSpPr>
          <p:grpSp>
            <p:nvGrpSpPr>
              <p:cNvPr id="22550" name="Group 7"/>
              <p:cNvGrpSpPr>
                <a:grpSpLocks/>
              </p:cNvGrpSpPr>
              <p:nvPr/>
            </p:nvGrpSpPr>
            <p:grpSpPr bwMode="auto">
              <a:xfrm>
                <a:off x="219456" y="152400"/>
                <a:ext cx="8705088" cy="6477000"/>
                <a:chOff x="219456" y="152400"/>
                <a:chExt cx="8705088" cy="6477000"/>
              </a:xfrm>
              <a:grpFill/>
            </p:grpSpPr>
            <p:sp>
              <p:nvSpPr>
                <p:cNvPr id="50" name="Rectangle 2"/>
                <p:cNvSpPr>
                  <a:spLocks noChangeArrowheads="1"/>
                </p:cNvSpPr>
                <p:nvPr/>
              </p:nvSpPr>
              <p:spPr bwMode="auto">
                <a:xfrm>
                  <a:off x="219456" y="152400"/>
                  <a:ext cx="8695944" cy="990600"/>
                </a:xfrm>
                <a:prstGeom prst="rect">
                  <a:avLst/>
                </a:prstGeom>
                <a:grpFill/>
                <a:ln w="12700">
                  <a:noFill/>
                  <a:miter lim="800000"/>
                  <a:headEnd/>
                  <a:tailEnd/>
                </a:ln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p:spPr>
              <p:txBody>
                <a:bodyPr wrap="none" anchor="ctr"/>
                <a:lstStyle/>
                <a:p>
                  <a:pPr algn="ctr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000000"/>
                    </a:solidFill>
                    <a:latin typeface="Arial" charset="0"/>
                    <a:ea typeface="ＭＳ Ｐゴシック" charset="0"/>
                  </a:endParaRPr>
                </a:p>
              </p:txBody>
            </p:sp>
            <p:sp>
              <p:nvSpPr>
                <p:cNvPr id="51" name="Line 7"/>
                <p:cNvSpPr>
                  <a:spLocks noChangeShapeType="1"/>
                </p:cNvSpPr>
                <p:nvPr/>
              </p:nvSpPr>
              <p:spPr bwMode="auto">
                <a:xfrm>
                  <a:off x="228599" y="1295400"/>
                  <a:ext cx="8603874" cy="0"/>
                </a:xfrm>
                <a:prstGeom prst="line">
                  <a:avLst/>
                </a:prstGeom>
                <a:grp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dirty="0">
                    <a:ln w="9525">
                      <a:solidFill>
                        <a:sysClr val="windowText" lastClr="000000"/>
                      </a:solidFill>
                    </a:ln>
                    <a:solidFill>
                      <a:srgbClr val="000000"/>
                    </a:solidFill>
                    <a:latin typeface="Arial"/>
                    <a:ea typeface="ＭＳ Ｐゴシック" charset="-128"/>
                  </a:endParaRPr>
                </a:p>
              </p:txBody>
            </p:sp>
            <p:sp>
              <p:nvSpPr>
                <p:cNvPr id="52" name="Rectangle 1036"/>
                <p:cNvSpPr txBox="1">
                  <a:spLocks noChangeArrowheads="1"/>
                </p:cNvSpPr>
                <p:nvPr/>
              </p:nvSpPr>
              <p:spPr>
                <a:xfrm>
                  <a:off x="228600" y="1447800"/>
                  <a:ext cx="8695944" cy="5181600"/>
                </a:xfrm>
                <a:prstGeom prst="rect">
                  <a:avLst/>
                </a:prstGeom>
                <a:grpFill/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p:spPr>
              <p:txBody>
                <a:bodyPr/>
                <a:lstStyle/>
                <a:p>
                  <a:pPr marL="342900" indent="-342900" algn="l" rtl="0" eaLnBrk="0" fontAlgn="base" hangingPunct="0">
                    <a:spcBef>
                      <a:spcPts val="600"/>
                    </a:spcBef>
                    <a:spcAft>
                      <a:spcPct val="0"/>
                    </a:spcAft>
                    <a:buSzPct val="100000"/>
                    <a:defRPr/>
                  </a:pPr>
                  <a:endParaRPr lang="en-US" sz="2800" kern="0" dirty="0">
                    <a:solidFill>
                      <a:srgbClr val="000000"/>
                    </a:solidFill>
                  </a:endParaRPr>
                </a:p>
              </p:txBody>
            </p:sp>
          </p:grpSp>
          <p:graphicFrame>
            <p:nvGraphicFramePr>
              <p:cNvPr id="22535" name="Object 3"/>
              <p:cNvGraphicFramePr>
                <a:graphicFrameLocks noChangeAspect="1"/>
              </p:cNvGraphicFramePr>
              <p:nvPr/>
            </p:nvGraphicFramePr>
            <p:xfrm>
              <a:off x="381000" y="3181350"/>
              <a:ext cx="1714500" cy="381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816" name="Equation" r:id="rId4" imgW="1714320" imgH="380880" progId="Equation.DSMT4">
                      <p:embed/>
                    </p:oleObj>
                  </mc:Choice>
                  <mc:Fallback>
                    <p:oleObj name="Equation" r:id="rId4" imgW="1714320" imgH="38088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1000" y="3181350"/>
                            <a:ext cx="1714500" cy="381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>
                                      <a:alpha val="74997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2536" name="Object 4"/>
              <p:cNvGraphicFramePr>
                <a:graphicFrameLocks noChangeAspect="1"/>
              </p:cNvGraphicFramePr>
              <p:nvPr/>
            </p:nvGraphicFramePr>
            <p:xfrm>
              <a:off x="2209800" y="2971800"/>
              <a:ext cx="1981200" cy="8001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817" name="Equation" r:id="rId6" imgW="1981080" imgH="799920" progId="Equation.DSMT4">
                      <p:embed/>
                    </p:oleObj>
                  </mc:Choice>
                  <mc:Fallback>
                    <p:oleObj name="Equation" r:id="rId6" imgW="1981080" imgH="79992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09800" y="2971800"/>
                            <a:ext cx="1981200" cy="8001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>
                                      <a:alpha val="74997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2537" name="Object 5"/>
              <p:cNvGraphicFramePr>
                <a:graphicFrameLocks noChangeAspect="1"/>
              </p:cNvGraphicFramePr>
              <p:nvPr/>
            </p:nvGraphicFramePr>
            <p:xfrm>
              <a:off x="4330700" y="2971800"/>
              <a:ext cx="1765300" cy="8001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818" name="Equation" r:id="rId8" imgW="1765080" imgH="799920" progId="Equation.DSMT4">
                      <p:embed/>
                    </p:oleObj>
                  </mc:Choice>
                  <mc:Fallback>
                    <p:oleObj name="Equation" r:id="rId8" imgW="1765080" imgH="79992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30700" y="2971800"/>
                            <a:ext cx="1765300" cy="8001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>
                                      <a:alpha val="74997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2538" name="Object 6"/>
              <p:cNvGraphicFramePr>
                <a:graphicFrameLocks noChangeAspect="1"/>
              </p:cNvGraphicFramePr>
              <p:nvPr/>
            </p:nvGraphicFramePr>
            <p:xfrm>
              <a:off x="6210300" y="3203575"/>
              <a:ext cx="2628900" cy="2921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819" name="Equation" r:id="rId10" imgW="2628720" imgH="291960" progId="Equation.DSMT4">
                      <p:embed/>
                    </p:oleObj>
                  </mc:Choice>
                  <mc:Fallback>
                    <p:oleObj name="Equation" r:id="rId10" imgW="2628720" imgH="29196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210300" y="3203575"/>
                            <a:ext cx="2628900" cy="2921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>
                                      <a:alpha val="74997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2539" name="Object 10"/>
              <p:cNvGraphicFramePr>
                <a:graphicFrameLocks noChangeAspect="1"/>
              </p:cNvGraphicFramePr>
              <p:nvPr/>
            </p:nvGraphicFramePr>
            <p:xfrm>
              <a:off x="352425" y="1524000"/>
              <a:ext cx="1993900" cy="330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7820" name="Equation" r:id="rId12" imgW="1983960" imgH="319680" progId="Equation.DSMT4">
                      <p:embed/>
                    </p:oleObj>
                  </mc:Choice>
                  <mc:Fallback>
                    <p:oleObj name="Equation" r:id="rId12" imgW="1983960" imgH="31968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2425" y="1524000"/>
                            <a:ext cx="1993900" cy="330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>
                                      <a:alpha val="74997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5" name="Text Box 11"/>
              <p:cNvSpPr txBox="1">
                <a:spLocks noChangeArrowheads="1"/>
              </p:cNvSpPr>
              <p:nvPr/>
            </p:nvSpPr>
            <p:spPr bwMode="auto">
              <a:xfrm>
                <a:off x="320670" y="2138363"/>
                <a:ext cx="808976" cy="369332"/>
              </a:xfrm>
              <a:prstGeom prst="rect">
                <a:avLst/>
              </a:prstGeom>
              <a:grp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/>
                    <a:ea typeface="ＭＳ Ｐゴシック" charset="-128"/>
                  </a:rPr>
                  <a:t>g CO</a:t>
                </a:r>
                <a:r>
                  <a:rPr lang="en-US" baseline="-25000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/>
                    <a:ea typeface="ＭＳ Ｐゴシック" charset="-128"/>
                  </a:rPr>
                  <a:t>2</a:t>
                </a:r>
              </a:p>
            </p:txBody>
          </p:sp>
          <p:sp>
            <p:nvSpPr>
              <p:cNvPr id="22553" name="Line 12"/>
              <p:cNvSpPr>
                <a:spLocks noChangeShapeType="1"/>
              </p:cNvSpPr>
              <p:nvPr/>
            </p:nvSpPr>
            <p:spPr bwMode="auto">
              <a:xfrm>
                <a:off x="1503363" y="2368550"/>
                <a:ext cx="381000" cy="0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/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47" name="Text Box 13"/>
              <p:cNvSpPr txBox="1">
                <a:spLocks noChangeArrowheads="1"/>
              </p:cNvSpPr>
              <p:nvPr/>
            </p:nvSpPr>
            <p:spPr bwMode="auto">
              <a:xfrm>
                <a:off x="2128754" y="2138363"/>
                <a:ext cx="1064781" cy="369332"/>
              </a:xfrm>
              <a:prstGeom prst="rect">
                <a:avLst/>
              </a:prstGeom>
              <a:grp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/>
                    <a:ea typeface="ＭＳ Ｐゴシック" charset="-128"/>
                  </a:rPr>
                  <a:t>mol CO</a:t>
                </a:r>
                <a:r>
                  <a:rPr lang="en-US" baseline="-25000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/>
                    <a:ea typeface="ＭＳ Ｐゴシック" charset="-128"/>
                  </a:rPr>
                  <a:t>2</a:t>
                </a:r>
              </a:p>
            </p:txBody>
          </p:sp>
          <p:sp>
            <p:nvSpPr>
              <p:cNvPr id="22555" name="Line 14"/>
              <p:cNvSpPr>
                <a:spLocks noChangeShapeType="1"/>
              </p:cNvSpPr>
              <p:nvPr/>
            </p:nvSpPr>
            <p:spPr bwMode="auto">
              <a:xfrm>
                <a:off x="3633788" y="2368550"/>
                <a:ext cx="381000" cy="0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/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49" name="Text Box 15"/>
              <p:cNvSpPr txBox="1">
                <a:spLocks noChangeArrowheads="1"/>
              </p:cNvSpPr>
              <p:nvPr/>
            </p:nvSpPr>
            <p:spPr bwMode="auto">
              <a:xfrm>
                <a:off x="4259086" y="2138363"/>
                <a:ext cx="787411" cy="369332"/>
              </a:xfrm>
              <a:prstGeom prst="rect">
                <a:avLst/>
              </a:prstGeom>
              <a:grp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ea typeface="ＭＳ Ｐゴシック" charset="0"/>
                  </a:rPr>
                  <a:t>mol C</a:t>
                </a:r>
                <a:endParaRPr lang="en-US" baseline="-25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endParaRPr>
              </a:p>
            </p:txBody>
          </p:sp>
        </p:grpSp>
        <p:graphicFrame>
          <p:nvGraphicFramePr>
            <p:cNvPr id="22530" name="Object 16"/>
            <p:cNvGraphicFramePr>
              <a:graphicFrameLocks noChangeAspect="1"/>
            </p:cNvGraphicFramePr>
            <p:nvPr/>
          </p:nvGraphicFramePr>
          <p:xfrm>
            <a:off x="277813" y="4089400"/>
            <a:ext cx="2019300" cy="330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821" name="Equation" r:id="rId14" imgW="2011320" imgH="319680" progId="Equation.DSMT4">
                    <p:embed/>
                  </p:oleObj>
                </mc:Choice>
                <mc:Fallback>
                  <p:oleObj name="Equation" r:id="rId14" imgW="2011320" imgH="3196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813" y="4089400"/>
                          <a:ext cx="2019300" cy="330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31" name="Object 17"/>
            <p:cNvGraphicFramePr>
              <a:graphicFrameLocks noChangeAspect="1"/>
            </p:cNvGraphicFramePr>
            <p:nvPr/>
          </p:nvGraphicFramePr>
          <p:xfrm>
            <a:off x="381000" y="5740400"/>
            <a:ext cx="1676400" cy="381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822" name="Equation" r:id="rId16" imgW="1676160" imgH="380880" progId="Equation.DSMT4">
                    <p:embed/>
                  </p:oleObj>
                </mc:Choice>
                <mc:Fallback>
                  <p:oleObj name="Equation" r:id="rId16" imgW="1676160" imgH="3808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000" y="5740400"/>
                          <a:ext cx="1676400" cy="381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32" name="Object 18"/>
            <p:cNvGraphicFramePr>
              <a:graphicFrameLocks noChangeAspect="1"/>
            </p:cNvGraphicFramePr>
            <p:nvPr/>
          </p:nvGraphicFramePr>
          <p:xfrm>
            <a:off x="2159000" y="5530850"/>
            <a:ext cx="1955800" cy="800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823" name="Equation" r:id="rId18" imgW="1955520" imgH="799920" progId="Equation.DSMT4">
                    <p:embed/>
                  </p:oleObj>
                </mc:Choice>
                <mc:Fallback>
                  <p:oleObj name="Equation" r:id="rId18" imgW="1955520" imgH="79992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9000" y="5530850"/>
                          <a:ext cx="1955800" cy="8001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33" name="Object 19"/>
            <p:cNvGraphicFramePr>
              <a:graphicFrameLocks noChangeAspect="1"/>
            </p:cNvGraphicFramePr>
            <p:nvPr/>
          </p:nvGraphicFramePr>
          <p:xfrm>
            <a:off x="4216400" y="5530850"/>
            <a:ext cx="1727200" cy="800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824" name="Equation" r:id="rId20" imgW="1726920" imgH="799920" progId="Equation.DSMT4">
                    <p:embed/>
                  </p:oleObj>
                </mc:Choice>
                <mc:Fallback>
                  <p:oleObj name="Equation" r:id="rId20" imgW="1726920" imgH="79992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16400" y="5530850"/>
                          <a:ext cx="1727200" cy="8001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34" name="Object 20"/>
            <p:cNvGraphicFramePr>
              <a:graphicFrameLocks noChangeAspect="1"/>
            </p:cNvGraphicFramePr>
            <p:nvPr/>
          </p:nvGraphicFramePr>
          <p:xfrm>
            <a:off x="6096000" y="5772150"/>
            <a:ext cx="22860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825" name="Equation" r:id="rId22" imgW="2286000" imgH="291960" progId="Equation.3">
                    <p:embed/>
                  </p:oleObj>
                </mc:Choice>
                <mc:Fallback>
                  <p:oleObj name="Equation" r:id="rId22" imgW="2286000" imgH="2919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96000" y="5772150"/>
                          <a:ext cx="2286000" cy="2921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" name="Text Box 21"/>
            <p:cNvSpPr txBox="1">
              <a:spLocks noChangeArrowheads="1"/>
            </p:cNvSpPr>
            <p:nvPr/>
          </p:nvSpPr>
          <p:spPr bwMode="auto">
            <a:xfrm>
              <a:off x="338132" y="4724400"/>
              <a:ext cx="823364" cy="369332"/>
            </a:xfrm>
            <a:prstGeom prst="rect">
              <a:avLst/>
            </a:prstGeom>
            <a:grp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ea typeface="ＭＳ Ｐゴシック" charset="-128"/>
                </a:rPr>
                <a:t>g H</a:t>
              </a:r>
              <a:r>
                <a:rPr lang="en-US" baseline="-25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ea typeface="ＭＳ Ｐゴシック" charset="-128"/>
                </a:rPr>
                <a:t>2</a:t>
              </a:r>
              <a:r>
                <a:rPr lang="en-US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ea typeface="ＭＳ Ｐゴシック" charset="-128"/>
                </a:rPr>
                <a:t>O</a:t>
              </a:r>
            </a:p>
          </p:txBody>
        </p:sp>
        <p:sp>
          <p:nvSpPr>
            <p:cNvPr id="22546" name="Line 22"/>
            <p:cNvSpPr>
              <a:spLocks noChangeShapeType="1"/>
            </p:cNvSpPr>
            <p:nvPr/>
          </p:nvSpPr>
          <p:spPr bwMode="auto">
            <a:xfrm>
              <a:off x="1527175" y="4953000"/>
              <a:ext cx="381000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5" name="Text Box 23"/>
            <p:cNvSpPr txBox="1">
              <a:spLocks noChangeArrowheads="1"/>
            </p:cNvSpPr>
            <p:nvPr/>
          </p:nvSpPr>
          <p:spPr bwMode="auto">
            <a:xfrm>
              <a:off x="2146215" y="4724400"/>
              <a:ext cx="1066922" cy="369332"/>
            </a:xfrm>
            <a:prstGeom prst="rect">
              <a:avLst/>
            </a:prstGeom>
            <a:grp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ea typeface="ＭＳ Ｐゴシック" charset="-128"/>
                </a:rPr>
                <a:t>mol H</a:t>
              </a:r>
              <a:r>
                <a:rPr lang="en-US" baseline="-25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ea typeface="ＭＳ Ｐゴシック" charset="-128"/>
                </a:rPr>
                <a:t>2</a:t>
              </a:r>
              <a:r>
                <a:rPr lang="en-US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ea typeface="ＭＳ Ｐゴシック" charset="-128"/>
                </a:rPr>
                <a:t>O</a:t>
              </a:r>
            </a:p>
          </p:txBody>
        </p:sp>
        <p:sp>
          <p:nvSpPr>
            <p:cNvPr id="22548" name="Line 24"/>
            <p:cNvSpPr>
              <a:spLocks noChangeShapeType="1"/>
            </p:cNvSpPr>
            <p:nvPr/>
          </p:nvSpPr>
          <p:spPr bwMode="auto">
            <a:xfrm>
              <a:off x="3657600" y="4953000"/>
              <a:ext cx="381000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Text Box 25"/>
            <p:cNvSpPr txBox="1">
              <a:spLocks noChangeArrowheads="1"/>
            </p:cNvSpPr>
            <p:nvPr/>
          </p:nvSpPr>
          <p:spPr bwMode="auto">
            <a:xfrm>
              <a:off x="4276547" y="4724400"/>
              <a:ext cx="787411" cy="369332"/>
            </a:xfrm>
            <a:prstGeom prst="rect">
              <a:avLst/>
            </a:prstGeom>
            <a:grp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rPr>
                <a:t>mol H</a:t>
              </a:r>
              <a:endParaRPr lang="en-US" baseline="-250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6019800" y="5410200"/>
            <a:ext cx="1447800" cy="1066800"/>
          </a:xfrm>
          <a:prstGeom prst="rect">
            <a:avLst/>
          </a:prstGeom>
          <a:solidFill>
            <a:schemeClr val="bg2">
              <a:lumMod val="90000"/>
              <a:alpha val="47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78543" name="Text Box 15"/>
          <p:cNvSpPr txBox="1">
            <a:spLocks noChangeArrowheads="1"/>
          </p:cNvSpPr>
          <p:nvPr/>
        </p:nvSpPr>
        <p:spPr bwMode="auto">
          <a:xfrm>
            <a:off x="6107113" y="4038600"/>
            <a:ext cx="3410418" cy="369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ＭＳ Ｐゴシック" charset="-128"/>
              </a:rPr>
              <a:t>Don</a:t>
            </a:r>
            <a:r>
              <a:rPr lang="ja-JP" altLang="en-US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ＭＳ Ｐゴシック" charset="-128"/>
              </a:rPr>
              <a:t>’</a:t>
            </a:r>
            <a:r>
              <a:rPr lang="en-US" altLang="ja-JP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ＭＳ Ｐゴシック" charset="-128"/>
              </a:rPr>
              <a:t>t forget the mole ratio…</a:t>
            </a:r>
            <a:endParaRPr lang="en-US" b="1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ＭＳ Ｐゴシック" charset="-128"/>
            </a:endParaRPr>
          </a:p>
        </p:txBody>
      </p:sp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2133600" y="496670"/>
            <a:ext cx="6400800" cy="64633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3600" dirty="0">
                <a:solidFill>
                  <a:srgbClr val="000000"/>
                </a:solidFill>
                <a:cs typeface="Arial" pitchFamily="34" charset="0"/>
              </a:rPr>
              <a:t>Solution to the problem: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9004BA-D929-4625-B3A2-4B55EAA64D86}" type="slidenum">
              <a:rPr lang="en-US" smtClean="0">
                <a:solidFill>
                  <a:srgbClr val="40458C"/>
                </a:solidFill>
              </a:rPr>
              <a:pPr>
                <a:defRPr/>
              </a:pPr>
              <a:t>29</a:t>
            </a:fld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1219" y="6473824"/>
            <a:ext cx="3860800" cy="457200"/>
          </a:xfrm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dirty="0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84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DAD441B-C1A8-44EA-A8B5-BDF351C4C6B6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964184" y="164592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pitchFamily="48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pitchFamily="48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pitchFamily="48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pitchFamily="48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9pPr>
          </a:lstStyle>
          <a:p>
            <a:pPr eaLnBrk="1" hangingPunct="1"/>
            <a:r>
              <a:rPr lang="en-US" kern="0" dirty="0" smtClean="0">
                <a:latin typeface="Arial" charset="0"/>
                <a:ea typeface="ＭＳ Ｐゴシック" charset="0"/>
              </a:rPr>
              <a:t>Molecular Weight (MW)</a:t>
            </a:r>
            <a:endParaRPr lang="en-US" kern="0" dirty="0">
              <a:latin typeface="Arial" charset="0"/>
              <a:ea typeface="ＭＳ Ｐゴシック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1633728"/>
            <a:ext cx="77724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/>
            <a:r>
              <a:rPr lang="en-US" sz="2800" kern="0" smtClean="0">
                <a:latin typeface="Arial" charset="0"/>
                <a:ea typeface="ＭＳ Ｐゴシック" charset="0"/>
              </a:rPr>
              <a:t>A </a:t>
            </a:r>
            <a:r>
              <a:rPr lang="en-US" sz="2800" b="1" kern="0" smtClean="0">
                <a:latin typeface="Arial" charset="0"/>
                <a:ea typeface="ＭＳ Ｐゴシック" charset="0"/>
              </a:rPr>
              <a:t>molecular weight</a:t>
            </a:r>
            <a:r>
              <a:rPr lang="en-US" sz="2800" kern="0" smtClean="0">
                <a:latin typeface="Arial" charset="0"/>
                <a:ea typeface="ＭＳ Ｐゴシック" charset="0"/>
              </a:rPr>
              <a:t> is the sum of the atomic weights of the atoms in a molecule.</a:t>
            </a:r>
          </a:p>
          <a:p>
            <a:pPr eaLnBrk="1" hangingPunct="1"/>
            <a:r>
              <a:rPr lang="en-US" sz="2800" kern="0" smtClean="0">
                <a:latin typeface="Arial" charset="0"/>
                <a:ea typeface="ＭＳ Ｐゴシック" charset="0"/>
              </a:rPr>
              <a:t>For the molecule ethane, C</a:t>
            </a:r>
            <a:r>
              <a:rPr lang="en-US" sz="2800" kern="0" baseline="-25000" smtClean="0">
                <a:latin typeface="Arial" charset="0"/>
                <a:ea typeface="ＭＳ Ｐゴシック" charset="0"/>
              </a:rPr>
              <a:t>2</a:t>
            </a:r>
            <a:r>
              <a:rPr lang="en-US" sz="2800" kern="0" smtClean="0">
                <a:latin typeface="Arial" charset="0"/>
                <a:ea typeface="ＭＳ Ｐゴシック" charset="0"/>
              </a:rPr>
              <a:t>H</a:t>
            </a:r>
            <a:r>
              <a:rPr lang="en-US" sz="2800" kern="0" baseline="-25000" smtClean="0">
                <a:latin typeface="Arial" charset="0"/>
                <a:ea typeface="ＭＳ Ｐゴシック" charset="0"/>
              </a:rPr>
              <a:t>6</a:t>
            </a:r>
            <a:r>
              <a:rPr lang="en-US" sz="2800" kern="0" smtClean="0">
                <a:latin typeface="Arial" charset="0"/>
                <a:ea typeface="ＭＳ Ｐゴシック" charset="0"/>
              </a:rPr>
              <a:t>, the molecular weight would be</a:t>
            </a:r>
            <a:endParaRPr lang="en-US" sz="2800" kern="0">
              <a:latin typeface="Arial" charset="0"/>
              <a:ea typeface="ＭＳ Ｐゴシック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584700" y="4224528"/>
            <a:ext cx="30495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C:  2(12.011 amu)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5575300" y="5091113"/>
            <a:ext cx="20621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30.070 amu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4267200" y="4605528"/>
            <a:ext cx="37512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+ H:    6(1.00794 amu)</a:t>
            </a: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4356100" y="5105400"/>
            <a:ext cx="3721100" cy="0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47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108" name="Rectangle 12"/>
          <p:cNvSpPr>
            <a:spLocks noChangeArrowheads="1"/>
          </p:cNvSpPr>
          <p:nvPr/>
        </p:nvSpPr>
        <p:spPr bwMode="auto">
          <a:xfrm>
            <a:off x="1752600" y="1106424"/>
            <a:ext cx="8695944" cy="55229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260098" name="Text Box 2"/>
          <p:cNvSpPr txBox="1">
            <a:spLocks noChangeArrowheads="1"/>
          </p:cNvSpPr>
          <p:nvPr/>
        </p:nvSpPr>
        <p:spPr bwMode="auto">
          <a:xfrm>
            <a:off x="2134401" y="1219201"/>
            <a:ext cx="8174824" cy="8858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dirty="0">
                <a:solidFill>
                  <a:srgbClr val="000000"/>
                </a:solidFill>
                <a:latin typeface="Arial"/>
                <a:ea typeface="ＭＳ Ｐゴシック" charset="-128"/>
              </a:rPr>
              <a:t>You can’t</a:t>
            </a:r>
            <a:r>
              <a:rPr lang="en-US" altLang="ja-JP" sz="2600" dirty="0">
                <a:solidFill>
                  <a:srgbClr val="000000"/>
                </a:solidFill>
                <a:latin typeface="Arial"/>
                <a:ea typeface="ＭＳ Ｐゴシック" charset="-128"/>
              </a:rPr>
              <a:t> determine the oxygen in the sample from either CO</a:t>
            </a:r>
            <a:r>
              <a:rPr lang="en-US" altLang="ja-JP" sz="2600" baseline="-25000" dirty="0">
                <a:solidFill>
                  <a:srgbClr val="000000"/>
                </a:solidFill>
                <a:latin typeface="Arial"/>
                <a:ea typeface="ＭＳ Ｐゴシック" charset="-128"/>
              </a:rPr>
              <a:t>2</a:t>
            </a:r>
            <a:r>
              <a:rPr lang="en-US" altLang="ja-JP" sz="2600" dirty="0">
                <a:solidFill>
                  <a:srgbClr val="000000"/>
                </a:solidFill>
                <a:latin typeface="Arial"/>
                <a:ea typeface="ＭＳ Ｐゴシック" charset="-128"/>
              </a:rPr>
              <a:t> or H</a:t>
            </a:r>
            <a:r>
              <a:rPr lang="en-US" altLang="ja-JP" sz="2600" baseline="-25000" dirty="0">
                <a:solidFill>
                  <a:srgbClr val="000000"/>
                </a:solidFill>
                <a:latin typeface="Arial"/>
                <a:ea typeface="ＭＳ Ｐゴシック" charset="-128"/>
              </a:rPr>
              <a:t>2</a:t>
            </a:r>
            <a:r>
              <a:rPr lang="en-US" altLang="ja-JP" sz="2600" dirty="0">
                <a:solidFill>
                  <a:srgbClr val="000000"/>
                </a:solidFill>
                <a:latin typeface="Arial"/>
                <a:ea typeface="ＭＳ Ｐゴシック" charset="-128"/>
              </a:rPr>
              <a:t>O…</a:t>
            </a:r>
            <a:endParaRPr lang="en-US" sz="2600" b="1" i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/>
              <a:ea typeface="ＭＳ Ｐゴシック" charset="-128"/>
            </a:endParaRPr>
          </a:p>
        </p:txBody>
      </p:sp>
      <p:sp>
        <p:nvSpPr>
          <p:cNvPr id="103430" name="Text Box 3"/>
          <p:cNvSpPr txBox="1">
            <a:spLocks noChangeArrowheads="1"/>
          </p:cNvSpPr>
          <p:nvPr/>
        </p:nvSpPr>
        <p:spPr bwMode="auto">
          <a:xfrm>
            <a:off x="2406651" y="2589213"/>
            <a:ext cx="6321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Think about what is happening to the sample:</a:t>
            </a:r>
          </a:p>
        </p:txBody>
      </p:sp>
      <p:sp>
        <p:nvSpPr>
          <p:cNvPr id="103431" name="Text Box 4"/>
          <p:cNvSpPr txBox="1">
            <a:spLocks noChangeArrowheads="1"/>
          </p:cNvSpPr>
          <p:nvPr/>
        </p:nvSpPr>
        <p:spPr bwMode="auto">
          <a:xfrm>
            <a:off x="3886200" y="3311526"/>
            <a:ext cx="50468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C</a:t>
            </a:r>
            <a:r>
              <a:rPr lang="en-US" altLang="en-US" baseline="-25000">
                <a:solidFill>
                  <a:srgbClr val="000000"/>
                </a:solidFill>
              </a:rPr>
              <a:t>x</a:t>
            </a:r>
            <a:r>
              <a:rPr lang="en-US" altLang="en-US">
                <a:solidFill>
                  <a:srgbClr val="000000"/>
                </a:solidFill>
              </a:rPr>
              <a:t>H</a:t>
            </a:r>
            <a:r>
              <a:rPr lang="en-US" altLang="en-US" baseline="-25000">
                <a:solidFill>
                  <a:srgbClr val="000000"/>
                </a:solidFill>
              </a:rPr>
              <a:t>y</a:t>
            </a:r>
            <a:r>
              <a:rPr lang="en-US" altLang="en-US">
                <a:solidFill>
                  <a:srgbClr val="000000"/>
                </a:solidFill>
              </a:rPr>
              <a:t>O</a:t>
            </a:r>
            <a:r>
              <a:rPr lang="en-US" altLang="en-US" baseline="-25000">
                <a:solidFill>
                  <a:srgbClr val="000000"/>
                </a:solidFill>
              </a:rPr>
              <a:t>z  </a:t>
            </a:r>
            <a:r>
              <a:rPr lang="en-US" altLang="en-US">
                <a:solidFill>
                  <a:srgbClr val="000000"/>
                </a:solidFill>
              </a:rPr>
              <a:t>+ O</a:t>
            </a:r>
            <a:r>
              <a:rPr lang="en-US" altLang="en-US" baseline="-25000">
                <a:solidFill>
                  <a:srgbClr val="000000"/>
                </a:solidFill>
              </a:rPr>
              <a:t>2</a:t>
            </a:r>
            <a:r>
              <a:rPr lang="en-US" altLang="en-US">
                <a:solidFill>
                  <a:srgbClr val="000000"/>
                </a:solidFill>
              </a:rPr>
              <a:t>(g) </a:t>
            </a:r>
            <a:r>
              <a:rPr lang="en-US" altLang="en-US">
                <a:solidFill>
                  <a:srgbClr val="000000"/>
                </a:solidFill>
                <a:sym typeface="Symbol" pitchFamily="18" charset="2"/>
              </a:rPr>
              <a:t> CO</a:t>
            </a:r>
            <a:r>
              <a:rPr lang="en-US" altLang="en-US" baseline="-25000">
                <a:solidFill>
                  <a:srgbClr val="000000"/>
                </a:solidFill>
                <a:sym typeface="Symbol" pitchFamily="18" charset="2"/>
              </a:rPr>
              <a:t>2</a:t>
            </a:r>
            <a:r>
              <a:rPr lang="en-US" altLang="en-US">
                <a:solidFill>
                  <a:srgbClr val="000000"/>
                </a:solidFill>
                <a:sym typeface="Symbol" pitchFamily="18" charset="2"/>
              </a:rPr>
              <a:t>(g) + H</a:t>
            </a:r>
            <a:r>
              <a:rPr lang="en-US" altLang="en-US" baseline="-25000">
                <a:solidFill>
                  <a:srgbClr val="000000"/>
                </a:solidFill>
                <a:sym typeface="Symbol" pitchFamily="18" charset="2"/>
              </a:rPr>
              <a:t>2</a:t>
            </a:r>
            <a:r>
              <a:rPr lang="en-US" altLang="en-US">
                <a:solidFill>
                  <a:srgbClr val="000000"/>
                </a:solidFill>
                <a:sym typeface="Symbol" pitchFamily="18" charset="2"/>
              </a:rPr>
              <a:t>O (</a:t>
            </a:r>
            <a:r>
              <a:rPr lang="en-US" altLang="en-US" i="1">
                <a:solidFill>
                  <a:srgbClr val="000000"/>
                </a:solidFill>
                <a:sym typeface="Symbol" pitchFamily="18" charset="2"/>
              </a:rPr>
              <a:t>l</a:t>
            </a:r>
            <a:r>
              <a:rPr lang="en-US" altLang="en-US">
                <a:solidFill>
                  <a:srgbClr val="000000"/>
                </a:solidFill>
                <a:sym typeface="Symbol" pitchFamily="18" charset="2"/>
              </a:rPr>
              <a:t>)</a:t>
            </a:r>
          </a:p>
        </p:txBody>
      </p:sp>
      <p:sp>
        <p:nvSpPr>
          <p:cNvPr id="103432" name="Text Box 5"/>
          <p:cNvSpPr txBox="1">
            <a:spLocks noChangeArrowheads="1"/>
          </p:cNvSpPr>
          <p:nvPr/>
        </p:nvSpPr>
        <p:spPr bwMode="auto">
          <a:xfrm>
            <a:off x="2136346" y="4054476"/>
            <a:ext cx="822685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The oxygen in the CO</a:t>
            </a:r>
            <a:r>
              <a:rPr lang="en-US" altLang="en-US" baseline="-25000">
                <a:solidFill>
                  <a:srgbClr val="000000"/>
                </a:solidFill>
              </a:rPr>
              <a:t>2</a:t>
            </a:r>
            <a:r>
              <a:rPr lang="en-US" altLang="en-US">
                <a:solidFill>
                  <a:srgbClr val="000000"/>
                </a:solidFill>
              </a:rPr>
              <a:t> and H</a:t>
            </a:r>
            <a:r>
              <a:rPr lang="en-US" altLang="en-US" baseline="-25000">
                <a:solidFill>
                  <a:srgbClr val="000000"/>
                </a:solidFill>
              </a:rPr>
              <a:t>2</a:t>
            </a:r>
            <a:r>
              <a:rPr lang="en-US" altLang="en-US">
                <a:solidFill>
                  <a:srgbClr val="000000"/>
                </a:solidFill>
              </a:rPr>
              <a:t>O came from both the sample and the O</a:t>
            </a:r>
            <a:r>
              <a:rPr lang="en-US" altLang="en-US" baseline="-25000">
                <a:solidFill>
                  <a:srgbClr val="000000"/>
                </a:solidFill>
              </a:rPr>
              <a:t>2 </a:t>
            </a:r>
            <a:r>
              <a:rPr lang="en-US" altLang="en-US">
                <a:solidFill>
                  <a:srgbClr val="000000"/>
                </a:solidFill>
              </a:rPr>
              <a:t>in the furnace! </a:t>
            </a:r>
          </a:p>
        </p:txBody>
      </p:sp>
      <p:sp>
        <p:nvSpPr>
          <p:cNvPr id="103433" name="Text Box 6"/>
          <p:cNvSpPr txBox="1">
            <a:spLocks noChangeArrowheads="1"/>
          </p:cNvSpPr>
          <p:nvPr/>
        </p:nvSpPr>
        <p:spPr bwMode="auto">
          <a:xfrm>
            <a:off x="2133600" y="5200650"/>
            <a:ext cx="8153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eaLnBrk="1" fontAlgn="base" hangingPunct="1">
              <a:spcBef>
                <a:spcPts val="600"/>
              </a:spcBef>
              <a:spcAft>
                <a:spcPct val="0"/>
              </a:spcAft>
            </a:pPr>
            <a:r>
              <a:rPr lang="en-US" altLang="en-US" i="1" dirty="0">
                <a:solidFill>
                  <a:srgbClr val="000000"/>
                </a:solidFill>
              </a:rPr>
              <a:t>Since there is no way to know how much of that oxygen came from the sample and the O</a:t>
            </a:r>
            <a:r>
              <a:rPr lang="en-US" altLang="en-US" i="1" baseline="-25000" dirty="0">
                <a:solidFill>
                  <a:srgbClr val="000000"/>
                </a:solidFill>
              </a:rPr>
              <a:t>2</a:t>
            </a:r>
            <a:r>
              <a:rPr lang="en-US" altLang="en-US" i="1" dirty="0">
                <a:solidFill>
                  <a:srgbClr val="000000"/>
                </a:solidFill>
              </a:rPr>
              <a:t>, you cannot determine the oxygen in the sample directly! </a:t>
            </a:r>
          </a:p>
        </p:txBody>
      </p:sp>
      <p:sp>
        <p:nvSpPr>
          <p:cNvPr id="103434" name="Rectangle 7"/>
          <p:cNvSpPr>
            <a:spLocks noChangeArrowheads="1"/>
          </p:cNvSpPr>
          <p:nvPr/>
        </p:nvSpPr>
        <p:spPr bwMode="auto">
          <a:xfrm>
            <a:off x="4572000" y="3350569"/>
            <a:ext cx="184666" cy="461665"/>
          </a:xfrm>
          <a:prstGeom prst="rect">
            <a:avLst/>
          </a:prstGeom>
          <a:solidFill>
            <a:srgbClr val="FF0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435" name="Rectangle 8"/>
          <p:cNvSpPr>
            <a:spLocks noChangeArrowheads="1"/>
          </p:cNvSpPr>
          <p:nvPr/>
        </p:nvSpPr>
        <p:spPr bwMode="auto">
          <a:xfrm>
            <a:off x="5257800" y="3352800"/>
            <a:ext cx="457200" cy="457200"/>
          </a:xfrm>
          <a:prstGeom prst="rect">
            <a:avLst/>
          </a:prstGeom>
          <a:solidFill>
            <a:srgbClr val="FF0000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436" name="Rectangle 9"/>
          <p:cNvSpPr>
            <a:spLocks noChangeArrowheads="1"/>
          </p:cNvSpPr>
          <p:nvPr/>
        </p:nvSpPr>
        <p:spPr bwMode="auto">
          <a:xfrm>
            <a:off x="6781800" y="3352800"/>
            <a:ext cx="381000" cy="457200"/>
          </a:xfrm>
          <a:prstGeom prst="rect">
            <a:avLst/>
          </a:prstGeom>
          <a:solidFill>
            <a:srgbClr val="0000CC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437" name="Rectangle 10"/>
          <p:cNvSpPr>
            <a:spLocks noChangeArrowheads="1"/>
          </p:cNvSpPr>
          <p:nvPr/>
        </p:nvSpPr>
        <p:spPr bwMode="auto">
          <a:xfrm>
            <a:off x="8153400" y="3352800"/>
            <a:ext cx="304800" cy="457200"/>
          </a:xfrm>
          <a:prstGeom prst="rect">
            <a:avLst/>
          </a:prstGeom>
          <a:solidFill>
            <a:srgbClr val="0000CC">
              <a:alpha val="2509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2" name="Title 4"/>
          <p:cNvSpPr txBox="1">
            <a:spLocks/>
          </p:cNvSpPr>
          <p:nvPr/>
        </p:nvSpPr>
        <p:spPr>
          <a:xfrm>
            <a:off x="2133600" y="228600"/>
            <a:ext cx="8077200" cy="9144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kern="0" dirty="0">
                <a:solidFill>
                  <a:srgbClr val="000000"/>
                </a:solidFill>
                <a:latin typeface="Arial"/>
                <a:cs typeface="ＭＳ Ｐゴシック" charset="0"/>
              </a:rPr>
              <a:t>Combustion Analysis Problem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9004BA-D929-4625-B3A2-4B55EAA64D86}" type="slidenum">
              <a:rPr lang="en-US" smtClean="0">
                <a:solidFill>
                  <a:srgbClr val="40458C"/>
                </a:solidFill>
              </a:rPr>
              <a:pPr>
                <a:defRPr/>
              </a:pPr>
              <a:t>30</a:t>
            </a:fld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70172" y="6400800"/>
            <a:ext cx="3860800" cy="457200"/>
          </a:xfrm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dirty="0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90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1972056" y="1487424"/>
            <a:ext cx="8695944" cy="55229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graphicFrame>
        <p:nvGraphicFramePr>
          <p:cNvPr id="23554" name="Object 2"/>
          <p:cNvGraphicFramePr>
            <a:graphicFrameLocks noChangeAspect="1"/>
          </p:cNvGraphicFramePr>
          <p:nvPr>
            <p:extLst/>
          </p:nvPr>
        </p:nvGraphicFramePr>
        <p:xfrm>
          <a:off x="2057400" y="1563624"/>
          <a:ext cx="3403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86" name="Equation" r:id="rId4" imgW="3391920" imgH="329040" progId="Equation.DSMT4">
                  <p:embed/>
                </p:oleObj>
              </mc:Choice>
              <mc:Fallback>
                <p:oleObj name="Equation" r:id="rId4" imgW="3391920" imgH="32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1563624"/>
                        <a:ext cx="34036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5" name="Object 3"/>
          <p:cNvGraphicFramePr>
            <a:graphicFrameLocks noChangeAspect="1"/>
          </p:cNvGraphicFramePr>
          <p:nvPr>
            <p:extLst/>
          </p:nvPr>
        </p:nvGraphicFramePr>
        <p:xfrm>
          <a:off x="2971800" y="2712974"/>
          <a:ext cx="13716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87" name="Equation" r:id="rId6" imgW="1371600" imgH="355320" progId="Equation.DSMT4">
                  <p:embed/>
                </p:oleObj>
              </mc:Choice>
              <mc:Fallback>
                <p:oleObj name="Equation" r:id="rId6" imgW="1371600" imgH="355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712974"/>
                        <a:ext cx="13716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6" name="Object 4"/>
          <p:cNvGraphicFramePr>
            <a:graphicFrameLocks noChangeAspect="1"/>
          </p:cNvGraphicFramePr>
          <p:nvPr>
            <p:extLst/>
          </p:nvPr>
        </p:nvGraphicFramePr>
        <p:xfrm>
          <a:off x="4572000" y="2700274"/>
          <a:ext cx="3136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88" name="Equation" r:id="rId8" imgW="3136680" imgH="406080" progId="Equation.DSMT4">
                  <p:embed/>
                </p:oleObj>
              </mc:Choice>
              <mc:Fallback>
                <p:oleObj name="Equation" r:id="rId8" imgW="3136680" imgH="406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700274"/>
                        <a:ext cx="3136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7" name="Object 5"/>
          <p:cNvGraphicFramePr>
            <a:graphicFrameLocks noChangeAspect="1"/>
          </p:cNvGraphicFramePr>
          <p:nvPr>
            <p:extLst/>
          </p:nvPr>
        </p:nvGraphicFramePr>
        <p:xfrm>
          <a:off x="7848600" y="2712974"/>
          <a:ext cx="19050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89" name="Equation" r:id="rId10" imgW="1904760" imgH="355320" progId="Equation.DSMT4">
                  <p:embed/>
                </p:oleObj>
              </mc:Choice>
              <mc:Fallback>
                <p:oleObj name="Equation" r:id="rId10" imgW="1904760" imgH="355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2712974"/>
                        <a:ext cx="19050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8" name="Object 6"/>
          <p:cNvGraphicFramePr>
            <a:graphicFrameLocks noChangeAspect="1"/>
          </p:cNvGraphicFramePr>
          <p:nvPr>
            <p:extLst/>
          </p:nvPr>
        </p:nvGraphicFramePr>
        <p:xfrm>
          <a:off x="2590800" y="4998974"/>
          <a:ext cx="14097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90" name="Equation" r:id="rId12" imgW="1409400" imgH="291960" progId="Equation.DSMT4">
                  <p:embed/>
                </p:oleObj>
              </mc:Choice>
              <mc:Fallback>
                <p:oleObj name="Equation" r:id="rId12" imgW="1409400" imgH="29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998974"/>
                        <a:ext cx="14097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9" name="Object 7"/>
          <p:cNvGraphicFramePr>
            <a:graphicFrameLocks noChangeAspect="1"/>
          </p:cNvGraphicFramePr>
          <p:nvPr>
            <p:extLst/>
          </p:nvPr>
        </p:nvGraphicFramePr>
        <p:xfrm>
          <a:off x="4102100" y="4992624"/>
          <a:ext cx="13843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91" name="Equation" r:id="rId14" imgW="1384200" imgH="355320" progId="Equation.DSMT4">
                  <p:embed/>
                </p:oleObj>
              </mc:Choice>
              <mc:Fallback>
                <p:oleObj name="Equation" r:id="rId14" imgW="1384200" imgH="355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2100" y="4992624"/>
                        <a:ext cx="13843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0" name="Object 8"/>
          <p:cNvGraphicFramePr>
            <a:graphicFrameLocks noChangeAspect="1"/>
          </p:cNvGraphicFramePr>
          <p:nvPr>
            <p:extLst/>
          </p:nvPr>
        </p:nvGraphicFramePr>
        <p:xfrm>
          <a:off x="5638800" y="4764024"/>
          <a:ext cx="16764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92" name="Equation" r:id="rId16" imgW="1676160" imgH="787320" progId="Equation.DSMT4">
                  <p:embed/>
                </p:oleObj>
              </mc:Choice>
              <mc:Fallback>
                <p:oleObj name="Equation" r:id="rId16" imgW="1676160" imgH="787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4764024"/>
                        <a:ext cx="16764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1" name="Object 9"/>
          <p:cNvGraphicFramePr>
            <a:graphicFrameLocks noChangeAspect="1"/>
          </p:cNvGraphicFramePr>
          <p:nvPr>
            <p:extLst/>
          </p:nvPr>
        </p:nvGraphicFramePr>
        <p:xfrm>
          <a:off x="7519988" y="4998974"/>
          <a:ext cx="24638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93" name="Equation" r:id="rId18" imgW="2463480" imgH="291960" progId="Equation.3">
                  <p:embed/>
                </p:oleObj>
              </mc:Choice>
              <mc:Fallback>
                <p:oleObj name="Equation" r:id="rId18" imgW="246348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9988" y="4998974"/>
                        <a:ext cx="24638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565" name="Group 10"/>
          <p:cNvGrpSpPr>
            <a:grpSpLocks/>
          </p:cNvGrpSpPr>
          <p:nvPr/>
        </p:nvGrpSpPr>
        <p:grpSpPr bwMode="auto">
          <a:xfrm>
            <a:off x="2306639" y="2058924"/>
            <a:ext cx="2655887" cy="774700"/>
            <a:chOff x="821" y="660"/>
            <a:chExt cx="1673" cy="488"/>
          </a:xfrm>
        </p:grpSpPr>
        <p:sp>
          <p:nvSpPr>
            <p:cNvPr id="264203" name="Text Box 11"/>
            <p:cNvSpPr txBox="1">
              <a:spLocks noChangeArrowheads="1"/>
            </p:cNvSpPr>
            <p:nvPr/>
          </p:nvSpPr>
          <p:spPr bwMode="auto">
            <a:xfrm>
              <a:off x="821" y="660"/>
              <a:ext cx="1673" cy="25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ea typeface="ＭＳ Ｐゴシック" charset="-128"/>
                </a:rPr>
                <a:t>original sample mass</a:t>
              </a:r>
            </a:p>
          </p:txBody>
        </p:sp>
        <p:sp>
          <p:nvSpPr>
            <p:cNvPr id="23571" name="AutoShape 12"/>
            <p:cNvSpPr>
              <a:spLocks/>
            </p:cNvSpPr>
            <p:nvPr/>
          </p:nvSpPr>
          <p:spPr bwMode="auto">
            <a:xfrm rot="16200000">
              <a:off x="1400" y="815"/>
              <a:ext cx="327" cy="339"/>
            </a:xfrm>
            <a:prstGeom prst="rightBrace">
              <a:avLst>
                <a:gd name="adj1" fmla="val 30556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3566" name="Group 13"/>
          <p:cNvGrpSpPr>
            <a:grpSpLocks/>
          </p:cNvGrpSpPr>
          <p:nvPr/>
        </p:nvGrpSpPr>
        <p:grpSpPr bwMode="auto">
          <a:xfrm>
            <a:off x="4628996" y="3144775"/>
            <a:ext cx="3326773" cy="625475"/>
            <a:chOff x="2063" y="1440"/>
            <a:chExt cx="1559" cy="394"/>
          </a:xfrm>
        </p:grpSpPr>
        <p:sp>
          <p:nvSpPr>
            <p:cNvPr id="23568" name="AutoShape 14"/>
            <p:cNvSpPr>
              <a:spLocks/>
            </p:cNvSpPr>
            <p:nvPr/>
          </p:nvSpPr>
          <p:spPr bwMode="auto">
            <a:xfrm rot="16200000">
              <a:off x="2696" y="1382"/>
              <a:ext cx="136" cy="252"/>
            </a:xfrm>
            <a:prstGeom prst="leftBrace">
              <a:avLst>
                <a:gd name="adj1" fmla="val 84804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264207" name="Text Box 15"/>
            <p:cNvSpPr txBox="1">
              <a:spLocks noChangeArrowheads="1"/>
            </p:cNvSpPr>
            <p:nvPr/>
          </p:nvSpPr>
          <p:spPr bwMode="auto">
            <a:xfrm>
              <a:off x="2063" y="1582"/>
              <a:ext cx="1559" cy="25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charset="0"/>
                </a:rPr>
                <a:t>mass of C and H in sample</a:t>
              </a:r>
            </a:p>
          </p:txBody>
        </p:sp>
      </p:grpSp>
      <p:sp>
        <p:nvSpPr>
          <p:cNvPr id="20" name="Title 4"/>
          <p:cNvSpPr txBox="1">
            <a:spLocks/>
          </p:cNvSpPr>
          <p:nvPr/>
        </p:nvSpPr>
        <p:spPr>
          <a:xfrm>
            <a:off x="2133600" y="228600"/>
            <a:ext cx="8077200" cy="9144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kern="0" dirty="0">
                <a:solidFill>
                  <a:srgbClr val="000000"/>
                </a:solidFill>
                <a:latin typeface="Arial"/>
                <a:cs typeface="ＭＳ Ｐゴシック" charset="0"/>
              </a:rPr>
              <a:t>Combustion Analysis Problem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9004BA-D929-4625-B3A2-4B55EAA64D86}" type="slidenum">
              <a:rPr lang="en-US" smtClean="0">
                <a:solidFill>
                  <a:srgbClr val="40458C"/>
                </a:solidFill>
              </a:rPr>
              <a:pPr>
                <a:defRPr/>
              </a:pPr>
              <a:t>31</a:t>
            </a:fld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0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1752600" y="1106424"/>
            <a:ext cx="8695944" cy="55229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>
            <p:extLst/>
          </p:nvPr>
        </p:nvGraphicFramePr>
        <p:xfrm>
          <a:off x="5283200" y="1390650"/>
          <a:ext cx="21844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2" name="Equation" r:id="rId4" imgW="2184120" imgH="291960" progId="Equation.DSMT4">
                  <p:embed/>
                </p:oleObj>
              </mc:Choice>
              <mc:Fallback>
                <p:oleObj name="Equation" r:id="rId4" imgW="2184120" imgH="29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3200" y="1390650"/>
                        <a:ext cx="21844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9" name="Object 3"/>
          <p:cNvGraphicFramePr>
            <a:graphicFrameLocks noChangeAspect="1"/>
          </p:cNvGraphicFramePr>
          <p:nvPr>
            <p:extLst/>
          </p:nvPr>
        </p:nvGraphicFramePr>
        <p:xfrm>
          <a:off x="5289550" y="1885950"/>
          <a:ext cx="20193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3" name="Equation" r:id="rId6" imgW="2019240" imgH="291960" progId="Equation.DSMT4">
                  <p:embed/>
                </p:oleObj>
              </mc:Choice>
              <mc:Fallback>
                <p:oleObj name="Equation" r:id="rId6" imgW="2019240" imgH="29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9550" y="1885950"/>
                        <a:ext cx="20193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Object 4"/>
          <p:cNvGraphicFramePr>
            <a:graphicFrameLocks noChangeAspect="1"/>
          </p:cNvGraphicFramePr>
          <p:nvPr>
            <p:extLst/>
          </p:nvPr>
        </p:nvGraphicFramePr>
        <p:xfrm>
          <a:off x="5295900" y="2381250"/>
          <a:ext cx="22098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4" name="Equation" r:id="rId8" imgW="2209680" imgH="291960" progId="Equation.DSMT4">
                  <p:embed/>
                </p:oleObj>
              </mc:Choice>
              <mc:Fallback>
                <p:oleObj name="Equation" r:id="rId8" imgW="2209680" imgH="29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5900" y="2381250"/>
                        <a:ext cx="22098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5221" name="Text Box 5"/>
          <p:cNvSpPr txBox="1">
            <a:spLocks noChangeArrowheads="1"/>
          </p:cNvSpPr>
          <p:nvPr/>
        </p:nvSpPr>
        <p:spPr bwMode="auto">
          <a:xfrm>
            <a:off x="2133600" y="1219200"/>
            <a:ext cx="2971800" cy="3693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l" rtl="0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rPr>
              <a:t>Collecting the results:</a:t>
            </a:r>
          </a:p>
        </p:txBody>
      </p:sp>
      <p:sp>
        <p:nvSpPr>
          <p:cNvPr id="24588" name="Text Box 6"/>
          <p:cNvSpPr txBox="1">
            <a:spLocks noChangeArrowheads="1"/>
          </p:cNvSpPr>
          <p:nvPr/>
        </p:nvSpPr>
        <p:spPr bwMode="auto">
          <a:xfrm>
            <a:off x="2095500" y="3360738"/>
            <a:ext cx="8001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Both carbon and oxygen have the smallest numbers of mols: Divide each set of mols by 0.04731.</a:t>
            </a:r>
          </a:p>
        </p:txBody>
      </p:sp>
      <p:sp>
        <p:nvSpPr>
          <p:cNvPr id="24589" name="Rectangle 8"/>
          <p:cNvSpPr>
            <a:spLocks noChangeArrowheads="1"/>
          </p:cNvSpPr>
          <p:nvPr/>
        </p:nvSpPr>
        <p:spPr bwMode="auto">
          <a:xfrm>
            <a:off x="8397876" y="1714500"/>
            <a:ext cx="18526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3600">
                <a:solidFill>
                  <a:srgbClr val="000000"/>
                </a:solidFill>
                <a:cs typeface="Arial" pitchFamily="34" charset="0"/>
              </a:rPr>
              <a:t>C</a:t>
            </a:r>
            <a:r>
              <a:rPr lang="en-US" altLang="en-US" sz="3600" baseline="-30000">
                <a:solidFill>
                  <a:srgbClr val="000000"/>
                </a:solidFill>
                <a:cs typeface="Arial" pitchFamily="34" charset="0"/>
              </a:rPr>
              <a:t>X</a:t>
            </a:r>
            <a:r>
              <a:rPr lang="en-US" altLang="en-US" sz="3600">
                <a:solidFill>
                  <a:srgbClr val="000000"/>
                </a:solidFill>
                <a:cs typeface="Arial" pitchFamily="34" charset="0"/>
              </a:rPr>
              <a:t>H</a:t>
            </a:r>
            <a:r>
              <a:rPr lang="en-US" altLang="en-US" sz="3600" baseline="-30000">
                <a:solidFill>
                  <a:srgbClr val="000000"/>
                </a:solidFill>
                <a:cs typeface="Arial" pitchFamily="34" charset="0"/>
              </a:rPr>
              <a:t>Y</a:t>
            </a:r>
            <a:r>
              <a:rPr lang="en-US" altLang="en-US" sz="3600">
                <a:solidFill>
                  <a:srgbClr val="000000"/>
                </a:solidFill>
                <a:cs typeface="Arial" pitchFamily="34" charset="0"/>
              </a:rPr>
              <a:t>O</a:t>
            </a:r>
            <a:r>
              <a:rPr lang="en-US" altLang="en-US" sz="3600" baseline="-30000">
                <a:solidFill>
                  <a:srgbClr val="000000"/>
                </a:solidFill>
                <a:cs typeface="Arial" pitchFamily="34" charset="0"/>
              </a:rPr>
              <a:t>Z</a:t>
            </a:r>
            <a:r>
              <a:rPr lang="en-US" altLang="en-US" sz="1700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24581" name="Object 9"/>
          <p:cNvGraphicFramePr>
            <a:graphicFrameLocks noChangeAspect="1"/>
          </p:cNvGraphicFramePr>
          <p:nvPr>
            <p:extLst/>
          </p:nvPr>
        </p:nvGraphicFramePr>
        <p:xfrm>
          <a:off x="2133600" y="4457700"/>
          <a:ext cx="21971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5" name="Equation" r:id="rId10" imgW="2197080" imgH="723600" progId="Equation.DSMT4">
                  <p:embed/>
                </p:oleObj>
              </mc:Choice>
              <mc:Fallback>
                <p:oleObj name="Equation" r:id="rId10" imgW="2197080" imgH="723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4457700"/>
                        <a:ext cx="219710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2" name="Object 10"/>
          <p:cNvGraphicFramePr>
            <a:graphicFrameLocks noChangeAspect="1"/>
          </p:cNvGraphicFramePr>
          <p:nvPr>
            <p:extLst/>
          </p:nvPr>
        </p:nvGraphicFramePr>
        <p:xfrm>
          <a:off x="4724400" y="4457700"/>
          <a:ext cx="23749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6" name="Equation" r:id="rId12" imgW="2374560" imgH="723600" progId="Equation.DSMT4">
                  <p:embed/>
                </p:oleObj>
              </mc:Choice>
              <mc:Fallback>
                <p:oleObj name="Equation" r:id="rId12" imgW="2374560" imgH="723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4457700"/>
                        <a:ext cx="237490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3" name="Object 11"/>
          <p:cNvGraphicFramePr>
            <a:graphicFrameLocks noChangeAspect="1"/>
          </p:cNvGraphicFramePr>
          <p:nvPr>
            <p:extLst/>
          </p:nvPr>
        </p:nvGraphicFramePr>
        <p:xfrm>
          <a:off x="7505700" y="4457700"/>
          <a:ext cx="21717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7" name="Equation" r:id="rId14" imgW="2171520" imgH="723600" progId="Equation.3">
                  <p:embed/>
                </p:oleObj>
              </mc:Choice>
              <mc:Fallback>
                <p:oleObj name="Equation" r:id="rId14" imgW="2171520" imgH="723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5700" y="4457700"/>
                        <a:ext cx="217170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590" name="Group 13"/>
          <p:cNvGrpSpPr>
            <a:grpSpLocks/>
          </p:cNvGrpSpPr>
          <p:nvPr/>
        </p:nvGrpSpPr>
        <p:grpSpPr bwMode="auto">
          <a:xfrm>
            <a:off x="7391400" y="1687513"/>
            <a:ext cx="914400" cy="400050"/>
            <a:chOff x="3696" y="426"/>
            <a:chExt cx="576" cy="252"/>
          </a:xfrm>
        </p:grpSpPr>
        <p:sp>
          <p:nvSpPr>
            <p:cNvPr id="24593" name="Line 14"/>
            <p:cNvSpPr>
              <a:spLocks noChangeShapeType="1"/>
            </p:cNvSpPr>
            <p:nvPr/>
          </p:nvSpPr>
          <p:spPr bwMode="auto">
            <a:xfrm>
              <a:off x="3696" y="672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5231" name="Text Box 15"/>
            <p:cNvSpPr txBox="1">
              <a:spLocks noChangeArrowheads="1"/>
            </p:cNvSpPr>
            <p:nvPr/>
          </p:nvSpPr>
          <p:spPr bwMode="auto">
            <a:xfrm>
              <a:off x="3696" y="426"/>
              <a:ext cx="530" cy="25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ea typeface="ＭＳ Ｐゴシック" charset="-128"/>
                </a:rPr>
                <a:t>yields</a:t>
              </a:r>
            </a:p>
          </p:txBody>
        </p:sp>
      </p:grpSp>
      <p:sp>
        <p:nvSpPr>
          <p:cNvPr id="24591" name="TextBox 18"/>
          <p:cNvSpPr txBox="1">
            <a:spLocks noChangeArrowheads="1"/>
          </p:cNvSpPr>
          <p:nvPr/>
        </p:nvSpPr>
        <p:spPr bwMode="auto">
          <a:xfrm>
            <a:off x="3048001" y="5638800"/>
            <a:ext cx="5826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200">
                <a:solidFill>
                  <a:srgbClr val="000000"/>
                </a:solidFill>
              </a:rPr>
              <a:t>The empirical formula is: CH</a:t>
            </a:r>
            <a:r>
              <a:rPr lang="en-US" altLang="en-US" sz="3200" baseline="-25000">
                <a:solidFill>
                  <a:srgbClr val="000000"/>
                </a:solidFill>
              </a:rPr>
              <a:t>4</a:t>
            </a:r>
            <a:r>
              <a:rPr lang="en-US" altLang="en-US" sz="3200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17" name="Title 4"/>
          <p:cNvSpPr txBox="1">
            <a:spLocks/>
          </p:cNvSpPr>
          <p:nvPr/>
        </p:nvSpPr>
        <p:spPr>
          <a:xfrm>
            <a:off x="2133600" y="228600"/>
            <a:ext cx="8077200" cy="9144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kern="0" dirty="0">
                <a:solidFill>
                  <a:srgbClr val="000000"/>
                </a:solidFill>
                <a:latin typeface="Arial"/>
                <a:cs typeface="ＭＳ Ｐゴシック" charset="0"/>
              </a:rPr>
              <a:t>Combustion Analysis Problem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9004BA-D929-4625-B3A2-4B55EAA64D86}" type="slidenum">
              <a:rPr lang="en-US" smtClean="0">
                <a:solidFill>
                  <a:srgbClr val="40458C"/>
                </a:solidFill>
              </a:rPr>
              <a:pPr>
                <a:defRPr/>
              </a:pPr>
              <a:t>32</a:t>
            </a:fld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91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752600" y="1258824"/>
            <a:ext cx="8695944" cy="55229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25606" name="Rectangle 2"/>
          <p:cNvSpPr>
            <a:spLocks noChangeArrowheads="1"/>
          </p:cNvSpPr>
          <p:nvPr/>
        </p:nvSpPr>
        <p:spPr bwMode="auto">
          <a:xfrm>
            <a:off x="2133600" y="1312864"/>
            <a:ext cx="6705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cs typeface="Arial" pitchFamily="34" charset="0"/>
              </a:rPr>
              <a:t>Determining the Molecular Formula</a:t>
            </a:r>
          </a:p>
        </p:txBody>
      </p:sp>
      <p:sp>
        <p:nvSpPr>
          <p:cNvPr id="266243" name="Rectangle 3"/>
          <p:cNvSpPr>
            <a:spLocks noChangeArrowheads="1"/>
          </p:cNvSpPr>
          <p:nvPr/>
        </p:nvSpPr>
        <p:spPr bwMode="auto">
          <a:xfrm>
            <a:off x="2133600" y="1828800"/>
            <a:ext cx="8077200" cy="762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l" rtl="0" eaLnBrk="0" fontAlgn="base" hangingPunct="0">
              <a:spcBef>
                <a:spcPts val="600"/>
              </a:spcBef>
              <a:spcAft>
                <a:spcPct val="0"/>
              </a:spcAft>
              <a:defRPr/>
            </a:pPr>
            <a:r>
              <a:rPr lang="en-US" sz="2200" dirty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For some compounds, the </a:t>
            </a:r>
            <a:r>
              <a:rPr lang="en-US" sz="2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  <a:cs typeface="Arial" charset="0"/>
              </a:rPr>
              <a:t>molecular formula</a:t>
            </a:r>
            <a:r>
              <a:rPr lang="en-US" sz="2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is a multiple of the </a:t>
            </a:r>
            <a:r>
              <a:rPr lang="en-US" sz="2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  <a:cs typeface="Arial" charset="0"/>
              </a:rPr>
              <a:t>empirical formula</a:t>
            </a:r>
            <a:r>
              <a:rPr lang="en-US" sz="2200" dirty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:</a:t>
            </a:r>
          </a:p>
        </p:txBody>
      </p:sp>
      <p:sp>
        <p:nvSpPr>
          <p:cNvPr id="25608" name="Rectangle 4"/>
          <p:cNvSpPr>
            <a:spLocks noChangeArrowheads="1"/>
          </p:cNvSpPr>
          <p:nvPr/>
        </p:nvSpPr>
        <p:spPr bwMode="auto">
          <a:xfrm>
            <a:off x="2590800" y="2819401"/>
            <a:ext cx="260447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200" b="1" i="1">
                <a:solidFill>
                  <a:srgbClr val="000000"/>
                </a:solidFill>
                <a:cs typeface="Arial" pitchFamily="34" charset="0"/>
              </a:rPr>
              <a:t>empirical formula</a:t>
            </a:r>
          </a:p>
        </p:txBody>
      </p:sp>
      <p:sp>
        <p:nvSpPr>
          <p:cNvPr id="25609" name="Rectangle 5"/>
          <p:cNvSpPr>
            <a:spLocks noChangeArrowheads="1"/>
          </p:cNvSpPr>
          <p:nvPr/>
        </p:nvSpPr>
        <p:spPr bwMode="auto">
          <a:xfrm>
            <a:off x="6629401" y="2819401"/>
            <a:ext cx="269842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200" b="1" i="1">
                <a:solidFill>
                  <a:srgbClr val="000000"/>
                </a:solidFill>
                <a:cs typeface="Arial" pitchFamily="34" charset="0"/>
              </a:rPr>
              <a:t>molecular formula</a:t>
            </a:r>
          </a:p>
        </p:txBody>
      </p:sp>
      <p:sp>
        <p:nvSpPr>
          <p:cNvPr id="25610" name="Rectangle 6"/>
          <p:cNvSpPr>
            <a:spLocks noChangeArrowheads="1"/>
          </p:cNvSpPr>
          <p:nvPr/>
        </p:nvSpPr>
        <p:spPr bwMode="auto">
          <a:xfrm>
            <a:off x="2133600" y="4302126"/>
            <a:ext cx="8229600" cy="110807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200" dirty="0">
                <a:solidFill>
                  <a:srgbClr val="000000"/>
                </a:solidFill>
                <a:cs typeface="Arial" pitchFamily="34" charset="0"/>
              </a:rPr>
              <a:t>Since the </a:t>
            </a:r>
            <a:r>
              <a:rPr lang="en-US" altLang="en-US" sz="2200" b="1" i="1" dirty="0">
                <a:solidFill>
                  <a:srgbClr val="000000"/>
                </a:solidFill>
                <a:cs typeface="Arial" pitchFamily="34" charset="0"/>
              </a:rPr>
              <a:t>molecular formula</a:t>
            </a:r>
            <a:r>
              <a:rPr lang="en-US" altLang="en-US" sz="2200" dirty="0">
                <a:solidFill>
                  <a:srgbClr val="000000"/>
                </a:solidFill>
                <a:cs typeface="Arial" pitchFamily="34" charset="0"/>
              </a:rPr>
              <a:t> is a multiple is scaled by a factor </a:t>
            </a:r>
            <a:r>
              <a:rPr lang="ja-JP" altLang="en-US" sz="2200" dirty="0">
                <a:solidFill>
                  <a:srgbClr val="000000"/>
                </a:solidFill>
                <a:cs typeface="Arial" pitchFamily="34" charset="0"/>
              </a:rPr>
              <a:t>“</a:t>
            </a:r>
            <a:r>
              <a:rPr lang="en-US" altLang="ja-JP" sz="2200" dirty="0">
                <a:solidFill>
                  <a:srgbClr val="000000"/>
                </a:solidFill>
                <a:cs typeface="Arial" pitchFamily="34" charset="0"/>
              </a:rPr>
              <a:t>n</a:t>
            </a:r>
            <a:r>
              <a:rPr lang="ja-JP" altLang="en-US" sz="2200" dirty="0">
                <a:solidFill>
                  <a:srgbClr val="000000"/>
                </a:solidFill>
                <a:cs typeface="Arial" pitchFamily="34" charset="0"/>
              </a:rPr>
              <a:t>”</a:t>
            </a:r>
            <a:r>
              <a:rPr lang="en-US" altLang="ja-JP" sz="2200" dirty="0">
                <a:solidFill>
                  <a:srgbClr val="000000"/>
                </a:solidFill>
                <a:cs typeface="Arial" pitchFamily="34" charset="0"/>
              </a:rPr>
              <a:t>, the </a:t>
            </a:r>
            <a:r>
              <a:rPr lang="en-US" altLang="ja-JP" sz="2200" b="1" i="1" dirty="0">
                <a:solidFill>
                  <a:srgbClr val="000000"/>
                </a:solidFill>
                <a:cs typeface="Arial" pitchFamily="34" charset="0"/>
              </a:rPr>
              <a:t>molecular </a:t>
            </a:r>
            <a:r>
              <a:rPr lang="en-US" altLang="ja-JP" sz="2200" dirty="0">
                <a:solidFill>
                  <a:srgbClr val="000000"/>
                </a:solidFill>
                <a:cs typeface="Arial" pitchFamily="34" charset="0"/>
              </a:rPr>
              <a:t>and</a:t>
            </a:r>
            <a:r>
              <a:rPr lang="en-US" altLang="ja-JP" sz="2200" b="1" i="1" dirty="0">
                <a:solidFill>
                  <a:srgbClr val="000000"/>
                </a:solidFill>
                <a:cs typeface="Arial" pitchFamily="34" charset="0"/>
              </a:rPr>
              <a:t> empirical molar masses </a:t>
            </a:r>
            <a:r>
              <a:rPr lang="en-US" altLang="ja-JP" sz="2200" dirty="0">
                <a:solidFill>
                  <a:srgbClr val="000000"/>
                </a:solidFill>
                <a:cs typeface="Arial" pitchFamily="34" charset="0"/>
              </a:rPr>
              <a:t>must also scale by the same ratio.</a:t>
            </a:r>
            <a:endParaRPr lang="en-US" altLang="en-US" sz="22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5611" name="Rectangle 7"/>
          <p:cNvSpPr>
            <a:spLocks noChangeArrowheads="1"/>
          </p:cNvSpPr>
          <p:nvPr/>
        </p:nvSpPr>
        <p:spPr bwMode="auto">
          <a:xfrm>
            <a:off x="3730625" y="3687764"/>
            <a:ext cx="4237038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200">
                <a:solidFill>
                  <a:srgbClr val="000000"/>
                </a:solidFill>
                <a:cs typeface="Arial" pitchFamily="34" charset="0"/>
              </a:rPr>
              <a:t>n x C</a:t>
            </a:r>
            <a:r>
              <a:rPr lang="en-US" altLang="en-US" sz="2200" baseline="-30000">
                <a:solidFill>
                  <a:srgbClr val="000000"/>
                </a:solidFill>
                <a:cs typeface="Arial" pitchFamily="34" charset="0"/>
              </a:rPr>
              <a:t>X</a:t>
            </a:r>
            <a:r>
              <a:rPr lang="en-US" altLang="en-US" sz="2200">
                <a:solidFill>
                  <a:srgbClr val="000000"/>
                </a:solidFill>
                <a:cs typeface="Arial" pitchFamily="34" charset="0"/>
              </a:rPr>
              <a:t>H</a:t>
            </a:r>
            <a:r>
              <a:rPr lang="en-US" altLang="en-US" sz="2200" baseline="-30000">
                <a:solidFill>
                  <a:srgbClr val="000000"/>
                </a:solidFill>
                <a:cs typeface="Arial" pitchFamily="34" charset="0"/>
              </a:rPr>
              <a:t>Y</a:t>
            </a:r>
            <a:r>
              <a:rPr lang="en-US" altLang="en-US" sz="2200">
                <a:solidFill>
                  <a:srgbClr val="000000"/>
                </a:solidFill>
                <a:cs typeface="Arial" pitchFamily="34" charset="0"/>
              </a:rPr>
              <a:t>O</a:t>
            </a:r>
            <a:r>
              <a:rPr lang="en-US" altLang="en-US" sz="2200" baseline="-30000">
                <a:solidFill>
                  <a:srgbClr val="000000"/>
                </a:solidFill>
                <a:cs typeface="Arial" pitchFamily="34" charset="0"/>
              </a:rPr>
              <a:t>Z</a:t>
            </a:r>
            <a:r>
              <a:rPr lang="en-US" altLang="en-US" sz="2200">
                <a:solidFill>
                  <a:srgbClr val="000000"/>
                </a:solidFill>
                <a:cs typeface="Arial" pitchFamily="34" charset="0"/>
              </a:rPr>
              <a:t> 	= 	C</a:t>
            </a:r>
            <a:r>
              <a:rPr lang="en-US" altLang="en-US" sz="2200" baseline="-30000">
                <a:solidFill>
                  <a:srgbClr val="000000"/>
                </a:solidFill>
                <a:cs typeface="Arial" pitchFamily="34" charset="0"/>
              </a:rPr>
              <a:t>nX</a:t>
            </a:r>
            <a:r>
              <a:rPr lang="en-US" altLang="en-US" sz="2200">
                <a:solidFill>
                  <a:srgbClr val="000000"/>
                </a:solidFill>
                <a:cs typeface="Arial" pitchFamily="34" charset="0"/>
              </a:rPr>
              <a:t>H</a:t>
            </a:r>
            <a:r>
              <a:rPr lang="en-US" altLang="en-US" sz="2200" baseline="-30000">
                <a:solidFill>
                  <a:srgbClr val="000000"/>
                </a:solidFill>
                <a:cs typeface="Arial" pitchFamily="34" charset="0"/>
              </a:rPr>
              <a:t>nY</a:t>
            </a:r>
            <a:r>
              <a:rPr lang="en-US" altLang="en-US" sz="2200">
                <a:solidFill>
                  <a:srgbClr val="000000"/>
                </a:solidFill>
                <a:cs typeface="Arial" pitchFamily="34" charset="0"/>
              </a:rPr>
              <a:t>O</a:t>
            </a:r>
            <a:r>
              <a:rPr lang="en-US" altLang="en-US" sz="2200" baseline="-30000">
                <a:solidFill>
                  <a:srgbClr val="000000"/>
                </a:solidFill>
                <a:cs typeface="Arial" pitchFamily="34" charset="0"/>
              </a:rPr>
              <a:t>nZ</a:t>
            </a:r>
          </a:p>
        </p:txBody>
      </p:sp>
      <p:sp>
        <p:nvSpPr>
          <p:cNvPr id="25612" name="Rectangle 8"/>
          <p:cNvSpPr>
            <a:spLocks noChangeArrowheads="1"/>
          </p:cNvSpPr>
          <p:nvPr/>
        </p:nvSpPr>
        <p:spPr bwMode="auto">
          <a:xfrm>
            <a:off x="8458201" y="3687764"/>
            <a:ext cx="156051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200">
                <a:solidFill>
                  <a:srgbClr val="000000"/>
                </a:solidFill>
                <a:cs typeface="Arial" pitchFamily="34" charset="0"/>
              </a:rPr>
              <a:t>n = 2,3,4…</a:t>
            </a:r>
          </a:p>
        </p:txBody>
      </p:sp>
      <p:sp>
        <p:nvSpPr>
          <p:cNvPr id="25613" name="Line 9"/>
          <p:cNvSpPr>
            <a:spLocks noChangeShapeType="1"/>
          </p:cNvSpPr>
          <p:nvPr/>
        </p:nvSpPr>
        <p:spPr bwMode="auto">
          <a:xfrm>
            <a:off x="3810000" y="3268663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614" name="Line 10"/>
          <p:cNvSpPr>
            <a:spLocks noChangeShapeType="1"/>
          </p:cNvSpPr>
          <p:nvPr/>
        </p:nvSpPr>
        <p:spPr bwMode="auto">
          <a:xfrm flipH="1">
            <a:off x="7162800" y="3268663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5602" name="Object 11"/>
          <p:cNvGraphicFramePr>
            <a:graphicFrameLocks noChangeAspect="1"/>
          </p:cNvGraphicFramePr>
          <p:nvPr>
            <p:extLst/>
          </p:nvPr>
        </p:nvGraphicFramePr>
        <p:xfrm>
          <a:off x="3632200" y="5257800"/>
          <a:ext cx="47752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1" name="Equation" r:id="rId4" imgW="4775040" imgH="1371600" progId="Equation.3">
                  <p:embed/>
                </p:oleObj>
              </mc:Choice>
              <mc:Fallback>
                <p:oleObj name="Equation" r:id="rId4" imgW="4775040" imgH="1371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2200" y="5257800"/>
                        <a:ext cx="4775200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itle 4"/>
          <p:cNvSpPr txBox="1">
            <a:spLocks/>
          </p:cNvSpPr>
          <p:nvPr/>
        </p:nvSpPr>
        <p:spPr>
          <a:xfrm>
            <a:off x="2133600" y="228600"/>
            <a:ext cx="8077200" cy="9144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kern="0" dirty="0">
                <a:solidFill>
                  <a:srgbClr val="000000"/>
                </a:solidFill>
                <a:latin typeface="Arial"/>
                <a:cs typeface="ＭＳ Ｐゴシック" charset="0"/>
              </a:rPr>
              <a:t>Combustion Analysis Problem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9004BA-D929-4625-B3A2-4B55EAA64D86}" type="slidenum">
              <a:rPr lang="en-US" smtClean="0">
                <a:solidFill>
                  <a:srgbClr val="40458C"/>
                </a:solidFill>
              </a:rPr>
              <a:pPr>
                <a:defRPr/>
              </a:pPr>
              <a:t>33</a:t>
            </a:fld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17815" y="6487669"/>
            <a:ext cx="3860800" cy="457200"/>
          </a:xfrm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dirty="0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40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133600" y="1182624"/>
            <a:ext cx="8695944" cy="55229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40458C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26633" name="Rectangle 2"/>
          <p:cNvSpPr>
            <a:spLocks noChangeArrowheads="1"/>
          </p:cNvSpPr>
          <p:nvPr/>
        </p:nvSpPr>
        <p:spPr bwMode="auto">
          <a:xfrm>
            <a:off x="2133600" y="1482725"/>
            <a:ext cx="8610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200" dirty="0">
                <a:solidFill>
                  <a:srgbClr val="000000"/>
                </a:solidFill>
                <a:cs typeface="Arial" pitchFamily="34" charset="0"/>
              </a:rPr>
              <a:t>From the combustion analysis it was found that the empirical formula for the unknown compound was CH</a:t>
            </a:r>
            <a:r>
              <a:rPr lang="en-US" altLang="en-US" sz="2200" baseline="-30000" dirty="0">
                <a:solidFill>
                  <a:srgbClr val="000000"/>
                </a:solidFill>
                <a:cs typeface="Arial" pitchFamily="34" charset="0"/>
              </a:rPr>
              <a:t>4</a:t>
            </a:r>
            <a:r>
              <a:rPr lang="en-US" altLang="en-US" sz="2200" dirty="0">
                <a:solidFill>
                  <a:srgbClr val="000000"/>
                </a:solidFill>
                <a:cs typeface="Arial" pitchFamily="34" charset="0"/>
              </a:rPr>
              <a:t>O.</a:t>
            </a:r>
            <a:r>
              <a:rPr lang="en-US" altLang="en-US" sz="22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6634" name="Rectangle 3"/>
          <p:cNvSpPr>
            <a:spLocks noChangeArrowheads="1"/>
          </p:cNvSpPr>
          <p:nvPr/>
        </p:nvSpPr>
        <p:spPr bwMode="auto">
          <a:xfrm>
            <a:off x="2133600" y="2558669"/>
            <a:ext cx="83708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200" dirty="0">
                <a:solidFill>
                  <a:srgbClr val="000000"/>
                </a:solidFill>
                <a:cs typeface="Arial" pitchFamily="34" charset="0"/>
              </a:rPr>
              <a:t>This yields an </a:t>
            </a:r>
            <a:r>
              <a:rPr lang="en-US" altLang="en-US" sz="2200" b="1" i="1" dirty="0">
                <a:solidFill>
                  <a:srgbClr val="000000"/>
                </a:solidFill>
                <a:cs typeface="Arial" pitchFamily="34" charset="0"/>
              </a:rPr>
              <a:t>empirical molar mass</a:t>
            </a:r>
            <a:r>
              <a:rPr lang="en-US" altLang="en-US" sz="2200" dirty="0">
                <a:solidFill>
                  <a:srgbClr val="000000"/>
                </a:solidFill>
                <a:cs typeface="Arial" pitchFamily="34" charset="0"/>
              </a:rPr>
              <a:t> or </a:t>
            </a:r>
            <a:r>
              <a:rPr lang="en-US" altLang="en-US" sz="2200" b="1" i="1" dirty="0">
                <a:solidFill>
                  <a:srgbClr val="000000"/>
                </a:solidFill>
                <a:cs typeface="Arial" pitchFamily="34" charset="0"/>
              </a:rPr>
              <a:t>empirical weight</a:t>
            </a:r>
            <a:r>
              <a:rPr lang="en-US" altLang="en-US" sz="2200" dirty="0">
                <a:solidFill>
                  <a:srgbClr val="000000"/>
                </a:solidFill>
                <a:cs typeface="Arial" pitchFamily="34" charset="0"/>
              </a:rPr>
              <a:t> of: </a:t>
            </a:r>
          </a:p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200" dirty="0">
                <a:solidFill>
                  <a:srgbClr val="000000"/>
                </a:solidFill>
                <a:cs typeface="Arial" pitchFamily="34" charset="0"/>
              </a:rPr>
              <a:t>							</a:t>
            </a:r>
            <a:endParaRPr lang="en-US" altLang="en-US" sz="2200" dirty="0">
              <a:solidFill>
                <a:srgbClr val="000000"/>
              </a:solidFill>
            </a:endParaRPr>
          </a:p>
        </p:txBody>
      </p:sp>
      <p:sp>
        <p:nvSpPr>
          <p:cNvPr id="26635" name="Text Box 4"/>
          <p:cNvSpPr txBox="1">
            <a:spLocks noChangeArrowheads="1"/>
          </p:cNvSpPr>
          <p:nvPr/>
        </p:nvSpPr>
        <p:spPr bwMode="auto">
          <a:xfrm>
            <a:off x="3530600" y="3146425"/>
            <a:ext cx="484530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200" dirty="0">
                <a:solidFill>
                  <a:srgbClr val="000000"/>
                </a:solidFill>
              </a:rPr>
              <a:t>[12.01 + 4x(1.0079) </a:t>
            </a:r>
            <a:r>
              <a:rPr lang="en-US" altLang="en-US" sz="2200" dirty="0" smtClean="0">
                <a:solidFill>
                  <a:srgbClr val="000000"/>
                </a:solidFill>
              </a:rPr>
              <a:t>+16.00</a:t>
            </a:r>
            <a:r>
              <a:rPr lang="en-US" altLang="en-US" sz="2200" dirty="0">
                <a:solidFill>
                  <a:srgbClr val="000000"/>
                </a:solidFill>
              </a:rPr>
              <a:t>] g/</a:t>
            </a:r>
            <a:r>
              <a:rPr lang="en-US" altLang="en-US" sz="2200" dirty="0" err="1">
                <a:solidFill>
                  <a:srgbClr val="000000"/>
                </a:solidFill>
              </a:rPr>
              <a:t>mol</a:t>
            </a:r>
            <a:r>
              <a:rPr lang="en-US" altLang="en-US" sz="2200" dirty="0">
                <a:solidFill>
                  <a:srgbClr val="000000"/>
                </a:solidFill>
              </a:rPr>
              <a:t> =</a:t>
            </a:r>
          </a:p>
        </p:txBody>
      </p:sp>
      <p:graphicFrame>
        <p:nvGraphicFramePr>
          <p:cNvPr id="26626" name="Object 5"/>
          <p:cNvGraphicFramePr>
            <a:graphicFrameLocks noChangeAspect="1"/>
          </p:cNvGraphicFramePr>
          <p:nvPr>
            <p:extLst/>
          </p:nvPr>
        </p:nvGraphicFramePr>
        <p:xfrm>
          <a:off x="2209800" y="3810000"/>
          <a:ext cx="71628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82" name="Equation" r:id="rId4" imgW="7162560" imgH="342720" progId="Equation.DSMT4">
                  <p:embed/>
                </p:oleObj>
              </mc:Choice>
              <mc:Fallback>
                <p:oleObj name="Equation" r:id="rId4" imgW="716256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810000"/>
                        <a:ext cx="71628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7" name="Object 6"/>
          <p:cNvGraphicFramePr>
            <a:graphicFrameLocks noChangeAspect="1"/>
          </p:cNvGraphicFramePr>
          <p:nvPr>
            <p:extLst/>
          </p:nvPr>
        </p:nvGraphicFramePr>
        <p:xfrm>
          <a:off x="4724400" y="4191000"/>
          <a:ext cx="28194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83" name="Equation" r:id="rId6" imgW="2819160" imgH="1218960" progId="Equation.DSMT4">
                  <p:embed/>
                </p:oleObj>
              </mc:Choice>
              <mc:Fallback>
                <p:oleObj name="Equation" r:id="rId6" imgW="2819160" imgH="1218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4191000"/>
                        <a:ext cx="28194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8" name="Object 7"/>
          <p:cNvGraphicFramePr>
            <a:graphicFrameLocks noChangeAspect="1"/>
          </p:cNvGraphicFramePr>
          <p:nvPr>
            <p:extLst/>
          </p:nvPr>
        </p:nvGraphicFramePr>
        <p:xfrm>
          <a:off x="2247900" y="5562600"/>
          <a:ext cx="6286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84" name="Equation" r:id="rId8" imgW="6286320" imgH="380880" progId="Equation.DSMT4">
                  <p:embed/>
                </p:oleObj>
              </mc:Choice>
              <mc:Fallback>
                <p:oleObj name="Equation" r:id="rId8" imgW="6286320" imgH="380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7900" y="5562600"/>
                        <a:ext cx="62865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9" name="Object 8"/>
          <p:cNvGraphicFramePr>
            <a:graphicFrameLocks noChangeAspect="1"/>
          </p:cNvGraphicFramePr>
          <p:nvPr>
            <p:extLst/>
          </p:nvPr>
        </p:nvGraphicFramePr>
        <p:xfrm>
          <a:off x="5464175" y="5978526"/>
          <a:ext cx="1682750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85" name="Equation" r:id="rId10" imgW="1117440" imgH="380880" progId="Equation.3">
                  <p:embed/>
                </p:oleObj>
              </mc:Choice>
              <mc:Fallback>
                <p:oleObj name="Equation" r:id="rId10" imgW="1117440" imgH="380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4175" y="5978526"/>
                        <a:ext cx="1682750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6" name="Rectangle 10"/>
          <p:cNvSpPr>
            <a:spLocks noChangeArrowheads="1"/>
          </p:cNvSpPr>
          <p:nvPr/>
        </p:nvSpPr>
        <p:spPr bwMode="auto">
          <a:xfrm>
            <a:off x="8080376" y="3124201"/>
            <a:ext cx="17929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000000"/>
                </a:solidFill>
              </a:rPr>
              <a:t>32.04 g/mol</a:t>
            </a:r>
          </a:p>
        </p:txBody>
      </p:sp>
      <p:sp>
        <p:nvSpPr>
          <p:cNvPr id="13" name="Title 4"/>
          <p:cNvSpPr txBox="1">
            <a:spLocks/>
          </p:cNvSpPr>
          <p:nvPr/>
        </p:nvSpPr>
        <p:spPr>
          <a:xfrm>
            <a:off x="2133600" y="228600"/>
            <a:ext cx="8077200" cy="9144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kern="0" dirty="0">
                <a:solidFill>
                  <a:srgbClr val="000000"/>
                </a:solidFill>
                <a:latin typeface="Arial"/>
                <a:cs typeface="ＭＳ Ｐゴシック" charset="0"/>
              </a:rPr>
              <a:t>Combustion Analysis Problem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9004BA-D929-4625-B3A2-4B55EAA64D86}" type="slidenum">
              <a:rPr lang="en-US" smtClean="0">
                <a:solidFill>
                  <a:srgbClr val="40458C"/>
                </a:solidFill>
              </a:rPr>
              <a:pPr>
                <a:defRPr/>
              </a:pPr>
              <a:t>34</a:t>
            </a:fld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83000" y="6394704"/>
            <a:ext cx="3860800" cy="457200"/>
          </a:xfrm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dirty="0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96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AutoNum type="arabicPeriod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</a:rPr>
              <a:t>3 | </a:t>
            </a:r>
            <a:fld id="{B49FDC0C-6775-45AC-90B9-5FF85BA8F43F}" type="slidenum">
              <a:rPr lang="en-US" altLang="en-US" sz="10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11" name="Rectangle 7"/>
          <p:cNvSpPr txBox="1">
            <a:spLocks noChangeArrowheads="1"/>
          </p:cNvSpPr>
          <p:nvPr/>
        </p:nvSpPr>
        <p:spPr bwMode="auto">
          <a:xfrm>
            <a:off x="1519989" y="6458869"/>
            <a:ext cx="8001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©2017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</a:p>
        </p:txBody>
      </p:sp>
      <p:sp>
        <p:nvSpPr>
          <p:cNvPr id="5" name="Rectangle 4"/>
          <p:cNvSpPr/>
          <p:nvPr/>
        </p:nvSpPr>
        <p:spPr>
          <a:xfrm>
            <a:off x="1045543" y="280350"/>
            <a:ext cx="8949891" cy="5275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3600" b="1" kern="0" dirty="0">
                <a:solidFill>
                  <a:srgbClr val="000000"/>
                </a:solidFill>
              </a:rPr>
              <a:t>Stoichiometry</a:t>
            </a:r>
          </a:p>
          <a:p>
            <a:pPr lvl="0" algn="l" rtl="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2800" kern="0" dirty="0">
                <a:solidFill>
                  <a:srgbClr val="000000"/>
                </a:solidFill>
              </a:rPr>
              <a:t>The calculation of the quantities of reactants and products involved in a chemical reaction.</a:t>
            </a:r>
          </a:p>
          <a:p>
            <a:pPr lvl="0" algn="l" rtl="0" fontAlgn="base">
              <a:spcBef>
                <a:spcPct val="20000"/>
              </a:spcBef>
              <a:spcAft>
                <a:spcPct val="0"/>
              </a:spcAft>
            </a:pPr>
            <a:endParaRPr lang="en-US" altLang="en-US" sz="2800" kern="0" dirty="0">
              <a:solidFill>
                <a:srgbClr val="000000"/>
              </a:solidFill>
            </a:endParaRPr>
          </a:p>
          <a:p>
            <a:pPr lvl="0" algn="l" rtl="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3600" b="1" kern="0" dirty="0">
                <a:solidFill>
                  <a:srgbClr val="000000"/>
                </a:solidFill>
              </a:rPr>
              <a:t>Interpreting a Chemical Equation</a:t>
            </a:r>
          </a:p>
          <a:p>
            <a:pPr lvl="0" algn="l" rtl="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2800" kern="0" dirty="0">
                <a:solidFill>
                  <a:srgbClr val="000000"/>
                </a:solidFill>
              </a:rPr>
              <a:t>A chemical equation may be interpreted in terms of either: </a:t>
            </a:r>
          </a:p>
          <a:p>
            <a:pPr marL="514350" lvl="0" indent="-514350" algn="l" rtl="0" fontAlgn="base">
              <a:spcBef>
                <a:spcPct val="20000"/>
              </a:spcBef>
              <a:spcAft>
                <a:spcPct val="0"/>
              </a:spcAft>
              <a:buFontTx/>
              <a:buAutoNum type="arabicParenBoth"/>
            </a:pPr>
            <a:r>
              <a:rPr lang="en-US" altLang="en-US" sz="2800" kern="0" dirty="0">
                <a:solidFill>
                  <a:srgbClr val="000000"/>
                </a:solidFill>
              </a:rPr>
              <a:t>Numbers of molecules (or ions or formula units) </a:t>
            </a:r>
          </a:p>
          <a:p>
            <a:pPr lvl="0" algn="ctr" rtl="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2800" kern="0" dirty="0">
                <a:solidFill>
                  <a:srgbClr val="000000"/>
                </a:solidFill>
              </a:rPr>
              <a:t>or </a:t>
            </a:r>
          </a:p>
          <a:p>
            <a:pPr lvl="0" algn="l" rtl="0"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2800" kern="0" dirty="0">
                <a:solidFill>
                  <a:srgbClr val="000000"/>
                </a:solidFill>
              </a:rPr>
              <a:t>(2) Numbers of moles 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58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3 | </a:t>
            </a:r>
            <a:fld id="{FDAD441B-C1A8-44EA-A8B5-BDF351C4C6B6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978408" y="320040"/>
            <a:ext cx="91440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ln>
                  <a:noFill/>
                </a:ln>
                <a:solidFill>
                  <a:srgbClr val="ED6B06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2pPr>
            <a:lvl3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3pPr>
            <a:lvl4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4pPr>
            <a:lvl5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5pPr>
            <a:lvl6pPr marL="4572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6pPr>
            <a:lvl7pPr marL="9144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7pPr>
            <a:lvl8pPr marL="13716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8pPr>
            <a:lvl9pPr marL="18288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smtClean="0">
                <a:ln>
                  <a:noFill/>
                </a:ln>
                <a:solidFill>
                  <a:srgbClr val="ED6B06"/>
                </a:solidFill>
                <a:effectLst/>
                <a:uLnTx/>
                <a:uFillTx/>
                <a:latin typeface="Arial"/>
                <a:ea typeface="MS PGothic" pitchFamily="34" charset="-128"/>
                <a:cs typeface="Times New Roman"/>
              </a:rPr>
              <a:t>Representing Chemistry on Different Levels</a:t>
            </a: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rgbClr val="ED6B06"/>
              </a:solidFill>
              <a:effectLst/>
              <a:uLnTx/>
              <a:uFillTx/>
              <a:latin typeface="Arial"/>
              <a:ea typeface="MS PGothic" pitchFamily="34" charset="-128"/>
              <a:cs typeface="Times New Roman"/>
            </a:endParaRPr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3704146" y="1199336"/>
            <a:ext cx="3859213" cy="461963"/>
            <a:chOff x="1161" y="2316"/>
            <a:chExt cx="2431" cy="291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2832" y="2316"/>
              <a:ext cx="76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2H</a:t>
              </a:r>
              <a:r>
                <a:rPr kumimoji="0" lang="en-US" altLang="en-US" sz="2400" b="0" i="0" u="none" strike="noStrike" kern="0" cap="none" spc="0" normalizeH="0" baseline="-25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O(</a:t>
              </a:r>
              <a:r>
                <a:rPr kumimoji="0" lang="en-US" altLang="en-US" sz="2400" b="0" i="1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l</a:t>
              </a:r>
              <a:r>
                <a:rPr kumimoji="0" lang="en-US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)</a:t>
              </a: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1161" y="2316"/>
              <a:ext cx="135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2H</a:t>
              </a:r>
              <a:r>
                <a:rPr kumimoji="0" lang="en-US" altLang="en-US" sz="24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(</a:t>
              </a:r>
              <a:r>
                <a:rPr kumimoji="0" lang="en-US" altLang="en-US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g</a:t>
              </a:r>
              <a:r>
                <a:rPr kumimoji="0" lang="en-US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) + O</a:t>
              </a:r>
              <a:r>
                <a:rPr kumimoji="0" lang="en-US" altLang="en-US" sz="2400" b="0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(</a:t>
              </a:r>
              <a:r>
                <a:rPr kumimoji="0" lang="en-US" altLang="en-US" sz="24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g</a:t>
              </a:r>
              <a:r>
                <a:rPr kumimoji="0" lang="en-US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)</a:t>
              </a:r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2544" y="2461"/>
              <a:ext cx="28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3704146" y="1934130"/>
            <a:ext cx="54737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 molecules of hydrogen gas react with 1 molecule of oxygen gas to yield </a:t>
            </a:r>
            <a:b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</a:b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 molecules of liquid water.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435608" y="1931897"/>
            <a:ext cx="208262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Microscopic:</a:t>
            </a:r>
          </a:p>
        </p:txBody>
      </p:sp>
      <p:pic>
        <p:nvPicPr>
          <p:cNvPr id="11" name="Picture 11" descr="03_Pg78_UnFigure_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5"/>
          <a:stretch/>
        </p:blipFill>
        <p:spPr bwMode="auto">
          <a:xfrm>
            <a:off x="3427476" y="3416456"/>
            <a:ext cx="5105400" cy="111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 txBox="1">
            <a:spLocks noChangeArrowheads="1"/>
          </p:cNvSpPr>
          <p:nvPr/>
        </p:nvSpPr>
        <p:spPr bwMode="auto">
          <a:xfrm>
            <a:off x="1044222" y="4697166"/>
            <a:ext cx="83534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SzPct val="85000"/>
              <a:buFont typeface="Arial" charset="0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SzPct val="100000"/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SzPct val="85000"/>
              <a:buFont typeface="Arial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Physical states are often listed: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1044222" y="5324783"/>
            <a:ext cx="8534400" cy="1127125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(g)	gas		(s)	solid</a:t>
            </a:r>
          </a:p>
          <a:p>
            <a:pPr marL="342900" marR="0" lvl="0" indent="-34290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(ℓ) 	liquid		(aq)	aqueous (dissolved in water)</a:t>
            </a: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38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3 | </a:t>
            </a:r>
            <a:fld id="{FDAD441B-C1A8-44EA-A8B5-BDF351C4C6B6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923544" y="457201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pitchFamily="48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pitchFamily="48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pitchFamily="48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pitchFamily="48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pitchFamily="48" charset="-128"/>
              </a:defRPr>
            </a:lvl9pPr>
          </a:lstStyle>
          <a:p>
            <a:r>
              <a:rPr lang="en-US" kern="0" smtClean="0">
                <a:latin typeface="Arial" charset="0"/>
                <a:ea typeface="ＭＳ Ｐゴシック" charset="0"/>
              </a:rPr>
              <a:t>Why Do We Add Coefficients Instead of Changing Subscripts to Balance?</a:t>
            </a:r>
            <a:endParaRPr lang="en-US" kern="0" dirty="0">
              <a:latin typeface="Arial" charset="0"/>
              <a:ea typeface="ＭＳ Ｐゴシック" charset="0"/>
            </a:endParaRPr>
          </a:p>
        </p:txBody>
      </p:sp>
      <p:pic>
        <p:nvPicPr>
          <p:cNvPr id="5" name="Picture 2" descr="03_03_Figur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12"/>
          <a:stretch>
            <a:fillRect/>
          </a:stretch>
        </p:blipFill>
        <p:spPr bwMode="auto">
          <a:xfrm>
            <a:off x="1647444" y="1665289"/>
            <a:ext cx="7696200" cy="199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3"/>
          <p:cNvSpPr txBox="1">
            <a:spLocks/>
          </p:cNvSpPr>
          <p:nvPr/>
        </p:nvSpPr>
        <p:spPr bwMode="auto">
          <a:xfrm>
            <a:off x="1609344" y="3581401"/>
            <a:ext cx="77724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en-US" kern="0" smtClean="0">
                <a:latin typeface="Arial" charset="0"/>
                <a:ea typeface="ＭＳ Ｐゴシック" charset="0"/>
              </a:rPr>
              <a:t>Hydrogen and oxygen can make water OR hydrogen peroxide:</a:t>
            </a:r>
          </a:p>
          <a:p>
            <a:pPr>
              <a:buClr>
                <a:srgbClr val="FF0000"/>
              </a:buClr>
              <a:buFont typeface="Wingdings" charset="0"/>
              <a:buChar char="Ø"/>
              <a:defRPr/>
            </a:pPr>
            <a:r>
              <a:rPr lang="en-US" kern="0" smtClean="0">
                <a:latin typeface="Arial" charset="0"/>
                <a:ea typeface="ＭＳ Ｐゴシック" charset="0"/>
              </a:rPr>
              <a:t>	2 H</a:t>
            </a:r>
            <a:r>
              <a:rPr lang="en-US" kern="0" baseline="-25000" smtClean="0">
                <a:latin typeface="Arial" charset="0"/>
                <a:ea typeface="ＭＳ Ｐゴシック" charset="0"/>
              </a:rPr>
              <a:t>2</a:t>
            </a:r>
            <a:r>
              <a:rPr lang="en-US" kern="0" smtClean="0">
                <a:latin typeface="Arial" charset="0"/>
                <a:ea typeface="ＭＳ Ｐゴシック" charset="0"/>
              </a:rPr>
              <a:t>(</a:t>
            </a:r>
            <a:r>
              <a:rPr lang="en-US" i="1" kern="0" smtClean="0">
                <a:latin typeface="Arial" charset="0"/>
                <a:ea typeface="ＭＳ Ｐゴシック" charset="0"/>
              </a:rPr>
              <a:t>g</a:t>
            </a:r>
            <a:r>
              <a:rPr lang="en-US" kern="0" smtClean="0">
                <a:latin typeface="Arial" charset="0"/>
                <a:ea typeface="ＭＳ Ｐゴシック" charset="0"/>
              </a:rPr>
              <a:t>) + O</a:t>
            </a:r>
            <a:r>
              <a:rPr lang="en-US" kern="0" baseline="-25000" smtClean="0">
                <a:latin typeface="Arial" charset="0"/>
                <a:ea typeface="ＭＳ Ｐゴシック" charset="0"/>
              </a:rPr>
              <a:t>2</a:t>
            </a:r>
            <a:r>
              <a:rPr lang="en-US" kern="0" smtClean="0">
                <a:latin typeface="Arial" charset="0"/>
                <a:ea typeface="ＭＳ Ｐゴシック" charset="0"/>
              </a:rPr>
              <a:t>(</a:t>
            </a:r>
            <a:r>
              <a:rPr lang="en-US" i="1" kern="0" smtClean="0">
                <a:latin typeface="Arial" charset="0"/>
                <a:ea typeface="ＭＳ Ｐゴシック" charset="0"/>
              </a:rPr>
              <a:t>g</a:t>
            </a:r>
            <a:r>
              <a:rPr lang="en-US" kern="0" smtClean="0">
                <a:latin typeface="Arial" charset="0"/>
                <a:ea typeface="ＭＳ Ｐゴシック" charset="0"/>
              </a:rPr>
              <a:t>) </a:t>
            </a:r>
            <a:r>
              <a:rPr lang="en-US" kern="0" smtClean="0">
                <a:latin typeface="Arial" charset="0"/>
                <a:ea typeface="ＭＳ Ｐゴシック" charset="0"/>
                <a:cs typeface="Times New Roman" charset="0"/>
              </a:rPr>
              <a:t>→ 2 H</a:t>
            </a:r>
            <a:r>
              <a:rPr lang="en-US" kern="0" baseline="-25000" smtClean="0">
                <a:latin typeface="Arial" charset="0"/>
                <a:ea typeface="ＭＳ Ｐゴシック" charset="0"/>
                <a:cs typeface="Times New Roman" charset="0"/>
              </a:rPr>
              <a:t>2</a:t>
            </a:r>
            <a:r>
              <a:rPr lang="en-US" kern="0" smtClean="0">
                <a:latin typeface="Arial" charset="0"/>
                <a:ea typeface="ＭＳ Ｐゴシック" charset="0"/>
                <a:cs typeface="Times New Roman" charset="0"/>
              </a:rPr>
              <a:t>O(</a:t>
            </a:r>
            <a:r>
              <a:rPr lang="en-US" i="1" kern="0" smtClean="0">
                <a:latin typeface="Arial" charset="0"/>
                <a:ea typeface="ＭＳ Ｐゴシック" charset="0"/>
                <a:cs typeface="Times New Roman" charset="0"/>
              </a:rPr>
              <a:t>l</a:t>
            </a:r>
            <a:r>
              <a:rPr lang="en-US" kern="0" smtClean="0">
                <a:latin typeface="Arial" charset="0"/>
                <a:ea typeface="ＭＳ Ｐゴシック" charset="0"/>
                <a:cs typeface="Times New Roman" charset="0"/>
              </a:rPr>
              <a:t>)</a:t>
            </a:r>
          </a:p>
          <a:p>
            <a:pPr marL="906463" indent="-906463">
              <a:buClr>
                <a:srgbClr val="FF0000"/>
              </a:buClr>
              <a:buFont typeface="Wingdings" charset="0"/>
              <a:buChar char="Ø"/>
              <a:defRPr/>
            </a:pPr>
            <a:r>
              <a:rPr lang="en-US" kern="0" smtClean="0">
                <a:latin typeface="Arial" charset="0"/>
                <a:ea typeface="ＭＳ Ｐゴシック" charset="0"/>
                <a:cs typeface="Times New Roman" charset="0"/>
              </a:rPr>
              <a:t>	</a:t>
            </a:r>
            <a:r>
              <a:rPr lang="en-US" kern="0" smtClean="0">
                <a:latin typeface="Arial" charset="0"/>
                <a:ea typeface="ＭＳ Ｐゴシック" charset="0"/>
              </a:rPr>
              <a:t>H</a:t>
            </a:r>
            <a:r>
              <a:rPr lang="en-US" kern="0" baseline="-25000" smtClean="0">
                <a:latin typeface="Arial" charset="0"/>
                <a:ea typeface="ＭＳ Ｐゴシック" charset="0"/>
              </a:rPr>
              <a:t>2</a:t>
            </a:r>
            <a:r>
              <a:rPr lang="en-US" kern="0" smtClean="0">
                <a:latin typeface="Arial" charset="0"/>
                <a:ea typeface="ＭＳ Ｐゴシック" charset="0"/>
              </a:rPr>
              <a:t>(</a:t>
            </a:r>
            <a:r>
              <a:rPr lang="en-US" i="1" kern="0" smtClean="0">
                <a:latin typeface="Arial" charset="0"/>
                <a:ea typeface="ＭＳ Ｐゴシック" charset="0"/>
              </a:rPr>
              <a:t>g</a:t>
            </a:r>
            <a:r>
              <a:rPr lang="en-US" kern="0" smtClean="0">
                <a:latin typeface="Arial" charset="0"/>
                <a:ea typeface="ＭＳ Ｐゴシック" charset="0"/>
              </a:rPr>
              <a:t>) + O</a:t>
            </a:r>
            <a:r>
              <a:rPr lang="en-US" kern="0" baseline="-25000" smtClean="0">
                <a:latin typeface="Arial" charset="0"/>
                <a:ea typeface="ＭＳ Ｐゴシック" charset="0"/>
              </a:rPr>
              <a:t>2</a:t>
            </a:r>
            <a:r>
              <a:rPr lang="en-US" kern="0" smtClean="0">
                <a:latin typeface="Arial" charset="0"/>
                <a:ea typeface="ＭＳ Ｐゴシック" charset="0"/>
              </a:rPr>
              <a:t>(</a:t>
            </a:r>
            <a:r>
              <a:rPr lang="en-US" i="1" kern="0" smtClean="0">
                <a:latin typeface="Arial" charset="0"/>
                <a:ea typeface="ＭＳ Ｐゴシック" charset="0"/>
              </a:rPr>
              <a:t>g</a:t>
            </a:r>
            <a:r>
              <a:rPr lang="en-US" kern="0" smtClean="0">
                <a:latin typeface="Arial" charset="0"/>
                <a:ea typeface="ＭＳ Ｐゴシック" charset="0"/>
              </a:rPr>
              <a:t>) </a:t>
            </a:r>
            <a:r>
              <a:rPr lang="en-US" kern="0" smtClean="0">
                <a:latin typeface="Arial" charset="0"/>
                <a:ea typeface="ＭＳ Ｐゴシック" charset="0"/>
                <a:cs typeface="Times New Roman" charset="0"/>
              </a:rPr>
              <a:t>→ H</a:t>
            </a:r>
            <a:r>
              <a:rPr lang="en-US" kern="0" baseline="-25000" smtClean="0">
                <a:latin typeface="Arial" charset="0"/>
                <a:ea typeface="ＭＳ Ｐゴシック" charset="0"/>
                <a:cs typeface="Times New Roman" charset="0"/>
              </a:rPr>
              <a:t>2</a:t>
            </a:r>
            <a:r>
              <a:rPr lang="en-US" kern="0" smtClean="0">
                <a:latin typeface="Arial" charset="0"/>
                <a:ea typeface="ＭＳ Ｐゴシック" charset="0"/>
                <a:cs typeface="Times New Roman" charset="0"/>
              </a:rPr>
              <a:t>O</a:t>
            </a:r>
            <a:r>
              <a:rPr lang="en-US" kern="0" baseline="-25000" smtClean="0">
                <a:latin typeface="Arial" charset="0"/>
                <a:ea typeface="ＭＳ Ｐゴシック" charset="0"/>
                <a:cs typeface="Times New Roman" charset="0"/>
              </a:rPr>
              <a:t>2</a:t>
            </a:r>
            <a:r>
              <a:rPr lang="en-US" kern="0" smtClean="0">
                <a:latin typeface="Arial" charset="0"/>
                <a:ea typeface="ＭＳ Ｐゴシック" charset="0"/>
                <a:cs typeface="Times New Roman" charset="0"/>
              </a:rPr>
              <a:t>(</a:t>
            </a:r>
            <a:r>
              <a:rPr lang="en-US" i="1" kern="0" smtClean="0">
                <a:latin typeface="Arial" charset="0"/>
                <a:ea typeface="ＭＳ Ｐゴシック" charset="0"/>
                <a:cs typeface="Times New Roman" charset="0"/>
              </a:rPr>
              <a:t>l</a:t>
            </a:r>
            <a:r>
              <a:rPr lang="en-US" kern="0" smtClean="0">
                <a:latin typeface="Arial" charset="0"/>
                <a:ea typeface="ＭＳ Ｐゴシック" charset="0"/>
                <a:cs typeface="Times New Roman" charset="0"/>
              </a:rPr>
              <a:t>)</a:t>
            </a:r>
            <a:endParaRPr lang="en-US" kern="0" dirty="0">
              <a:latin typeface="Arial" charset="0"/>
              <a:ea typeface="ＭＳ Ｐゴシック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241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3 | </a:t>
            </a:r>
            <a:fld id="{FDAD441B-C1A8-44EA-A8B5-BDF351C4C6B6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 txBox="1">
            <a:spLocks noChangeArrowheads="1"/>
          </p:cNvSpPr>
          <p:nvPr/>
        </p:nvSpPr>
        <p:spPr bwMode="auto">
          <a:xfrm>
            <a:off x="1498283" y="643128"/>
            <a:ext cx="8834437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Chemical Equations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879985" y="2574943"/>
            <a:ext cx="8562511" cy="60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7" tIns="44450" rIns="90487" bIns="4445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NaHCO</a:t>
            </a:r>
            <a:r>
              <a:rPr kumimoji="0" lang="en-US" sz="28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3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(s)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+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HCl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(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aq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)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→ CO</a:t>
            </a:r>
            <a:r>
              <a:rPr kumimoji="0" lang="en-US" sz="28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(g)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+  H</a:t>
            </a:r>
            <a:r>
              <a:rPr kumimoji="0" lang="en-US" sz="28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O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(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Wingdings" pitchFamily="2" charset="2"/>
              </a:rPr>
              <a:t>ℓ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)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+ 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NaCl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(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aq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14962" y="1472304"/>
            <a:ext cx="8909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Any equation can be interpreted as referring to the nanoscale or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macroscale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: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431346"/>
              </p:ext>
            </p:extLst>
          </p:nvPr>
        </p:nvGraphicFramePr>
        <p:xfrm>
          <a:off x="1526066" y="3381448"/>
          <a:ext cx="9041344" cy="1478280"/>
        </p:xfrm>
        <a:graphic>
          <a:graphicData uri="http://schemas.openxmlformats.org/drawingml/2006/table">
            <a:tbl>
              <a:tblPr firstRow="1" bandRow="1"/>
              <a:tblGrid>
                <a:gridCol w="15889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88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7460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840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36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3043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5362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6883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65322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dirty="0" smtClean="0"/>
                        <a:t>1 formula unit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00CC99"/>
                      </a:solidFill>
                    </a:lnT>
                    <a:lnB w="12700" cmpd="sng">
                      <a:solidFill>
                        <a:srgbClr val="00CC9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dirty="0" smtClean="0"/>
                        <a:t>+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00CC99"/>
                      </a:solidFill>
                    </a:lnT>
                    <a:lnB w="12700" cmpd="sng">
                      <a:solidFill>
                        <a:srgbClr val="00CC9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dirty="0" smtClean="0"/>
                        <a:t>1 molecule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00CC99"/>
                      </a:solidFill>
                    </a:lnT>
                    <a:lnB w="12700" cmpd="sng">
                      <a:solidFill>
                        <a:srgbClr val="00CC9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i="0" dirty="0" smtClean="0">
                          <a:solidFill>
                            <a:srgbClr val="000000"/>
                          </a:solidFill>
                        </a:rPr>
                        <a:t>→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00CC99"/>
                      </a:solidFill>
                    </a:lnT>
                    <a:lnB w="12700" cmpd="sng">
                      <a:solidFill>
                        <a:srgbClr val="00CC9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dirty="0" smtClean="0"/>
                        <a:t>1</a:t>
                      </a:r>
                      <a:r>
                        <a:rPr lang="en-US" sz="1800" b="0" baseline="0" dirty="0" smtClean="0"/>
                        <a:t> molecule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00CC99"/>
                      </a:solidFill>
                    </a:lnT>
                    <a:lnB w="12700" cmpd="sng">
                      <a:solidFill>
                        <a:srgbClr val="00CC9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dirty="0" smtClean="0"/>
                        <a:t>+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00CC99"/>
                      </a:solidFill>
                    </a:lnT>
                    <a:lnB w="12700" cmpd="sng">
                      <a:solidFill>
                        <a:srgbClr val="00CC9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dirty="0" smtClean="0"/>
                        <a:t>1 molecule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00CC99"/>
                      </a:solidFill>
                    </a:lnT>
                    <a:lnB w="12700" cmpd="sng">
                      <a:solidFill>
                        <a:srgbClr val="00CC9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dirty="0" smtClean="0"/>
                        <a:t>+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00CC99"/>
                      </a:solidFill>
                    </a:lnT>
                    <a:lnB w="12700" cmpd="sng">
                      <a:solidFill>
                        <a:srgbClr val="00CC9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dirty="0" smtClean="0"/>
                        <a:t>1 form. unit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00CC99"/>
                      </a:solidFill>
                    </a:lnT>
                    <a:lnB w="12700" cmpd="sng">
                      <a:solidFill>
                        <a:srgbClr val="00CC9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dirty="0" smtClean="0"/>
                        <a:t>4 form. units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00CC99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dirty="0" smtClean="0"/>
                        <a:t>+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00CC99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dirty="0" smtClean="0"/>
                        <a:t>4 molecules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00CC99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i="0" dirty="0" smtClean="0">
                          <a:solidFill>
                            <a:srgbClr val="000000"/>
                          </a:solidFill>
                        </a:rPr>
                        <a:t>→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00CC99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baseline="0" dirty="0" smtClean="0"/>
                        <a:t>4 molecules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00CC99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dirty="0" smtClean="0"/>
                        <a:t>+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00CC99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dirty="0" smtClean="0"/>
                        <a:t>4 molecules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00CC99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dirty="0" smtClean="0"/>
                        <a:t>+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00CC99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dirty="0" smtClean="0"/>
                        <a:t>4 form. units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00CC99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N</a:t>
                      </a:r>
                      <a:r>
                        <a:rPr lang="en-US" sz="1800" b="0" i="0" baseline="-25000" dirty="0" smtClean="0">
                          <a:solidFill>
                            <a:srgbClr val="000000"/>
                          </a:solidFill>
                        </a:rPr>
                        <a:t>A</a:t>
                      </a:r>
                      <a:r>
                        <a:rPr lang="en-US" sz="1800" b="0" dirty="0" smtClean="0"/>
                        <a:t> form. units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dirty="0" smtClean="0"/>
                        <a:t>+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N</a:t>
                      </a:r>
                      <a:r>
                        <a:rPr lang="en-US" sz="1800" b="0" i="0" baseline="-25000" dirty="0" smtClean="0">
                          <a:solidFill>
                            <a:srgbClr val="000000"/>
                          </a:solidFill>
                        </a:rPr>
                        <a:t>A</a:t>
                      </a:r>
                      <a:r>
                        <a:rPr lang="en-US" sz="1800" b="0" dirty="0" smtClean="0"/>
                        <a:t> molecules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i="0" dirty="0" smtClean="0">
                          <a:solidFill>
                            <a:srgbClr val="000000"/>
                          </a:solidFill>
                        </a:rPr>
                        <a:t>→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N</a:t>
                      </a:r>
                      <a:r>
                        <a:rPr lang="en-US" sz="1800" b="0" i="0" baseline="-25000" dirty="0" smtClean="0">
                          <a:solidFill>
                            <a:srgbClr val="000000"/>
                          </a:solidFill>
                        </a:rPr>
                        <a:t>A</a:t>
                      </a:r>
                      <a:r>
                        <a:rPr lang="en-US" sz="1800" b="0" baseline="0" dirty="0" smtClean="0"/>
                        <a:t> molecules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dirty="0" smtClean="0"/>
                        <a:t>+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N</a:t>
                      </a:r>
                      <a:r>
                        <a:rPr lang="en-US" sz="1800" b="0" i="0" baseline="-25000" dirty="0" smtClean="0">
                          <a:solidFill>
                            <a:srgbClr val="000000"/>
                          </a:solidFill>
                        </a:rPr>
                        <a:t>A</a:t>
                      </a:r>
                      <a:r>
                        <a:rPr lang="en-US" sz="1800" b="0" dirty="0" smtClean="0"/>
                        <a:t> molecules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dirty="0" smtClean="0"/>
                        <a:t>+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i="1" dirty="0" smtClean="0">
                          <a:solidFill>
                            <a:srgbClr val="000000"/>
                          </a:solidFill>
                        </a:rPr>
                        <a:t>N</a:t>
                      </a:r>
                      <a:r>
                        <a:rPr lang="en-US" sz="1800" b="0" i="0" baseline="-25000" dirty="0" smtClean="0">
                          <a:solidFill>
                            <a:srgbClr val="000000"/>
                          </a:solidFill>
                        </a:rPr>
                        <a:t>A</a:t>
                      </a:r>
                      <a:r>
                        <a:rPr lang="en-US" sz="1800" b="0" dirty="0" smtClean="0"/>
                        <a:t> form. units</a:t>
                      </a:r>
                      <a:endParaRPr lang="en-US" sz="18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800" b="1" dirty="0" smtClean="0">
                          <a:solidFill>
                            <a:srgbClr val="194E9D"/>
                          </a:solidFill>
                        </a:rPr>
                        <a:t>1 </a:t>
                      </a:r>
                      <a:r>
                        <a:rPr lang="en-US" sz="1800" b="1" dirty="0" err="1" smtClean="0">
                          <a:solidFill>
                            <a:srgbClr val="194E9D"/>
                          </a:solidFill>
                        </a:rPr>
                        <a:t>mol</a:t>
                      </a:r>
                      <a:endParaRPr lang="en-US" sz="1800" b="1" dirty="0">
                        <a:solidFill>
                          <a:srgbClr val="194E9D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00CC9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dirty="0" smtClean="0">
                          <a:solidFill>
                            <a:srgbClr val="194E9D"/>
                          </a:solidFill>
                        </a:rPr>
                        <a:t>+</a:t>
                      </a:r>
                      <a:endParaRPr lang="en-US" sz="1800" b="0" dirty="0">
                        <a:solidFill>
                          <a:srgbClr val="194E9D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00CC9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800" b="1" dirty="0" smtClean="0">
                          <a:solidFill>
                            <a:srgbClr val="194E9D"/>
                          </a:solidFill>
                        </a:rPr>
                        <a:t>1 </a:t>
                      </a:r>
                      <a:r>
                        <a:rPr lang="en-US" sz="1800" b="1" dirty="0" err="1" smtClean="0">
                          <a:solidFill>
                            <a:srgbClr val="194E9D"/>
                          </a:solidFill>
                        </a:rPr>
                        <a:t>mol</a:t>
                      </a:r>
                      <a:endParaRPr lang="en-US" sz="1800" b="1" dirty="0">
                        <a:solidFill>
                          <a:srgbClr val="194E9D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00CC9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800" b="1" i="0" dirty="0" smtClean="0">
                          <a:solidFill>
                            <a:srgbClr val="194E9D"/>
                          </a:solidFill>
                        </a:rPr>
                        <a:t>→</a:t>
                      </a:r>
                      <a:endParaRPr lang="en-US" sz="1800" b="1" dirty="0">
                        <a:solidFill>
                          <a:srgbClr val="194E9D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00CC9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800" b="1" dirty="0" smtClean="0">
                          <a:solidFill>
                            <a:srgbClr val="194E9D"/>
                          </a:solidFill>
                        </a:rPr>
                        <a:t>1</a:t>
                      </a:r>
                      <a:r>
                        <a:rPr lang="en-US" sz="1800" b="1" baseline="0" dirty="0" smtClean="0">
                          <a:solidFill>
                            <a:srgbClr val="194E9D"/>
                          </a:solidFill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rgbClr val="194E9D"/>
                          </a:solidFill>
                        </a:rPr>
                        <a:t>mol</a:t>
                      </a:r>
                      <a:endParaRPr lang="en-US" sz="1800" b="1" dirty="0">
                        <a:solidFill>
                          <a:srgbClr val="194E9D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00CC9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dirty="0" smtClean="0">
                          <a:solidFill>
                            <a:srgbClr val="194E9D"/>
                          </a:solidFill>
                        </a:rPr>
                        <a:t>+</a:t>
                      </a:r>
                      <a:endParaRPr lang="en-US" sz="1800" b="0" dirty="0">
                        <a:solidFill>
                          <a:srgbClr val="194E9D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00CC9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800" b="1" dirty="0" smtClean="0">
                          <a:solidFill>
                            <a:srgbClr val="194E9D"/>
                          </a:solidFill>
                        </a:rPr>
                        <a:t>1 </a:t>
                      </a:r>
                      <a:r>
                        <a:rPr lang="en-US" sz="1800" b="1" dirty="0" err="1" smtClean="0">
                          <a:solidFill>
                            <a:srgbClr val="194E9D"/>
                          </a:solidFill>
                        </a:rPr>
                        <a:t>mol</a:t>
                      </a:r>
                      <a:endParaRPr lang="en-US" sz="1800" b="1" dirty="0">
                        <a:solidFill>
                          <a:srgbClr val="194E9D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00CC9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/>
                      <a:r>
                        <a:rPr lang="en-US" sz="1800" b="0" dirty="0" smtClean="0">
                          <a:solidFill>
                            <a:srgbClr val="194E9D"/>
                          </a:solidFill>
                        </a:rPr>
                        <a:t>+</a:t>
                      </a:r>
                      <a:endParaRPr lang="en-US" sz="1800" b="0" dirty="0">
                        <a:solidFill>
                          <a:srgbClr val="194E9D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00CC9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800" b="1" dirty="0" smtClean="0">
                          <a:solidFill>
                            <a:srgbClr val="194E9D"/>
                          </a:solidFill>
                        </a:rPr>
                        <a:t>1 </a:t>
                      </a:r>
                      <a:r>
                        <a:rPr lang="en-US" sz="1800" b="1" dirty="0" err="1" smtClean="0">
                          <a:solidFill>
                            <a:srgbClr val="194E9D"/>
                          </a:solidFill>
                        </a:rPr>
                        <a:t>mol</a:t>
                      </a:r>
                      <a:endParaRPr lang="en-US" sz="1800" b="1" dirty="0">
                        <a:solidFill>
                          <a:srgbClr val="194E9D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00CC9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99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8" name="Picture 7" descr="03p093_f0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093" y="351605"/>
            <a:ext cx="2480323" cy="1842053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00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3 | </a:t>
            </a:r>
            <a:fld id="{FDAD441B-C1A8-44EA-A8B5-BDF351C4C6B6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837944" y="1198245"/>
            <a:ext cx="8229600" cy="4486275"/>
          </a:xfrm>
          <a:prstGeom prst="rect">
            <a:avLst/>
          </a:prstGeom>
        </p:spPr>
        <p:txBody>
          <a:bodyPr anchor="t"/>
          <a:lstStyle>
            <a:lvl1pPr marL="609600" indent="-609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5334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3716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indent="-457200" eaLnBrk="1" hangingPunct="1">
              <a:buFontTx/>
              <a:buNone/>
            </a:pPr>
            <a:r>
              <a:rPr lang="en-US" altLang="en-US" sz="3600" b="1" kern="0" smtClean="0"/>
              <a:t>Steps in a stoichiometric calculation</a:t>
            </a:r>
            <a:endParaRPr lang="en-US" altLang="en-US" sz="3600" b="1" kern="0" dirty="0" smtClean="0"/>
          </a:p>
        </p:txBody>
      </p:sp>
      <p:pic>
        <p:nvPicPr>
          <p:cNvPr id="6" name="Picture 6" descr="This figures illustrates the steps followed in a stoichiometric calculation. Starting from the left, there is a box with the word start above it. The box is labelled grams of A. There is an arrow, labelled mol A/g A, that points to an ellipse labeled mol A. From this ellipse, there is an arrow, labelled mol B/mol A, that points to another ellipse labelled mol B. From this ellipse, there is an arrow, labelled g B/mol B, that points to a box with the word goal written above it. The box is labelled grams of B." title="Figure 3.11- Steps in a stoichiometric calculation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38" y="2721864"/>
            <a:ext cx="8312150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64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</a:rPr>
              <a:t>Avogadro</a:t>
            </a:r>
            <a:r>
              <a:rPr lang="ja-JP" altLang="en-US">
                <a:latin typeface="Arial" charset="0"/>
                <a:ea typeface="ＭＳ Ｐゴシック" charset="0"/>
              </a:rPr>
              <a:t>’</a:t>
            </a:r>
            <a:r>
              <a:rPr lang="en-US" altLang="ja-JP">
                <a:latin typeface="Arial" charset="0"/>
                <a:ea typeface="ＭＳ Ｐゴシック" charset="0"/>
              </a:rPr>
              <a:t>s Number</a:t>
            </a: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49154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1981200" y="1219200"/>
            <a:ext cx="3810000" cy="4953000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  <a:ea typeface="ＭＳ Ｐゴシック" charset="0"/>
              </a:rPr>
              <a:t>In a lab, we cannot</a:t>
            </a:r>
            <a:r>
              <a:rPr lang="en-US" altLang="ja-JP" dirty="0">
                <a:latin typeface="Arial" charset="0"/>
                <a:ea typeface="ＭＳ Ｐゴシック" charset="0"/>
              </a:rPr>
              <a:t> work with individual molecules. They are too small.</a:t>
            </a:r>
          </a:p>
          <a:p>
            <a:pPr eaLnBrk="1" hangingPunct="1"/>
            <a:r>
              <a:rPr lang="en-US" dirty="0">
                <a:latin typeface="Arial" charset="0"/>
                <a:ea typeface="ＭＳ Ｐゴシック" charset="0"/>
              </a:rPr>
              <a:t>6.02 </a:t>
            </a:r>
            <a:r>
              <a:rPr lang="en-US" dirty="0" smtClean="0">
                <a:latin typeface="Arial" charset="0"/>
                <a:ea typeface="ＭＳ Ｐゴシック" charset="0"/>
              </a:rPr>
              <a:t>× </a:t>
            </a:r>
            <a:r>
              <a:rPr lang="en-US" dirty="0">
                <a:latin typeface="Arial" charset="0"/>
                <a:ea typeface="ＭＳ Ｐゴシック" charset="0"/>
              </a:rPr>
              <a:t>10</a:t>
            </a:r>
            <a:r>
              <a:rPr lang="en-US" baseline="30000" dirty="0">
                <a:latin typeface="Arial" charset="0"/>
                <a:ea typeface="ＭＳ Ｐゴシック" charset="0"/>
              </a:rPr>
              <a:t>23</a:t>
            </a:r>
            <a:r>
              <a:rPr lang="en-US" dirty="0">
                <a:latin typeface="Arial" charset="0"/>
                <a:ea typeface="ＭＳ Ｐゴシック" charset="0"/>
              </a:rPr>
              <a:t> atoms or molecules is an amount that brings us to lab size. It is ONE MOLE.</a:t>
            </a:r>
          </a:p>
          <a:p>
            <a:pPr eaLnBrk="1" hangingPunct="1"/>
            <a:r>
              <a:rPr lang="en-US" dirty="0">
                <a:latin typeface="Arial" charset="0"/>
                <a:ea typeface="ＭＳ Ｐゴシック" charset="0"/>
              </a:rPr>
              <a:t>One mole of </a:t>
            </a:r>
            <a:r>
              <a:rPr lang="en-US" baseline="30000" dirty="0">
                <a:latin typeface="Arial" charset="0"/>
                <a:ea typeface="ＭＳ Ｐゴシック" charset="0"/>
              </a:rPr>
              <a:t>12</a:t>
            </a:r>
            <a:r>
              <a:rPr lang="en-US" dirty="0">
                <a:latin typeface="Arial" charset="0"/>
                <a:ea typeface="ＭＳ Ｐゴシック" charset="0"/>
              </a:rPr>
              <a:t>C has a mass of 12.000 g.</a:t>
            </a:r>
          </a:p>
        </p:txBody>
      </p:sp>
      <p:pic>
        <p:nvPicPr>
          <p:cNvPr id="49156" name="Picture 2" descr="03_09_Figur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22"/>
          <a:stretch>
            <a:fillRect/>
          </a:stretch>
        </p:blipFill>
        <p:spPr bwMode="auto">
          <a:xfrm>
            <a:off x="6324600" y="1219201"/>
            <a:ext cx="2554288" cy="508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0C40FF-1DED-9240-9916-D1C2A773586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604512" y="6400800"/>
            <a:ext cx="6299200" cy="457200"/>
          </a:xfrm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dirty="0" smtClean="0">
                <a:solidFill>
                  <a:srgbClr val="000000"/>
                </a:solidFill>
              </a:rPr>
              <a:t>3-סטויכיומטריה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91519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3 | </a:t>
            </a:r>
            <a:fld id="{FDAD441B-C1A8-44EA-A8B5-BDF351C4C6B6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090928" y="576072"/>
            <a:ext cx="7620000" cy="4267200"/>
          </a:xfrm>
          <a:prstGeom prst="rect">
            <a:avLst/>
          </a:prstGeom>
        </p:spPr>
        <p:txBody>
          <a:bodyPr/>
          <a:lstStyle>
            <a:lvl1pPr marL="609600" indent="-609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5334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3716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en-US" kern="0" dirty="0" smtClean="0"/>
              <a:t>Consider the following reaction and determine the grams of iron that can be produced from 1.00 kg of Fe</a:t>
            </a:r>
            <a:r>
              <a:rPr lang="en-US" altLang="en-US" kern="0" baseline="-25000" dirty="0" smtClean="0"/>
              <a:t>2</a:t>
            </a:r>
            <a:r>
              <a:rPr lang="en-US" altLang="en-US" kern="0" dirty="0" smtClean="0"/>
              <a:t>O</a:t>
            </a:r>
            <a:r>
              <a:rPr lang="en-US" altLang="en-US" kern="0" baseline="-25000" dirty="0" smtClean="0"/>
              <a:t>3</a:t>
            </a:r>
            <a:r>
              <a:rPr lang="en-IN" altLang="en-US" kern="0" dirty="0" smtClean="0"/>
              <a:t>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IN" altLang="en-US" kern="0" dirty="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altLang="en-US" kern="0" baseline="-25000" dirty="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altLang="en-US" kern="0" baseline="-25000" dirty="0" smtClean="0"/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1999284"/>
              </p:ext>
            </p:extLst>
          </p:nvPr>
        </p:nvGraphicFramePr>
        <p:xfrm>
          <a:off x="2395728" y="2269935"/>
          <a:ext cx="6124575" cy="51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0" name="Equation" r:id="rId3" imgW="2857320" imgH="241200" progId="Equation.DSMT4">
                  <p:embed/>
                </p:oleObj>
              </mc:Choice>
              <mc:Fallback>
                <p:oleObj name="Equation" r:id="rId3" imgW="285732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5728" y="2269935"/>
                        <a:ext cx="6124575" cy="51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4399615"/>
              </p:ext>
            </p:extLst>
          </p:nvPr>
        </p:nvGraphicFramePr>
        <p:xfrm>
          <a:off x="1660525" y="3922332"/>
          <a:ext cx="6997700" cy="76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1" name="Equation" r:id="rId5" imgW="3949560" imgH="431640" progId="Equation.DSMT4">
                  <p:embed/>
                </p:oleObj>
              </mc:Choice>
              <mc:Fallback>
                <p:oleObj name="Equation" r:id="rId5" imgW="394956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0525" y="3922332"/>
                        <a:ext cx="6997700" cy="763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7112333"/>
              </p:ext>
            </p:extLst>
          </p:nvPr>
        </p:nvGraphicFramePr>
        <p:xfrm>
          <a:off x="8820150" y="4133469"/>
          <a:ext cx="1303338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2" name="Equation" r:id="rId7" imgW="736560" imgH="203040" progId="Equation.DSMT4">
                  <p:embed/>
                </p:oleObj>
              </mc:Choice>
              <mc:Fallback>
                <p:oleObj name="Equation" r:id="rId7" imgW="73656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20150" y="4133469"/>
                        <a:ext cx="1303338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8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3 | </a:t>
            </a:r>
            <a:fld id="{FDAD441B-C1A8-44EA-A8B5-BDF351C4C6B6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338451" y="757555"/>
            <a:ext cx="7620000" cy="4267200"/>
          </a:xfrm>
          <a:prstGeom prst="rect">
            <a:avLst/>
          </a:prstGeom>
        </p:spPr>
        <p:txBody>
          <a:bodyPr/>
          <a:lstStyle>
            <a:lvl1pPr marL="609600" indent="-609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5334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3716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IN" altLang="en-US" kern="0" dirty="0" smtClean="0"/>
              <a:t>Determine the grams of </a:t>
            </a:r>
            <a:r>
              <a:rPr lang="en-IN" altLang="en-US" kern="0" dirty="0" err="1" smtClean="0"/>
              <a:t>HCl</a:t>
            </a:r>
            <a:r>
              <a:rPr lang="en-IN" altLang="en-US" kern="0" dirty="0" smtClean="0"/>
              <a:t> that react with 5.00 g of manganese dioxide according to the following reaction.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IN" altLang="en-US" kern="0" dirty="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altLang="en-US" kern="0" baseline="-25000" dirty="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altLang="en-US" kern="0" baseline="-25000" dirty="0" smtClean="0"/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770523"/>
              </p:ext>
            </p:extLst>
          </p:nvPr>
        </p:nvGraphicFramePr>
        <p:xfrm>
          <a:off x="2009839" y="2856230"/>
          <a:ext cx="7700962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48" name="Equation" r:id="rId3" imgW="3593880" imgH="241200" progId="Equation.DSMT4">
                  <p:embed/>
                </p:oleObj>
              </mc:Choice>
              <mc:Fallback>
                <p:oleObj name="Equation" r:id="rId3" imgW="359388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9839" y="2856230"/>
                        <a:ext cx="7700962" cy="515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2622477"/>
              </p:ext>
            </p:extLst>
          </p:nvPr>
        </p:nvGraphicFramePr>
        <p:xfrm>
          <a:off x="1728851" y="4781868"/>
          <a:ext cx="6478588" cy="76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49" name="Equation" r:id="rId5" imgW="3657600" imgH="431640" progId="Equation.DSMT4">
                  <p:embed/>
                </p:oleObj>
              </mc:Choice>
              <mc:Fallback>
                <p:oleObj name="Equation" r:id="rId5" imgW="365760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8851" y="4781868"/>
                        <a:ext cx="6478588" cy="763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8138608"/>
              </p:ext>
            </p:extLst>
          </p:nvPr>
        </p:nvGraphicFramePr>
        <p:xfrm>
          <a:off x="8383651" y="4993005"/>
          <a:ext cx="1484313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50" name="Equation" r:id="rId7" imgW="838080" imgH="203040" progId="Equation.DSMT4">
                  <p:embed/>
                </p:oleObj>
              </mc:Choice>
              <mc:Fallback>
                <p:oleObj name="Equation" r:id="rId7" imgW="83808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3651" y="4993005"/>
                        <a:ext cx="1484313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43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3 | </a:t>
            </a:r>
            <a:fld id="{FDAD441B-C1A8-44EA-A8B5-BDF351C4C6B6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048256" y="883920"/>
            <a:ext cx="8229600" cy="5029200"/>
          </a:xfrm>
          <a:prstGeom prst="rect">
            <a:avLst/>
          </a:prstGeom>
        </p:spPr>
        <p:txBody>
          <a:bodyPr/>
          <a:lstStyle>
            <a:lvl1pPr marL="609600" indent="-609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5334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3716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FontTx/>
              <a:buNone/>
            </a:pPr>
            <a:r>
              <a:rPr lang="en-US" altLang="en-US" sz="3600" b="1" kern="0" dirty="0" smtClean="0"/>
              <a:t>Limiting Reactant</a:t>
            </a:r>
          </a:p>
          <a:p>
            <a:pPr marL="0" indent="0" eaLnBrk="1" hangingPunct="1">
              <a:buFontTx/>
              <a:buNone/>
            </a:pPr>
            <a:r>
              <a:rPr lang="en-US" altLang="en-US" kern="0" dirty="0" smtClean="0"/>
              <a:t>The reactant that is entirely consumed when a reaction goes to completion.</a:t>
            </a:r>
          </a:p>
          <a:p>
            <a:pPr marL="0" indent="0" eaLnBrk="1" hangingPunct="1">
              <a:buFontTx/>
              <a:buNone/>
            </a:pPr>
            <a:endParaRPr lang="en-US" altLang="en-US" kern="0" dirty="0" smtClean="0"/>
          </a:p>
          <a:p>
            <a:pPr marL="0" indent="0" eaLnBrk="1" hangingPunct="1">
              <a:buFontTx/>
              <a:buNone/>
            </a:pPr>
            <a:r>
              <a:rPr lang="en-US" altLang="en-US" kern="0" dirty="0" smtClean="0"/>
              <a:t>Once one reactant has been completely consumed, the reaction stops.</a:t>
            </a:r>
          </a:p>
          <a:p>
            <a:pPr marL="0" indent="0" eaLnBrk="1" hangingPunct="1">
              <a:buFontTx/>
              <a:buNone/>
            </a:pPr>
            <a:endParaRPr lang="en-US" altLang="en-US" kern="0" dirty="0" smtClean="0"/>
          </a:p>
          <a:p>
            <a:pPr marL="0" indent="0" eaLnBrk="1" hangingPunct="1">
              <a:buFontTx/>
              <a:buNone/>
            </a:pPr>
            <a:r>
              <a:rPr lang="en-US" altLang="en-US" kern="0" dirty="0" smtClean="0"/>
              <a:t>The moles of product are always determined by the starting moles of the limiting reactant. </a:t>
            </a:r>
          </a:p>
          <a:p>
            <a:pPr marL="0" indent="0" eaLnBrk="1" hangingPunct="1">
              <a:buFontTx/>
              <a:buNone/>
            </a:pPr>
            <a:endParaRPr lang="en-US" altLang="en-US" kern="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5577840" y="960120"/>
            <a:ext cx="245059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200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מגיב מגביל</a:t>
            </a:r>
            <a:endParaRPr lang="he-IL" sz="3200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19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9347200" y="6513749"/>
            <a:ext cx="2844800" cy="2444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3/</a:t>
            </a:r>
            <a:fld id="{FDAD441B-C1A8-44EA-A8B5-BDF351C4C6B6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7" name="Rectangle 3"/>
          <p:cNvSpPr txBox="1">
            <a:spLocks noChangeArrowheads="1"/>
          </p:cNvSpPr>
          <p:nvPr/>
        </p:nvSpPr>
        <p:spPr>
          <a:xfrm>
            <a:off x="2338758" y="1128712"/>
            <a:ext cx="6605587" cy="1527175"/>
          </a:xfrm>
          <a:prstGeom prst="rect">
            <a:avLst/>
          </a:prstGeom>
          <a:noFill/>
        </p:spPr>
        <p:txBody>
          <a:bodyPr/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SzPct val="85000"/>
              <a:buFont typeface="Arial" charset="0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SzPct val="100000"/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/>
            <a:r>
              <a:rPr lang="en-US" kern="0" smtClean="0"/>
              <a:t>Given 10 slices of cheese and 14 slices of bread.  How many sandwiches can you make?</a:t>
            </a:r>
            <a:endParaRPr lang="en-US" kern="0"/>
          </a:p>
        </p:txBody>
      </p:sp>
      <p:grpSp>
        <p:nvGrpSpPr>
          <p:cNvPr id="106" name="Group 56"/>
          <p:cNvGrpSpPr>
            <a:grpSpLocks/>
          </p:cNvGrpSpPr>
          <p:nvPr/>
        </p:nvGrpSpPr>
        <p:grpSpPr bwMode="auto">
          <a:xfrm>
            <a:off x="2307463" y="3770312"/>
            <a:ext cx="8372475" cy="1117600"/>
            <a:chOff x="291" y="2475"/>
            <a:chExt cx="5274" cy="704"/>
          </a:xfrm>
        </p:grpSpPr>
        <p:sp>
          <p:nvSpPr>
            <p:cNvPr id="107" name="Text Box 53"/>
            <p:cNvSpPr txBox="1">
              <a:spLocks noChangeArrowheads="1"/>
            </p:cNvSpPr>
            <p:nvPr/>
          </p:nvSpPr>
          <p:spPr bwMode="auto">
            <a:xfrm>
              <a:off x="291" y="2475"/>
              <a:ext cx="5274" cy="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="" xmlns:a14="http://schemas.microsoft.com/office/drawing/2010/main" w="44450" algn="ctr">
                  <a:solidFill>
                    <a:schemeClr val="tx1"/>
                  </a:solidFill>
                  <a:miter lim="800000"/>
                  <a:headEnd/>
                  <a:tailEnd type="none" w="med" len="lg"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rtl="0">
                <a:lnSpc>
                  <a:spcPct val="120000"/>
                </a:lnSpc>
              </a:pPr>
              <a:r>
                <a:rPr lang="en-US" sz="2800" b="0" i="0" smtClean="0">
                  <a:solidFill>
                    <a:srgbClr val="000000"/>
                  </a:solidFill>
                </a:rPr>
                <a:t>Balanced equation</a:t>
              </a:r>
            </a:p>
            <a:p>
              <a:pPr algn="l" rtl="0">
                <a:lnSpc>
                  <a:spcPct val="120000"/>
                </a:lnSpc>
              </a:pPr>
              <a:r>
                <a:rPr lang="en-US" sz="2800" b="0" i="0" smtClean="0">
                  <a:solidFill>
                    <a:srgbClr val="000000"/>
                  </a:solidFill>
                </a:rPr>
                <a:t>     1 cheese   +   2 bread 		1 sandwich</a:t>
              </a:r>
            </a:p>
          </p:txBody>
        </p:sp>
        <p:sp>
          <p:nvSpPr>
            <p:cNvPr id="108" name="Line 54"/>
            <p:cNvSpPr>
              <a:spLocks noChangeShapeType="1"/>
            </p:cNvSpPr>
            <p:nvPr/>
          </p:nvSpPr>
          <p:spPr bwMode="auto">
            <a:xfrm>
              <a:off x="2952" y="3007"/>
              <a:ext cx="72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rtl="0" eaLnBrk="1" hangingPunct="1"/>
              <a:endParaRPr lang="en-US" sz="1800" b="0" i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09" name="Text Box 55"/>
          <p:cNvSpPr txBox="1">
            <a:spLocks noChangeArrowheads="1"/>
          </p:cNvSpPr>
          <p:nvPr/>
        </p:nvSpPr>
        <p:spPr bwMode="auto">
          <a:xfrm>
            <a:off x="5110988" y="5075237"/>
            <a:ext cx="3917950" cy="163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="" xmlns:a14="http://schemas.microsoft.com/office/drawing/2010/main" w="44450" algn="ctr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rtl="0">
              <a:lnSpc>
                <a:spcPct val="120000"/>
              </a:lnSpc>
            </a:pPr>
            <a:r>
              <a:rPr lang="en-US" sz="2800" b="0" i="0" smtClean="0">
                <a:solidFill>
                  <a:srgbClr val="000000"/>
                </a:solidFill>
              </a:rPr>
              <a:t>1 cheese ≡ 2 bread</a:t>
            </a:r>
          </a:p>
          <a:p>
            <a:pPr algn="l" rtl="0">
              <a:lnSpc>
                <a:spcPct val="120000"/>
              </a:lnSpc>
            </a:pPr>
            <a:r>
              <a:rPr lang="en-US" sz="2800" b="0" i="0" smtClean="0">
                <a:solidFill>
                  <a:srgbClr val="000000"/>
                </a:solidFill>
              </a:rPr>
              <a:t>1 cheese ≡ 1 sandwich</a:t>
            </a:r>
          </a:p>
          <a:p>
            <a:pPr algn="l" rtl="0">
              <a:lnSpc>
                <a:spcPct val="120000"/>
              </a:lnSpc>
            </a:pPr>
            <a:r>
              <a:rPr lang="en-US" sz="2800" b="0" i="0" smtClean="0">
                <a:solidFill>
                  <a:srgbClr val="000000"/>
                </a:solidFill>
              </a:rPr>
              <a:t>2 bread ≡ 1 sandwich </a:t>
            </a:r>
          </a:p>
        </p:txBody>
      </p:sp>
      <p:pic>
        <p:nvPicPr>
          <p:cNvPr id="111" name="Picture 1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285" y="1336302"/>
            <a:ext cx="3578662" cy="2731245"/>
          </a:xfrm>
          <a:prstGeom prst="rect">
            <a:avLst/>
          </a:prstGeom>
        </p:spPr>
      </p:pic>
      <p:sp>
        <p:nvSpPr>
          <p:cNvPr id="116" name="Rectangle 2"/>
          <p:cNvSpPr txBox="1">
            <a:spLocks noChangeArrowheads="1"/>
          </p:cNvSpPr>
          <p:nvPr/>
        </p:nvSpPr>
        <p:spPr>
          <a:xfrm>
            <a:off x="1158695" y="132183"/>
            <a:ext cx="8834437" cy="8191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9pPr>
          </a:lstStyle>
          <a:p>
            <a:pPr algn="ctr"/>
            <a:r>
              <a:rPr lang="en-US" kern="0" dirty="0" smtClean="0"/>
              <a:t>Limiting Reactant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96224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9347200" y="6509702"/>
            <a:ext cx="2844800" cy="2444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3/</a:t>
            </a:r>
            <a:fld id="{FDAD441B-C1A8-44EA-A8B5-BDF351C4C6B6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r>
              <a:rPr lang="en-US" altLang="en-US" dirty="0" smtClean="0">
                <a:solidFill>
                  <a:srgbClr val="000000"/>
                </a:solidFill>
              </a:rPr>
              <a:t> </a:t>
            </a: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456056" y="1062990"/>
            <a:ext cx="8645525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rtl="0">
              <a:lnSpc>
                <a:spcPct val="120000"/>
              </a:lnSpc>
            </a:pPr>
            <a:r>
              <a:rPr lang="en-US" sz="2800" b="0" i="0" dirty="0" smtClean="0">
                <a:solidFill>
                  <a:srgbClr val="194E9D"/>
                </a:solidFill>
              </a:rPr>
              <a:t>Bread is limiting…</a:t>
            </a:r>
          </a:p>
          <a:p>
            <a:pPr algn="l" rtl="0">
              <a:lnSpc>
                <a:spcPct val="120000"/>
              </a:lnSpc>
            </a:pPr>
            <a:r>
              <a:rPr lang="en-US" sz="2800" b="0" i="0" dirty="0" smtClean="0">
                <a:solidFill>
                  <a:srgbClr val="000000"/>
                </a:solidFill>
              </a:rPr>
              <a:t>…base all other calculations on the limiting reactant.</a:t>
            </a:r>
            <a:endParaRPr lang="en-US" sz="2800" b="0" i="0" dirty="0" smtClean="0">
              <a:solidFill>
                <a:srgbClr val="194E9D"/>
              </a:solidFill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035618" y="6112828"/>
            <a:ext cx="58769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rtl="0"/>
            <a:r>
              <a:rPr lang="en-US" sz="2800" b="0" i="0" smtClean="0">
                <a:solidFill>
                  <a:srgbClr val="000000"/>
                </a:solidFill>
              </a:rPr>
              <a:t>Excess cheese = 10 – 7 = 3 slices</a:t>
            </a:r>
          </a:p>
        </p:txBody>
      </p:sp>
      <p:sp>
        <p:nvSpPr>
          <p:cNvPr id="9" name="Rectangle 7"/>
          <p:cNvSpPr txBox="1">
            <a:spLocks noChangeArrowheads="1"/>
          </p:cNvSpPr>
          <p:nvPr/>
        </p:nvSpPr>
        <p:spPr>
          <a:xfrm>
            <a:off x="2310006" y="167640"/>
            <a:ext cx="8834437" cy="8191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9pPr>
          </a:lstStyle>
          <a:p>
            <a:r>
              <a:rPr lang="en-US" kern="0" smtClean="0"/>
              <a:t>Limiting Reactant</a:t>
            </a:r>
            <a:endParaRPr lang="en-US" kern="0" dirty="0"/>
          </a:p>
        </p:txBody>
      </p:sp>
      <p:grpSp>
        <p:nvGrpSpPr>
          <p:cNvPr id="10" name="Group 21"/>
          <p:cNvGrpSpPr>
            <a:grpSpLocks/>
          </p:cNvGrpSpPr>
          <p:nvPr/>
        </p:nvGrpSpPr>
        <p:grpSpPr bwMode="auto">
          <a:xfrm>
            <a:off x="2456056" y="2483803"/>
            <a:ext cx="8415337" cy="1382712"/>
            <a:chOff x="143" y="1773"/>
            <a:chExt cx="5301" cy="871"/>
          </a:xfrm>
        </p:grpSpPr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143" y="1773"/>
              <a:ext cx="530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rtl="0"/>
              <a:r>
                <a:rPr lang="en-US" sz="2800" b="0" i="0" dirty="0" smtClean="0">
                  <a:solidFill>
                    <a:srgbClr val="194E9D"/>
                  </a:solidFill>
                </a:rPr>
                <a:t>Sandwiches made</a:t>
              </a:r>
              <a:endParaRPr lang="en-US" sz="2800" b="0" i="0" dirty="0" smtClean="0">
                <a:solidFill>
                  <a:srgbClr val="000000"/>
                </a:solidFill>
              </a:endParaRPr>
            </a:p>
          </p:txBody>
        </p:sp>
        <p:grpSp>
          <p:nvGrpSpPr>
            <p:cNvPr id="12" name="Group 13"/>
            <p:cNvGrpSpPr>
              <a:grpSpLocks/>
            </p:cNvGrpSpPr>
            <p:nvPr/>
          </p:nvGrpSpPr>
          <p:grpSpPr bwMode="auto">
            <a:xfrm>
              <a:off x="896" y="2048"/>
              <a:ext cx="4210" cy="596"/>
              <a:chOff x="218" y="2112"/>
              <a:chExt cx="4210" cy="596"/>
            </a:xfrm>
          </p:grpSpPr>
          <p:sp>
            <p:nvSpPr>
              <p:cNvPr id="13" name="Text Box 9"/>
              <p:cNvSpPr txBox="1">
                <a:spLocks noChangeArrowheads="1"/>
              </p:cNvSpPr>
              <p:nvPr/>
            </p:nvSpPr>
            <p:spPr bwMode="auto">
              <a:xfrm>
                <a:off x="218" y="2209"/>
                <a:ext cx="421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9900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44450" algn="ctr">
                    <a:solidFill>
                      <a:schemeClr val="tx1"/>
                    </a:solidFill>
                    <a:miter lim="800000"/>
                    <a:headEnd/>
                    <a:tailEnd type="none" w="med" len="lg"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rtl="0"/>
                <a:r>
                  <a:rPr lang="en-US" sz="2800" b="0" i="0" smtClean="0">
                    <a:solidFill>
                      <a:srgbClr val="000000"/>
                    </a:solidFill>
                  </a:rPr>
                  <a:t>14 bread x 			   = 7 sandwiches</a:t>
                </a:r>
              </a:p>
            </p:txBody>
          </p:sp>
          <p:grpSp>
            <p:nvGrpSpPr>
              <p:cNvPr id="14" name="Group 10"/>
              <p:cNvGrpSpPr>
                <a:grpSpLocks/>
              </p:cNvGrpSpPr>
              <p:nvPr/>
            </p:nvGrpSpPr>
            <p:grpSpPr bwMode="auto">
              <a:xfrm>
                <a:off x="1404" y="2112"/>
                <a:ext cx="1269" cy="596"/>
                <a:chOff x="1466" y="2983"/>
                <a:chExt cx="1269" cy="596"/>
              </a:xfrm>
            </p:grpSpPr>
            <p:sp>
              <p:nvSpPr>
                <p:cNvPr id="1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466" y="2983"/>
                  <a:ext cx="1239" cy="59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9900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44450" algn="ctr">
                      <a:solidFill>
                        <a:schemeClr val="tx1"/>
                      </a:solidFill>
                      <a:miter lim="800000"/>
                      <a:headEnd/>
                      <a:tailEnd type="none" w="med" len="lg"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 rtl="0"/>
                  <a:r>
                    <a:rPr lang="en-US" sz="2800" b="0" i="0" smtClean="0">
                      <a:solidFill>
                        <a:srgbClr val="000000"/>
                      </a:solidFill>
                    </a:rPr>
                    <a:t>1 sandwich</a:t>
                  </a:r>
                </a:p>
                <a:p>
                  <a:pPr algn="l" rtl="0"/>
                  <a:r>
                    <a:rPr lang="en-US" sz="2800" b="0" i="0" smtClean="0">
                      <a:solidFill>
                        <a:srgbClr val="000000"/>
                      </a:solidFill>
                    </a:rPr>
                    <a:t>2 bread</a:t>
                  </a:r>
                </a:p>
              </p:txBody>
            </p:sp>
            <p:sp>
              <p:nvSpPr>
                <p:cNvPr id="16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1501" y="3297"/>
                  <a:ext cx="1234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none" w="med" len="lg"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rtl="0" eaLnBrk="1" hangingPunct="1"/>
                  <a:endParaRPr lang="en-US" sz="1800" b="0" i="0" smtClean="0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grpSp>
        <p:nvGrpSpPr>
          <p:cNvPr id="17" name="Group 22"/>
          <p:cNvGrpSpPr>
            <a:grpSpLocks/>
          </p:cNvGrpSpPr>
          <p:nvPr/>
        </p:nvGrpSpPr>
        <p:grpSpPr bwMode="auto">
          <a:xfrm>
            <a:off x="2456056" y="4058603"/>
            <a:ext cx="7994650" cy="1444625"/>
            <a:chOff x="143" y="2741"/>
            <a:chExt cx="5036" cy="910"/>
          </a:xfrm>
        </p:grpSpPr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143" y="2741"/>
              <a:ext cx="2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rtl="0"/>
              <a:r>
                <a:rPr lang="en-US" sz="2800" b="0" i="0" dirty="0" smtClean="0">
                  <a:solidFill>
                    <a:srgbClr val="194E9D"/>
                  </a:solidFill>
                </a:rPr>
                <a:t>Cheese remaining</a:t>
              </a:r>
              <a:endParaRPr lang="en-US" sz="2800" b="0" i="0" dirty="0" smtClean="0">
                <a:solidFill>
                  <a:srgbClr val="000000"/>
                </a:solidFill>
              </a:endParaRPr>
            </a:p>
          </p:txBody>
        </p:sp>
        <p:grpSp>
          <p:nvGrpSpPr>
            <p:cNvPr id="19" name="Group 20"/>
            <p:cNvGrpSpPr>
              <a:grpSpLocks/>
            </p:cNvGrpSpPr>
            <p:nvPr/>
          </p:nvGrpSpPr>
          <p:grpSpPr bwMode="auto">
            <a:xfrm>
              <a:off x="969" y="3055"/>
              <a:ext cx="4210" cy="596"/>
              <a:chOff x="993" y="2604"/>
              <a:chExt cx="4210" cy="596"/>
            </a:xfrm>
          </p:grpSpPr>
          <p:sp>
            <p:nvSpPr>
              <p:cNvPr id="20" name="Text Box 15"/>
              <p:cNvSpPr txBox="1">
                <a:spLocks noChangeArrowheads="1"/>
              </p:cNvSpPr>
              <p:nvPr/>
            </p:nvSpPr>
            <p:spPr bwMode="auto">
              <a:xfrm>
                <a:off x="993" y="2701"/>
                <a:ext cx="421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9900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44450" algn="ctr">
                    <a:solidFill>
                      <a:schemeClr val="tx1"/>
                    </a:solidFill>
                    <a:miter lim="800000"/>
                    <a:headEnd/>
                    <a:tailEnd type="none" w="med" len="lg"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 rtl="0"/>
                <a:r>
                  <a:rPr lang="en-US" sz="2800" b="0" i="0" smtClean="0">
                    <a:solidFill>
                      <a:srgbClr val="000000"/>
                    </a:solidFill>
                  </a:rPr>
                  <a:t>14 bread x 		       = 7 cheese used</a:t>
                </a:r>
              </a:p>
            </p:txBody>
          </p:sp>
          <p:grpSp>
            <p:nvGrpSpPr>
              <p:cNvPr id="21" name="Group 19"/>
              <p:cNvGrpSpPr>
                <a:grpSpLocks/>
              </p:cNvGrpSpPr>
              <p:nvPr/>
            </p:nvGrpSpPr>
            <p:grpSpPr bwMode="auto">
              <a:xfrm>
                <a:off x="2130" y="2604"/>
                <a:ext cx="1027" cy="596"/>
                <a:chOff x="2201" y="2604"/>
                <a:chExt cx="1027" cy="596"/>
              </a:xfrm>
            </p:grpSpPr>
            <p:sp>
              <p:nvSpPr>
                <p:cNvPr id="22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2201" y="2604"/>
                  <a:ext cx="1027" cy="59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9900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44450" algn="ctr">
                      <a:solidFill>
                        <a:schemeClr val="tx1"/>
                      </a:solidFill>
                      <a:miter lim="800000"/>
                      <a:headEnd/>
                      <a:tailEnd type="none" w="med" len="lg"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 rtl="0"/>
                  <a:r>
                    <a:rPr lang="en-US" sz="2800" b="0" i="0" smtClean="0">
                      <a:solidFill>
                        <a:srgbClr val="000000"/>
                      </a:solidFill>
                    </a:rPr>
                    <a:t>1 cheese</a:t>
                  </a:r>
                </a:p>
                <a:p>
                  <a:pPr algn="l" rtl="0"/>
                  <a:r>
                    <a:rPr lang="en-US" sz="2800" b="0" i="0" smtClean="0">
                      <a:solidFill>
                        <a:srgbClr val="000000"/>
                      </a:solidFill>
                    </a:rPr>
                    <a:t>2 bread</a:t>
                  </a:r>
                </a:p>
              </p:txBody>
            </p:sp>
            <p:sp>
              <p:nvSpPr>
                <p:cNvPr id="23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2251" y="2910"/>
                  <a:ext cx="944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none" w="med" len="lg"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 rtl="0" eaLnBrk="1" hangingPunct="1"/>
                  <a:endParaRPr lang="en-US" sz="1800" b="0" i="0" smtClean="0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sp>
        <p:nvSpPr>
          <p:cNvPr id="24" name="AutoShape 23"/>
          <p:cNvSpPr>
            <a:spLocks noChangeArrowheads="1"/>
          </p:cNvSpPr>
          <p:nvPr/>
        </p:nvSpPr>
        <p:spPr bwMode="auto">
          <a:xfrm>
            <a:off x="6681216" y="5593715"/>
            <a:ext cx="1036638" cy="460375"/>
          </a:xfrm>
          <a:prstGeom prst="wedgeRoundRectCallout">
            <a:avLst>
              <a:gd name="adj1" fmla="val -16769"/>
              <a:gd name="adj2" fmla="val 79657"/>
              <a:gd name="adj3" fmla="val 16667"/>
            </a:avLst>
          </a:prstGeom>
          <a:solidFill>
            <a:schemeClr val="bg1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1" hangingPunct="1"/>
            <a:r>
              <a:rPr lang="en-US" sz="1800" b="0" i="0" smtClean="0">
                <a:solidFill>
                  <a:srgbClr val="000000"/>
                </a:solidFill>
              </a:rPr>
              <a:t>Initially</a:t>
            </a:r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auto">
          <a:xfrm>
            <a:off x="7601966" y="5479415"/>
            <a:ext cx="1074738" cy="461963"/>
          </a:xfrm>
          <a:prstGeom prst="wedgeRoundRectCallout">
            <a:avLst>
              <a:gd name="adj1" fmla="val -33750"/>
              <a:gd name="adj2" fmla="val 99829"/>
              <a:gd name="adj3" fmla="val 16667"/>
            </a:avLst>
          </a:prstGeom>
          <a:solidFill>
            <a:schemeClr val="bg1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1" hangingPunct="1"/>
            <a:r>
              <a:rPr lang="en-US" sz="1800" b="0" i="0" smtClean="0">
                <a:solidFill>
                  <a:srgbClr val="000000"/>
                </a:solidFill>
              </a:rPr>
              <a:t>Used</a:t>
            </a:r>
          </a:p>
        </p:txBody>
      </p:sp>
    </p:spTree>
    <p:extLst>
      <p:ext uri="{BB962C8B-B14F-4D97-AF65-F5344CB8AC3E}">
        <p14:creationId xmlns:p14="http://schemas.microsoft.com/office/powerpoint/2010/main" val="205269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0C40FF-1DED-9240-9916-D1C2A773586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6094984" y="6401557"/>
            <a:ext cx="6299200" cy="457200"/>
          </a:xfrm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dirty="0" smtClean="0">
                <a:solidFill>
                  <a:srgbClr val="000000"/>
                </a:solidFill>
              </a:rPr>
              <a:t>3-סטויכיומטריה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5464" y="43693"/>
            <a:ext cx="9144000" cy="1143000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  <a:ea typeface="ＭＳ Ｐゴシック" charset="0"/>
              </a:rPr>
              <a:t>Limiting Reactants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1459802" y="1339093"/>
            <a:ext cx="83058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/>
            <a:r>
              <a:rPr lang="en-US" kern="0" dirty="0" smtClean="0">
                <a:latin typeface="Arial" charset="0"/>
                <a:ea typeface="ＭＳ Ｐゴシック" charset="0"/>
              </a:rPr>
              <a:t>The </a:t>
            </a:r>
            <a:r>
              <a:rPr lang="en-US" b="1" kern="0" dirty="0" smtClean="0">
                <a:latin typeface="Arial" charset="0"/>
                <a:ea typeface="ＭＳ Ｐゴシック" charset="0"/>
              </a:rPr>
              <a:t>limiting reactant</a:t>
            </a:r>
            <a:r>
              <a:rPr lang="en-US" kern="0" dirty="0" smtClean="0">
                <a:latin typeface="Arial" charset="0"/>
                <a:ea typeface="ＭＳ Ｐゴシック" charset="0"/>
              </a:rPr>
              <a:t> is the reactant present in the smallest stoichiometric amount.</a:t>
            </a:r>
          </a:p>
          <a:p>
            <a:pPr lvl="1" eaLnBrk="1" hangingPunct="1"/>
            <a:r>
              <a:rPr lang="en-US" kern="0" dirty="0" smtClean="0">
                <a:latin typeface="Arial" charset="0"/>
                <a:ea typeface="ＭＳ Ｐゴシック" charset="0"/>
              </a:rPr>
              <a:t>In other words, it</a:t>
            </a:r>
            <a:r>
              <a:rPr lang="ja-JP" altLang="en-US" kern="0" dirty="0" smtClean="0">
                <a:latin typeface="Arial" charset="0"/>
                <a:ea typeface="ＭＳ Ｐゴシック" charset="0"/>
              </a:rPr>
              <a:t>’</a:t>
            </a:r>
            <a:r>
              <a:rPr lang="en-US" altLang="ja-JP" kern="0" dirty="0" smtClean="0">
                <a:latin typeface="Arial" charset="0"/>
                <a:ea typeface="ＭＳ Ｐゴシック" charset="0"/>
              </a:rPr>
              <a:t>s the reactant you</a:t>
            </a:r>
            <a:r>
              <a:rPr lang="ja-JP" altLang="en-US" kern="0" dirty="0" smtClean="0">
                <a:latin typeface="Arial" charset="0"/>
                <a:ea typeface="ＭＳ Ｐゴシック" charset="0"/>
              </a:rPr>
              <a:t>’</a:t>
            </a:r>
            <a:r>
              <a:rPr lang="en-US" altLang="ja-JP" kern="0" dirty="0" err="1" smtClean="0">
                <a:latin typeface="Arial" charset="0"/>
                <a:ea typeface="ＭＳ Ｐゴシック" charset="0"/>
              </a:rPr>
              <a:t>ll</a:t>
            </a:r>
            <a:r>
              <a:rPr lang="en-US" altLang="ja-JP" kern="0" dirty="0" smtClean="0">
                <a:latin typeface="Arial" charset="0"/>
                <a:ea typeface="ＭＳ Ｐゴシック" charset="0"/>
              </a:rPr>
              <a:t> run out of first (in this case, the H</a:t>
            </a:r>
            <a:r>
              <a:rPr lang="en-US" altLang="ja-JP" kern="0" baseline="-25000" dirty="0" smtClean="0">
                <a:latin typeface="Arial" charset="0"/>
                <a:ea typeface="ＭＳ Ｐゴシック" charset="0"/>
              </a:rPr>
              <a:t>2</a:t>
            </a:r>
            <a:r>
              <a:rPr lang="en-US" altLang="ja-JP" kern="0" dirty="0" smtClean="0">
                <a:latin typeface="Arial" charset="0"/>
                <a:ea typeface="ＭＳ Ｐゴシック" charset="0"/>
              </a:rPr>
              <a:t>).</a:t>
            </a:r>
            <a:endParaRPr lang="en-US" kern="0" dirty="0">
              <a:latin typeface="Arial" charset="0"/>
              <a:ea typeface="ＭＳ Ｐゴシック" charset="0"/>
            </a:endParaRPr>
          </a:p>
        </p:txBody>
      </p:sp>
      <p:pic>
        <p:nvPicPr>
          <p:cNvPr id="18" name="Picture 7" descr="03_17_Figur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7"/>
          <a:stretch>
            <a:fillRect/>
          </a:stretch>
        </p:blipFill>
        <p:spPr bwMode="auto">
          <a:xfrm>
            <a:off x="1502664" y="3244093"/>
            <a:ext cx="7162800" cy="28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93727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0C40FF-1DED-9240-9916-D1C2A773586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604512" y="6400800"/>
            <a:ext cx="6299200" cy="457200"/>
          </a:xfrm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dirty="0" smtClean="0">
                <a:solidFill>
                  <a:srgbClr val="000000"/>
                </a:solidFill>
              </a:rPr>
              <a:t>3-סטויכיומטריה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62456" y="115824"/>
            <a:ext cx="9144000" cy="1143000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</a:rPr>
              <a:t>Limiting Reactants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667256" y="1487424"/>
            <a:ext cx="83058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buFontTx/>
              <a:buNone/>
            </a:pPr>
            <a:r>
              <a:rPr lang="en-US" kern="0" dirty="0" smtClean="0">
                <a:latin typeface="Arial" charset="0"/>
                <a:ea typeface="ＭＳ Ｐゴシック" charset="0"/>
              </a:rPr>
              <a:t>	In the example below, the O</a:t>
            </a:r>
            <a:r>
              <a:rPr lang="en-US" kern="0" baseline="-25000" dirty="0" smtClean="0">
                <a:latin typeface="Arial" charset="0"/>
                <a:ea typeface="ＭＳ Ｐゴシック" charset="0"/>
              </a:rPr>
              <a:t>2</a:t>
            </a:r>
            <a:r>
              <a:rPr lang="en-US" kern="0" dirty="0" smtClean="0">
                <a:latin typeface="Arial" charset="0"/>
                <a:ea typeface="ＭＳ Ｐゴシック" charset="0"/>
              </a:rPr>
              <a:t> would be the </a:t>
            </a:r>
            <a:r>
              <a:rPr lang="en-US" b="1" kern="0" dirty="0" smtClean="0">
                <a:latin typeface="Arial" charset="0"/>
                <a:ea typeface="ＭＳ Ｐゴシック" charset="0"/>
              </a:rPr>
              <a:t>excess reagent</a:t>
            </a:r>
            <a:r>
              <a:rPr lang="en-US" kern="0" dirty="0" smtClean="0">
                <a:latin typeface="Arial" charset="0"/>
                <a:ea typeface="ＭＳ Ｐゴシック" charset="0"/>
              </a:rPr>
              <a:t>.</a:t>
            </a:r>
            <a:endParaRPr lang="en-US" kern="0" dirty="0">
              <a:latin typeface="Arial" charset="0"/>
              <a:ea typeface="ＭＳ Ｐゴシック" charset="0"/>
            </a:endParaRPr>
          </a:p>
        </p:txBody>
      </p:sp>
      <p:pic>
        <p:nvPicPr>
          <p:cNvPr id="6" name="Picture 7" descr="03_17_Figur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7"/>
          <a:stretch>
            <a:fillRect/>
          </a:stretch>
        </p:blipFill>
        <p:spPr bwMode="auto">
          <a:xfrm>
            <a:off x="1819656" y="3316224"/>
            <a:ext cx="7162800" cy="28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78324" y="1911096"/>
            <a:ext cx="94183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800" dirty="0" smtClean="0">
                <a:latin typeface="David" panose="020E0502060401010101" pitchFamily="34" charset="-79"/>
                <a:cs typeface="David" panose="020E0502060401010101" pitchFamily="34" charset="-79"/>
              </a:rPr>
              <a:t>עודף</a:t>
            </a:r>
            <a:endParaRPr lang="he-IL" sz="2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8022636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347200" y="6477000"/>
            <a:ext cx="2844800" cy="2444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3 | </a:t>
            </a:r>
            <a:fld id="{8A009EDF-87CB-4427-9734-9980D6C5FE8E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477000"/>
            <a:ext cx="10668000" cy="228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e-IL" dirty="0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92075" y="161925"/>
            <a:ext cx="8110538" cy="676275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9pPr>
          </a:lstStyle>
          <a:p>
            <a:pPr algn="ctr" eaLnBrk="1" hangingPunct="1"/>
            <a:r>
              <a:rPr lang="en-US" altLang="en-US" kern="0" dirty="0" smtClean="0"/>
              <a:t>Limiting Reactant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2075" y="990600"/>
            <a:ext cx="8899525" cy="569753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/>
            <a:r>
              <a:rPr lang="en-US" altLang="en-US" kern="0" smtClean="0"/>
              <a:t>2 Sb (s) + 3 I</a:t>
            </a:r>
            <a:r>
              <a:rPr lang="en-US" altLang="en-US" kern="0" baseline="-25000" smtClean="0"/>
              <a:t>2</a:t>
            </a:r>
            <a:r>
              <a:rPr lang="en-US" altLang="en-US" kern="0" smtClean="0"/>
              <a:t> (s)  → 2 SbI</a:t>
            </a:r>
            <a:r>
              <a:rPr lang="en-US" altLang="en-US" kern="0" baseline="-25000" smtClean="0"/>
              <a:t>3</a:t>
            </a:r>
            <a:r>
              <a:rPr lang="en-US" altLang="en-US" kern="0" smtClean="0"/>
              <a:t> (s)</a:t>
            </a:r>
          </a:p>
        </p:txBody>
      </p:sp>
      <p:pic>
        <p:nvPicPr>
          <p:cNvPr id="8" name="Picture 4" descr="030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763586"/>
            <a:ext cx="7467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205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294368" y="6506528"/>
            <a:ext cx="2844800" cy="2444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3 | </a:t>
            </a:r>
            <a:fld id="{8A009EDF-87CB-4427-9734-9980D6C5FE8E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477000"/>
            <a:ext cx="10668000" cy="228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e-IL" dirty="0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886331" y="218599"/>
            <a:ext cx="8110538" cy="676275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9pPr>
          </a:lstStyle>
          <a:p>
            <a:pPr algn="ctr" eaLnBrk="1" hangingPunct="1"/>
            <a:r>
              <a:rPr lang="en-US" altLang="en-US" kern="0" dirty="0" smtClean="0"/>
              <a:t>Example</a:t>
            </a:r>
          </a:p>
        </p:txBody>
      </p:sp>
      <p:sp>
        <p:nvSpPr>
          <p:cNvPr id="10" name="Content Placeholder 1"/>
          <p:cNvSpPr txBox="1">
            <a:spLocks/>
          </p:cNvSpPr>
          <p:nvPr/>
        </p:nvSpPr>
        <p:spPr>
          <a:xfrm>
            <a:off x="1866011" y="1160463"/>
            <a:ext cx="8899525" cy="569753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en-US" kern="0" dirty="0" smtClean="0"/>
              <a:t>Consider the reaction</a:t>
            </a:r>
          </a:p>
          <a:p>
            <a:pPr>
              <a:defRPr/>
            </a:pPr>
            <a:endParaRPr lang="en-US" kern="0" dirty="0" smtClean="0"/>
          </a:p>
          <a:p>
            <a:pPr lvl="1">
              <a:defRPr/>
            </a:pPr>
            <a:r>
              <a:rPr lang="en-US" kern="0" dirty="0" smtClean="0"/>
              <a:t>What is the limiting reactant when 1.20 </a:t>
            </a:r>
            <a:r>
              <a:rPr lang="en-US" kern="0" dirty="0" err="1" smtClean="0"/>
              <a:t>mol</a:t>
            </a:r>
            <a:r>
              <a:rPr lang="en-US" kern="0" dirty="0" smtClean="0"/>
              <a:t> of Sb and 2.40 </a:t>
            </a:r>
            <a:r>
              <a:rPr lang="en-US" kern="0" dirty="0" err="1" smtClean="0"/>
              <a:t>mol</a:t>
            </a:r>
            <a:r>
              <a:rPr lang="en-US" kern="0" dirty="0" smtClean="0"/>
              <a:t> of I</a:t>
            </a:r>
            <a:r>
              <a:rPr lang="en-US" kern="0" baseline="-25000" dirty="0" smtClean="0"/>
              <a:t>2</a:t>
            </a:r>
            <a:r>
              <a:rPr lang="en-US" kern="0" dirty="0" smtClean="0"/>
              <a:t> are mixed?</a:t>
            </a:r>
          </a:p>
          <a:p>
            <a:pPr>
              <a:defRPr/>
            </a:pPr>
            <a:r>
              <a:rPr lang="en-US" kern="0" dirty="0" smtClean="0"/>
              <a:t>Analysis:</a:t>
            </a:r>
          </a:p>
          <a:p>
            <a:pPr>
              <a:defRPr/>
            </a:pPr>
            <a:r>
              <a:rPr lang="en-US" kern="0" dirty="0" smtClean="0"/>
              <a:t>Information given		moles of each reactant: 					Sb (1.20), I</a:t>
            </a:r>
            <a:r>
              <a:rPr lang="en-US" kern="0" baseline="-25000" dirty="0" smtClean="0"/>
              <a:t>2</a:t>
            </a:r>
            <a:r>
              <a:rPr lang="en-US" kern="0" dirty="0" smtClean="0"/>
              <a:t> (2.40)</a:t>
            </a:r>
          </a:p>
          <a:p>
            <a:pPr marL="0" indent="0">
              <a:buFont typeface="Times" panose="02020603050405020304" pitchFamily="18" charset="0"/>
              <a:buNone/>
              <a:defRPr/>
            </a:pPr>
            <a:r>
              <a:rPr lang="en-US" kern="0" dirty="0" smtClean="0"/>
              <a:t>                                              balanced equation</a:t>
            </a:r>
          </a:p>
          <a:p>
            <a:pPr>
              <a:defRPr/>
            </a:pPr>
            <a:r>
              <a:rPr lang="en-US" kern="0" dirty="0" smtClean="0"/>
              <a:t>Asked for			limiting reactant</a:t>
            </a:r>
          </a:p>
          <a:p>
            <a:pPr marL="0" indent="0">
              <a:buFont typeface="Times" panose="02020603050405020304" pitchFamily="18" charset="0"/>
              <a:buNone/>
              <a:defRPr/>
            </a:pPr>
            <a:r>
              <a:rPr lang="en-US" kern="0" dirty="0" smtClean="0"/>
              <a:t>                                             </a:t>
            </a:r>
          </a:p>
          <a:p>
            <a:pPr>
              <a:defRPr/>
            </a:pPr>
            <a:endParaRPr lang="en-US" kern="0" dirty="0"/>
          </a:p>
        </p:txBody>
      </p:sp>
      <p:graphicFrame>
        <p:nvGraphicFramePr>
          <p:cNvPr id="1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4928157"/>
              </p:ext>
            </p:extLst>
          </p:nvPr>
        </p:nvGraphicFramePr>
        <p:xfrm>
          <a:off x="2868168" y="1691640"/>
          <a:ext cx="3868738" cy="5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1" name="Equation" r:id="rId3" imgW="1727200" imgH="228600" progId="Equation.DSMT4">
                  <p:embed/>
                </p:oleObj>
              </mc:Choice>
              <mc:Fallback>
                <p:oleObj name="Equation" r:id="rId3" imgW="17272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8168" y="1691640"/>
                        <a:ext cx="3868738" cy="512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91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353804" y="6469062"/>
            <a:ext cx="2844800" cy="2444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3 | </a:t>
            </a:r>
            <a:fld id="{8A009EDF-87CB-4427-9734-9980D6C5FE8E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477000"/>
            <a:ext cx="10668000" cy="228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e-IL" dirty="0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984883" y="179388"/>
            <a:ext cx="8110538" cy="676275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9pPr>
          </a:lstStyle>
          <a:p>
            <a:pPr algn="ctr"/>
            <a:r>
              <a:rPr lang="en-US" altLang="en-US" kern="0" dirty="0" smtClean="0"/>
              <a:t>Example</a:t>
            </a:r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1984883" y="1008063"/>
            <a:ext cx="8899525" cy="569753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en-US" kern="0" dirty="0" smtClean="0"/>
              <a:t>Strategy:</a:t>
            </a:r>
          </a:p>
          <a:p>
            <a:pPr lvl="1"/>
            <a:r>
              <a:rPr lang="en-US" altLang="en-US" kern="0" dirty="0" smtClean="0"/>
              <a:t>Find </a:t>
            </a:r>
            <a:r>
              <a:rPr lang="en-US" altLang="en-US" kern="0" dirty="0" err="1" smtClean="0"/>
              <a:t>mol</a:t>
            </a:r>
            <a:r>
              <a:rPr lang="en-US" altLang="en-US" kern="0" dirty="0" smtClean="0"/>
              <a:t> SbI</a:t>
            </a:r>
            <a:r>
              <a:rPr lang="en-US" altLang="en-US" kern="0" baseline="-25000" dirty="0" smtClean="0"/>
              <a:t>3</a:t>
            </a:r>
            <a:r>
              <a:rPr lang="en-US" altLang="en-US" kern="0" dirty="0" smtClean="0"/>
              <a:t> produced by first assuming Sb is limiting, and then assuming I</a:t>
            </a:r>
            <a:r>
              <a:rPr lang="en-US" altLang="en-US" kern="0" baseline="-25000" dirty="0" smtClean="0"/>
              <a:t>2</a:t>
            </a:r>
            <a:r>
              <a:rPr lang="en-US" altLang="en-US" kern="0" dirty="0" smtClean="0"/>
              <a:t> is limiting</a:t>
            </a:r>
          </a:p>
          <a:p>
            <a:pPr lvl="1"/>
            <a:r>
              <a:rPr lang="en-US" altLang="en-US" kern="0" dirty="0" err="1" smtClean="0"/>
              <a:t>mol</a:t>
            </a:r>
            <a:r>
              <a:rPr lang="en-US" altLang="en-US" kern="0" dirty="0" smtClean="0"/>
              <a:t> Sb → </a:t>
            </a:r>
            <a:r>
              <a:rPr lang="en-US" altLang="en-US" kern="0" dirty="0" err="1" smtClean="0"/>
              <a:t>mol</a:t>
            </a:r>
            <a:r>
              <a:rPr lang="en-US" altLang="en-US" kern="0" dirty="0" smtClean="0"/>
              <a:t> SbI</a:t>
            </a:r>
            <a:r>
              <a:rPr lang="en-US" altLang="en-US" kern="0" baseline="-25000" dirty="0" smtClean="0"/>
              <a:t>3</a:t>
            </a:r>
            <a:r>
              <a:rPr lang="en-US" altLang="en-US" kern="0" dirty="0" smtClean="0"/>
              <a:t>; </a:t>
            </a:r>
            <a:r>
              <a:rPr lang="en-US" altLang="en-US" kern="0" dirty="0" err="1" smtClean="0"/>
              <a:t>mol</a:t>
            </a:r>
            <a:r>
              <a:rPr lang="en-US" altLang="en-US" kern="0" dirty="0" smtClean="0"/>
              <a:t> I</a:t>
            </a:r>
            <a:r>
              <a:rPr lang="en-US" altLang="en-US" kern="0" baseline="-25000" dirty="0" smtClean="0"/>
              <a:t>2</a:t>
            </a:r>
            <a:r>
              <a:rPr lang="en-US" altLang="en-US" kern="0" dirty="0" smtClean="0"/>
              <a:t> → </a:t>
            </a:r>
            <a:r>
              <a:rPr lang="en-US" altLang="en-US" kern="0" dirty="0" err="1" smtClean="0"/>
              <a:t>mol</a:t>
            </a:r>
            <a:r>
              <a:rPr lang="en-US" altLang="en-US" kern="0" dirty="0" smtClean="0"/>
              <a:t> SbI</a:t>
            </a:r>
            <a:r>
              <a:rPr lang="en-US" altLang="en-US" kern="0" baseline="-25000" dirty="0" smtClean="0"/>
              <a:t>3</a:t>
            </a:r>
          </a:p>
          <a:p>
            <a:pPr lvl="1"/>
            <a:endParaRPr lang="en-US" altLang="en-US" kern="0" baseline="-25000" dirty="0" smtClean="0"/>
          </a:p>
          <a:p>
            <a:r>
              <a:rPr lang="en-US" altLang="en-US" kern="0" dirty="0" smtClean="0"/>
              <a:t>The reactant that gives the smaller amount of SbI</a:t>
            </a:r>
            <a:r>
              <a:rPr lang="en-US" altLang="en-US" kern="0" baseline="-25000" dirty="0" smtClean="0"/>
              <a:t>3</a:t>
            </a:r>
            <a:r>
              <a:rPr lang="en-US" altLang="en-US" kern="0" dirty="0" smtClean="0"/>
              <a:t> is limiting.</a:t>
            </a:r>
          </a:p>
        </p:txBody>
      </p:sp>
    </p:spTree>
    <p:extLst>
      <p:ext uri="{BB962C8B-B14F-4D97-AF65-F5344CB8AC3E}">
        <p14:creationId xmlns:p14="http://schemas.microsoft.com/office/powerpoint/2010/main" val="192908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5400"/>
            <a:ext cx="9144000" cy="1143000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</a:rPr>
              <a:t>Molar Mass</a:t>
            </a:r>
          </a:p>
        </p:txBody>
      </p:sp>
      <p:sp>
        <p:nvSpPr>
          <p:cNvPr id="51202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676400" y="914400"/>
            <a:ext cx="5943600" cy="5562600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  <a:ea typeface="ＭＳ Ｐゴシック" charset="0"/>
              </a:rPr>
              <a:t>A </a:t>
            </a:r>
            <a:r>
              <a:rPr lang="en-US" b="1" dirty="0">
                <a:latin typeface="Arial" charset="0"/>
                <a:ea typeface="ＭＳ Ｐゴシック" charset="0"/>
              </a:rPr>
              <a:t>molar mass</a:t>
            </a:r>
            <a:r>
              <a:rPr lang="en-US" dirty="0">
                <a:latin typeface="Arial" charset="0"/>
                <a:ea typeface="ＭＳ Ｐゴシック" charset="0"/>
              </a:rPr>
              <a:t> is the mass </a:t>
            </a:r>
            <a:r>
              <a:rPr lang="en-US">
                <a:latin typeface="Arial" charset="0"/>
                <a:ea typeface="ＭＳ Ｐゴシック" charset="0"/>
              </a:rPr>
              <a:t>of </a:t>
            </a:r>
            <a:r>
              <a:rPr lang="en-US" smtClean="0">
                <a:latin typeface="Arial" charset="0"/>
                <a:ea typeface="ＭＳ Ｐゴシック" charset="0"/>
              </a:rPr>
              <a:t/>
            </a:r>
            <a:br>
              <a:rPr lang="en-US" smtClean="0">
                <a:latin typeface="Arial" charset="0"/>
                <a:ea typeface="ＭＳ Ｐゴシック" charset="0"/>
              </a:rPr>
            </a:br>
            <a:r>
              <a:rPr lang="en-US" smtClean="0">
                <a:latin typeface="Arial" charset="0"/>
                <a:ea typeface="ＭＳ Ｐゴシック" charset="0"/>
              </a:rPr>
              <a:t>1 </a:t>
            </a:r>
            <a:r>
              <a:rPr lang="en-US" dirty="0" err="1">
                <a:latin typeface="Arial" charset="0"/>
                <a:ea typeface="ＭＳ Ｐゴシック" charset="0"/>
              </a:rPr>
              <a:t>mol</a:t>
            </a:r>
            <a:r>
              <a:rPr lang="en-US" dirty="0">
                <a:latin typeface="Arial" charset="0"/>
                <a:ea typeface="ＭＳ Ｐゴシック" charset="0"/>
              </a:rPr>
              <a:t> of a substance (i.e., g/</a:t>
            </a:r>
            <a:r>
              <a:rPr lang="en-US" dirty="0" err="1">
                <a:latin typeface="Arial" charset="0"/>
                <a:ea typeface="ＭＳ Ｐゴシック" charset="0"/>
              </a:rPr>
              <a:t>mol</a:t>
            </a:r>
            <a:r>
              <a:rPr lang="en-US" dirty="0">
                <a:latin typeface="Arial" charset="0"/>
                <a:ea typeface="ＭＳ Ｐゴシック" charset="0"/>
              </a:rPr>
              <a:t>).</a:t>
            </a:r>
          </a:p>
          <a:p>
            <a:pPr eaLnBrk="1" hangingPunct="1"/>
            <a:r>
              <a:rPr lang="en-US" dirty="0">
                <a:latin typeface="Arial" charset="0"/>
                <a:ea typeface="ＭＳ Ｐゴシック" charset="0"/>
              </a:rPr>
              <a:t>The molar mass of </a:t>
            </a:r>
            <a:r>
              <a:rPr lang="en-US">
                <a:latin typeface="Arial" charset="0"/>
                <a:ea typeface="ＭＳ Ｐゴシック" charset="0"/>
              </a:rPr>
              <a:t>an </a:t>
            </a:r>
            <a:r>
              <a:rPr lang="en-US" smtClean="0">
                <a:latin typeface="Arial" charset="0"/>
                <a:ea typeface="ＭＳ Ｐゴシック" charset="0"/>
              </a:rPr>
              <a:t/>
            </a:r>
            <a:br>
              <a:rPr lang="en-US" smtClean="0">
                <a:latin typeface="Arial" charset="0"/>
                <a:ea typeface="ＭＳ Ｐゴシック" charset="0"/>
              </a:rPr>
            </a:br>
            <a:r>
              <a:rPr lang="en-US" smtClean="0">
                <a:latin typeface="Arial" charset="0"/>
                <a:ea typeface="ＭＳ Ｐゴシック" charset="0"/>
              </a:rPr>
              <a:t>element </a:t>
            </a:r>
            <a:r>
              <a:rPr lang="en-US" dirty="0">
                <a:latin typeface="Arial" charset="0"/>
                <a:ea typeface="ＭＳ Ｐゴシック" charset="0"/>
              </a:rPr>
              <a:t>is the </a:t>
            </a:r>
            <a:r>
              <a:rPr lang="en-US">
                <a:latin typeface="Arial" charset="0"/>
                <a:ea typeface="ＭＳ Ｐゴシック" charset="0"/>
              </a:rPr>
              <a:t>atomic </a:t>
            </a:r>
            <a:r>
              <a:rPr lang="en-US" smtClean="0">
                <a:latin typeface="Arial" charset="0"/>
                <a:ea typeface="ＭＳ Ｐゴシック" charset="0"/>
              </a:rPr>
              <a:t/>
            </a:r>
            <a:br>
              <a:rPr lang="en-US" smtClean="0">
                <a:latin typeface="Arial" charset="0"/>
                <a:ea typeface="ＭＳ Ｐゴシック" charset="0"/>
              </a:rPr>
            </a:br>
            <a:r>
              <a:rPr lang="en-US" smtClean="0">
                <a:latin typeface="Arial" charset="0"/>
                <a:ea typeface="ＭＳ Ｐゴシック" charset="0"/>
              </a:rPr>
              <a:t>weight </a:t>
            </a:r>
            <a:r>
              <a:rPr lang="en-US" dirty="0">
                <a:latin typeface="Arial" charset="0"/>
                <a:ea typeface="ＭＳ Ｐゴシック" charset="0"/>
              </a:rPr>
              <a:t>for the element </a:t>
            </a:r>
            <a:br>
              <a:rPr lang="en-US" dirty="0">
                <a:latin typeface="Arial" charset="0"/>
                <a:ea typeface="ＭＳ Ｐゴシック" charset="0"/>
              </a:rPr>
            </a:br>
            <a:r>
              <a:rPr lang="en-US" dirty="0">
                <a:latin typeface="Arial" charset="0"/>
                <a:ea typeface="ＭＳ Ｐゴシック" charset="0"/>
              </a:rPr>
              <a:t>from the periodic table</a:t>
            </a:r>
            <a:r>
              <a:rPr lang="en-US">
                <a:latin typeface="Arial" charset="0"/>
                <a:ea typeface="ＭＳ Ｐゴシック" charset="0"/>
              </a:rPr>
              <a:t>. </a:t>
            </a:r>
            <a:r>
              <a:rPr lang="en-US" smtClean="0">
                <a:latin typeface="Arial" charset="0"/>
                <a:ea typeface="ＭＳ Ｐゴシック" charset="0"/>
              </a:rPr>
              <a:t/>
            </a:r>
            <a:br>
              <a:rPr lang="en-US" smtClean="0">
                <a:latin typeface="Arial" charset="0"/>
                <a:ea typeface="ＭＳ Ｐゴシック" charset="0"/>
              </a:rPr>
            </a:br>
            <a:r>
              <a:rPr lang="en-US" smtClean="0">
                <a:latin typeface="Arial" charset="0"/>
                <a:ea typeface="ＭＳ Ｐゴシック" charset="0"/>
              </a:rPr>
              <a:t>If it </a:t>
            </a:r>
            <a:r>
              <a:rPr lang="en-US" dirty="0">
                <a:latin typeface="Arial" charset="0"/>
                <a:ea typeface="ＭＳ Ｐゴシック" charset="0"/>
              </a:rPr>
              <a:t>is diatomic, it is twice </a:t>
            </a:r>
            <a:br>
              <a:rPr lang="en-US" dirty="0">
                <a:latin typeface="Arial" charset="0"/>
                <a:ea typeface="ＭＳ Ｐゴシック" charset="0"/>
              </a:rPr>
            </a:br>
            <a:r>
              <a:rPr lang="en-US" dirty="0">
                <a:latin typeface="Arial" charset="0"/>
                <a:ea typeface="ＭＳ Ｐゴシック" charset="0"/>
              </a:rPr>
              <a:t>that atomic weight.</a:t>
            </a:r>
          </a:p>
          <a:p>
            <a:pPr eaLnBrk="1" hangingPunct="1"/>
            <a:r>
              <a:rPr lang="en-US" dirty="0">
                <a:latin typeface="Arial" charset="0"/>
                <a:ea typeface="ＭＳ Ｐゴシック" charset="0"/>
              </a:rPr>
              <a:t>The formula weight (</a:t>
            </a:r>
            <a:r>
              <a:rPr lang="en-US">
                <a:latin typeface="Arial" charset="0"/>
                <a:ea typeface="ＭＳ Ｐゴシック" charset="0"/>
              </a:rPr>
              <a:t>in </a:t>
            </a:r>
            <a:r>
              <a:rPr lang="en-US" smtClean="0">
                <a:latin typeface="Arial" charset="0"/>
                <a:ea typeface="ＭＳ Ｐゴシック" charset="0"/>
              </a:rPr>
              <a:t/>
            </a:r>
            <a:br>
              <a:rPr lang="en-US" smtClean="0">
                <a:latin typeface="Arial" charset="0"/>
                <a:ea typeface="ＭＳ Ｐゴシック" charset="0"/>
              </a:rPr>
            </a:br>
            <a:r>
              <a:rPr lang="en-US" smtClean="0">
                <a:latin typeface="Arial" charset="0"/>
                <a:ea typeface="ＭＳ Ｐゴシック" charset="0"/>
              </a:rPr>
              <a:t>amu</a:t>
            </a:r>
            <a:r>
              <a:rPr lang="ja-JP" altLang="en-US" dirty="0">
                <a:latin typeface="Arial" charset="0"/>
                <a:ea typeface="ＭＳ Ｐゴシック" charset="0"/>
              </a:rPr>
              <a:t>’</a:t>
            </a:r>
            <a:r>
              <a:rPr lang="en-US" altLang="ja-JP" dirty="0">
                <a:latin typeface="Arial" charset="0"/>
                <a:ea typeface="ＭＳ Ｐゴシック" charset="0"/>
              </a:rPr>
              <a:t>s) will be the </a:t>
            </a:r>
            <a:r>
              <a:rPr lang="en-US" altLang="ja-JP">
                <a:latin typeface="Arial" charset="0"/>
                <a:ea typeface="ＭＳ Ｐゴシック" charset="0"/>
              </a:rPr>
              <a:t>same </a:t>
            </a:r>
            <a:r>
              <a:rPr lang="en-US" altLang="ja-JP" smtClean="0">
                <a:latin typeface="Arial" charset="0"/>
                <a:ea typeface="ＭＳ Ｐゴシック" charset="0"/>
              </a:rPr>
              <a:t/>
            </a:r>
            <a:br>
              <a:rPr lang="en-US" altLang="ja-JP" smtClean="0">
                <a:latin typeface="Arial" charset="0"/>
                <a:ea typeface="ＭＳ Ｐゴシック" charset="0"/>
              </a:rPr>
            </a:br>
            <a:r>
              <a:rPr lang="en-US" altLang="ja-JP" smtClean="0">
                <a:latin typeface="Arial" charset="0"/>
                <a:ea typeface="ＭＳ Ｐゴシック" charset="0"/>
              </a:rPr>
              <a:t>number </a:t>
            </a:r>
            <a:r>
              <a:rPr lang="en-US" altLang="ja-JP" dirty="0">
                <a:latin typeface="Arial" charset="0"/>
                <a:ea typeface="ＭＳ Ｐゴシック" charset="0"/>
              </a:rPr>
              <a:t>as the molar </a:t>
            </a:r>
            <a:r>
              <a:rPr lang="en-US" altLang="ja-JP">
                <a:latin typeface="Arial" charset="0"/>
                <a:ea typeface="ＭＳ Ｐゴシック" charset="0"/>
              </a:rPr>
              <a:t>mass </a:t>
            </a:r>
            <a:r>
              <a:rPr lang="en-US" altLang="ja-JP" smtClean="0">
                <a:latin typeface="Arial" charset="0"/>
                <a:ea typeface="ＭＳ Ｐゴシック" charset="0"/>
              </a:rPr>
              <a:t/>
            </a:r>
            <a:br>
              <a:rPr lang="en-US" altLang="ja-JP" smtClean="0">
                <a:latin typeface="Arial" charset="0"/>
                <a:ea typeface="ＭＳ Ｐゴシック" charset="0"/>
              </a:rPr>
            </a:br>
            <a:r>
              <a:rPr lang="en-US" altLang="ja-JP" smtClean="0">
                <a:latin typeface="Arial" charset="0"/>
                <a:ea typeface="ＭＳ Ｐゴシック" charset="0"/>
              </a:rPr>
              <a:t>(</a:t>
            </a:r>
            <a:r>
              <a:rPr lang="en-US" altLang="ja-JP" dirty="0">
                <a:latin typeface="Arial" charset="0"/>
                <a:ea typeface="ＭＳ Ｐゴシック" charset="0"/>
              </a:rPr>
              <a:t>in g/</a:t>
            </a:r>
            <a:r>
              <a:rPr lang="en-US" altLang="ja-JP" dirty="0" err="1">
                <a:latin typeface="Arial" charset="0"/>
                <a:ea typeface="ＭＳ Ｐゴシック" charset="0"/>
              </a:rPr>
              <a:t>mol</a:t>
            </a:r>
            <a:r>
              <a:rPr lang="en-US" altLang="ja-JP" dirty="0">
                <a:latin typeface="Arial" charset="0"/>
                <a:ea typeface="ＭＳ Ｐゴシック" charset="0"/>
              </a:rPr>
              <a:t>).</a:t>
            </a:r>
            <a:endParaRPr lang="en-US" dirty="0">
              <a:latin typeface="Arial" charset="0"/>
              <a:ea typeface="ＭＳ Ｐゴシック" charset="0"/>
            </a:endParaRPr>
          </a:p>
        </p:txBody>
      </p:sp>
      <p:pic>
        <p:nvPicPr>
          <p:cNvPr id="51204" name="Picture 2" descr="03_10_Figur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438400"/>
            <a:ext cx="3841582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8737600" y="6299200"/>
            <a:ext cx="2540000" cy="457200"/>
          </a:xfrm>
        </p:spPr>
        <p:txBody>
          <a:bodyPr/>
          <a:lstStyle/>
          <a:p>
            <a:pPr>
              <a:defRPr/>
            </a:pPr>
            <a:fld id="{810C40FF-1DED-9240-9916-D1C2A773586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4470400" y="6248400"/>
            <a:ext cx="6299200" cy="457200"/>
          </a:xfrm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he-IL" sz="2400" dirty="0" smtClean="0">
                <a:solidFill>
                  <a:srgbClr val="000000"/>
                </a:solidFill>
              </a:rPr>
              <a:t>3-סטויכיומטריה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15426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347200" y="6507670"/>
            <a:ext cx="2844800" cy="2444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3 | </a:t>
            </a:r>
            <a:fld id="{8A009EDF-87CB-4427-9734-9980D6C5FE8E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0" y="6477000"/>
            <a:ext cx="10668000" cy="228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e-IL" dirty="0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230814" y="0"/>
            <a:ext cx="8110538" cy="676275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  <a:ea typeface="Osaka" pitchFamily="48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Osaka" pitchFamily="48" charset="-128"/>
              </a:defRPr>
            </a:lvl9pPr>
          </a:lstStyle>
          <a:p>
            <a:pPr eaLnBrk="1" hangingPunct="1"/>
            <a:r>
              <a:rPr lang="en-US" altLang="en-US" kern="0" dirty="0" smtClean="0"/>
              <a:t>Example</a:t>
            </a:r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2557462" y="914400"/>
            <a:ext cx="8899525" cy="569753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4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en-US" kern="0" dirty="0" smtClean="0"/>
              <a:t>Solution:</a:t>
            </a:r>
          </a:p>
          <a:p>
            <a:r>
              <a:rPr lang="en-US" altLang="en-US" kern="0" dirty="0" err="1" smtClean="0"/>
              <a:t>mol</a:t>
            </a:r>
            <a:r>
              <a:rPr lang="en-US" altLang="en-US" kern="0" dirty="0" smtClean="0"/>
              <a:t> SbI</a:t>
            </a:r>
            <a:r>
              <a:rPr lang="en-US" altLang="en-US" kern="0" baseline="-25000" dirty="0" smtClean="0"/>
              <a:t>3</a:t>
            </a:r>
          </a:p>
          <a:p>
            <a:endParaRPr lang="en-US" altLang="en-US" kern="0" baseline="-25000" dirty="0" smtClean="0"/>
          </a:p>
          <a:p>
            <a:endParaRPr lang="en-US" altLang="en-US" kern="0" baseline="-25000" dirty="0" smtClean="0"/>
          </a:p>
          <a:p>
            <a:endParaRPr lang="en-US" altLang="en-US" kern="0" baseline="-25000" dirty="0" smtClean="0"/>
          </a:p>
          <a:p>
            <a:endParaRPr lang="en-US" altLang="en-US" kern="0" baseline="-25000" dirty="0" smtClean="0"/>
          </a:p>
          <a:p>
            <a:endParaRPr lang="en-US" altLang="en-US" kern="0" baseline="-25000" dirty="0" smtClean="0"/>
          </a:p>
          <a:p>
            <a:endParaRPr lang="en-US" altLang="en-US" kern="0" baseline="-25000" dirty="0" smtClean="0"/>
          </a:p>
          <a:p>
            <a:r>
              <a:rPr lang="en-US" altLang="en-US" kern="0" dirty="0" smtClean="0"/>
              <a:t>Limiting reactant</a:t>
            </a:r>
          </a:p>
          <a:p>
            <a:pPr lvl="1"/>
            <a:r>
              <a:rPr lang="en-US" altLang="en-US" kern="0" dirty="0" smtClean="0"/>
              <a:t>1.20 </a:t>
            </a:r>
            <a:r>
              <a:rPr lang="en-US" altLang="en-US" kern="0" dirty="0" err="1" smtClean="0"/>
              <a:t>mol</a:t>
            </a:r>
            <a:r>
              <a:rPr lang="en-US" altLang="en-US" kern="0" dirty="0" smtClean="0"/>
              <a:t> (Sb limiting) &lt; 1.60 </a:t>
            </a:r>
            <a:r>
              <a:rPr lang="en-US" altLang="en-US" kern="0" dirty="0" err="1" smtClean="0"/>
              <a:t>mol</a:t>
            </a:r>
            <a:r>
              <a:rPr lang="en-US" altLang="en-US" kern="0" dirty="0" smtClean="0"/>
              <a:t> (I</a:t>
            </a:r>
            <a:r>
              <a:rPr lang="en-US" altLang="en-US" kern="0" baseline="-25000" dirty="0" smtClean="0"/>
              <a:t>2</a:t>
            </a:r>
            <a:r>
              <a:rPr lang="en-US" altLang="en-US" kern="0" dirty="0" smtClean="0"/>
              <a:t> limiting); the limiting reactant is Sb.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3376622"/>
              </p:ext>
            </p:extLst>
          </p:nvPr>
        </p:nvGraphicFramePr>
        <p:xfrm>
          <a:off x="2617787" y="1998663"/>
          <a:ext cx="5289550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16" name="Equation" r:id="rId3" imgW="2362200" imgH="393700" progId="Equation.DSMT4">
                  <p:embed/>
                </p:oleObj>
              </mc:Choice>
              <mc:Fallback>
                <p:oleObj name="Equation" r:id="rId3" imgW="23622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7787" y="1998663"/>
                        <a:ext cx="5289550" cy="882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0292616"/>
              </p:ext>
            </p:extLst>
          </p:nvPr>
        </p:nvGraphicFramePr>
        <p:xfrm>
          <a:off x="2652712" y="3051176"/>
          <a:ext cx="5233988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17" name="Equation" r:id="rId5" imgW="2336800" imgH="431800" progId="Equation.DSMT4">
                  <p:embed/>
                </p:oleObj>
              </mc:Choice>
              <mc:Fallback>
                <p:oleObj name="Equation" r:id="rId5" imgW="2336800" imgH="431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2712" y="3051176"/>
                        <a:ext cx="5233988" cy="96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662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9347200" y="6509702"/>
            <a:ext cx="2844800" cy="2444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3/</a:t>
            </a:r>
            <a:fld id="{FDAD441B-C1A8-44EA-A8B5-BDF351C4C6B6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r>
              <a:rPr lang="en-US" altLang="en-US" dirty="0" smtClean="0">
                <a:solidFill>
                  <a:srgbClr val="000000"/>
                </a:solidFill>
              </a:rPr>
              <a:t> </a:t>
            </a: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6" name="Rectangle 7"/>
          <p:cNvSpPr txBox="1">
            <a:spLocks noChangeArrowheads="1"/>
          </p:cNvSpPr>
          <p:nvPr/>
        </p:nvSpPr>
        <p:spPr>
          <a:xfrm>
            <a:off x="1891475" y="169985"/>
            <a:ext cx="8834437" cy="8191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9pPr>
          </a:lstStyle>
          <a:p>
            <a:r>
              <a:rPr lang="en-US" kern="0" smtClean="0"/>
              <a:t>Limiting Reactant</a:t>
            </a:r>
            <a:endParaRPr lang="en-US" kern="0" dirty="0"/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1927531" y="1135672"/>
            <a:ext cx="8948365" cy="1497013"/>
          </a:xfrm>
          <a:prstGeom prst="rect">
            <a:avLst/>
          </a:prstGeom>
          <a:noFill/>
          <a:ln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SzPct val="85000"/>
              <a:buFont typeface="Arial" charset="0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SzPct val="100000"/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ct val="0"/>
              </a:spcBef>
            </a:pPr>
            <a:r>
              <a:rPr lang="en-US" kern="0" smtClean="0">
                <a:solidFill>
                  <a:srgbClr val="194E9D"/>
                </a:solidFill>
              </a:rPr>
              <a:t>Mole Ratio Method</a:t>
            </a:r>
            <a:r>
              <a:rPr lang="en-US" kern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</a:p>
          <a:p>
            <a:pPr marL="0" indent="0">
              <a:spcBef>
                <a:spcPct val="0"/>
              </a:spcBef>
            </a:pPr>
            <a:r>
              <a:rPr lang="en-US" kern="0" smtClean="0"/>
              <a:t>Calculate the amount (mol) of two reactants and then their mole ratio. If:</a:t>
            </a:r>
            <a:endParaRPr lang="en-US" sz="2000" kern="0" dirty="0"/>
          </a:p>
        </p:txBody>
      </p:sp>
      <p:sp>
        <p:nvSpPr>
          <p:cNvPr id="28" name="Rectangle 5"/>
          <p:cNvSpPr>
            <a:spLocks noChangeArrowheads="1"/>
          </p:cNvSpPr>
          <p:nvPr/>
        </p:nvSpPr>
        <p:spPr bwMode="auto">
          <a:xfrm>
            <a:off x="2004342" y="2595062"/>
            <a:ext cx="9270210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pPr marL="228600" indent="-228600" algn="l" eaLnBrk="1" hangingPunct="1">
              <a:lnSpc>
                <a:spcPct val="120000"/>
              </a:lnSpc>
              <a:buFont typeface="Arial" charset="0"/>
              <a:buNone/>
            </a:pPr>
            <a:r>
              <a:rPr lang="en-US" sz="2800" b="0" i="0" dirty="0" smtClean="0">
                <a:solidFill>
                  <a:srgbClr val="000000"/>
                </a:solidFill>
              </a:rPr>
              <a:t>actual &lt; theoretical: </a:t>
            </a:r>
            <a:r>
              <a:rPr lang="en-US" sz="2800" b="0" dirty="0" smtClean="0"/>
              <a:t>numerator</a:t>
            </a:r>
            <a:r>
              <a:rPr lang="en-US" sz="2800" b="0" i="0" dirty="0" smtClean="0">
                <a:solidFill>
                  <a:srgbClr val="000000"/>
                </a:solidFill>
              </a:rPr>
              <a:t> </a:t>
            </a:r>
            <a:r>
              <a:rPr lang="en-US" sz="2800" b="0" i="0" dirty="0">
                <a:solidFill>
                  <a:srgbClr val="000000"/>
                </a:solidFill>
              </a:rPr>
              <a:t>reactant</a:t>
            </a:r>
            <a:r>
              <a:rPr lang="en-US" sz="2800" b="0" i="0" dirty="0" smtClean="0">
                <a:solidFill>
                  <a:srgbClr val="000000"/>
                </a:solidFill>
              </a:rPr>
              <a:t> is </a:t>
            </a:r>
            <a:r>
              <a:rPr lang="en-US" sz="2800" b="0" dirty="0" smtClean="0"/>
              <a:t>limiting</a:t>
            </a:r>
            <a:r>
              <a:rPr lang="en-US" sz="2800" b="0" i="0" dirty="0" smtClean="0">
                <a:solidFill>
                  <a:srgbClr val="000000"/>
                </a:solidFill>
              </a:rPr>
              <a:t>.</a:t>
            </a:r>
          </a:p>
          <a:p>
            <a:pPr marL="228600" indent="-228600" algn="l" eaLnBrk="1" hangingPunct="1">
              <a:lnSpc>
                <a:spcPct val="120000"/>
              </a:lnSpc>
              <a:buFont typeface="Arial" charset="0"/>
              <a:buNone/>
            </a:pPr>
            <a:r>
              <a:rPr lang="en-US" sz="2800" b="0" i="0" dirty="0" smtClean="0">
                <a:solidFill>
                  <a:srgbClr val="000000"/>
                </a:solidFill>
              </a:rPr>
              <a:t>actual &gt; theoretical: </a:t>
            </a:r>
            <a:r>
              <a:rPr lang="en-US" sz="2800" b="0" dirty="0" smtClean="0"/>
              <a:t>numerator</a:t>
            </a:r>
            <a:r>
              <a:rPr lang="en-US" sz="2800" b="0" i="0" dirty="0" smtClean="0">
                <a:solidFill>
                  <a:srgbClr val="000000"/>
                </a:solidFill>
              </a:rPr>
              <a:t> reactant is in </a:t>
            </a:r>
            <a:r>
              <a:rPr lang="en-US" sz="2800" b="0" dirty="0" smtClean="0"/>
              <a:t>excess</a:t>
            </a:r>
            <a:r>
              <a:rPr lang="en-US" sz="2800" b="0" i="0" dirty="0" smtClean="0">
                <a:solidFill>
                  <a:srgbClr val="000000"/>
                </a:solidFill>
              </a:rPr>
              <a:t>. </a:t>
            </a:r>
            <a:endParaRPr lang="en-US" sz="2800" b="0" i="0" dirty="0" smtClean="0">
              <a:solidFill>
                <a:srgbClr val="333399"/>
              </a:solidFill>
            </a:endParaRPr>
          </a:p>
        </p:txBody>
      </p:sp>
      <p:sp>
        <p:nvSpPr>
          <p:cNvPr id="29" name="Rectangle 2"/>
          <p:cNvSpPr>
            <a:spLocks noChangeArrowheads="1"/>
          </p:cNvSpPr>
          <p:nvPr/>
        </p:nvSpPr>
        <p:spPr bwMode="auto">
          <a:xfrm>
            <a:off x="2023543" y="4027422"/>
            <a:ext cx="8756340" cy="2726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pPr algn="l" eaLnBrk="1" hangingPunct="1">
              <a:spcBef>
                <a:spcPts val="0"/>
              </a:spcBef>
              <a:buFont typeface="Arial" charset="0"/>
              <a:buNone/>
            </a:pPr>
            <a:r>
              <a:rPr lang="en-US" sz="2800" b="0" i="0" dirty="0" smtClean="0">
                <a:solidFill>
                  <a:srgbClr val="194E9D"/>
                </a:solidFill>
              </a:rPr>
              <a:t>Example</a:t>
            </a:r>
          </a:p>
          <a:p>
            <a:pPr lvl="0" algn="l">
              <a:spcBef>
                <a:spcPts val="600"/>
              </a:spcBef>
              <a:buClr>
                <a:srgbClr val="194E9D"/>
              </a:buClr>
              <a:buSzPct val="85000"/>
            </a:pPr>
            <a:r>
              <a:rPr lang="en-US" sz="2800" b="0" i="0" kern="0" dirty="0" smtClean="0">
                <a:solidFill>
                  <a:srgbClr val="000000"/>
                </a:solidFill>
                <a:latin typeface="Arial"/>
              </a:rPr>
              <a:t>If </a:t>
            </a:r>
            <a:r>
              <a:rPr lang="en-US" sz="2800" b="0" i="0" kern="0" dirty="0">
                <a:solidFill>
                  <a:srgbClr val="000000"/>
                </a:solidFill>
                <a:latin typeface="Arial"/>
              </a:rPr>
              <a:t>374 g of NH</a:t>
            </a:r>
            <a:r>
              <a:rPr lang="en-US" sz="2800" b="0" i="0" kern="0" baseline="-25000" dirty="0">
                <a:solidFill>
                  <a:srgbClr val="000000"/>
                </a:solidFill>
                <a:latin typeface="Arial"/>
              </a:rPr>
              <a:t>3 </a:t>
            </a:r>
            <a:r>
              <a:rPr lang="en-US" sz="2800" b="0" i="0" kern="0" dirty="0">
                <a:solidFill>
                  <a:srgbClr val="000000"/>
                </a:solidFill>
                <a:latin typeface="Arial"/>
              </a:rPr>
              <a:t> and 768 g of O</a:t>
            </a:r>
            <a:r>
              <a:rPr lang="en-US" sz="2800" b="0" i="0" kern="0" baseline="-25000" dirty="0">
                <a:solidFill>
                  <a:srgbClr val="000000"/>
                </a:solidFill>
                <a:latin typeface="Arial"/>
              </a:rPr>
              <a:t>2 </a:t>
            </a:r>
            <a:r>
              <a:rPr lang="en-US" sz="2800" b="0" i="0" kern="0" dirty="0">
                <a:solidFill>
                  <a:srgbClr val="000000"/>
                </a:solidFill>
                <a:latin typeface="Arial"/>
              </a:rPr>
              <a:t>are mixed, what mass of NO will form?</a:t>
            </a:r>
          </a:p>
          <a:p>
            <a:pPr lvl="0" algn="l">
              <a:spcBef>
                <a:spcPts val="600"/>
              </a:spcBef>
              <a:buClr>
                <a:srgbClr val="194E9D"/>
              </a:buClr>
              <a:buSzPct val="85000"/>
            </a:pPr>
            <a:r>
              <a:rPr lang="en-US" sz="2800" b="0" i="0" kern="0" dirty="0">
                <a:solidFill>
                  <a:srgbClr val="000000"/>
                </a:solidFill>
                <a:latin typeface="Arial"/>
              </a:rPr>
              <a:t>	 4 NH</a:t>
            </a:r>
            <a:r>
              <a:rPr lang="en-US" sz="2800" b="0" i="0" kern="0" baseline="-25000" dirty="0">
                <a:solidFill>
                  <a:srgbClr val="000000"/>
                </a:solidFill>
                <a:latin typeface="Arial"/>
              </a:rPr>
              <a:t>3</a:t>
            </a:r>
            <a:r>
              <a:rPr lang="en-US" sz="2800" b="0" i="0" kern="0" dirty="0">
                <a:solidFill>
                  <a:srgbClr val="000000"/>
                </a:solidFill>
                <a:latin typeface="Arial"/>
              </a:rPr>
              <a:t>(g) +  5 O</a:t>
            </a:r>
            <a:r>
              <a:rPr lang="en-US" sz="2800" b="0" i="0" kern="0" baseline="-25000" dirty="0">
                <a:solidFill>
                  <a:srgbClr val="000000"/>
                </a:solidFill>
                <a:latin typeface="Arial"/>
              </a:rPr>
              <a:t>2</a:t>
            </a:r>
            <a:r>
              <a:rPr lang="en-US" sz="2800" b="0" i="0" kern="0" dirty="0">
                <a:solidFill>
                  <a:srgbClr val="000000"/>
                </a:solidFill>
                <a:latin typeface="Arial"/>
              </a:rPr>
              <a:t>(g)  →  4 NO(g) + 6 H</a:t>
            </a:r>
            <a:r>
              <a:rPr lang="en-US" sz="2800" b="0" i="0" kern="0" baseline="-25000" dirty="0">
                <a:solidFill>
                  <a:srgbClr val="000000"/>
                </a:solidFill>
                <a:latin typeface="Arial"/>
              </a:rPr>
              <a:t>2</a:t>
            </a:r>
            <a:r>
              <a:rPr lang="en-US" sz="2800" b="0" i="0" kern="0" dirty="0">
                <a:solidFill>
                  <a:srgbClr val="000000"/>
                </a:solidFill>
                <a:latin typeface="Arial"/>
              </a:rPr>
              <a:t>O(g)</a:t>
            </a:r>
          </a:p>
        </p:txBody>
      </p:sp>
    </p:spTree>
    <p:extLst>
      <p:ext uri="{BB962C8B-B14F-4D97-AF65-F5344CB8AC3E}">
        <p14:creationId xmlns:p14="http://schemas.microsoft.com/office/powerpoint/2010/main" val="118342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9347200" y="6509702"/>
            <a:ext cx="2844800" cy="2444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3/</a:t>
            </a:r>
            <a:fld id="{FDAD441B-C1A8-44EA-A8B5-BDF351C4C6B6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52</a:t>
            </a:fld>
            <a:r>
              <a:rPr lang="en-US" altLang="en-US" dirty="0" smtClean="0">
                <a:solidFill>
                  <a:srgbClr val="000000"/>
                </a:solidFill>
              </a:rPr>
              <a:t> </a:t>
            </a: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3" name="Rectangle 21"/>
          <p:cNvSpPr txBox="1">
            <a:spLocks noChangeArrowheads="1"/>
          </p:cNvSpPr>
          <p:nvPr/>
        </p:nvSpPr>
        <p:spPr>
          <a:xfrm>
            <a:off x="3546539" y="122202"/>
            <a:ext cx="8834437" cy="819150"/>
          </a:xfrm>
          <a:prstGeom prst="rect">
            <a:avLst/>
          </a:prstGeom>
          <a:noFill/>
          <a:ln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9pPr>
          </a:lstStyle>
          <a:p>
            <a:r>
              <a:rPr lang="en-US" kern="0" dirty="0" smtClean="0"/>
              <a:t>Limiting Reactant</a:t>
            </a:r>
            <a:endParaRPr lang="en-US" kern="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795978" y="1145969"/>
            <a:ext cx="8709025" cy="460860"/>
          </a:xfrm>
          <a:prstGeom prst="rect">
            <a:avLst/>
          </a:prstGeom>
          <a:noFill/>
          <a:ln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SzPct val="85000"/>
              <a:buFont typeface="Arial" charset="0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SzPct val="100000"/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/>
            <a:r>
              <a:rPr lang="en-US" sz="2000" kern="0" smtClean="0">
                <a:solidFill>
                  <a:srgbClr val="194E9D"/>
                </a:solidFill>
              </a:rPr>
              <a:t>374 g NH</a:t>
            </a:r>
            <a:r>
              <a:rPr lang="en-US" sz="2000" kern="0" baseline="-25000" smtClean="0">
                <a:solidFill>
                  <a:srgbClr val="194E9D"/>
                </a:solidFill>
              </a:rPr>
              <a:t>3</a:t>
            </a:r>
            <a:r>
              <a:rPr lang="en-US" sz="2000" kern="0" smtClean="0">
                <a:solidFill>
                  <a:srgbClr val="194E9D"/>
                </a:solidFill>
              </a:rPr>
              <a:t> + 768 g O</a:t>
            </a:r>
            <a:r>
              <a:rPr lang="en-US" sz="2000" kern="0" baseline="-25000" smtClean="0">
                <a:solidFill>
                  <a:srgbClr val="194E9D"/>
                </a:solidFill>
              </a:rPr>
              <a:t>2</a:t>
            </a:r>
            <a:r>
              <a:rPr lang="en-US" sz="2000" kern="0" smtClean="0">
                <a:solidFill>
                  <a:srgbClr val="194E9D"/>
                </a:solidFill>
              </a:rPr>
              <a:t>, </a:t>
            </a:r>
            <a:r>
              <a:rPr lang="en-US" sz="2000" i="1" kern="0" smtClean="0">
                <a:solidFill>
                  <a:srgbClr val="194E9D"/>
                </a:solidFill>
              </a:rPr>
              <a:t>mass</a:t>
            </a:r>
            <a:r>
              <a:rPr lang="en-US" sz="2000" kern="0" baseline="-25000" smtClean="0">
                <a:solidFill>
                  <a:srgbClr val="194E9D"/>
                </a:solidFill>
              </a:rPr>
              <a:t>NO</a:t>
            </a:r>
            <a:r>
              <a:rPr lang="en-US" sz="2000" kern="0" smtClean="0">
                <a:solidFill>
                  <a:srgbClr val="194E9D"/>
                </a:solidFill>
              </a:rPr>
              <a:t> formed? 4 NH</a:t>
            </a:r>
            <a:r>
              <a:rPr lang="en-US" sz="2000" kern="0" baseline="-25000" smtClean="0">
                <a:solidFill>
                  <a:srgbClr val="194E9D"/>
                </a:solidFill>
              </a:rPr>
              <a:t>3 </a:t>
            </a:r>
            <a:r>
              <a:rPr lang="en-US" sz="2000" kern="0" smtClean="0">
                <a:solidFill>
                  <a:srgbClr val="194E9D"/>
                </a:solidFill>
              </a:rPr>
              <a:t>+ 5 O</a:t>
            </a:r>
            <a:r>
              <a:rPr lang="en-US" sz="2000" kern="0" baseline="-25000" smtClean="0">
                <a:solidFill>
                  <a:srgbClr val="194E9D"/>
                </a:solidFill>
              </a:rPr>
              <a:t>2</a:t>
            </a:r>
            <a:r>
              <a:rPr lang="en-US" sz="2000" kern="0" smtClean="0">
                <a:solidFill>
                  <a:srgbClr val="194E9D"/>
                </a:solidFill>
              </a:rPr>
              <a:t> → 4 NO + 6 H</a:t>
            </a:r>
            <a:r>
              <a:rPr lang="en-US" sz="2000" kern="0" baseline="-25000" smtClean="0">
                <a:solidFill>
                  <a:srgbClr val="194E9D"/>
                </a:solidFill>
              </a:rPr>
              <a:t>2</a:t>
            </a:r>
            <a:r>
              <a:rPr lang="en-US" sz="2000" kern="0" smtClean="0">
                <a:solidFill>
                  <a:srgbClr val="194E9D"/>
                </a:solidFill>
              </a:rPr>
              <a:t>O</a:t>
            </a:r>
          </a:p>
          <a:p>
            <a:pPr marL="0" indent="0"/>
            <a:endParaRPr lang="en-US" sz="2000" kern="0" dirty="0">
              <a:solidFill>
                <a:srgbClr val="194E9D"/>
              </a:solidFill>
            </a:endParaRPr>
          </a:p>
        </p:txBody>
      </p: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2751011" y="2197493"/>
            <a:ext cx="5880607" cy="946150"/>
            <a:chOff x="1283" y="2391"/>
            <a:chExt cx="3363" cy="596"/>
          </a:xfrm>
        </p:grpSpPr>
        <p:sp>
          <p:nvSpPr>
            <p:cNvPr id="6" name="Rectangle 8"/>
            <p:cNvSpPr>
              <a:spLocks noChangeArrowheads="1"/>
            </p:cNvSpPr>
            <p:nvPr/>
          </p:nvSpPr>
          <p:spPr bwMode="auto">
            <a:xfrm>
              <a:off x="1283" y="2522"/>
              <a:ext cx="3363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7" tIns="44450" rIns="90487" bIns="44450"/>
            <a:lstStyle/>
            <a:p>
              <a:pPr marL="285750" indent="-285750" algn="l" rtl="0" eaLnBrk="1" hangingPunct="1">
                <a:lnSpc>
                  <a:spcPct val="120000"/>
                </a:lnSpc>
                <a:spcBef>
                  <a:spcPct val="20000"/>
                </a:spcBef>
                <a:buFont typeface="Arial" charset="0"/>
                <a:buNone/>
              </a:pPr>
              <a:r>
                <a:rPr lang="en-US" sz="2800" b="0" dirty="0" smtClean="0">
                  <a:solidFill>
                    <a:srgbClr val="000000"/>
                  </a:solidFill>
                </a:rPr>
                <a:t>n</a:t>
              </a:r>
              <a:r>
                <a:rPr lang="en-US" sz="2800" b="0" i="0" baseline="-25000" dirty="0" smtClean="0">
                  <a:solidFill>
                    <a:srgbClr val="000000"/>
                  </a:solidFill>
                </a:rPr>
                <a:t>NH</a:t>
              </a:r>
              <a:r>
                <a:rPr lang="en-US" sz="2400" b="0" i="0" baseline="-50000" dirty="0">
                  <a:solidFill>
                    <a:srgbClr val="000000"/>
                  </a:solidFill>
                </a:rPr>
                <a:t>3</a:t>
              </a:r>
              <a:r>
                <a:rPr lang="en-US" sz="2800" b="0" i="0" baseline="-25000" dirty="0" smtClean="0">
                  <a:solidFill>
                    <a:srgbClr val="000000"/>
                  </a:solidFill>
                </a:rPr>
                <a:t> </a:t>
              </a:r>
              <a:r>
                <a:rPr lang="en-US" sz="2800" b="0" i="0" dirty="0" smtClean="0">
                  <a:solidFill>
                    <a:srgbClr val="000000"/>
                  </a:solidFill>
                </a:rPr>
                <a:t>= 374 g   	      = 21.96 </a:t>
              </a:r>
              <a:r>
                <a:rPr lang="en-US" sz="2800" b="0" i="0" dirty="0" err="1" smtClean="0">
                  <a:solidFill>
                    <a:srgbClr val="000000"/>
                  </a:solidFill>
                </a:rPr>
                <a:t>mol</a:t>
              </a:r>
              <a:endParaRPr lang="en-US" sz="2800" b="0" i="0" dirty="0" smtClean="0">
                <a:solidFill>
                  <a:srgbClr val="000000"/>
                </a:solidFill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2467" y="2391"/>
              <a:ext cx="865" cy="596"/>
              <a:chOff x="356" y="-20"/>
              <a:chExt cx="865" cy="596"/>
            </a:xfrm>
          </p:grpSpPr>
          <p:sp>
            <p:nvSpPr>
              <p:cNvPr id="8" name="Text Box 6"/>
              <p:cNvSpPr txBox="1">
                <a:spLocks noChangeArrowheads="1"/>
              </p:cNvSpPr>
              <p:nvPr/>
            </p:nvSpPr>
            <p:spPr bwMode="auto">
              <a:xfrm>
                <a:off x="356" y="-20"/>
                <a:ext cx="865" cy="5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rtl="0"/>
                <a:r>
                  <a:rPr lang="en-US" sz="2800" b="0" i="0" dirty="0" smtClean="0">
                    <a:solidFill>
                      <a:srgbClr val="000000"/>
                    </a:solidFill>
                  </a:rPr>
                  <a:t>1 </a:t>
                </a:r>
                <a:r>
                  <a:rPr lang="en-US" sz="2800" b="0" i="0" dirty="0" err="1" smtClean="0">
                    <a:solidFill>
                      <a:srgbClr val="000000"/>
                    </a:solidFill>
                  </a:rPr>
                  <a:t>mol</a:t>
                </a:r>
                <a:endParaRPr lang="en-US" sz="2800" b="0" i="0" dirty="0" smtClean="0">
                  <a:solidFill>
                    <a:srgbClr val="000000"/>
                  </a:solidFill>
                </a:endParaRPr>
              </a:p>
              <a:p>
                <a:pPr algn="l" rtl="0"/>
                <a:r>
                  <a:rPr lang="en-US" sz="2800" b="0" i="0" dirty="0" smtClean="0">
                    <a:solidFill>
                      <a:srgbClr val="000000"/>
                    </a:solidFill>
                  </a:rPr>
                  <a:t>17.03 g</a:t>
                </a:r>
              </a:p>
            </p:txBody>
          </p:sp>
          <p:sp>
            <p:nvSpPr>
              <p:cNvPr id="9" name="Line 7"/>
              <p:cNvSpPr>
                <a:spLocks noChangeShapeType="1"/>
              </p:cNvSpPr>
              <p:nvPr/>
            </p:nvSpPr>
            <p:spPr bwMode="auto">
              <a:xfrm>
                <a:off x="424" y="279"/>
                <a:ext cx="613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l" rtl="0" eaLnBrk="1" hangingPunct="1"/>
                <a:endParaRPr lang="en-US" sz="1800" b="0" i="0" smtClean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0" name="Group 18"/>
          <p:cNvGrpSpPr>
            <a:grpSpLocks/>
          </p:cNvGrpSpPr>
          <p:nvPr/>
        </p:nvGrpSpPr>
        <p:grpSpPr bwMode="auto">
          <a:xfrm>
            <a:off x="2831975" y="3246114"/>
            <a:ext cx="5224463" cy="946150"/>
            <a:chOff x="1283" y="3240"/>
            <a:chExt cx="3291" cy="596"/>
          </a:xfrm>
        </p:grpSpPr>
        <p:sp>
          <p:nvSpPr>
            <p:cNvPr id="11" name="Rectangle 13"/>
            <p:cNvSpPr>
              <a:spLocks noChangeArrowheads="1"/>
            </p:cNvSpPr>
            <p:nvPr/>
          </p:nvSpPr>
          <p:spPr bwMode="auto">
            <a:xfrm>
              <a:off x="1283" y="3328"/>
              <a:ext cx="3291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7" tIns="44450" rIns="90487" bIns="44450"/>
            <a:lstStyle/>
            <a:p>
              <a:pPr marL="285750" indent="-285750" algn="l" rtl="0" eaLnBrk="1" hangingPunct="1">
                <a:lnSpc>
                  <a:spcPct val="120000"/>
                </a:lnSpc>
                <a:spcBef>
                  <a:spcPct val="20000"/>
                </a:spcBef>
                <a:buFont typeface="Arial" charset="0"/>
                <a:buNone/>
              </a:pPr>
              <a:r>
                <a:rPr lang="en-US" sz="2800" b="0" dirty="0" smtClean="0">
                  <a:solidFill>
                    <a:srgbClr val="000000"/>
                  </a:solidFill>
                </a:rPr>
                <a:t>n</a:t>
              </a:r>
              <a:r>
                <a:rPr lang="en-US" sz="2800" b="0" i="0" baseline="-25000" dirty="0" smtClean="0">
                  <a:solidFill>
                    <a:srgbClr val="000000"/>
                  </a:solidFill>
                </a:rPr>
                <a:t>O</a:t>
              </a:r>
              <a:r>
                <a:rPr lang="en-US" sz="2400" b="0" i="0" baseline="-50000" dirty="0" smtClean="0">
                  <a:solidFill>
                    <a:srgbClr val="000000"/>
                  </a:solidFill>
                </a:rPr>
                <a:t>2</a:t>
              </a:r>
              <a:r>
                <a:rPr lang="en-US" sz="2800" b="0" i="0" dirty="0" smtClean="0">
                  <a:solidFill>
                    <a:srgbClr val="000000"/>
                  </a:solidFill>
                </a:rPr>
                <a:t> =	768g 		    = 24.00 </a:t>
              </a:r>
              <a:r>
                <a:rPr lang="en-US" sz="2800" b="0" i="0" dirty="0" err="1" smtClean="0">
                  <a:solidFill>
                    <a:srgbClr val="000000"/>
                  </a:solidFill>
                </a:rPr>
                <a:t>mol</a:t>
              </a:r>
              <a:endParaRPr lang="en-US" sz="2800" b="0" i="0" dirty="0" smtClean="0">
                <a:solidFill>
                  <a:srgbClr val="000000"/>
                </a:solidFill>
              </a:endParaRPr>
            </a:p>
          </p:txBody>
        </p:sp>
        <p:grpSp>
          <p:nvGrpSpPr>
            <p:cNvPr id="12" name="Group 10"/>
            <p:cNvGrpSpPr>
              <a:grpSpLocks/>
            </p:cNvGrpSpPr>
            <p:nvPr/>
          </p:nvGrpSpPr>
          <p:grpSpPr bwMode="auto">
            <a:xfrm>
              <a:off x="2513" y="3240"/>
              <a:ext cx="865" cy="596"/>
              <a:chOff x="461" y="55"/>
              <a:chExt cx="865" cy="596"/>
            </a:xfrm>
          </p:grpSpPr>
          <p:sp>
            <p:nvSpPr>
              <p:cNvPr id="13" name="Text Box 11"/>
              <p:cNvSpPr txBox="1">
                <a:spLocks noChangeArrowheads="1"/>
              </p:cNvSpPr>
              <p:nvPr/>
            </p:nvSpPr>
            <p:spPr bwMode="auto">
              <a:xfrm>
                <a:off x="461" y="55"/>
                <a:ext cx="865" cy="5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rtl="0"/>
                <a:r>
                  <a:rPr lang="en-US" sz="2800" b="0" i="0" dirty="0" smtClean="0">
                    <a:solidFill>
                      <a:srgbClr val="000000"/>
                    </a:solidFill>
                  </a:rPr>
                  <a:t>1 </a:t>
                </a:r>
                <a:r>
                  <a:rPr lang="en-US" sz="2800" b="0" i="0" dirty="0" err="1" smtClean="0">
                    <a:solidFill>
                      <a:srgbClr val="000000"/>
                    </a:solidFill>
                  </a:rPr>
                  <a:t>mol</a:t>
                </a:r>
                <a:endParaRPr lang="en-US" sz="2800" b="0" i="0" dirty="0" smtClean="0">
                  <a:solidFill>
                    <a:srgbClr val="000000"/>
                  </a:solidFill>
                </a:endParaRPr>
              </a:p>
              <a:p>
                <a:pPr algn="l" rtl="0"/>
                <a:r>
                  <a:rPr lang="en-US" sz="2800" b="0" i="0" dirty="0" smtClean="0">
                    <a:solidFill>
                      <a:srgbClr val="000000"/>
                    </a:solidFill>
                  </a:rPr>
                  <a:t>32.00 g</a:t>
                </a:r>
              </a:p>
            </p:txBody>
          </p:sp>
          <p:sp>
            <p:nvSpPr>
              <p:cNvPr id="14" name="Line 12"/>
              <p:cNvSpPr>
                <a:spLocks noChangeShapeType="1"/>
              </p:cNvSpPr>
              <p:nvPr/>
            </p:nvSpPr>
            <p:spPr bwMode="auto">
              <a:xfrm>
                <a:off x="587" y="347"/>
                <a:ext cx="613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l" rtl="0" eaLnBrk="1" hangingPunct="1"/>
                <a:endParaRPr lang="en-US" sz="1800" b="0" i="0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2831975" y="1642604"/>
            <a:ext cx="26781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rtl="0"/>
            <a:r>
              <a:rPr lang="en-US" sz="2800" b="0" i="0" dirty="0" smtClean="0">
                <a:solidFill>
                  <a:srgbClr val="000000"/>
                </a:solidFill>
              </a:rPr>
              <a:t>Balanced?  </a:t>
            </a:r>
            <a:r>
              <a:rPr lang="en-US" sz="2800" b="0" i="0" dirty="0" smtClean="0">
                <a:solidFill>
                  <a:srgbClr val="333399"/>
                </a:solidFill>
              </a:rPr>
              <a:t>Yes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791004" y="4240160"/>
            <a:ext cx="3913374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rtl="0"/>
            <a:r>
              <a:rPr lang="en-US" sz="2800" b="0" i="0" dirty="0" smtClean="0">
                <a:solidFill>
                  <a:srgbClr val="194E9D"/>
                </a:solidFill>
              </a:rPr>
              <a:t>Mole ratio of reactants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4005212" y="5009294"/>
            <a:ext cx="3760712" cy="954107"/>
            <a:chOff x="798657" y="4890063"/>
            <a:chExt cx="3760712" cy="954107"/>
          </a:xfrm>
        </p:grpSpPr>
        <p:sp>
          <p:nvSpPr>
            <p:cNvPr id="18" name="Text Box 7"/>
            <p:cNvSpPr txBox="1">
              <a:spLocks noChangeArrowheads="1"/>
            </p:cNvSpPr>
            <p:nvPr/>
          </p:nvSpPr>
          <p:spPr bwMode="auto">
            <a:xfrm>
              <a:off x="2075675" y="4890063"/>
              <a:ext cx="1085554" cy="9541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rtl="0"/>
              <a:r>
                <a:rPr lang="en-US" sz="2800" b="0" i="0" dirty="0" smtClean="0">
                  <a:solidFill>
                    <a:srgbClr val="000000"/>
                  </a:solidFill>
                </a:rPr>
                <a:t>24.00</a:t>
              </a:r>
              <a:endParaRPr lang="en-US" sz="2800" b="0" i="0" baseline="-25000" dirty="0" smtClean="0">
                <a:solidFill>
                  <a:srgbClr val="000000"/>
                </a:solidFill>
              </a:endParaRPr>
            </a:p>
            <a:p>
              <a:pPr algn="l" rtl="0"/>
              <a:r>
                <a:rPr lang="en-US" sz="2800" b="0" i="0" dirty="0" smtClean="0">
                  <a:solidFill>
                    <a:srgbClr val="000000"/>
                  </a:solidFill>
                </a:rPr>
                <a:t>21.96</a:t>
              </a:r>
            </a:p>
          </p:txBody>
        </p:sp>
        <p:sp>
          <p:nvSpPr>
            <p:cNvPr id="19" name="Line 8"/>
            <p:cNvSpPr>
              <a:spLocks noChangeShapeType="1"/>
            </p:cNvSpPr>
            <p:nvPr/>
          </p:nvSpPr>
          <p:spPr bwMode="auto">
            <a:xfrm flipV="1">
              <a:off x="2190890" y="5367116"/>
              <a:ext cx="917366" cy="338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eaLnBrk="1" hangingPunct="1"/>
              <a:endParaRPr lang="en-US" sz="1800" b="0" i="0" smtClean="0">
                <a:solidFill>
                  <a:srgbClr val="000000"/>
                </a:solidFill>
              </a:endParaRPr>
            </a:p>
          </p:txBody>
        </p:sp>
        <p:sp>
          <p:nvSpPr>
            <p:cNvPr id="20" name="Rectangle 13"/>
            <p:cNvSpPr>
              <a:spLocks noChangeArrowheads="1"/>
            </p:cNvSpPr>
            <p:nvPr/>
          </p:nvSpPr>
          <p:spPr bwMode="auto">
            <a:xfrm>
              <a:off x="798657" y="5042010"/>
              <a:ext cx="3760712" cy="603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7" tIns="44450" rIns="90487" bIns="44450"/>
            <a:lstStyle/>
            <a:p>
              <a:pPr marL="285750" indent="-285750" algn="l" rtl="0" eaLnBrk="1" hangingPunct="1">
                <a:lnSpc>
                  <a:spcPct val="120000"/>
                </a:lnSpc>
                <a:spcBef>
                  <a:spcPct val="20000"/>
                </a:spcBef>
                <a:buFont typeface="Arial" charset="0"/>
                <a:buNone/>
              </a:pPr>
              <a:r>
                <a:rPr lang="en-US" sz="2800" b="0" dirty="0" smtClean="0">
                  <a:solidFill>
                    <a:srgbClr val="000000"/>
                  </a:solidFill>
                </a:rPr>
                <a:t>actual</a:t>
              </a:r>
              <a:r>
                <a:rPr lang="en-US" sz="2800" b="0" i="0" dirty="0" smtClean="0">
                  <a:solidFill>
                    <a:srgbClr val="000000"/>
                  </a:solidFill>
                </a:rPr>
                <a:t>              = 1.093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056439" y="4986469"/>
            <a:ext cx="3445672" cy="954107"/>
            <a:chOff x="234459" y="4890063"/>
            <a:chExt cx="3445672" cy="954107"/>
          </a:xfrm>
        </p:grpSpPr>
        <p:sp>
          <p:nvSpPr>
            <p:cNvPr id="22" name="Text Box 7"/>
            <p:cNvSpPr txBox="1">
              <a:spLocks noChangeArrowheads="1"/>
            </p:cNvSpPr>
            <p:nvPr/>
          </p:nvSpPr>
          <p:spPr bwMode="auto">
            <a:xfrm>
              <a:off x="2075675" y="4890063"/>
              <a:ext cx="385042" cy="9541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rtl="0"/>
              <a:r>
                <a:rPr lang="en-US" sz="2800" b="0" i="0" dirty="0" smtClean="0">
                  <a:solidFill>
                    <a:srgbClr val="000000"/>
                  </a:solidFill>
                </a:rPr>
                <a:t>5</a:t>
              </a:r>
              <a:endParaRPr lang="en-US" sz="2800" b="0" i="0" baseline="-25000" dirty="0" smtClean="0">
                <a:solidFill>
                  <a:srgbClr val="000000"/>
                </a:solidFill>
              </a:endParaRPr>
            </a:p>
            <a:p>
              <a:pPr algn="l" rtl="0"/>
              <a:r>
                <a:rPr lang="en-US" sz="2800" b="0" i="0" dirty="0" smtClean="0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 flipV="1">
              <a:off x="2152485" y="5370502"/>
              <a:ext cx="26982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eaLnBrk="1" hangingPunct="1"/>
              <a:endParaRPr lang="en-US" sz="1800" b="0" i="0" smtClean="0">
                <a:solidFill>
                  <a:srgbClr val="000000"/>
                </a:solidFill>
              </a:endParaRPr>
            </a:p>
          </p:txBody>
        </p:sp>
        <p:sp>
          <p:nvSpPr>
            <p:cNvPr id="24" name="Rectangle 13"/>
            <p:cNvSpPr>
              <a:spLocks noChangeArrowheads="1"/>
            </p:cNvSpPr>
            <p:nvPr/>
          </p:nvSpPr>
          <p:spPr bwMode="auto">
            <a:xfrm>
              <a:off x="234459" y="5042010"/>
              <a:ext cx="3445672" cy="603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7" tIns="44450" rIns="90487" bIns="44450"/>
            <a:lstStyle/>
            <a:p>
              <a:pPr marL="285750" indent="-285750" algn="l" rtl="0" eaLnBrk="1" hangingPunct="1">
                <a:lnSpc>
                  <a:spcPct val="120000"/>
                </a:lnSpc>
                <a:spcBef>
                  <a:spcPct val="20000"/>
                </a:spcBef>
                <a:buFont typeface="Arial" charset="0"/>
                <a:buNone/>
              </a:pPr>
              <a:r>
                <a:rPr lang="en-US" sz="2800" b="0" dirty="0" smtClean="0">
                  <a:solidFill>
                    <a:srgbClr val="000000"/>
                  </a:solidFill>
                </a:rPr>
                <a:t>theoretical</a:t>
              </a:r>
              <a:r>
                <a:rPr lang="en-US" sz="2800" b="0" i="0" dirty="0" smtClean="0">
                  <a:solidFill>
                    <a:srgbClr val="000000"/>
                  </a:solidFill>
                </a:rPr>
                <a:t>      = 1.25</a:t>
              </a:r>
            </a:p>
          </p:txBody>
        </p:sp>
      </p:grpSp>
      <p:grpSp>
        <p:nvGrpSpPr>
          <p:cNvPr id="25" name="Group 25"/>
          <p:cNvGrpSpPr>
            <a:grpSpLocks/>
          </p:cNvGrpSpPr>
          <p:nvPr/>
        </p:nvGrpSpPr>
        <p:grpSpPr bwMode="auto">
          <a:xfrm>
            <a:off x="7359525" y="5534977"/>
            <a:ext cx="1800225" cy="1219200"/>
            <a:chOff x="3267" y="955"/>
            <a:chExt cx="1134" cy="768"/>
          </a:xfrm>
        </p:grpSpPr>
        <p:sp>
          <p:nvSpPr>
            <p:cNvPr id="26" name="AutoShape 20"/>
            <p:cNvSpPr>
              <a:spLocks noChangeArrowheads="1"/>
            </p:cNvSpPr>
            <p:nvPr/>
          </p:nvSpPr>
          <p:spPr bwMode="auto">
            <a:xfrm rot="20384745">
              <a:off x="3418" y="955"/>
              <a:ext cx="576" cy="576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eaLnBrk="1" hangingPunct="1"/>
              <a:endParaRPr lang="en-US" sz="1800" b="0" i="0" smtClean="0">
                <a:solidFill>
                  <a:srgbClr val="000000"/>
                </a:solidFill>
              </a:endParaRPr>
            </a:p>
          </p:txBody>
        </p:sp>
        <p:sp>
          <p:nvSpPr>
            <p:cNvPr id="27" name="AutoShape 18"/>
            <p:cNvSpPr>
              <a:spLocks noChangeArrowheads="1"/>
            </p:cNvSpPr>
            <p:nvPr/>
          </p:nvSpPr>
          <p:spPr bwMode="auto">
            <a:xfrm>
              <a:off x="3267" y="1216"/>
              <a:ext cx="1134" cy="507"/>
            </a:xfrm>
            <a:prstGeom prst="wedgeRoundRectCallout">
              <a:avLst>
                <a:gd name="adj1" fmla="val 40026"/>
                <a:gd name="adj2" fmla="val -73617"/>
                <a:gd name="adj3" fmla="val 16667"/>
              </a:avLst>
            </a:prstGeom>
            <a:solidFill>
              <a:schemeClr val="bg1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 rtl="0" eaLnBrk="1" hangingPunct="1"/>
              <a:r>
                <a:rPr lang="en-US" sz="2000" b="0" i="0" dirty="0" smtClean="0">
                  <a:solidFill>
                    <a:srgbClr val="000000"/>
                  </a:solidFill>
                </a:rPr>
                <a:t>actual &lt; </a:t>
              </a:r>
              <a:r>
                <a:rPr lang="en-US" sz="2000" b="0" i="0" dirty="0" err="1" smtClean="0">
                  <a:solidFill>
                    <a:srgbClr val="000000"/>
                  </a:solidFill>
                </a:rPr>
                <a:t>theo.</a:t>
              </a:r>
              <a:endParaRPr lang="en-US" sz="2000" b="0" i="0" dirty="0" smtClean="0">
                <a:solidFill>
                  <a:srgbClr val="000000"/>
                </a:solidFill>
              </a:endParaRPr>
            </a:p>
            <a:p>
              <a:pPr algn="l" rtl="0" eaLnBrk="1" hangingPunct="1"/>
              <a:r>
                <a:rPr lang="en-US" sz="2000" b="0" i="0" dirty="0" smtClean="0">
                  <a:solidFill>
                    <a:srgbClr val="333399"/>
                  </a:solidFill>
                </a:rPr>
                <a:t>O</a:t>
              </a:r>
              <a:r>
                <a:rPr lang="en-US" sz="2000" b="0" i="0" baseline="-25000" dirty="0" smtClean="0">
                  <a:solidFill>
                    <a:srgbClr val="333399"/>
                  </a:solidFill>
                </a:rPr>
                <a:t>2 </a:t>
              </a:r>
              <a:r>
                <a:rPr lang="en-US" sz="2000" b="0" i="0" dirty="0" smtClean="0">
                  <a:solidFill>
                    <a:srgbClr val="333399"/>
                  </a:solidFill>
                </a:rPr>
                <a:t>is limiting</a:t>
              </a:r>
              <a:endParaRPr lang="en-US" sz="2000" b="0" i="0" baseline="-25000" dirty="0" smtClean="0">
                <a:solidFill>
                  <a:srgbClr val="33339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721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9347200" y="6509702"/>
            <a:ext cx="2844800" cy="2444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3/</a:t>
            </a:r>
            <a:fld id="{FDAD441B-C1A8-44EA-A8B5-BDF351C4C6B6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53</a:t>
            </a:fld>
            <a:r>
              <a:rPr lang="en-US" altLang="en-US" dirty="0" smtClean="0">
                <a:solidFill>
                  <a:srgbClr val="000000"/>
                </a:solidFill>
              </a:rPr>
              <a:t> </a:t>
            </a: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147507" y="3168323"/>
            <a:ext cx="8080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0"/>
            <a:r>
              <a:rPr lang="en-US" sz="2800" b="0" i="0" dirty="0" smtClean="0">
                <a:solidFill>
                  <a:srgbClr val="194E9D"/>
                </a:solidFill>
              </a:rPr>
              <a:t>O</a:t>
            </a:r>
            <a:r>
              <a:rPr lang="en-US" sz="2800" b="0" i="0" baseline="-25000" dirty="0" smtClean="0">
                <a:solidFill>
                  <a:srgbClr val="194E9D"/>
                </a:solidFill>
              </a:rPr>
              <a:t>2</a:t>
            </a:r>
            <a:r>
              <a:rPr lang="en-US" sz="2800" b="0" i="0" dirty="0" smtClean="0">
                <a:solidFill>
                  <a:srgbClr val="194E9D"/>
                </a:solidFill>
              </a:rPr>
              <a:t> is limiting</a:t>
            </a:r>
            <a:r>
              <a:rPr lang="en-US" sz="2800" b="0" i="0" dirty="0" smtClean="0">
                <a:solidFill>
                  <a:srgbClr val="000000"/>
                </a:solidFill>
              </a:rPr>
              <a:t>.</a:t>
            </a:r>
            <a:r>
              <a:rPr lang="en-US" sz="2800" b="0" i="0" dirty="0" smtClean="0">
                <a:solidFill>
                  <a:srgbClr val="BBE0E3"/>
                </a:solidFill>
              </a:rPr>
              <a:t>  </a:t>
            </a:r>
            <a:r>
              <a:rPr lang="en-US" sz="2800" b="0" i="0" dirty="0" smtClean="0">
                <a:solidFill>
                  <a:srgbClr val="000000"/>
                </a:solidFill>
              </a:rPr>
              <a:t>Base all</a:t>
            </a:r>
            <a:r>
              <a:rPr lang="en-US" sz="2800" b="0" i="0" dirty="0" smtClean="0">
                <a:solidFill>
                  <a:srgbClr val="BBE0E3"/>
                </a:solidFill>
              </a:rPr>
              <a:t> </a:t>
            </a:r>
            <a:r>
              <a:rPr lang="en-US" sz="2800" b="0" i="0" dirty="0" smtClean="0">
                <a:solidFill>
                  <a:srgbClr val="194E9D"/>
                </a:solidFill>
              </a:rPr>
              <a:t>calculations</a:t>
            </a:r>
            <a:r>
              <a:rPr lang="en-US" sz="2800" b="0" i="0" dirty="0" smtClean="0">
                <a:solidFill>
                  <a:srgbClr val="BBE0E3"/>
                </a:solidFill>
              </a:rPr>
              <a:t> </a:t>
            </a:r>
            <a:r>
              <a:rPr lang="en-US" sz="2800" b="0" i="0" dirty="0" smtClean="0">
                <a:solidFill>
                  <a:srgbClr val="000000"/>
                </a:solidFill>
              </a:rPr>
              <a:t>on O</a:t>
            </a:r>
            <a:r>
              <a:rPr lang="en-US" sz="2800" b="0" i="0" baseline="-25000" dirty="0" smtClean="0">
                <a:solidFill>
                  <a:srgbClr val="000000"/>
                </a:solidFill>
              </a:rPr>
              <a:t>2</a:t>
            </a:r>
            <a:r>
              <a:rPr lang="en-US" sz="2800" b="0" i="0" dirty="0" smtClean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371344" y="1690361"/>
            <a:ext cx="8164513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pPr marL="285750" indent="-285750" algn="r" rtl="0" eaLnBrk="1" hangingPunct="1">
              <a:lnSpc>
                <a:spcPct val="120000"/>
              </a:lnSpc>
              <a:spcBef>
                <a:spcPct val="20000"/>
              </a:spcBef>
              <a:buFont typeface="Arial" charset="0"/>
              <a:buNone/>
            </a:pPr>
            <a:r>
              <a:rPr lang="en-US" sz="2800" b="0" i="0" dirty="0" smtClean="0">
                <a:solidFill>
                  <a:srgbClr val="000000"/>
                </a:solidFill>
              </a:rPr>
              <a:t>4 NH</a:t>
            </a:r>
            <a:r>
              <a:rPr lang="en-US" sz="2800" b="0" i="0" baseline="-25000" dirty="0" smtClean="0">
                <a:solidFill>
                  <a:srgbClr val="000000"/>
                </a:solidFill>
              </a:rPr>
              <a:t>3</a:t>
            </a:r>
            <a:r>
              <a:rPr lang="en-US" sz="2800" b="0" i="0" dirty="0" smtClean="0">
                <a:solidFill>
                  <a:srgbClr val="000000"/>
                </a:solidFill>
              </a:rPr>
              <a:t>(g) +  5 O</a:t>
            </a:r>
            <a:r>
              <a:rPr lang="en-US" sz="2800" b="0" i="0" baseline="-25000" dirty="0" smtClean="0">
                <a:solidFill>
                  <a:srgbClr val="000000"/>
                </a:solidFill>
              </a:rPr>
              <a:t>2</a:t>
            </a:r>
            <a:r>
              <a:rPr lang="en-US" sz="2800" b="0" i="0" dirty="0" smtClean="0">
                <a:solidFill>
                  <a:srgbClr val="000000"/>
                </a:solidFill>
              </a:rPr>
              <a:t>(g)  →	 4 NO(g) + 6 H</a:t>
            </a:r>
            <a:r>
              <a:rPr lang="en-US" sz="2800" b="0" i="0" baseline="-25000" dirty="0" smtClean="0">
                <a:solidFill>
                  <a:srgbClr val="000000"/>
                </a:solidFill>
              </a:rPr>
              <a:t>2</a:t>
            </a:r>
            <a:r>
              <a:rPr lang="en-US" sz="2800" b="0" i="0" dirty="0" smtClean="0">
                <a:solidFill>
                  <a:srgbClr val="000000"/>
                </a:solidFill>
              </a:rPr>
              <a:t>O(g)</a:t>
            </a:r>
            <a:endParaRPr lang="en-US" sz="2000" b="0" i="0" dirty="0" smtClean="0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 txBox="1">
            <a:spLocks noChangeArrowheads="1"/>
          </p:cNvSpPr>
          <p:nvPr/>
        </p:nvSpPr>
        <p:spPr>
          <a:xfrm>
            <a:off x="2284667" y="69342"/>
            <a:ext cx="8834437" cy="819150"/>
          </a:xfrm>
          <a:prstGeom prst="rect">
            <a:avLst/>
          </a:prstGeom>
          <a:noFill/>
          <a:ln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9pPr>
          </a:lstStyle>
          <a:p>
            <a:r>
              <a:rPr lang="en-US" kern="0" dirty="0" smtClean="0"/>
              <a:t>Limiting Reactant</a:t>
            </a:r>
            <a:endParaRPr lang="en-US" kern="0" dirty="0"/>
          </a:p>
        </p:txBody>
      </p:sp>
      <p:sp>
        <p:nvSpPr>
          <p:cNvPr id="7" name="Rectangle 6"/>
          <p:cNvSpPr txBox="1">
            <a:spLocks noChangeArrowheads="1"/>
          </p:cNvSpPr>
          <p:nvPr/>
        </p:nvSpPr>
        <p:spPr>
          <a:xfrm>
            <a:off x="2069719" y="1037898"/>
            <a:ext cx="7848600" cy="547688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SzPct val="85000"/>
              <a:buFont typeface="Arial" charset="0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SzPct val="100000"/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/>
            <a:r>
              <a:rPr lang="en-US" kern="0" smtClean="0"/>
              <a:t>Mass of NO formed? </a:t>
            </a:r>
            <a:endParaRPr lang="en-US" kern="0" dirty="0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1857212" y="2254486"/>
            <a:ext cx="6391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="" xmlns:a14="http://schemas.microsoft.com/office/drawing/2010/main" w="25400" algn="ctr">
                <a:solidFill>
                  <a:schemeClr val="tx1"/>
                </a:solidFill>
                <a:miter lim="800000"/>
                <a:headEnd/>
                <a:tailEnd type="none" w="med" len="lg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0"/>
            <a:r>
              <a:rPr lang="en-US" sz="2400" b="0" i="0" dirty="0" smtClean="0">
                <a:solidFill>
                  <a:srgbClr val="CC0000"/>
                </a:solidFill>
              </a:rPr>
              <a:t>excess</a:t>
            </a:r>
            <a:r>
              <a:rPr lang="en-US" sz="2400" b="0" i="0" dirty="0" smtClean="0">
                <a:solidFill>
                  <a:srgbClr val="000000"/>
                </a:solidFill>
              </a:rPr>
              <a:t>         24.00 </a:t>
            </a:r>
            <a:r>
              <a:rPr lang="en-US" sz="2400" b="0" i="0" dirty="0" err="1" smtClean="0">
                <a:solidFill>
                  <a:srgbClr val="000000"/>
                </a:solidFill>
              </a:rPr>
              <a:t>mol</a:t>
            </a:r>
            <a:r>
              <a:rPr lang="en-US" sz="2400" b="0" i="0" dirty="0" smtClean="0">
                <a:solidFill>
                  <a:srgbClr val="000000"/>
                </a:solidFill>
              </a:rPr>
              <a:t>	      ?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046000" y="5006347"/>
            <a:ext cx="6611346" cy="946150"/>
            <a:chOff x="1046000" y="5006347"/>
            <a:chExt cx="6611346" cy="946150"/>
          </a:xfrm>
        </p:grpSpPr>
        <p:sp>
          <p:nvSpPr>
            <p:cNvPr id="3" name="Text Box 2"/>
            <p:cNvSpPr txBox="1">
              <a:spLocks noChangeArrowheads="1"/>
            </p:cNvSpPr>
            <p:nvPr/>
          </p:nvSpPr>
          <p:spPr bwMode="auto">
            <a:xfrm>
              <a:off x="1046000" y="5177796"/>
              <a:ext cx="658924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r" rtl="0"/>
              <a:r>
                <a:rPr lang="en-US" sz="2800" b="0" dirty="0" err="1" smtClean="0">
                  <a:solidFill>
                    <a:srgbClr val="000000"/>
                  </a:solidFill>
                </a:rPr>
                <a:t>mass</a:t>
              </a:r>
              <a:r>
                <a:rPr lang="en-US" sz="2800" b="0" i="0" baseline="-25000" dirty="0" err="1" smtClean="0">
                  <a:solidFill>
                    <a:srgbClr val="000000"/>
                  </a:solidFill>
                </a:rPr>
                <a:t>NO</a:t>
              </a:r>
              <a:r>
                <a:rPr lang="en-US" sz="2800" b="0" i="0" dirty="0" smtClean="0">
                  <a:solidFill>
                    <a:srgbClr val="000000"/>
                  </a:solidFill>
                </a:rPr>
                <a:t> = 19.20 </a:t>
              </a:r>
              <a:r>
                <a:rPr lang="en-US" sz="2800" b="0" i="0" dirty="0" err="1" smtClean="0">
                  <a:solidFill>
                    <a:srgbClr val="000000"/>
                  </a:solidFill>
                </a:rPr>
                <a:t>mol</a:t>
              </a:r>
              <a:r>
                <a:rPr lang="en-US" sz="2800" b="0" i="0" dirty="0" smtClean="0">
                  <a:solidFill>
                    <a:srgbClr val="000000"/>
                  </a:solidFill>
                </a:rPr>
                <a:t>		 =  576 g</a:t>
              </a:r>
              <a:endParaRPr lang="en-US" sz="2800" b="0" i="0" baseline="-25000" dirty="0" smtClean="0">
                <a:solidFill>
                  <a:srgbClr val="000000"/>
                </a:solidFill>
              </a:endParaRPr>
            </a:p>
          </p:txBody>
        </p:sp>
        <p:grpSp>
          <p:nvGrpSpPr>
            <p:cNvPr id="8" name="Group 7"/>
            <p:cNvGrpSpPr>
              <a:grpSpLocks/>
            </p:cNvGrpSpPr>
            <p:nvPr/>
          </p:nvGrpSpPr>
          <p:grpSpPr bwMode="auto">
            <a:xfrm>
              <a:off x="4912932" y="5006347"/>
              <a:ext cx="1274762" cy="946150"/>
              <a:chOff x="3264" y="3072"/>
              <a:chExt cx="803" cy="596"/>
            </a:xfrm>
          </p:grpSpPr>
          <p:sp>
            <p:nvSpPr>
              <p:cNvPr id="9" name="Text Box 8"/>
              <p:cNvSpPr txBox="1">
                <a:spLocks noChangeArrowheads="1"/>
              </p:cNvSpPr>
              <p:nvPr/>
            </p:nvSpPr>
            <p:spPr bwMode="auto">
              <a:xfrm>
                <a:off x="3264" y="3072"/>
                <a:ext cx="803" cy="5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r" rtl="0"/>
                <a:r>
                  <a:rPr lang="en-US" sz="2800" b="0" i="0" dirty="0" smtClean="0">
                    <a:solidFill>
                      <a:srgbClr val="000000"/>
                    </a:solidFill>
                  </a:rPr>
                  <a:t>30.01g</a:t>
                </a:r>
              </a:p>
              <a:p>
                <a:pPr algn="r" rtl="0"/>
                <a:r>
                  <a:rPr lang="en-US" sz="2800" b="0" i="0" dirty="0" smtClean="0">
                    <a:solidFill>
                      <a:srgbClr val="000000"/>
                    </a:solidFill>
                  </a:rPr>
                  <a:t>1 </a:t>
                </a:r>
                <a:r>
                  <a:rPr lang="en-US" sz="2800" b="0" i="0" dirty="0" err="1" smtClean="0">
                    <a:solidFill>
                      <a:srgbClr val="000000"/>
                    </a:solidFill>
                  </a:rPr>
                  <a:t>mol</a:t>
                </a:r>
                <a:r>
                  <a:rPr lang="en-US" sz="2800" b="0" i="0" dirty="0" smtClean="0">
                    <a:solidFill>
                      <a:srgbClr val="000000"/>
                    </a:solidFill>
                  </a:rPr>
                  <a:t> </a:t>
                </a:r>
              </a:p>
            </p:txBody>
          </p:sp>
          <p:sp>
            <p:nvSpPr>
              <p:cNvPr id="10" name="Line 9"/>
              <p:cNvSpPr>
                <a:spLocks noChangeShapeType="1"/>
              </p:cNvSpPr>
              <p:nvPr/>
            </p:nvSpPr>
            <p:spPr bwMode="auto">
              <a:xfrm flipV="1">
                <a:off x="3353" y="3356"/>
                <a:ext cx="624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r" rtl="0" eaLnBrk="1" hangingPunct="1"/>
                <a:endParaRPr lang="en-US" sz="1800" b="0" i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7" name="Rounded Rectangle 16"/>
            <p:cNvSpPr/>
            <p:nvPr/>
          </p:nvSpPr>
          <p:spPr bwMode="auto">
            <a:xfrm>
              <a:off x="6549415" y="5177796"/>
              <a:ext cx="1107931" cy="509815"/>
            </a:xfrm>
            <a:prstGeom prst="roundRect">
              <a:avLst/>
            </a:prstGeom>
            <a:noFill/>
            <a:ln w="25400" cap="flat" cmpd="sng" algn="ctr">
              <a:solidFill>
                <a:srgbClr val="194E9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grpSp>
        <p:nvGrpSpPr>
          <p:cNvPr id="18" name="Group 13"/>
          <p:cNvGrpSpPr>
            <a:grpSpLocks/>
          </p:cNvGrpSpPr>
          <p:nvPr/>
        </p:nvGrpSpPr>
        <p:grpSpPr bwMode="auto">
          <a:xfrm>
            <a:off x="1066637" y="3761385"/>
            <a:ext cx="7202487" cy="946150"/>
            <a:chOff x="265" y="3078"/>
            <a:chExt cx="4537" cy="596"/>
          </a:xfrm>
        </p:grpSpPr>
        <p:sp>
          <p:nvSpPr>
            <p:cNvPr id="19" name="AutoShape 5"/>
            <p:cNvSpPr>
              <a:spLocks noChangeArrowheads="1"/>
            </p:cNvSpPr>
            <p:nvPr/>
          </p:nvSpPr>
          <p:spPr bwMode="auto">
            <a:xfrm>
              <a:off x="265" y="3201"/>
              <a:ext cx="4537" cy="365"/>
            </a:xfrm>
            <a:prstGeom prst="wedgeRoundRectCallout">
              <a:avLst>
                <a:gd name="adj1" fmla="val -43750"/>
                <a:gd name="adj2" fmla="val 70000"/>
                <a:gd name="adj3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rtl="0"/>
              <a:r>
                <a:rPr lang="en-US" sz="2800" b="0" dirty="0" err="1" smtClean="0">
                  <a:solidFill>
                    <a:srgbClr val="000000"/>
                  </a:solidFill>
                </a:rPr>
                <a:t>n</a:t>
              </a:r>
              <a:r>
                <a:rPr lang="en-US" sz="2800" b="0" i="0" baseline="-25000" dirty="0" err="1" smtClean="0">
                  <a:solidFill>
                    <a:srgbClr val="000000"/>
                  </a:solidFill>
                </a:rPr>
                <a:t>NO</a:t>
              </a:r>
              <a:r>
                <a:rPr lang="en-US" sz="2800" b="0" i="0" dirty="0" smtClean="0">
                  <a:solidFill>
                    <a:srgbClr val="000000"/>
                  </a:solidFill>
                </a:rPr>
                <a:t> = 24.00 </a:t>
              </a:r>
              <a:r>
                <a:rPr lang="en-US" sz="2800" b="0" i="0" dirty="0" err="1" smtClean="0">
                  <a:solidFill>
                    <a:srgbClr val="000000"/>
                  </a:solidFill>
                </a:rPr>
                <a:t>mol</a:t>
              </a:r>
              <a:r>
                <a:rPr lang="en-US" sz="2800" b="0" i="0" dirty="0" smtClean="0">
                  <a:solidFill>
                    <a:srgbClr val="000000"/>
                  </a:solidFill>
                </a:rPr>
                <a:t> O</a:t>
              </a:r>
              <a:r>
                <a:rPr lang="en-US" sz="2800" b="0" i="0" baseline="-25000" dirty="0" smtClean="0">
                  <a:solidFill>
                    <a:srgbClr val="000000"/>
                  </a:solidFill>
                </a:rPr>
                <a:t>2	         </a:t>
              </a:r>
              <a:r>
                <a:rPr lang="en-US" sz="2800" b="0" i="0" dirty="0" smtClean="0">
                  <a:solidFill>
                    <a:srgbClr val="000000"/>
                  </a:solidFill>
                </a:rPr>
                <a:t>= 19.20 </a:t>
              </a:r>
              <a:r>
                <a:rPr lang="en-US" sz="2800" b="0" i="0" dirty="0" err="1" smtClean="0">
                  <a:solidFill>
                    <a:srgbClr val="000000"/>
                  </a:solidFill>
                </a:rPr>
                <a:t>mol</a:t>
              </a:r>
              <a:endParaRPr lang="en-US" sz="2800" b="0" i="0" dirty="0" smtClean="0">
                <a:solidFill>
                  <a:srgbClr val="000000"/>
                </a:solidFill>
              </a:endParaRPr>
            </a:p>
          </p:txBody>
        </p:sp>
        <p:grpSp>
          <p:nvGrpSpPr>
            <p:cNvPr id="20" name="Group 9"/>
            <p:cNvGrpSpPr>
              <a:grpSpLocks/>
            </p:cNvGrpSpPr>
            <p:nvPr/>
          </p:nvGrpSpPr>
          <p:grpSpPr bwMode="auto">
            <a:xfrm>
              <a:off x="2298" y="3078"/>
              <a:ext cx="639" cy="596"/>
              <a:chOff x="667" y="-16"/>
              <a:chExt cx="639" cy="549"/>
            </a:xfrm>
          </p:grpSpPr>
          <p:sp>
            <p:nvSpPr>
              <p:cNvPr id="21" name="Text Box 10"/>
              <p:cNvSpPr txBox="1">
                <a:spLocks noChangeArrowheads="1"/>
              </p:cNvSpPr>
              <p:nvPr/>
            </p:nvSpPr>
            <p:spPr bwMode="auto">
              <a:xfrm>
                <a:off x="667" y="-16"/>
                <a:ext cx="639" cy="5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rtl="0"/>
                <a:r>
                  <a:rPr lang="en-US" sz="2800" b="0" i="0" dirty="0" smtClean="0">
                    <a:solidFill>
                      <a:srgbClr val="000000"/>
                    </a:solidFill>
                  </a:rPr>
                  <a:t>4 NO</a:t>
                </a:r>
              </a:p>
              <a:p>
                <a:pPr algn="l" rtl="0"/>
                <a:r>
                  <a:rPr lang="en-US" sz="2800" b="0" i="0" dirty="0" smtClean="0">
                    <a:solidFill>
                      <a:srgbClr val="000000"/>
                    </a:solidFill>
                  </a:rPr>
                  <a:t>5 O</a:t>
                </a:r>
                <a:r>
                  <a:rPr lang="en-US" sz="2800" b="0" i="0" baseline="-25000" dirty="0" smtClean="0">
                    <a:solidFill>
                      <a:srgbClr val="000000"/>
                    </a:solidFill>
                  </a:rPr>
                  <a:t>2</a:t>
                </a:r>
                <a:endParaRPr lang="en-US" sz="2400" b="0" i="0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Line 11"/>
              <p:cNvSpPr>
                <a:spLocks noChangeShapeType="1"/>
              </p:cNvSpPr>
              <p:nvPr/>
            </p:nvSpPr>
            <p:spPr bwMode="auto">
              <a:xfrm>
                <a:off x="680" y="258"/>
                <a:ext cx="613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l" rtl="0" eaLnBrk="1" hangingPunct="1"/>
                <a:endParaRPr lang="en-US" sz="1800" b="0" i="0" smtClean="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6464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AutoNum type="arabicPeriod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</a:rPr>
              <a:t>3 | </a:t>
            </a:r>
            <a:fld id="{B49FDC0C-6775-45AC-90B9-5FF85BA8F43F}" type="slidenum">
              <a:rPr lang="en-US" altLang="en-US" sz="10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54</a:t>
            </a:fld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11" name="Rectangle 7"/>
          <p:cNvSpPr txBox="1">
            <a:spLocks noChangeArrowheads="1"/>
          </p:cNvSpPr>
          <p:nvPr/>
        </p:nvSpPr>
        <p:spPr bwMode="auto">
          <a:xfrm>
            <a:off x="1519989" y="6458869"/>
            <a:ext cx="8001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©2017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167128" y="1543969"/>
            <a:ext cx="8229600" cy="5029200"/>
          </a:xfrm>
          <a:prstGeom prst="rect">
            <a:avLst/>
          </a:prstGeom>
        </p:spPr>
        <p:txBody>
          <a:bodyPr/>
          <a:lstStyle>
            <a:lvl1pPr marL="609600" indent="-609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5334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3716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FontTx/>
              <a:buNone/>
            </a:pPr>
            <a:r>
              <a:rPr lang="en-US" altLang="en-US" sz="3600" b="1" kern="0" dirty="0" smtClean="0"/>
              <a:t>Theoretical Yield</a:t>
            </a:r>
          </a:p>
          <a:p>
            <a:pPr marL="0" indent="0" eaLnBrk="1" hangingPunct="1">
              <a:buFontTx/>
              <a:buNone/>
            </a:pPr>
            <a:r>
              <a:rPr lang="en-US" altLang="en-US" kern="0" dirty="0" smtClean="0"/>
              <a:t>The maximum amount of product that can be obtained by a reaction from given amounts of reactants. </a:t>
            </a:r>
          </a:p>
          <a:p>
            <a:pPr marL="0" indent="0" eaLnBrk="1" hangingPunct="1">
              <a:buFontTx/>
              <a:buNone/>
            </a:pPr>
            <a:r>
              <a:rPr lang="en-US" altLang="en-US" kern="0" dirty="0" smtClean="0"/>
              <a:t>This is a </a:t>
            </a:r>
            <a:r>
              <a:rPr lang="en-US" altLang="en-US" i="1" kern="0" dirty="0" smtClean="0"/>
              <a:t>calculated</a:t>
            </a:r>
            <a:r>
              <a:rPr lang="en-US" altLang="en-US" kern="0" dirty="0" smtClean="0"/>
              <a:t> amount.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74085" y="374748"/>
            <a:ext cx="189280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600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ניצולת</a:t>
            </a:r>
            <a:endParaRPr lang="he-IL" sz="3600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533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AutoNum type="arabicPeriod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</a:rPr>
              <a:t>3 | </a:t>
            </a:r>
            <a:fld id="{B49FDC0C-6775-45AC-90B9-5FF85BA8F43F}" type="slidenum">
              <a:rPr lang="en-US" altLang="en-US" sz="10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55</a:t>
            </a:fld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11" name="Rectangle 7"/>
          <p:cNvSpPr txBox="1">
            <a:spLocks noChangeArrowheads="1"/>
          </p:cNvSpPr>
          <p:nvPr/>
        </p:nvSpPr>
        <p:spPr bwMode="auto">
          <a:xfrm>
            <a:off x="1519989" y="6458869"/>
            <a:ext cx="8001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©2017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746504" y="728472"/>
            <a:ext cx="8229600" cy="5029200"/>
          </a:xfrm>
          <a:prstGeom prst="rect">
            <a:avLst/>
          </a:prstGeom>
        </p:spPr>
        <p:txBody>
          <a:bodyPr/>
          <a:lstStyle>
            <a:lvl1pPr marL="609600" indent="-609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600" indent="-5334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3716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7526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209800" indent="-3810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670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1242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814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4038600" indent="-3810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FontTx/>
              <a:buNone/>
            </a:pPr>
            <a:r>
              <a:rPr lang="en-US" altLang="en-US" sz="3600" b="1" kern="0" dirty="0" smtClean="0"/>
              <a:t>Actual Yield</a:t>
            </a:r>
          </a:p>
          <a:p>
            <a:pPr marL="0" indent="0" eaLnBrk="1" hangingPunct="1">
              <a:buFontTx/>
              <a:buNone/>
            </a:pPr>
            <a:r>
              <a:rPr lang="en-US" altLang="en-US" kern="0" dirty="0" smtClean="0"/>
              <a:t>The amount of product that is actually obtained.</a:t>
            </a:r>
          </a:p>
          <a:p>
            <a:pPr marL="0" indent="0" eaLnBrk="1" hangingPunct="1">
              <a:buFontTx/>
              <a:buNone/>
            </a:pPr>
            <a:r>
              <a:rPr lang="en-US" altLang="en-US" kern="0" dirty="0" smtClean="0"/>
              <a:t>This is a </a:t>
            </a:r>
            <a:r>
              <a:rPr lang="en-US" altLang="en-US" i="1" kern="0" dirty="0" smtClean="0"/>
              <a:t>measured</a:t>
            </a:r>
            <a:r>
              <a:rPr lang="en-US" altLang="en-US" kern="0" dirty="0" smtClean="0"/>
              <a:t> amount.</a:t>
            </a:r>
          </a:p>
          <a:p>
            <a:pPr marL="0" indent="0" eaLnBrk="1" hangingPunct="1">
              <a:buFontTx/>
              <a:buNone/>
            </a:pPr>
            <a:endParaRPr lang="en-US" altLang="en-US" kern="0" dirty="0" smtClean="0"/>
          </a:p>
          <a:p>
            <a:pPr marL="0" indent="0" eaLnBrk="1" hangingPunct="1">
              <a:buFontTx/>
              <a:buNone/>
            </a:pPr>
            <a:r>
              <a:rPr lang="en-US" altLang="en-US" sz="3600" b="1" kern="0" dirty="0" smtClean="0"/>
              <a:t>Percentage Yield</a:t>
            </a:r>
          </a:p>
          <a:p>
            <a:pPr marL="0" indent="0" eaLnBrk="1" hangingPunct="1">
              <a:buFontTx/>
              <a:buNone/>
            </a:pPr>
            <a:endParaRPr lang="en-US" altLang="en-US" b="1" kern="0" dirty="0" smtClean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3205862"/>
              </p:ext>
            </p:extLst>
          </p:nvPr>
        </p:nvGraphicFramePr>
        <p:xfrm>
          <a:off x="1895729" y="4118039"/>
          <a:ext cx="7456488" cy="1023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0" name="Equation" r:id="rId4" imgW="2908080" imgH="419040" progId="Equation.DSMT4">
                  <p:embed/>
                </p:oleObj>
              </mc:Choice>
              <mc:Fallback>
                <p:oleObj name="Equation" r:id="rId4" imgW="290808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5729" y="4118039"/>
                        <a:ext cx="7456488" cy="1023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413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AutoNum type="arabicPeriod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000000"/>
                </a:solidFill>
              </a:rPr>
              <a:t>3 | </a:t>
            </a:r>
            <a:fld id="{B49FDC0C-6775-45AC-90B9-5FF85BA8F43F}" type="slidenum">
              <a:rPr lang="en-US" altLang="en-US" sz="10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56</a:t>
            </a:fld>
            <a:endParaRPr lang="en-US" altLang="en-US" sz="1000">
              <a:solidFill>
                <a:srgbClr val="000000"/>
              </a:solidFill>
            </a:endParaRPr>
          </a:p>
        </p:txBody>
      </p:sp>
      <p:sp>
        <p:nvSpPr>
          <p:cNvPr id="11" name="Rectangle 7"/>
          <p:cNvSpPr txBox="1">
            <a:spLocks noChangeArrowheads="1"/>
          </p:cNvSpPr>
          <p:nvPr/>
        </p:nvSpPr>
        <p:spPr bwMode="auto">
          <a:xfrm>
            <a:off x="1519989" y="6458869"/>
            <a:ext cx="8001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©2017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902770" y="982053"/>
            <a:ext cx="8221662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SzPct val="85000"/>
              <a:buFont typeface="Arial" charset="0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SzPct val="100000"/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SzPct val="85000"/>
              <a:buFont typeface="Arial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Few chemical reactions have 100% yield.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012762" y="1750153"/>
            <a:ext cx="8218487" cy="152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Possible reasons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40000"/>
              </a:spcBef>
              <a:spcAft>
                <a:spcPct val="0"/>
              </a:spcAft>
              <a:buClr>
                <a:srgbClr val="333399"/>
              </a:buClr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194E9D"/>
                </a:solidFill>
                <a:effectLst/>
                <a:uLnTx/>
                <a:uFillTx/>
              </a:rPr>
              <a:t>Side reactions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may produce undesired product(s).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037891" y="4668933"/>
            <a:ext cx="8221662" cy="61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40000"/>
              </a:spcBef>
              <a:spcAft>
                <a:spcPct val="0"/>
              </a:spcAft>
              <a:buClr>
                <a:srgbClr val="333399"/>
              </a:buClr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194E9D"/>
                </a:solidFill>
                <a:effectLst/>
                <a:uLnTx/>
                <a:uFillTx/>
              </a:rPr>
              <a:t>Product loss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during isolation and purification.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020888" y="3300740"/>
            <a:ext cx="8647112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40000"/>
              </a:spcBef>
              <a:spcAft>
                <a:spcPct val="0"/>
              </a:spcAft>
              <a:buClr>
                <a:srgbClr val="333399"/>
              </a:buClr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194E9D"/>
                </a:solidFill>
                <a:effectLst/>
                <a:uLnTx/>
                <a:uFillTx/>
              </a:rPr>
              <a:t>Incomplete reaction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due to poor mixing or reaching equilibrium…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3445955" y="165005"/>
            <a:ext cx="8834437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Percent Yield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5565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216242" y="6559610"/>
            <a:ext cx="2844800" cy="24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AutoNum type="arabicPeriod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</a:rPr>
              <a:t>3 | </a:t>
            </a:r>
            <a:fld id="{B49FDC0C-6775-45AC-90B9-5FF85BA8F43F}" type="slidenum">
              <a:rPr lang="en-US" altLang="en-US" sz="10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57</a:t>
            </a:fld>
            <a:endParaRPr lang="en-US" altLang="en-US" sz="1000" dirty="0">
              <a:solidFill>
                <a:srgbClr val="000000"/>
              </a:solidFill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4294967295"/>
          </p:nvPr>
        </p:nvSpPr>
        <p:spPr>
          <a:xfrm>
            <a:off x="402336" y="6533545"/>
            <a:ext cx="10668000" cy="228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e-IL" dirty="0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Rectangle 7"/>
          <p:cNvSpPr txBox="1">
            <a:spLocks noChangeArrowheads="1"/>
          </p:cNvSpPr>
          <p:nvPr/>
        </p:nvSpPr>
        <p:spPr bwMode="auto">
          <a:xfrm>
            <a:off x="1519989" y="6458869"/>
            <a:ext cx="8001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©2017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031171" y="54160"/>
            <a:ext cx="8834437" cy="8191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9pPr>
          </a:lstStyle>
          <a:p>
            <a:r>
              <a:rPr lang="en-US" kern="0" dirty="0" smtClean="0"/>
              <a:t>Percent Yield</a:t>
            </a:r>
            <a:endParaRPr lang="en-US" kern="0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366333" y="936205"/>
            <a:ext cx="8948365" cy="2674938"/>
          </a:xfrm>
          <a:prstGeom prst="rect">
            <a:avLst/>
          </a:prstGeom>
          <a:noFill/>
        </p:spPr>
        <p:txBody>
          <a:bodyPr/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SzPct val="85000"/>
              <a:buFont typeface="Arial" charset="0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SzPct val="100000"/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/>
            <a:r>
              <a:rPr lang="en-US" kern="0" dirty="0" smtClean="0"/>
              <a:t>2.50 g of copper heated with an excess of sulfur made 2.53 g of copper(I) sulfide</a:t>
            </a:r>
          </a:p>
          <a:p>
            <a:pPr marL="0" indent="0"/>
            <a:r>
              <a:rPr lang="en-US" kern="0" dirty="0" smtClean="0"/>
              <a:t>		16 Cu(s) + S</a:t>
            </a:r>
            <a:r>
              <a:rPr lang="en-US" kern="0" baseline="-25000" dirty="0" smtClean="0"/>
              <a:t>8</a:t>
            </a:r>
            <a:r>
              <a:rPr lang="en-US" kern="0" dirty="0" smtClean="0"/>
              <a:t>(s) 	→ 8 Cu</a:t>
            </a:r>
            <a:r>
              <a:rPr lang="en-US" kern="0" baseline="-25000" dirty="0" smtClean="0"/>
              <a:t>2</a:t>
            </a:r>
            <a:r>
              <a:rPr lang="en-US" kern="0" dirty="0" smtClean="0"/>
              <a:t>S(s)</a:t>
            </a:r>
          </a:p>
          <a:p>
            <a:pPr marL="0" indent="0"/>
            <a:r>
              <a:rPr lang="en-US" kern="0" dirty="0" smtClean="0"/>
              <a:t>What was the percent yield for this reaction?</a:t>
            </a:r>
            <a:endParaRPr lang="en-US" kern="0" dirty="0"/>
          </a:p>
        </p:txBody>
      </p:sp>
      <p:grpSp>
        <p:nvGrpSpPr>
          <p:cNvPr id="2" name="Group 1"/>
          <p:cNvGrpSpPr/>
          <p:nvPr/>
        </p:nvGrpSpPr>
        <p:grpSpPr>
          <a:xfrm>
            <a:off x="1299380" y="3003132"/>
            <a:ext cx="8410575" cy="1030286"/>
            <a:chOff x="931358" y="3390548"/>
            <a:chExt cx="8410575" cy="1030286"/>
          </a:xfrm>
        </p:grpSpPr>
        <p:grpSp>
          <p:nvGrpSpPr>
            <p:cNvPr id="9" name="Group 5"/>
            <p:cNvGrpSpPr>
              <a:grpSpLocks/>
            </p:cNvGrpSpPr>
            <p:nvPr/>
          </p:nvGrpSpPr>
          <p:grpSpPr bwMode="auto">
            <a:xfrm>
              <a:off x="931358" y="3390548"/>
              <a:ext cx="8410575" cy="796926"/>
              <a:chOff x="-152" y="2672"/>
              <a:chExt cx="5298" cy="502"/>
            </a:xfrm>
          </p:grpSpPr>
          <p:sp>
            <p:nvSpPr>
              <p:cNvPr id="10" name="Rectangle 6"/>
              <p:cNvSpPr>
                <a:spLocks noChangeArrowheads="1"/>
              </p:cNvSpPr>
              <p:nvPr/>
            </p:nvSpPr>
            <p:spPr bwMode="auto">
              <a:xfrm>
                <a:off x="122" y="2813"/>
                <a:ext cx="1960" cy="3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285750" indent="-285750" algn="l" eaLnBrk="1" hangingPunct="1">
                  <a:lnSpc>
                    <a:spcPct val="120000"/>
                  </a:lnSpc>
                  <a:spcBef>
                    <a:spcPct val="20000"/>
                  </a:spcBef>
                  <a:buFont typeface="Arial" charset="0"/>
                  <a:buNone/>
                </a:pPr>
                <a:r>
                  <a:rPr lang="en-US" sz="2800" b="0" dirty="0" err="1" smtClean="0">
                    <a:solidFill>
                      <a:srgbClr val="000000"/>
                    </a:solidFill>
                  </a:rPr>
                  <a:t>n</a:t>
                </a:r>
                <a:r>
                  <a:rPr lang="en-US" sz="2800" b="0" i="0" baseline="-25000" dirty="0" err="1" smtClean="0">
                    <a:solidFill>
                      <a:srgbClr val="000000"/>
                    </a:solidFill>
                  </a:rPr>
                  <a:t>Cu</a:t>
                </a:r>
                <a:r>
                  <a:rPr lang="en-US" sz="2800" b="0" i="0" dirty="0" smtClean="0">
                    <a:solidFill>
                      <a:srgbClr val="000000"/>
                    </a:solidFill>
                  </a:rPr>
                  <a:t> used:</a:t>
                </a:r>
              </a:p>
            </p:txBody>
          </p:sp>
          <p:sp>
            <p:nvSpPr>
              <p:cNvPr id="13" name="Line 7"/>
              <p:cNvSpPr>
                <a:spLocks noChangeShapeType="1"/>
              </p:cNvSpPr>
              <p:nvPr/>
            </p:nvSpPr>
            <p:spPr bwMode="auto">
              <a:xfrm>
                <a:off x="-152" y="2672"/>
                <a:ext cx="529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none" w="med" len="lg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1" hangingPunct="1"/>
                <a:endParaRPr lang="en-US" sz="1800" b="0" i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4" name="Group 8"/>
            <p:cNvGrpSpPr>
              <a:grpSpLocks/>
            </p:cNvGrpSpPr>
            <p:nvPr/>
          </p:nvGrpSpPr>
          <p:grpSpPr bwMode="auto">
            <a:xfrm>
              <a:off x="3253870" y="3474684"/>
              <a:ext cx="5486400" cy="946150"/>
              <a:chOff x="359" y="1403"/>
              <a:chExt cx="3456" cy="596"/>
            </a:xfrm>
          </p:grpSpPr>
          <p:sp>
            <p:nvSpPr>
              <p:cNvPr id="15" name="Text Box 9"/>
              <p:cNvSpPr txBox="1">
                <a:spLocks noChangeArrowheads="1"/>
              </p:cNvSpPr>
              <p:nvPr/>
            </p:nvSpPr>
            <p:spPr bwMode="auto">
              <a:xfrm>
                <a:off x="1859" y="1528"/>
                <a:ext cx="1956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sz="2800" b="0" i="0" dirty="0" smtClean="0">
                    <a:solidFill>
                      <a:srgbClr val="000000"/>
                    </a:solidFill>
                  </a:rPr>
                  <a:t>= 0.03934 </a:t>
                </a:r>
                <a:r>
                  <a:rPr lang="en-US" sz="2800" b="0" i="0" dirty="0" err="1" smtClean="0">
                    <a:solidFill>
                      <a:srgbClr val="000000"/>
                    </a:solidFill>
                  </a:rPr>
                  <a:t>mol</a:t>
                </a:r>
                <a:r>
                  <a:rPr lang="en-US" sz="2800" b="0" i="0" dirty="0" smtClean="0">
                    <a:solidFill>
                      <a:srgbClr val="000000"/>
                    </a:solidFill>
                  </a:rPr>
                  <a:t> Cu </a:t>
                </a:r>
              </a:p>
            </p:txBody>
          </p:sp>
          <p:grpSp>
            <p:nvGrpSpPr>
              <p:cNvPr id="16" name="Group 10"/>
              <p:cNvGrpSpPr>
                <a:grpSpLocks/>
              </p:cNvGrpSpPr>
              <p:nvPr/>
            </p:nvGrpSpPr>
            <p:grpSpPr bwMode="auto">
              <a:xfrm>
                <a:off x="1060" y="1403"/>
                <a:ext cx="803" cy="596"/>
                <a:chOff x="829" y="1403"/>
                <a:chExt cx="803" cy="596"/>
              </a:xfrm>
            </p:grpSpPr>
            <p:sp>
              <p:nvSpPr>
                <p:cNvPr id="1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829" y="1403"/>
                  <a:ext cx="803" cy="59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sz="2800" b="0" i="0" dirty="0" smtClean="0">
                      <a:solidFill>
                        <a:srgbClr val="000000"/>
                      </a:solidFill>
                    </a:rPr>
                    <a:t>1 </a:t>
                  </a:r>
                  <a:r>
                    <a:rPr lang="en-US" sz="2800" b="0" i="0" dirty="0" err="1" smtClean="0">
                      <a:solidFill>
                        <a:srgbClr val="000000"/>
                      </a:solidFill>
                    </a:rPr>
                    <a:t>mol</a:t>
                  </a:r>
                  <a:endParaRPr lang="en-US" sz="2800" b="0" i="0" dirty="0" smtClean="0">
                    <a:solidFill>
                      <a:srgbClr val="000000"/>
                    </a:solidFill>
                  </a:endParaRPr>
                </a:p>
                <a:p>
                  <a:r>
                    <a:rPr lang="en-US" sz="2800" b="0" i="0" dirty="0" smtClean="0">
                      <a:solidFill>
                        <a:srgbClr val="000000"/>
                      </a:solidFill>
                    </a:rPr>
                    <a:t>63.55g</a:t>
                  </a:r>
                </a:p>
              </p:txBody>
            </p:sp>
            <p:sp>
              <p:nvSpPr>
                <p:cNvPr id="19" name="Line 12"/>
                <p:cNvSpPr>
                  <a:spLocks noChangeShapeType="1"/>
                </p:cNvSpPr>
                <p:nvPr/>
              </p:nvSpPr>
              <p:spPr bwMode="auto">
                <a:xfrm>
                  <a:off x="915" y="1699"/>
                  <a:ext cx="5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l" eaLnBrk="1" hangingPunct="1"/>
                  <a:endParaRPr lang="en-US" sz="1800" b="0" i="0" smtClea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7" name="Text Box 13"/>
              <p:cNvSpPr txBox="1">
                <a:spLocks noChangeArrowheads="1"/>
              </p:cNvSpPr>
              <p:nvPr/>
            </p:nvSpPr>
            <p:spPr bwMode="auto">
              <a:xfrm>
                <a:off x="359" y="1528"/>
                <a:ext cx="74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sz="2800" b="0" i="0" smtClean="0">
                    <a:solidFill>
                      <a:srgbClr val="000000"/>
                    </a:solidFill>
                  </a:rPr>
                  <a:t>2.50 g</a:t>
                </a:r>
              </a:p>
            </p:txBody>
          </p:sp>
        </p:grpSp>
      </p:grpSp>
      <p:sp>
        <p:nvSpPr>
          <p:cNvPr id="28" name="Rectangle 16"/>
          <p:cNvSpPr>
            <a:spLocks noChangeArrowheads="1"/>
          </p:cNvSpPr>
          <p:nvPr/>
        </p:nvSpPr>
        <p:spPr bwMode="auto">
          <a:xfrm>
            <a:off x="1299380" y="3923631"/>
            <a:ext cx="7916862" cy="2303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pPr marL="285750" indent="-285750" algn="l" rtl="0" eaLnBrk="1" hangingPunct="1">
              <a:lnSpc>
                <a:spcPct val="120000"/>
              </a:lnSpc>
              <a:spcBef>
                <a:spcPct val="20000"/>
              </a:spcBef>
              <a:buFont typeface="Arial" charset="0"/>
              <a:buNone/>
            </a:pPr>
            <a:r>
              <a:rPr lang="en-US" sz="2800" b="0" i="0" dirty="0" smtClean="0">
                <a:solidFill>
                  <a:srgbClr val="194E9D"/>
                </a:solidFill>
              </a:rPr>
              <a:t>Theoretical yield</a:t>
            </a:r>
            <a:endParaRPr lang="en-US" sz="1400" b="0" i="0" dirty="0" smtClean="0">
              <a:solidFill>
                <a:srgbClr val="000000"/>
              </a:solidFill>
            </a:endParaRPr>
          </a:p>
          <a:p>
            <a:pPr marL="285750" indent="-285750" algn="l" rtl="0" eaLnBrk="1" hangingPunct="1">
              <a:lnSpc>
                <a:spcPct val="120000"/>
              </a:lnSpc>
              <a:spcBef>
                <a:spcPct val="20000"/>
              </a:spcBef>
              <a:buFont typeface="Arial" charset="0"/>
              <a:buNone/>
            </a:pPr>
            <a:r>
              <a:rPr lang="en-US" sz="2800" b="0" i="0" dirty="0" smtClean="0">
                <a:solidFill>
                  <a:srgbClr val="000000"/>
                </a:solidFill>
              </a:rPr>
              <a:t>				16 Cu </a:t>
            </a:r>
            <a:r>
              <a:rPr lang="en-US" sz="2800" b="0" i="0" dirty="0" smtClean="0">
                <a:solidFill>
                  <a:srgbClr val="000000"/>
                </a:solidFill>
                <a:sym typeface="Symbol" pitchFamily="18" charset="2"/>
              </a:rPr>
              <a:t>≡</a:t>
            </a:r>
            <a:r>
              <a:rPr lang="en-US" sz="2800" b="0" i="0" dirty="0" smtClean="0">
                <a:solidFill>
                  <a:srgbClr val="000000"/>
                </a:solidFill>
              </a:rPr>
              <a:t> 8 Cu</a:t>
            </a:r>
            <a:r>
              <a:rPr lang="en-US" sz="2800" b="0" i="0" baseline="-25000" dirty="0" smtClean="0">
                <a:solidFill>
                  <a:srgbClr val="000000"/>
                </a:solidFill>
              </a:rPr>
              <a:t>2</a:t>
            </a:r>
            <a:r>
              <a:rPr lang="en-US" sz="2800" b="0" i="0" dirty="0" smtClean="0">
                <a:solidFill>
                  <a:srgbClr val="000000"/>
                </a:solidFill>
              </a:rPr>
              <a:t>S</a:t>
            </a:r>
            <a:endParaRPr lang="en-US" sz="1400" b="0" i="0" dirty="0" smtClean="0">
              <a:solidFill>
                <a:srgbClr val="000000"/>
              </a:solidFill>
            </a:endParaRPr>
          </a:p>
          <a:p>
            <a:pPr marL="285750" indent="-285750" algn="l" rtl="0" eaLnBrk="1" hangingPunct="1">
              <a:lnSpc>
                <a:spcPct val="120000"/>
              </a:lnSpc>
              <a:spcBef>
                <a:spcPct val="20000"/>
              </a:spcBef>
              <a:buFont typeface="Arial" charset="0"/>
              <a:buNone/>
            </a:pPr>
            <a:endParaRPr lang="en-US" sz="1400" b="0" i="0" dirty="0" smtClean="0">
              <a:solidFill>
                <a:srgbClr val="000000"/>
              </a:solidFill>
            </a:endParaRPr>
          </a:p>
          <a:p>
            <a:pPr marL="285750" indent="-285750" algn="l" rtl="0" eaLnBrk="1" hangingPunct="1">
              <a:lnSpc>
                <a:spcPct val="120000"/>
              </a:lnSpc>
              <a:spcBef>
                <a:spcPct val="20000"/>
              </a:spcBef>
              <a:buFont typeface="Arial" charset="0"/>
              <a:buNone/>
            </a:pPr>
            <a:r>
              <a:rPr lang="en-US" sz="2800" b="0" i="0" dirty="0" smtClean="0">
                <a:solidFill>
                  <a:srgbClr val="000000"/>
                </a:solidFill>
              </a:rPr>
              <a:t> 0.03934 </a:t>
            </a:r>
            <a:r>
              <a:rPr lang="en-US" sz="2800" b="0" i="0" dirty="0" err="1" smtClean="0">
                <a:solidFill>
                  <a:srgbClr val="000000"/>
                </a:solidFill>
              </a:rPr>
              <a:t>mol</a:t>
            </a:r>
            <a:r>
              <a:rPr lang="en-US" sz="2800" b="0" i="0" dirty="0" smtClean="0">
                <a:solidFill>
                  <a:srgbClr val="000000"/>
                </a:solidFill>
              </a:rPr>
              <a:t> Cu		     = 0.01967 </a:t>
            </a:r>
            <a:r>
              <a:rPr lang="en-US" sz="2800" b="0" i="0" dirty="0" err="1" smtClean="0">
                <a:solidFill>
                  <a:srgbClr val="000000"/>
                </a:solidFill>
              </a:rPr>
              <a:t>mol</a:t>
            </a:r>
            <a:r>
              <a:rPr lang="en-US" sz="2800" b="0" i="0" dirty="0" smtClean="0">
                <a:solidFill>
                  <a:srgbClr val="000000"/>
                </a:solidFill>
              </a:rPr>
              <a:t> Cu</a:t>
            </a:r>
            <a:r>
              <a:rPr lang="en-US" sz="2800" b="0" i="0" baseline="-25000" dirty="0" smtClean="0">
                <a:solidFill>
                  <a:srgbClr val="000000"/>
                </a:solidFill>
              </a:rPr>
              <a:t>2</a:t>
            </a:r>
            <a:r>
              <a:rPr lang="en-US" sz="2800" b="0" i="0" dirty="0" smtClean="0">
                <a:solidFill>
                  <a:srgbClr val="000000"/>
                </a:solidFill>
              </a:rPr>
              <a:t>S</a:t>
            </a: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106080" y="5319043"/>
            <a:ext cx="13081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rtl="0"/>
            <a:r>
              <a:rPr lang="en-US" sz="2800" b="0" i="0" smtClean="0">
                <a:solidFill>
                  <a:srgbClr val="000000"/>
                </a:solidFill>
              </a:rPr>
              <a:t>8 Cu</a:t>
            </a:r>
            <a:r>
              <a:rPr lang="en-US" sz="2800" b="0" i="0" baseline="-25000" smtClean="0">
                <a:solidFill>
                  <a:srgbClr val="000000"/>
                </a:solidFill>
              </a:rPr>
              <a:t>2</a:t>
            </a:r>
            <a:r>
              <a:rPr lang="en-US" sz="2800" b="0" i="0" smtClean="0">
                <a:solidFill>
                  <a:srgbClr val="000000"/>
                </a:solidFill>
              </a:rPr>
              <a:t>S</a:t>
            </a:r>
          </a:p>
          <a:p>
            <a:pPr algn="l" rtl="0"/>
            <a:r>
              <a:rPr lang="en-US" sz="2800" b="0" i="0" smtClean="0">
                <a:solidFill>
                  <a:srgbClr val="000000"/>
                </a:solidFill>
              </a:rPr>
              <a:t>16 Cu</a:t>
            </a:r>
          </a:p>
        </p:txBody>
      </p:sp>
      <p:sp>
        <p:nvSpPr>
          <p:cNvPr id="30" name="Line 19"/>
          <p:cNvSpPr>
            <a:spLocks noChangeShapeType="1"/>
          </p:cNvSpPr>
          <p:nvPr/>
        </p:nvSpPr>
        <p:spPr bwMode="auto">
          <a:xfrm>
            <a:off x="4182280" y="5819106"/>
            <a:ext cx="11906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rtl="0" eaLnBrk="1" hangingPunct="1"/>
            <a:endParaRPr lang="en-US" sz="1800" b="0" i="0" smtClean="0">
              <a:solidFill>
                <a:srgbClr val="000000"/>
              </a:solidFill>
            </a:endParaRPr>
          </a:p>
        </p:txBody>
      </p:sp>
      <p:sp>
        <p:nvSpPr>
          <p:cNvPr id="31" name="AutoShape 9"/>
          <p:cNvSpPr>
            <a:spLocks noChangeArrowheads="1"/>
          </p:cNvSpPr>
          <p:nvPr/>
        </p:nvSpPr>
        <p:spPr bwMode="auto">
          <a:xfrm>
            <a:off x="4049723" y="5319043"/>
            <a:ext cx="1420813" cy="844550"/>
          </a:xfrm>
          <a:prstGeom prst="bracketPair">
            <a:avLst>
              <a:gd name="adj" fmla="val 16667"/>
            </a:avLst>
          </a:prstGeom>
          <a:noFill/>
          <a:ln w="25400">
            <a:solidFill>
              <a:schemeClr val="tx1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9900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endParaRPr lang="en-US" sz="1800" b="0" i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23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216242" y="6559610"/>
            <a:ext cx="2844800" cy="24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AutoNum type="arabicPeriod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</a:rPr>
              <a:t>3 | </a:t>
            </a:r>
            <a:fld id="{B49FDC0C-6775-45AC-90B9-5FF85BA8F43F}" type="slidenum">
              <a:rPr lang="en-US" altLang="en-US" sz="10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58</a:t>
            </a:fld>
            <a:endParaRPr lang="en-US" altLang="en-US" sz="1000" dirty="0">
              <a:solidFill>
                <a:srgbClr val="000000"/>
              </a:solidFill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4294967295"/>
          </p:nvPr>
        </p:nvSpPr>
        <p:spPr>
          <a:xfrm>
            <a:off x="402336" y="6533545"/>
            <a:ext cx="10668000" cy="228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e-IL" dirty="0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1" name="Rectangle 7"/>
          <p:cNvSpPr txBox="1">
            <a:spLocks noChangeArrowheads="1"/>
          </p:cNvSpPr>
          <p:nvPr/>
        </p:nvSpPr>
        <p:spPr bwMode="auto">
          <a:xfrm>
            <a:off x="1519989" y="6458869"/>
            <a:ext cx="8001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©2017 Cengage Learning. All Rights Reserved. May not be copied, scanned, or duplicated, in whole or in part, except for use as permitted in a license distributed with a certain product or service or otherwise on a password-protected website for classroom use.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804205" y="173097"/>
            <a:ext cx="8834437" cy="8191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9pPr>
          </a:lstStyle>
          <a:p>
            <a:r>
              <a:rPr lang="en-US" kern="0" smtClean="0"/>
              <a:t>Percent Yield</a:t>
            </a:r>
            <a:endParaRPr lang="en-US" kern="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878817" y="1144647"/>
            <a:ext cx="8559800" cy="384175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SzPct val="85000"/>
              <a:buFont typeface="Arial" charset="0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SzPct val="100000"/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/>
            <a:r>
              <a:rPr lang="en-US" sz="2000" kern="0" smtClean="0">
                <a:solidFill>
                  <a:srgbClr val="194E9D"/>
                </a:solidFill>
              </a:rPr>
              <a:t>2.50 g Cu + S</a:t>
            </a:r>
            <a:r>
              <a:rPr lang="en-US" sz="2000" kern="0" baseline="-25000" smtClean="0">
                <a:solidFill>
                  <a:srgbClr val="194E9D"/>
                </a:solidFill>
              </a:rPr>
              <a:t>8</a:t>
            </a:r>
            <a:r>
              <a:rPr lang="en-US" sz="2000" kern="0" smtClean="0">
                <a:solidFill>
                  <a:srgbClr val="194E9D"/>
                </a:solidFill>
              </a:rPr>
              <a:t> (excesss) made 2.53 g Cu</a:t>
            </a:r>
            <a:r>
              <a:rPr lang="en-US" sz="2000" kern="0" baseline="-25000" smtClean="0">
                <a:solidFill>
                  <a:srgbClr val="194E9D"/>
                </a:solidFill>
              </a:rPr>
              <a:t>2</a:t>
            </a:r>
            <a:r>
              <a:rPr lang="en-US" sz="2000" kern="0" smtClean="0">
                <a:solidFill>
                  <a:srgbClr val="194E9D"/>
                </a:solidFill>
              </a:rPr>
              <a:t>S…   What was the %-yield?</a:t>
            </a:r>
            <a:endParaRPr lang="en-US" sz="2000" kern="0">
              <a:solidFill>
                <a:srgbClr val="194E9D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878667" y="1912887"/>
            <a:ext cx="7839075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pPr marL="285750" indent="-285750" algn="l" rtl="0" eaLnBrk="1" hangingPunct="1">
              <a:lnSpc>
                <a:spcPct val="120000"/>
              </a:lnSpc>
              <a:spcBef>
                <a:spcPct val="20000"/>
              </a:spcBef>
              <a:buFont typeface="Arial" charset="0"/>
              <a:buNone/>
            </a:pPr>
            <a:r>
              <a:rPr lang="en-US" sz="2800" b="0" i="0" dirty="0" smtClean="0">
                <a:solidFill>
                  <a:srgbClr val="194E9D"/>
                </a:solidFill>
              </a:rPr>
              <a:t>Theoretical yield</a:t>
            </a:r>
            <a:r>
              <a:rPr lang="en-US" sz="2800" b="0" i="0" dirty="0" smtClean="0">
                <a:solidFill>
                  <a:srgbClr val="000000"/>
                </a:solidFill>
              </a:rPr>
              <a:t>  (0.01967 </a:t>
            </a:r>
            <a:r>
              <a:rPr lang="en-US" sz="2800" b="0" i="0" dirty="0" err="1" smtClean="0">
                <a:solidFill>
                  <a:srgbClr val="000000"/>
                </a:solidFill>
              </a:rPr>
              <a:t>mol</a:t>
            </a:r>
            <a:r>
              <a:rPr lang="en-US" sz="2800" b="0" i="0" dirty="0" smtClean="0">
                <a:solidFill>
                  <a:srgbClr val="000000"/>
                </a:solidFill>
              </a:rPr>
              <a:t> Cu</a:t>
            </a:r>
            <a:r>
              <a:rPr lang="en-US" sz="2800" b="0" i="0" baseline="-25000" dirty="0" smtClean="0">
                <a:solidFill>
                  <a:srgbClr val="000000"/>
                </a:solidFill>
              </a:rPr>
              <a:t>2</a:t>
            </a:r>
            <a:r>
              <a:rPr lang="en-US" sz="2800" b="0" i="0" dirty="0" smtClean="0">
                <a:solidFill>
                  <a:srgbClr val="000000"/>
                </a:solidFill>
              </a:rPr>
              <a:t>S)</a:t>
            </a:r>
          </a:p>
        </p:txBody>
      </p:sp>
      <p:grpSp>
        <p:nvGrpSpPr>
          <p:cNvPr id="8" name="Group 19"/>
          <p:cNvGrpSpPr>
            <a:grpSpLocks/>
          </p:cNvGrpSpPr>
          <p:nvPr/>
        </p:nvGrpSpPr>
        <p:grpSpPr bwMode="auto">
          <a:xfrm>
            <a:off x="1975518" y="2928073"/>
            <a:ext cx="7527925" cy="946150"/>
            <a:chOff x="530" y="2141"/>
            <a:chExt cx="4742" cy="596"/>
          </a:xfrm>
        </p:grpSpPr>
        <p:grpSp>
          <p:nvGrpSpPr>
            <p:cNvPr id="9" name="Group 18"/>
            <p:cNvGrpSpPr>
              <a:grpSpLocks/>
            </p:cNvGrpSpPr>
            <p:nvPr/>
          </p:nvGrpSpPr>
          <p:grpSpPr bwMode="auto">
            <a:xfrm>
              <a:off x="2614" y="2141"/>
              <a:ext cx="865" cy="596"/>
              <a:chOff x="2663" y="2077"/>
              <a:chExt cx="865" cy="596"/>
            </a:xfrm>
          </p:grpSpPr>
          <p:sp>
            <p:nvSpPr>
              <p:cNvPr id="13" name="Text Box 7"/>
              <p:cNvSpPr txBox="1">
                <a:spLocks noChangeArrowheads="1"/>
              </p:cNvSpPr>
              <p:nvPr/>
            </p:nvSpPr>
            <p:spPr bwMode="auto">
              <a:xfrm>
                <a:off x="2663" y="2077"/>
                <a:ext cx="865" cy="5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rtl="0"/>
                <a:r>
                  <a:rPr lang="en-US" sz="2800" b="0" i="0" dirty="0" smtClean="0">
                    <a:solidFill>
                      <a:srgbClr val="000000"/>
                    </a:solidFill>
                  </a:rPr>
                  <a:t>159.2 g</a:t>
                </a:r>
              </a:p>
              <a:p>
                <a:pPr algn="l" rtl="0"/>
                <a:r>
                  <a:rPr lang="en-US" sz="2800" b="0" i="0" dirty="0" smtClean="0">
                    <a:solidFill>
                      <a:srgbClr val="000000"/>
                    </a:solidFill>
                  </a:rPr>
                  <a:t>1 </a:t>
                </a:r>
                <a:r>
                  <a:rPr lang="en-US" sz="2800" b="0" i="0" dirty="0" err="1" smtClean="0">
                    <a:solidFill>
                      <a:srgbClr val="000000"/>
                    </a:solidFill>
                  </a:rPr>
                  <a:t>mol</a:t>
                </a:r>
                <a:endParaRPr lang="en-US" sz="2800" b="0" i="0" dirty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Line 8"/>
              <p:cNvSpPr>
                <a:spLocks noChangeShapeType="1"/>
              </p:cNvSpPr>
              <p:nvPr/>
            </p:nvSpPr>
            <p:spPr bwMode="auto">
              <a:xfrm>
                <a:off x="2719" y="2400"/>
                <a:ext cx="75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l" rtl="0" eaLnBrk="1" hangingPunct="1"/>
                <a:endParaRPr lang="en-US" sz="1800" b="0" i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530" y="2154"/>
              <a:ext cx="4742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7" tIns="44450" rIns="90487" bIns="44450"/>
            <a:lstStyle/>
            <a:p>
              <a:pPr marL="285750" indent="-285750" algn="l" rtl="0" eaLnBrk="1" hangingPunct="1">
                <a:lnSpc>
                  <a:spcPct val="120000"/>
                </a:lnSpc>
                <a:spcBef>
                  <a:spcPct val="20000"/>
                </a:spcBef>
                <a:buFont typeface="Arial" charset="0"/>
                <a:buNone/>
              </a:pPr>
              <a:r>
                <a:rPr lang="en-US" sz="2800" b="0" i="0" dirty="0" smtClean="0">
                  <a:solidFill>
                    <a:srgbClr val="000000"/>
                  </a:solidFill>
                </a:rPr>
                <a:t>= 0.01967 </a:t>
              </a:r>
              <a:r>
                <a:rPr lang="en-US" sz="2800" b="0" i="0" dirty="0" err="1" smtClean="0">
                  <a:solidFill>
                    <a:srgbClr val="000000"/>
                  </a:solidFill>
                </a:rPr>
                <a:t>mol</a:t>
              </a:r>
              <a:r>
                <a:rPr lang="en-US" sz="2800" b="0" i="0" dirty="0" smtClean="0">
                  <a:solidFill>
                    <a:srgbClr val="000000"/>
                  </a:solidFill>
                </a:rPr>
                <a:t> Cu</a:t>
              </a:r>
              <a:r>
                <a:rPr lang="en-US" sz="2800" b="0" i="0" baseline="-25000" dirty="0" smtClean="0">
                  <a:solidFill>
                    <a:srgbClr val="000000"/>
                  </a:solidFill>
                </a:rPr>
                <a:t>2</a:t>
              </a:r>
              <a:r>
                <a:rPr lang="en-US" sz="2800" b="0" i="0" dirty="0" smtClean="0">
                  <a:solidFill>
                    <a:srgbClr val="000000"/>
                  </a:solidFill>
                </a:rPr>
                <a:t>S		  = 3.131 g Cu</a:t>
              </a:r>
              <a:r>
                <a:rPr lang="en-US" sz="2800" b="0" i="0" baseline="-25000" dirty="0" smtClean="0">
                  <a:solidFill>
                    <a:srgbClr val="000000"/>
                  </a:solidFill>
                </a:rPr>
                <a:t>2</a:t>
              </a:r>
              <a:r>
                <a:rPr lang="en-US" sz="2800" b="0" i="0" dirty="0" smtClean="0">
                  <a:solidFill>
                    <a:srgbClr val="000000"/>
                  </a:solidFill>
                </a:rPr>
                <a:t>S</a:t>
              </a:r>
            </a:p>
          </p:txBody>
        </p: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1950255" y="4365685"/>
            <a:ext cx="7910512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285750" indent="-285750" algn="l" rtl="0" eaLnBrk="1" hangingPunct="1">
              <a:lnSpc>
                <a:spcPct val="120000"/>
              </a:lnSpc>
              <a:spcBef>
                <a:spcPct val="20000"/>
              </a:spcBef>
              <a:buFont typeface="Arial" charset="0"/>
              <a:buNone/>
            </a:pPr>
            <a:r>
              <a:rPr lang="en-US" sz="2800" b="0" i="0" dirty="0" smtClean="0">
                <a:solidFill>
                  <a:srgbClr val="194E9D"/>
                </a:solidFill>
              </a:rPr>
              <a:t>Actual yield</a:t>
            </a:r>
            <a:r>
              <a:rPr lang="en-US" sz="2800" b="0" i="0" dirty="0" smtClean="0">
                <a:solidFill>
                  <a:srgbClr val="000000"/>
                </a:solidFill>
              </a:rPr>
              <a:t> = 2.53 g Cu</a:t>
            </a:r>
            <a:r>
              <a:rPr lang="en-US" sz="2800" b="0" i="0" baseline="-25000" dirty="0" smtClean="0">
                <a:solidFill>
                  <a:srgbClr val="000000"/>
                </a:solidFill>
              </a:rPr>
              <a:t>2</a:t>
            </a:r>
            <a:r>
              <a:rPr lang="en-US" sz="2800" b="0" i="0" dirty="0" smtClean="0">
                <a:solidFill>
                  <a:srgbClr val="000000"/>
                </a:solidFill>
              </a:rPr>
              <a:t>S (in problem)</a:t>
            </a:r>
          </a:p>
        </p:txBody>
      </p:sp>
      <p:grpSp>
        <p:nvGrpSpPr>
          <p:cNvPr id="17" name="Group 21"/>
          <p:cNvGrpSpPr>
            <a:grpSpLocks/>
          </p:cNvGrpSpPr>
          <p:nvPr/>
        </p:nvGrpSpPr>
        <p:grpSpPr bwMode="auto">
          <a:xfrm>
            <a:off x="1878667" y="5379301"/>
            <a:ext cx="8610600" cy="946150"/>
            <a:chOff x="143" y="3475"/>
            <a:chExt cx="5424" cy="596"/>
          </a:xfrm>
        </p:grpSpPr>
        <p:sp>
          <p:nvSpPr>
            <p:cNvPr id="18" name="Rectangle 13"/>
            <p:cNvSpPr>
              <a:spLocks noChangeArrowheads="1"/>
            </p:cNvSpPr>
            <p:nvPr/>
          </p:nvSpPr>
          <p:spPr bwMode="auto">
            <a:xfrm>
              <a:off x="143" y="3548"/>
              <a:ext cx="5424" cy="3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285750" indent="-285750" algn="l" rtl="0" eaLnBrk="1" hangingPunct="1">
                <a:lnSpc>
                  <a:spcPct val="120000"/>
                </a:lnSpc>
                <a:spcBef>
                  <a:spcPct val="20000"/>
                </a:spcBef>
                <a:buFont typeface="Arial" charset="0"/>
                <a:buNone/>
              </a:pPr>
              <a:r>
                <a:rPr lang="en-US" sz="2800" b="0" i="0" dirty="0" smtClean="0">
                  <a:solidFill>
                    <a:srgbClr val="194E9D"/>
                  </a:solidFill>
                </a:rPr>
                <a:t>Percent yield</a:t>
              </a:r>
              <a:r>
                <a:rPr lang="en-US" sz="2800" b="0" i="0" dirty="0" smtClean="0">
                  <a:solidFill>
                    <a:srgbClr val="000000"/>
                  </a:solidFill>
                </a:rPr>
                <a:t> =               x 100% = 80.8%</a:t>
              </a:r>
            </a:p>
          </p:txBody>
        </p:sp>
        <p:grpSp>
          <p:nvGrpSpPr>
            <p:cNvPr id="19" name="Group 20"/>
            <p:cNvGrpSpPr>
              <a:grpSpLocks/>
            </p:cNvGrpSpPr>
            <p:nvPr/>
          </p:nvGrpSpPr>
          <p:grpSpPr bwMode="auto">
            <a:xfrm>
              <a:off x="1749" y="3475"/>
              <a:ext cx="865" cy="596"/>
              <a:chOff x="1795" y="3427"/>
              <a:chExt cx="865" cy="596"/>
            </a:xfrm>
          </p:grpSpPr>
          <p:sp>
            <p:nvSpPr>
              <p:cNvPr id="20" name="Text Box 15"/>
              <p:cNvSpPr txBox="1">
                <a:spLocks noChangeArrowheads="1"/>
              </p:cNvSpPr>
              <p:nvPr/>
            </p:nvSpPr>
            <p:spPr bwMode="auto">
              <a:xfrm>
                <a:off x="1795" y="3427"/>
                <a:ext cx="865" cy="5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rtl="0"/>
                <a:r>
                  <a:rPr lang="en-US" sz="2800" b="0" i="0" smtClean="0">
                    <a:solidFill>
                      <a:srgbClr val="000000"/>
                    </a:solidFill>
                  </a:rPr>
                  <a:t> 2.53 g</a:t>
                </a:r>
              </a:p>
              <a:p>
                <a:pPr algn="l" rtl="0"/>
                <a:r>
                  <a:rPr lang="en-US" sz="2800" b="0" i="0" smtClean="0">
                    <a:solidFill>
                      <a:srgbClr val="000000"/>
                    </a:solidFill>
                  </a:rPr>
                  <a:t>3.131 g</a:t>
                </a:r>
              </a:p>
            </p:txBody>
          </p:sp>
          <p:sp>
            <p:nvSpPr>
              <p:cNvPr id="21" name="Line 16"/>
              <p:cNvSpPr>
                <a:spLocks noChangeShapeType="1"/>
              </p:cNvSpPr>
              <p:nvPr/>
            </p:nvSpPr>
            <p:spPr bwMode="auto">
              <a:xfrm>
                <a:off x="1864" y="3733"/>
                <a:ext cx="70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l" rtl="0" eaLnBrk="1" hangingPunct="1"/>
                <a:endParaRPr lang="en-US" sz="1800" b="0" i="0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2" name="Rounded Rectangle 21"/>
          <p:cNvSpPr/>
          <p:nvPr/>
        </p:nvSpPr>
        <p:spPr bwMode="auto">
          <a:xfrm>
            <a:off x="7376180" y="5547462"/>
            <a:ext cx="1107931" cy="509815"/>
          </a:xfrm>
          <a:prstGeom prst="roundRect">
            <a:avLst/>
          </a:prstGeom>
          <a:noFill/>
          <a:ln w="25400" cap="flat" cmpd="sng" algn="ctr">
            <a:solidFill>
              <a:srgbClr val="194E9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3" name="AutoShape 9"/>
          <p:cNvSpPr>
            <a:spLocks noChangeArrowheads="1"/>
          </p:cNvSpPr>
          <p:nvPr/>
        </p:nvSpPr>
        <p:spPr bwMode="auto">
          <a:xfrm>
            <a:off x="5283868" y="2943154"/>
            <a:ext cx="1420813" cy="844550"/>
          </a:xfrm>
          <a:prstGeom prst="bracketPair">
            <a:avLst>
              <a:gd name="adj" fmla="val 16667"/>
            </a:avLst>
          </a:prstGeom>
          <a:noFill/>
          <a:ln w="25400">
            <a:solidFill>
              <a:schemeClr val="tx1"/>
            </a:solidFill>
            <a:round/>
            <a:headEnd/>
            <a:tailEnd type="none" w="med" len="lg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9900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/>
            <a:endParaRPr lang="en-US" sz="1800" b="0" i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929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DAD441B-C1A8-44EA-A8B5-BDF351C4C6B6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2376107" y="222579"/>
            <a:ext cx="8834437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Helvetica" pitchFamily="2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Amount of Substance: The Mole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59408" y="1233816"/>
            <a:ext cx="8991600" cy="5319385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SzPct val="85000"/>
              <a:buFont typeface="Arial" charset="0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SzPct val="100000"/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194E9D"/>
              </a:buClr>
              <a:buSzPct val="85000"/>
              <a:buFont typeface="Arial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counting unit – a familiar counting unit is a “dozen”: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745296" y="1905329"/>
            <a:ext cx="545465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1 dozen eggs	= 12 eggs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1 dozen peas	= 12 peas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434021" y="3173741"/>
            <a:ext cx="8448675" cy="222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1 mole (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mol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) = Number of atoms in 12 g of </a:t>
            </a:r>
            <a:r>
              <a:rPr kumimoji="0" lang="en-US" sz="28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12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Latin for “heap” or “pile”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1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mol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= 6.02214179 x 10</a:t>
            </a:r>
            <a:r>
              <a:rPr kumimoji="0" lang="en-US" sz="28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23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“units”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194E9D"/>
                </a:solidFill>
                <a:effectLst/>
                <a:uLnTx/>
                <a:uFillTx/>
              </a:rPr>
              <a:t>Avogadro’s number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745296" y="5324804"/>
            <a:ext cx="5414962" cy="107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/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1 mole eggs = 6.02 x 10</a:t>
            </a:r>
            <a:r>
              <a:rPr kumimoji="0" lang="en-US" sz="2800" b="0" i="0" u="none" strike="noStrike" kern="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23</a:t>
            </a: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eggs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1 mole peas = 6.02 x 10</a:t>
            </a:r>
            <a:r>
              <a:rPr kumimoji="0" lang="en-US" sz="2800" b="0" i="0" u="none" strike="noStrike" kern="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23</a:t>
            </a: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peas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83480" y="3718101"/>
            <a:ext cx="18928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800" b="1" dirty="0" smtClean="0">
                <a:latin typeface="David" panose="020E0502060401010101" pitchFamily="34" charset="-79"/>
                <a:cs typeface="David" panose="020E0502060401010101" pitchFamily="34" charset="-79"/>
              </a:rPr>
              <a:t>ערימה</a:t>
            </a:r>
            <a:endParaRPr lang="he-IL" sz="2800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he-IL" smtClean="0">
                <a:solidFill>
                  <a:srgbClr val="000000"/>
                </a:solidFill>
              </a:rPr>
              <a:t>3-סטויכיומטריה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02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33600" y="762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One-Mole Amounts</a:t>
            </a:r>
            <a:endParaRPr lang="en-US" dirty="0"/>
          </a:p>
        </p:txBody>
      </p:sp>
      <p:pic>
        <p:nvPicPr>
          <p:cNvPr id="2" name="Picture 1" descr="02p0079_f2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112" y="1225296"/>
            <a:ext cx="8077200" cy="525556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19312" y="6563156"/>
            <a:ext cx="2540000" cy="457200"/>
          </a:xfrm>
        </p:spPr>
        <p:txBody>
          <a:bodyPr/>
          <a:lstStyle/>
          <a:p>
            <a:pPr algn="l" rtl="0"/>
            <a:fld id="{302AA9E0-67E0-4FDC-9E40-6CF8DF1E9DC5}" type="slidenum">
              <a:rPr lang="en-US" smtClean="0">
                <a:solidFill>
                  <a:srgbClr val="40458C"/>
                </a:solidFill>
              </a:rPr>
              <a:pPr algn="l" rtl="0"/>
              <a:t>7</a:t>
            </a:fld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40864" y="3154680"/>
            <a:ext cx="112471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</a:rPr>
              <a:t>S</a:t>
            </a:r>
            <a:r>
              <a:rPr lang="en-US" sz="3200" b="1" baseline="-25000" dirty="0" smtClean="0">
                <a:solidFill>
                  <a:schemeClr val="bg2">
                    <a:lumMod val="10000"/>
                  </a:schemeClr>
                </a:solidFill>
              </a:rPr>
              <a:t>8</a:t>
            </a:r>
            <a:endParaRPr lang="he-IL" sz="3200" b="1" baseline="-25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58284" y="6480860"/>
            <a:ext cx="3860800" cy="457200"/>
          </a:xfrm>
        </p:spPr>
        <p:txBody>
          <a:bodyPr/>
          <a:lstStyle/>
          <a:p>
            <a:pPr algn="l" rtl="0"/>
            <a:r>
              <a:rPr lang="he-IL" dirty="0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4546" y="6421311"/>
            <a:ext cx="1655064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1600" dirty="0" smtClean="0">
                <a:solidFill>
                  <a:srgbClr val="000000"/>
                </a:solidFill>
              </a:rPr>
              <a:t>X 8 = 256.53 g</a:t>
            </a:r>
            <a:endParaRPr lang="he-IL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0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Molecular mass vs Molar mass</a:t>
            </a:r>
          </a:p>
        </p:txBody>
      </p:sp>
      <p:sp>
        <p:nvSpPr>
          <p:cNvPr id="1566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Molecular mass</a:t>
            </a:r>
          </a:p>
          <a:p>
            <a:pPr lvl="1" eaLnBrk="1" hangingPunct="1"/>
            <a:r>
              <a:rPr lang="en-US" dirty="0" smtClean="0"/>
              <a:t>mass of </a:t>
            </a:r>
            <a:r>
              <a:rPr lang="en-US" dirty="0" smtClean="0">
                <a:solidFill>
                  <a:srgbClr val="FF0000"/>
                </a:solidFill>
              </a:rPr>
              <a:t>1 molecule </a:t>
            </a:r>
            <a:r>
              <a:rPr lang="en-US" dirty="0" smtClean="0"/>
              <a:t>in </a:t>
            </a:r>
            <a:r>
              <a:rPr lang="en-US" dirty="0" err="1" smtClean="0"/>
              <a:t>amu</a:t>
            </a:r>
            <a:endParaRPr lang="en-US" dirty="0" smtClean="0"/>
          </a:p>
          <a:p>
            <a:pPr eaLnBrk="1" hangingPunct="1"/>
            <a:r>
              <a:rPr lang="en-US" dirty="0" smtClean="0"/>
              <a:t>Molar mass</a:t>
            </a:r>
          </a:p>
          <a:p>
            <a:pPr lvl="1" eaLnBrk="1" hangingPunct="1"/>
            <a:r>
              <a:rPr lang="en-US" dirty="0" smtClean="0"/>
              <a:t>mass of </a:t>
            </a:r>
            <a:r>
              <a:rPr lang="en-US" dirty="0" smtClean="0">
                <a:solidFill>
                  <a:srgbClr val="FF0000"/>
                </a:solidFill>
              </a:rPr>
              <a:t>1 mole </a:t>
            </a:r>
            <a:r>
              <a:rPr lang="en-US" dirty="0" smtClean="0"/>
              <a:t>in grams</a:t>
            </a:r>
          </a:p>
          <a:p>
            <a:pPr eaLnBrk="1" hangingPunct="1"/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rtl="0"/>
            <a:fld id="{302AA9E0-67E0-4FDC-9E40-6CF8DF1E9DC5}" type="slidenum">
              <a:rPr lang="en-US" smtClean="0">
                <a:solidFill>
                  <a:srgbClr val="40458C"/>
                </a:solidFill>
              </a:rPr>
              <a:pPr algn="l" rtl="0"/>
              <a:t>8</a:t>
            </a:fld>
            <a:endParaRPr lang="en-US">
              <a:solidFill>
                <a:srgbClr val="40458C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r>
              <a:rPr lang="he-IL" smtClean="0">
                <a:solidFill>
                  <a:srgbClr val="40458C"/>
                </a:solidFill>
              </a:rPr>
              <a:t>3-סטויכיומטריה</a:t>
            </a:r>
            <a:endParaRPr lang="en-US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98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02p0082_f2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362200"/>
            <a:ext cx="8077200" cy="4221684"/>
          </a:xfrm>
          <a:prstGeom prst="rect">
            <a:avLst/>
          </a:prstGeom>
        </p:spPr>
      </p:pic>
      <p:grpSp>
        <p:nvGrpSpPr>
          <p:cNvPr id="139267" name="Group 7"/>
          <p:cNvGrpSpPr>
            <a:grpSpLocks/>
          </p:cNvGrpSpPr>
          <p:nvPr/>
        </p:nvGrpSpPr>
        <p:grpSpPr bwMode="auto">
          <a:xfrm>
            <a:off x="3048000" y="1143000"/>
            <a:ext cx="3900488" cy="1828800"/>
            <a:chOff x="1104" y="816"/>
            <a:chExt cx="2457" cy="1152"/>
          </a:xfrm>
        </p:grpSpPr>
        <p:sp>
          <p:nvSpPr>
            <p:cNvPr id="123909" name="Rectangle 5"/>
            <p:cNvSpPr>
              <a:spLocks noChangeArrowheads="1"/>
            </p:cNvSpPr>
            <p:nvPr/>
          </p:nvSpPr>
          <p:spPr bwMode="auto">
            <a:xfrm>
              <a:off x="1104" y="816"/>
              <a:ext cx="2457" cy="40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  <a:extLst/>
          </p:spPr>
          <p:txBody>
            <a:bodyPr>
              <a:spAutoFit/>
            </a:bodyPr>
            <a:lstStyle/>
            <a:p>
              <a:pPr algn="l" rtl="0" eaLnBrk="0" hangingPunct="0">
                <a:defRPr/>
              </a:pPr>
              <a:r>
                <a:rPr lang="en-US" dirty="0">
                  <a:solidFill>
                    <a:srgbClr val="40458C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ea typeface="ＭＳ Ｐゴシック" charset="-128"/>
                </a:rPr>
                <a:t>Note that the mass of water is included in the molar mass of a compound.</a:t>
              </a:r>
            </a:p>
          </p:txBody>
        </p:sp>
        <p:sp>
          <p:nvSpPr>
            <p:cNvPr id="123910" name="Line 6"/>
            <p:cNvSpPr>
              <a:spLocks noChangeShapeType="1"/>
            </p:cNvSpPr>
            <p:nvPr/>
          </p:nvSpPr>
          <p:spPr bwMode="auto">
            <a:xfrm>
              <a:off x="2256" y="1392"/>
              <a:ext cx="0" cy="576"/>
            </a:xfrm>
            <a:prstGeom prst="line">
              <a:avLst/>
            </a:prstGeom>
            <a:noFill/>
            <a:ln w="57150">
              <a:solidFill>
                <a:srgbClr val="CF0E30"/>
              </a:solidFill>
              <a:round/>
              <a:headEnd/>
              <a:tailEnd type="arrow" w="med" len="med"/>
            </a:ln>
            <a:effectLst/>
            <a:extLst/>
          </p:spPr>
          <p:txBody>
            <a:bodyPr wrap="none" anchor="ctr"/>
            <a:lstStyle/>
            <a:p>
              <a:pPr algn="l" rtl="0" eaLnBrk="0" hangingPunct="0">
                <a:defRPr/>
              </a:pPr>
              <a:endParaRPr lang="en-US">
                <a:solidFill>
                  <a:srgbClr val="4045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209800" y="-9144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Molar Masses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712200" y="6531864"/>
            <a:ext cx="2540000" cy="457200"/>
          </a:xfrm>
        </p:spPr>
        <p:txBody>
          <a:bodyPr/>
          <a:lstStyle/>
          <a:p>
            <a:pPr algn="l" rtl="0"/>
            <a:fld id="{302AA9E0-67E0-4FDC-9E40-6CF8DF1E9DC5}" type="slidenum">
              <a:rPr lang="en-US" smtClean="0">
                <a:solidFill>
                  <a:srgbClr val="40458C"/>
                </a:solidFill>
              </a:rPr>
              <a:pPr algn="l" rtl="0"/>
              <a:t>9</a:t>
            </a:fld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165600" y="6531864"/>
            <a:ext cx="3860800" cy="457200"/>
          </a:xfrm>
        </p:spPr>
        <p:txBody>
          <a:bodyPr/>
          <a:lstStyle/>
          <a:p>
            <a:pPr algn="l" rtl="0"/>
            <a:r>
              <a:rPr lang="he-IL" dirty="0" smtClean="0">
                <a:solidFill>
                  <a:srgbClr val="40458C"/>
                </a:solidFill>
              </a:rPr>
              <a:t>3-סטויכיומטריה</a:t>
            </a:r>
            <a:endParaRPr lang="en-US" dirty="0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24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ther Resources">
  <a:themeElements>
    <a:clrScheme name="Other Resourc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ther Resources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Other Resourc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99CC00"/>
      </a:folHlink>
    </a:clrScheme>
    <a:fontScheme name="Blank Presentation">
      <a:majorFont>
        <a:latin typeface="Arial"/>
        <a:ea typeface="Osaka"/>
        <a:cs typeface=""/>
      </a:majorFont>
      <a:minorFont>
        <a:latin typeface="Arial"/>
        <a:ea typeface="Osak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Helvetica" pitchFamily="4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Helvetica" pitchFamily="4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Other Resources">
  <a:themeElements>
    <a:clrScheme name="Other Resourc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ther Resources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Other Resourc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Other Resources">
  <a:themeElements>
    <a:clrScheme name="Other Resourc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ther Resources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Other Resourc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Other Resources">
  <a:themeElements>
    <a:clrScheme name="Other Resourc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ther Resources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Other Resourc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Resourc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Resourc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untitled 1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00"/>
      </a:hlink>
      <a:folHlink>
        <a:srgbClr val="0080FF"/>
      </a:folHlink>
    </a:clrScheme>
    <a:fontScheme name="untitled 1">
      <a:majorFont>
        <a:latin typeface="Helvetic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E5F5FF"/>
        </a:solidFill>
        <a:ln>
          <a:solidFill>
            <a:schemeClr val="bg1">
              <a:lumMod val="50000"/>
            </a:schemeClr>
          </a:solidFill>
        </a:ln>
        <a:effectLst/>
        <a:extLst/>
      </a:spPr>
      <a:bodyPr rtlCol="0" anchor="ctr">
        <a:spAutoFit/>
      </a:bodyPr>
      <a:lstStyle>
        <a:defPPr>
          <a:lnSpc>
            <a:spcPct val="120000"/>
          </a:lnSpc>
          <a:buFont typeface="Arial" charset="0"/>
          <a:buNone/>
          <a:defRPr sz="2000" b="0" i="0" dirty="0" smtClean="0">
            <a:solidFill>
              <a:schemeClr val="tx1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rgbClr val="C0C0C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1" i="1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  <a:txDef>
      <a:spPr>
        <a:noFill/>
      </a:spPr>
      <a:bodyPr wrap="none" rtlCol="0">
        <a:spAutoFit/>
      </a:bodyPr>
      <a:lstStyle>
        <a:defPPr algn="l">
          <a:defRPr sz="2800" b="0" i="0" dirty="0" smtClean="0">
            <a:solidFill>
              <a:schemeClr val="tx1"/>
            </a:solidFill>
          </a:defRPr>
        </a:defPPr>
      </a:lstStyle>
    </a:txDef>
  </a:objectDefaults>
  <a:extraClrSchemeLst>
    <a:extraClrScheme>
      <a:clrScheme name="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989</TotalTime>
  <Words>3191</Words>
  <Application>Microsoft Office PowerPoint</Application>
  <PresentationFormat>Widescreen</PresentationFormat>
  <Paragraphs>568</Paragraphs>
  <Slides>58</Slides>
  <Notes>36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9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82" baseType="lpstr">
      <vt:lpstr>MS PGothic</vt:lpstr>
      <vt:lpstr>MS PGothic</vt:lpstr>
      <vt:lpstr>Arial</vt:lpstr>
      <vt:lpstr>Calibri</vt:lpstr>
      <vt:lpstr>Cambria</vt:lpstr>
      <vt:lpstr>Cambria Math</vt:lpstr>
      <vt:lpstr>David</vt:lpstr>
      <vt:lpstr>Helvetica</vt:lpstr>
      <vt:lpstr>Osaka</vt:lpstr>
      <vt:lpstr>Symbol</vt:lpstr>
      <vt:lpstr>Tahoma</vt:lpstr>
      <vt:lpstr>Times</vt:lpstr>
      <vt:lpstr>Times New Roman</vt:lpstr>
      <vt:lpstr>Wingdings</vt:lpstr>
      <vt:lpstr>1_Other Resources</vt:lpstr>
      <vt:lpstr>Blank Presentation</vt:lpstr>
      <vt:lpstr>Blueprint</vt:lpstr>
      <vt:lpstr>1_Blank Presentation</vt:lpstr>
      <vt:lpstr>2_Other Resources</vt:lpstr>
      <vt:lpstr>3_Other Resources</vt:lpstr>
      <vt:lpstr>4_Other Resources</vt:lpstr>
      <vt:lpstr>1_Blueprint</vt:lpstr>
      <vt:lpstr>untitled 1</vt:lpstr>
      <vt:lpstr>Equation</vt:lpstr>
      <vt:lpstr>PowerPoint Presentation</vt:lpstr>
      <vt:lpstr>PowerPoint Presentation</vt:lpstr>
      <vt:lpstr>PowerPoint Presentation</vt:lpstr>
      <vt:lpstr>Avogadro’s Number</vt:lpstr>
      <vt:lpstr>Molar Mass</vt:lpstr>
      <vt:lpstr>PowerPoint Presentation</vt:lpstr>
      <vt:lpstr>One-Mole Amounts</vt:lpstr>
      <vt:lpstr>Molecular mass vs Molar mass</vt:lpstr>
      <vt:lpstr>Molar Masses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Determining the Formula of Hydrocarbon by Combustion</vt:lpstr>
      <vt:lpstr>PowerPoint Presentation</vt:lpstr>
      <vt:lpstr>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Limiting Reactants</vt:lpstr>
      <vt:lpstr>Limiting Reactants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140</cp:revision>
  <dcterms:created xsi:type="dcterms:W3CDTF">2016-08-25T06:17:31Z</dcterms:created>
  <dcterms:modified xsi:type="dcterms:W3CDTF">2016-11-11T13:30:09Z</dcterms:modified>
</cp:coreProperties>
</file>